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slides/slide319.xml" ContentType="application/vnd.openxmlformats-officedocument.presentationml.slide+xml"/>
  <Override PartName="/ppt/slides/slide505.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530.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524.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Default Extension="doc" ContentType="application/msword"/>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Default Extension="bin" ContentType="application/vnd.openxmlformats-officedocument.oleObject"/>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159.xml" ContentType="application/vnd.openxmlformats-officedocument.presentationml.slide+xml"/>
  <Override PartName="/ppt/slides/slide222.xml" ContentType="application/vnd.openxmlformats-officedocument.presentationml.slide+xml"/>
  <Override PartName="/ppt/slides/slide506.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531.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notesSlides/notesSlide58.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Default Extension="xls" ContentType="application/vnd.ms-exce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78.xml" ContentType="application/vnd.openxmlformats-officedocument.presentationml.slide+xml"/>
  <Override PartName="/ppt/slides/slide525.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Default Extension="vml" ContentType="application/vnd.openxmlformats-officedocument.vmlDrawing"/>
  <Override PartName="/ppt/notesSlides/notesSlide31.xml" ContentType="application/vnd.openxmlformats-officedocument.presentationml.notesSlide+xml"/>
  <Override PartName="/ppt/notesSlides/notesSlide210.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notesSlides/notesSlide226.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notesSlides/notesSlide50.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Default Extension="jpeg" ContentType="image/jpeg"/>
  <Override PartName="/ppt/notesSlides/notesSlide100.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47.xml" ContentType="application/vnd.openxmlformats-officedocument.presentationml.slide+xml"/>
  <Override PartName="/ppt/slides/slide426.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451.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Override PartName="/ppt/slides/slide391.xml" ContentType="application/vnd.openxmlformats-officedocument.presentationml.slide+xml"/>
  <Override PartName="/ppt/notesSlides/notesSlide2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4"/>
  </p:notesMasterIdLst>
  <p:sldIdLst>
    <p:sldId id="256" r:id="rId2"/>
    <p:sldId id="269" r:id="rId3"/>
    <p:sldId id="430" r:id="rId4"/>
    <p:sldId id="257" r:id="rId5"/>
    <p:sldId id="428" r:id="rId6"/>
    <p:sldId id="480" r:id="rId7"/>
    <p:sldId id="998" r:id="rId8"/>
    <p:sldId id="525" r:id="rId9"/>
    <p:sldId id="849" r:id="rId10"/>
    <p:sldId id="850" r:id="rId11"/>
    <p:sldId id="851" r:id="rId12"/>
    <p:sldId id="852" r:id="rId13"/>
    <p:sldId id="853" r:id="rId14"/>
    <p:sldId id="854" r:id="rId15"/>
    <p:sldId id="855" r:id="rId16"/>
    <p:sldId id="856" r:id="rId17"/>
    <p:sldId id="857" r:id="rId18"/>
    <p:sldId id="671" r:id="rId19"/>
    <p:sldId id="258" r:id="rId20"/>
    <p:sldId id="935" r:id="rId21"/>
    <p:sldId id="936" r:id="rId22"/>
    <p:sldId id="937" r:id="rId23"/>
    <p:sldId id="938" r:id="rId24"/>
    <p:sldId id="939" r:id="rId25"/>
    <p:sldId id="940" r:id="rId26"/>
    <p:sldId id="941" r:id="rId27"/>
    <p:sldId id="942" r:id="rId28"/>
    <p:sldId id="943" r:id="rId29"/>
    <p:sldId id="944" r:id="rId30"/>
    <p:sldId id="945" r:id="rId31"/>
    <p:sldId id="946" r:id="rId32"/>
    <p:sldId id="947" r:id="rId33"/>
    <p:sldId id="948" r:id="rId34"/>
    <p:sldId id="949" r:id="rId35"/>
    <p:sldId id="950" r:id="rId36"/>
    <p:sldId id="951" r:id="rId37"/>
    <p:sldId id="952" r:id="rId38"/>
    <p:sldId id="953" r:id="rId39"/>
    <p:sldId id="954" r:id="rId40"/>
    <p:sldId id="955" r:id="rId41"/>
    <p:sldId id="956" r:id="rId42"/>
    <p:sldId id="957" r:id="rId43"/>
    <p:sldId id="958" r:id="rId44"/>
    <p:sldId id="959" r:id="rId45"/>
    <p:sldId id="960" r:id="rId46"/>
    <p:sldId id="961" r:id="rId47"/>
    <p:sldId id="962" r:id="rId48"/>
    <p:sldId id="963" r:id="rId49"/>
    <p:sldId id="964" r:id="rId50"/>
    <p:sldId id="965" r:id="rId51"/>
    <p:sldId id="966" r:id="rId52"/>
    <p:sldId id="967" r:id="rId53"/>
    <p:sldId id="968" r:id="rId54"/>
    <p:sldId id="969" r:id="rId55"/>
    <p:sldId id="970" r:id="rId56"/>
    <p:sldId id="971" r:id="rId57"/>
    <p:sldId id="972" r:id="rId58"/>
    <p:sldId id="973" r:id="rId59"/>
    <p:sldId id="259" r:id="rId60"/>
    <p:sldId id="655" r:id="rId61"/>
    <p:sldId id="260" r:id="rId62"/>
    <p:sldId id="1030" r:id="rId63"/>
    <p:sldId id="631" r:id="rId64"/>
    <p:sldId id="268" r:id="rId65"/>
    <p:sldId id="653" r:id="rId66"/>
    <p:sldId id="654" r:id="rId67"/>
    <p:sldId id="262" r:id="rId68"/>
    <p:sldId id="266" r:id="rId69"/>
    <p:sldId id="267" r:id="rId70"/>
    <p:sldId id="974" r:id="rId71"/>
    <p:sldId id="669" r:id="rId72"/>
    <p:sldId id="670" r:id="rId73"/>
    <p:sldId id="901" r:id="rId74"/>
    <p:sldId id="902" r:id="rId75"/>
    <p:sldId id="903" r:id="rId76"/>
    <p:sldId id="1031" r:id="rId77"/>
    <p:sldId id="1032" r:id="rId78"/>
    <p:sldId id="904" r:id="rId79"/>
    <p:sldId id="905" r:id="rId80"/>
    <p:sldId id="906" r:id="rId81"/>
    <p:sldId id="907" r:id="rId82"/>
    <p:sldId id="908" r:id="rId83"/>
    <p:sldId id="909" r:id="rId84"/>
    <p:sldId id="910" r:id="rId85"/>
    <p:sldId id="911" r:id="rId86"/>
    <p:sldId id="912" r:id="rId87"/>
    <p:sldId id="913" r:id="rId88"/>
    <p:sldId id="914" r:id="rId89"/>
    <p:sldId id="915" r:id="rId90"/>
    <p:sldId id="916" r:id="rId91"/>
    <p:sldId id="917" r:id="rId92"/>
    <p:sldId id="918" r:id="rId93"/>
    <p:sldId id="919" r:id="rId94"/>
    <p:sldId id="920" r:id="rId95"/>
    <p:sldId id="921" r:id="rId96"/>
    <p:sldId id="922" r:id="rId97"/>
    <p:sldId id="923" r:id="rId98"/>
    <p:sldId id="924" r:id="rId99"/>
    <p:sldId id="925" r:id="rId100"/>
    <p:sldId id="926" r:id="rId101"/>
    <p:sldId id="927" r:id="rId102"/>
    <p:sldId id="928" r:id="rId103"/>
    <p:sldId id="929" r:id="rId104"/>
    <p:sldId id="930" r:id="rId105"/>
    <p:sldId id="931" r:id="rId106"/>
    <p:sldId id="932" r:id="rId107"/>
    <p:sldId id="933" r:id="rId108"/>
    <p:sldId id="934" r:id="rId109"/>
    <p:sldId id="975" r:id="rId110"/>
    <p:sldId id="976" r:id="rId111"/>
    <p:sldId id="977" r:id="rId112"/>
    <p:sldId id="978" r:id="rId113"/>
    <p:sldId id="979" r:id="rId114"/>
    <p:sldId id="999" r:id="rId115"/>
    <p:sldId id="1000" r:id="rId116"/>
    <p:sldId id="1003" r:id="rId117"/>
    <p:sldId id="1001" r:id="rId118"/>
    <p:sldId id="1002" r:id="rId119"/>
    <p:sldId id="980" r:id="rId120"/>
    <p:sldId id="981" r:id="rId121"/>
    <p:sldId id="982" r:id="rId122"/>
    <p:sldId id="983" r:id="rId123"/>
    <p:sldId id="984" r:id="rId124"/>
    <p:sldId id="985" r:id="rId125"/>
    <p:sldId id="986" r:id="rId126"/>
    <p:sldId id="987" r:id="rId127"/>
    <p:sldId id="988" r:id="rId128"/>
    <p:sldId id="989" r:id="rId129"/>
    <p:sldId id="990" r:id="rId130"/>
    <p:sldId id="991" r:id="rId131"/>
    <p:sldId id="992" r:id="rId132"/>
    <p:sldId id="993" r:id="rId133"/>
    <p:sldId id="994" r:id="rId134"/>
    <p:sldId id="995" r:id="rId135"/>
    <p:sldId id="996" r:id="rId136"/>
    <p:sldId id="997" r:id="rId137"/>
    <p:sldId id="550" r:id="rId138"/>
    <p:sldId id="666" r:id="rId139"/>
    <p:sldId id="667" r:id="rId140"/>
    <p:sldId id="668" r:id="rId141"/>
    <p:sldId id="781" r:id="rId142"/>
    <p:sldId id="782" r:id="rId143"/>
    <p:sldId id="783" r:id="rId144"/>
    <p:sldId id="785" r:id="rId145"/>
    <p:sldId id="786" r:id="rId146"/>
    <p:sldId id="787" r:id="rId147"/>
    <p:sldId id="788" r:id="rId148"/>
    <p:sldId id="789" r:id="rId149"/>
    <p:sldId id="790" r:id="rId150"/>
    <p:sldId id="791" r:id="rId151"/>
    <p:sldId id="792" r:id="rId152"/>
    <p:sldId id="793" r:id="rId153"/>
    <p:sldId id="794" r:id="rId154"/>
    <p:sldId id="795" r:id="rId155"/>
    <p:sldId id="796" r:id="rId156"/>
    <p:sldId id="797" r:id="rId157"/>
    <p:sldId id="798" r:id="rId158"/>
    <p:sldId id="799" r:id="rId159"/>
    <p:sldId id="529" r:id="rId160"/>
    <p:sldId id="644" r:id="rId161"/>
    <p:sldId id="639" r:id="rId162"/>
    <p:sldId id="640" r:id="rId163"/>
    <p:sldId id="641" r:id="rId164"/>
    <p:sldId id="642" r:id="rId165"/>
    <p:sldId id="643" r:id="rId166"/>
    <p:sldId id="1005" r:id="rId167"/>
    <p:sldId id="634" r:id="rId168"/>
    <p:sldId id="635" r:id="rId169"/>
    <p:sldId id="636" r:id="rId170"/>
    <p:sldId id="637" r:id="rId171"/>
    <p:sldId id="638" r:id="rId172"/>
    <p:sldId id="534" r:id="rId173"/>
    <p:sldId id="535" r:id="rId174"/>
    <p:sldId id="536" r:id="rId175"/>
    <p:sldId id="537" r:id="rId176"/>
    <p:sldId id="538" r:id="rId177"/>
    <p:sldId id="539" r:id="rId178"/>
    <p:sldId id="540" r:id="rId179"/>
    <p:sldId id="541" r:id="rId180"/>
    <p:sldId id="542" r:id="rId181"/>
    <p:sldId id="543" r:id="rId182"/>
    <p:sldId id="544" r:id="rId183"/>
    <p:sldId id="545" r:id="rId184"/>
    <p:sldId id="546" r:id="rId185"/>
    <p:sldId id="547" r:id="rId186"/>
    <p:sldId id="548" r:id="rId187"/>
    <p:sldId id="549" r:id="rId188"/>
    <p:sldId id="800" r:id="rId189"/>
    <p:sldId id="801" r:id="rId190"/>
    <p:sldId id="802" r:id="rId191"/>
    <p:sldId id="803" r:id="rId192"/>
    <p:sldId id="804" r:id="rId193"/>
    <p:sldId id="805" r:id="rId194"/>
    <p:sldId id="806" r:id="rId195"/>
    <p:sldId id="807" r:id="rId196"/>
    <p:sldId id="808" r:id="rId197"/>
    <p:sldId id="809" r:id="rId198"/>
    <p:sldId id="810" r:id="rId199"/>
    <p:sldId id="811" r:id="rId200"/>
    <p:sldId id="812" r:id="rId201"/>
    <p:sldId id="813" r:id="rId202"/>
    <p:sldId id="814" r:id="rId203"/>
    <p:sldId id="815" r:id="rId204"/>
    <p:sldId id="816" r:id="rId205"/>
    <p:sldId id="574" r:id="rId206"/>
    <p:sldId id="575" r:id="rId207"/>
    <p:sldId id="576" r:id="rId208"/>
    <p:sldId id="577" r:id="rId209"/>
    <p:sldId id="580" r:id="rId210"/>
    <p:sldId id="581" r:id="rId211"/>
    <p:sldId id="582" r:id="rId212"/>
    <p:sldId id="583" r:id="rId213"/>
    <p:sldId id="584" r:id="rId214"/>
    <p:sldId id="585" r:id="rId215"/>
    <p:sldId id="586" r:id="rId216"/>
    <p:sldId id="587" r:id="rId217"/>
    <p:sldId id="588" r:id="rId218"/>
    <p:sldId id="589" r:id="rId219"/>
    <p:sldId id="323" r:id="rId220"/>
    <p:sldId id="324" r:id="rId221"/>
    <p:sldId id="325" r:id="rId222"/>
    <p:sldId id="334" r:id="rId223"/>
    <p:sldId id="672" r:id="rId224"/>
    <p:sldId id="673" r:id="rId225"/>
    <p:sldId id="674" r:id="rId226"/>
    <p:sldId id="675" r:id="rId227"/>
    <p:sldId id="676" r:id="rId228"/>
    <p:sldId id="677" r:id="rId229"/>
    <p:sldId id="679" r:id="rId230"/>
    <p:sldId id="678" r:id="rId231"/>
    <p:sldId id="681" r:id="rId232"/>
    <p:sldId id="682" r:id="rId233"/>
    <p:sldId id="683" r:id="rId234"/>
    <p:sldId id="684" r:id="rId235"/>
    <p:sldId id="685" r:id="rId236"/>
    <p:sldId id="686" r:id="rId237"/>
    <p:sldId id="687" r:id="rId238"/>
    <p:sldId id="688" r:id="rId239"/>
    <p:sldId id="689" r:id="rId240"/>
    <p:sldId id="690" r:id="rId241"/>
    <p:sldId id="691" r:id="rId242"/>
    <p:sldId id="692" r:id="rId243"/>
    <p:sldId id="693" r:id="rId244"/>
    <p:sldId id="335" r:id="rId245"/>
    <p:sldId id="336" r:id="rId246"/>
    <p:sldId id="337" r:id="rId247"/>
    <p:sldId id="338" r:id="rId248"/>
    <p:sldId id="339" r:id="rId249"/>
    <p:sldId id="340" r:id="rId250"/>
    <p:sldId id="341" r:id="rId251"/>
    <p:sldId id="342" r:id="rId252"/>
    <p:sldId id="343" r:id="rId253"/>
    <p:sldId id="345" r:id="rId254"/>
    <p:sldId id="344" r:id="rId255"/>
    <p:sldId id="346" r:id="rId256"/>
    <p:sldId id="347" r:id="rId257"/>
    <p:sldId id="348" r:id="rId258"/>
    <p:sldId id="349" r:id="rId259"/>
    <p:sldId id="350" r:id="rId260"/>
    <p:sldId id="351" r:id="rId261"/>
    <p:sldId id="352" r:id="rId262"/>
    <p:sldId id="353" r:id="rId263"/>
    <p:sldId id="354" r:id="rId264"/>
    <p:sldId id="355" r:id="rId265"/>
    <p:sldId id="356" r:id="rId266"/>
    <p:sldId id="357" r:id="rId267"/>
    <p:sldId id="358" r:id="rId268"/>
    <p:sldId id="359" r:id="rId269"/>
    <p:sldId id="360" r:id="rId270"/>
    <p:sldId id="706" r:id="rId271"/>
    <p:sldId id="329" r:id="rId272"/>
    <p:sldId id="882" r:id="rId273"/>
    <p:sldId id="883" r:id="rId274"/>
    <p:sldId id="884" r:id="rId275"/>
    <p:sldId id="885" r:id="rId276"/>
    <p:sldId id="886" r:id="rId277"/>
    <p:sldId id="887" r:id="rId278"/>
    <p:sldId id="888" r:id="rId279"/>
    <p:sldId id="889" r:id="rId280"/>
    <p:sldId id="890" r:id="rId281"/>
    <p:sldId id="761" r:id="rId282"/>
    <p:sldId id="891" r:id="rId283"/>
    <p:sldId id="892" r:id="rId284"/>
    <p:sldId id="893" r:id="rId285"/>
    <p:sldId id="894" r:id="rId286"/>
    <p:sldId id="895" r:id="rId287"/>
    <p:sldId id="899" r:id="rId288"/>
    <p:sldId id="900" r:id="rId289"/>
    <p:sldId id="896" r:id="rId290"/>
    <p:sldId id="897" r:id="rId291"/>
    <p:sldId id="898" r:id="rId292"/>
    <p:sldId id="766" r:id="rId293"/>
    <p:sldId id="767" r:id="rId294"/>
    <p:sldId id="768" r:id="rId295"/>
    <p:sldId id="769" r:id="rId296"/>
    <p:sldId id="770" r:id="rId297"/>
    <p:sldId id="771" r:id="rId298"/>
    <p:sldId id="772" r:id="rId299"/>
    <p:sldId id="773" r:id="rId300"/>
    <p:sldId id="774" r:id="rId301"/>
    <p:sldId id="763" r:id="rId302"/>
    <p:sldId id="717" r:id="rId303"/>
    <p:sldId id="718" r:id="rId304"/>
    <p:sldId id="719" r:id="rId305"/>
    <p:sldId id="720" r:id="rId306"/>
    <p:sldId id="721" r:id="rId307"/>
    <p:sldId id="722" r:id="rId308"/>
    <p:sldId id="723" r:id="rId309"/>
    <p:sldId id="724" r:id="rId310"/>
    <p:sldId id="725" r:id="rId311"/>
    <p:sldId id="726" r:id="rId312"/>
    <p:sldId id="727" r:id="rId313"/>
    <p:sldId id="728" r:id="rId314"/>
    <p:sldId id="729" r:id="rId315"/>
    <p:sldId id="730" r:id="rId316"/>
    <p:sldId id="731" r:id="rId317"/>
    <p:sldId id="732" r:id="rId318"/>
    <p:sldId id="733" r:id="rId319"/>
    <p:sldId id="734" r:id="rId320"/>
    <p:sldId id="735" r:id="rId321"/>
    <p:sldId id="736" r:id="rId322"/>
    <p:sldId id="775" r:id="rId323"/>
    <p:sldId id="776" r:id="rId324"/>
    <p:sldId id="777" r:id="rId325"/>
    <p:sldId id="778" r:id="rId326"/>
    <p:sldId id="779" r:id="rId327"/>
    <p:sldId id="780" r:id="rId328"/>
    <p:sldId id="362" r:id="rId329"/>
    <p:sldId id="366" r:id="rId330"/>
    <p:sldId id="363" r:id="rId331"/>
    <p:sldId id="364" r:id="rId332"/>
    <p:sldId id="365" r:id="rId333"/>
    <p:sldId id="367" r:id="rId334"/>
    <p:sldId id="368" r:id="rId335"/>
    <p:sldId id="369" r:id="rId336"/>
    <p:sldId id="370" r:id="rId337"/>
    <p:sldId id="371" r:id="rId338"/>
    <p:sldId id="372" r:id="rId339"/>
    <p:sldId id="373" r:id="rId340"/>
    <p:sldId id="374" r:id="rId341"/>
    <p:sldId id="375" r:id="rId342"/>
    <p:sldId id="376" r:id="rId343"/>
    <p:sldId id="429" r:id="rId344"/>
    <p:sldId id="378" r:id="rId345"/>
    <p:sldId id="836" r:id="rId346"/>
    <p:sldId id="837" r:id="rId347"/>
    <p:sldId id="838" r:id="rId348"/>
    <p:sldId id="839" r:id="rId349"/>
    <p:sldId id="840" r:id="rId350"/>
    <p:sldId id="841" r:id="rId351"/>
    <p:sldId id="842" r:id="rId352"/>
    <p:sldId id="843" r:id="rId353"/>
    <p:sldId id="844" r:id="rId354"/>
    <p:sldId id="845" r:id="rId355"/>
    <p:sldId id="333" r:id="rId356"/>
    <p:sldId id="381" r:id="rId357"/>
    <p:sldId id="738" r:id="rId358"/>
    <p:sldId id="739" r:id="rId359"/>
    <p:sldId id="740" r:id="rId360"/>
    <p:sldId id="741" r:id="rId361"/>
    <p:sldId id="742" r:id="rId362"/>
    <p:sldId id="743" r:id="rId363"/>
    <p:sldId id="744" r:id="rId364"/>
    <p:sldId id="745" r:id="rId365"/>
    <p:sldId id="746" r:id="rId366"/>
    <p:sldId id="1009" r:id="rId367"/>
    <p:sldId id="858" r:id="rId368"/>
    <p:sldId id="1008" r:id="rId369"/>
    <p:sldId id="860" r:id="rId370"/>
    <p:sldId id="859" r:id="rId371"/>
    <p:sldId id="861" r:id="rId372"/>
    <p:sldId id="1010" r:id="rId373"/>
    <p:sldId id="1011" r:id="rId374"/>
    <p:sldId id="1013" r:id="rId375"/>
    <p:sldId id="1006" r:id="rId376"/>
    <p:sldId id="1007" r:id="rId377"/>
    <p:sldId id="1012" r:id="rId378"/>
    <p:sldId id="1017" r:id="rId379"/>
    <p:sldId id="1014" r:id="rId380"/>
    <p:sldId id="1019" r:id="rId381"/>
    <p:sldId id="1029" r:id="rId382"/>
    <p:sldId id="1015" r:id="rId383"/>
    <p:sldId id="753" r:id="rId384"/>
    <p:sldId id="748" r:id="rId385"/>
    <p:sldId id="1020" r:id="rId386"/>
    <p:sldId id="1021" r:id="rId387"/>
    <p:sldId id="749" r:id="rId388"/>
    <p:sldId id="750" r:id="rId389"/>
    <p:sldId id="751" r:id="rId390"/>
    <p:sldId id="1022" r:id="rId391"/>
    <p:sldId id="1026" r:id="rId392"/>
    <p:sldId id="1027" r:id="rId393"/>
    <p:sldId id="1028" r:id="rId394"/>
    <p:sldId id="747" r:id="rId395"/>
    <p:sldId id="1023" r:id="rId396"/>
    <p:sldId id="1024" r:id="rId397"/>
    <p:sldId id="1025" r:id="rId398"/>
    <p:sldId id="448" r:id="rId399"/>
    <p:sldId id="1018" r:id="rId400"/>
    <p:sldId id="755" r:id="rId401"/>
    <p:sldId id="756" r:id="rId402"/>
    <p:sldId id="757" r:id="rId403"/>
    <p:sldId id="758" r:id="rId404"/>
    <p:sldId id="759" r:id="rId405"/>
    <p:sldId id="760" r:id="rId406"/>
    <p:sldId id="449" r:id="rId407"/>
    <p:sldId id="450" r:id="rId408"/>
    <p:sldId id="451" r:id="rId409"/>
    <p:sldId id="452" r:id="rId410"/>
    <p:sldId id="453" r:id="rId411"/>
    <p:sldId id="454" r:id="rId412"/>
    <p:sldId id="455" r:id="rId413"/>
    <p:sldId id="459" r:id="rId414"/>
    <p:sldId id="460" r:id="rId415"/>
    <p:sldId id="461" r:id="rId416"/>
    <p:sldId id="462" r:id="rId417"/>
    <p:sldId id="475" r:id="rId418"/>
    <p:sldId id="476" r:id="rId419"/>
    <p:sldId id="477" r:id="rId420"/>
    <p:sldId id="478" r:id="rId421"/>
    <p:sldId id="479" r:id="rId422"/>
    <p:sldId id="628" r:id="rId423"/>
    <p:sldId id="385" r:id="rId424"/>
    <p:sldId id="386" r:id="rId425"/>
    <p:sldId id="387" r:id="rId426"/>
    <p:sldId id="624" r:id="rId427"/>
    <p:sldId id="623" r:id="rId428"/>
    <p:sldId id="619" r:id="rId429"/>
    <p:sldId id="620" r:id="rId430"/>
    <p:sldId id="622" r:id="rId431"/>
    <p:sldId id="388" r:id="rId432"/>
    <p:sldId id="389" r:id="rId433"/>
    <p:sldId id="390" r:id="rId434"/>
    <p:sldId id="391" r:id="rId435"/>
    <p:sldId id="392" r:id="rId436"/>
    <p:sldId id="393" r:id="rId437"/>
    <p:sldId id="394" r:id="rId438"/>
    <p:sldId id="397" r:id="rId439"/>
    <p:sldId id="399" r:id="rId440"/>
    <p:sldId id="400" r:id="rId441"/>
    <p:sldId id="398" r:id="rId442"/>
    <p:sldId id="401" r:id="rId443"/>
    <p:sldId id="625" r:id="rId444"/>
    <p:sldId id="627" r:id="rId445"/>
    <p:sldId id="604" r:id="rId446"/>
    <p:sldId id="592" r:id="rId447"/>
    <p:sldId id="846" r:id="rId448"/>
    <p:sldId id="847" r:id="rId449"/>
    <p:sldId id="848" r:id="rId450"/>
    <p:sldId id="593" r:id="rId451"/>
    <p:sldId id="594" r:id="rId452"/>
    <p:sldId id="595" r:id="rId453"/>
    <p:sldId id="596" r:id="rId454"/>
    <p:sldId id="597" r:id="rId455"/>
    <p:sldId id="598" r:id="rId456"/>
    <p:sldId id="599" r:id="rId457"/>
    <p:sldId id="600" r:id="rId458"/>
    <p:sldId id="601" r:id="rId459"/>
    <p:sldId id="602" r:id="rId460"/>
    <p:sldId id="603" r:id="rId461"/>
    <p:sldId id="618" r:id="rId462"/>
    <p:sldId id="607" r:id="rId463"/>
    <p:sldId id="608" r:id="rId464"/>
    <p:sldId id="609" r:id="rId465"/>
    <p:sldId id="610" r:id="rId466"/>
    <p:sldId id="611" r:id="rId467"/>
    <p:sldId id="612" r:id="rId468"/>
    <p:sldId id="613" r:id="rId469"/>
    <p:sldId id="614" r:id="rId470"/>
    <p:sldId id="615" r:id="rId471"/>
    <p:sldId id="616" r:id="rId472"/>
    <p:sldId id="617" r:id="rId473"/>
    <p:sldId id="656" r:id="rId474"/>
    <p:sldId id="657" r:id="rId475"/>
    <p:sldId id="658" r:id="rId476"/>
    <p:sldId id="659" r:id="rId477"/>
    <p:sldId id="660" r:id="rId478"/>
    <p:sldId id="661" r:id="rId479"/>
    <p:sldId id="662" r:id="rId480"/>
    <p:sldId id="663" r:id="rId481"/>
    <p:sldId id="664" r:id="rId482"/>
    <p:sldId id="665" r:id="rId483"/>
    <p:sldId id="817" r:id="rId484"/>
    <p:sldId id="818" r:id="rId485"/>
    <p:sldId id="819" r:id="rId486"/>
    <p:sldId id="820" r:id="rId487"/>
    <p:sldId id="821" r:id="rId488"/>
    <p:sldId id="822" r:id="rId489"/>
    <p:sldId id="823" r:id="rId490"/>
    <p:sldId id="824" r:id="rId491"/>
    <p:sldId id="825" r:id="rId492"/>
    <p:sldId id="826" r:id="rId493"/>
    <p:sldId id="862" r:id="rId494"/>
    <p:sldId id="863" r:id="rId495"/>
    <p:sldId id="864" r:id="rId496"/>
    <p:sldId id="865" r:id="rId497"/>
    <p:sldId id="866" r:id="rId498"/>
    <p:sldId id="867" r:id="rId499"/>
    <p:sldId id="868" r:id="rId500"/>
    <p:sldId id="869" r:id="rId501"/>
    <p:sldId id="870" r:id="rId502"/>
    <p:sldId id="871" r:id="rId503"/>
    <p:sldId id="872" r:id="rId504"/>
    <p:sldId id="873" r:id="rId505"/>
    <p:sldId id="492" r:id="rId506"/>
    <p:sldId id="493" r:id="rId507"/>
    <p:sldId id="494" r:id="rId508"/>
    <p:sldId id="495" r:id="rId509"/>
    <p:sldId id="496" r:id="rId510"/>
    <p:sldId id="497" r:id="rId511"/>
    <p:sldId id="498" r:id="rId512"/>
    <p:sldId id="499" r:id="rId513"/>
    <p:sldId id="500" r:id="rId514"/>
    <p:sldId id="501" r:id="rId515"/>
    <p:sldId id="502" r:id="rId516"/>
    <p:sldId id="503" r:id="rId517"/>
    <p:sldId id="504" r:id="rId518"/>
    <p:sldId id="505" r:id="rId519"/>
    <p:sldId id="506" r:id="rId520"/>
    <p:sldId id="507" r:id="rId521"/>
    <p:sldId id="508" r:id="rId522"/>
    <p:sldId id="509" r:id="rId523"/>
    <p:sldId id="510" r:id="rId524"/>
    <p:sldId id="511" r:id="rId525"/>
    <p:sldId id="512" r:id="rId526"/>
    <p:sldId id="513" r:id="rId527"/>
    <p:sldId id="514" r:id="rId528"/>
    <p:sldId id="515" r:id="rId529"/>
    <p:sldId id="516" r:id="rId530"/>
    <p:sldId id="874" r:id="rId531"/>
    <p:sldId id="875" r:id="rId532"/>
    <p:sldId id="876" r:id="rId5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2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514" Type="http://schemas.openxmlformats.org/officeDocument/2006/relationships/slide" Target="slides/slide513.xml"/><Relationship Id="rId535"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slide" Target="slides/slide524.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theme" Target="theme/theme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notesMaster" Target="notesMasters/notesMaster1.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dirty="0"/>
          </a:p>
        </p:txBody>
      </p:sp>
      <p:sp>
        <p:nvSpPr>
          <p:cNvPr id="326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B4D41C6-C845-44C5-992A-17A2BEB63D5E}"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0D9B1C9A-8286-407E-A665-F4785E871293}" type="slidenum">
              <a:rPr lang="el-GR" altLang="el-GR" smtClean="0">
                <a:latin typeface="Arial" pitchFamily="34" charset="0"/>
              </a:rPr>
              <a:pPr/>
              <a:t>3</a:t>
            </a:fld>
            <a:endParaRPr lang="el-GR" altLang="el-GR" dirty="0" smtClean="0">
              <a:latin typeface="Arial" pitchFamily="34"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4B823D81-203B-4F9C-97B6-10B20722A6C3}" type="slidenum">
              <a:rPr lang="el-GR" altLang="el-GR" smtClean="0">
                <a:latin typeface="Arial" pitchFamily="34" charset="0"/>
              </a:rPr>
              <a:pPr/>
              <a:t>56</a:t>
            </a:fld>
            <a:endParaRPr lang="el-GR" altLang="el-GR" dirty="0" smtClean="0">
              <a:latin typeface="Arial" pitchFamily="34" charset="0"/>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53400B8-E5DA-4200-BE16-956F1619D52F}" type="slidenum">
              <a:rPr lang="en-US" smtClean="0"/>
              <a:pPr eaLnBrk="1" hangingPunct="1">
                <a:defRPr/>
              </a:pPr>
              <a:t>275</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084E0B5-7501-4E72-941E-C8CF1D64D700}" type="slidenum">
              <a:rPr lang="en-US" smtClean="0"/>
              <a:pPr eaLnBrk="1" hangingPunct="1">
                <a:defRPr/>
              </a:pPr>
              <a:t>276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0E6DD3-3902-4FBB-A76C-B81CA4568CDF}" type="slidenum">
              <a:rPr lang="en-US" smtClean="0"/>
              <a:pPr eaLnBrk="1" hangingPunct="1">
                <a:defRPr/>
              </a:pPr>
              <a:t>277</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4ADBBE0-06D0-4727-9C3C-3750C6875BA1}" type="slidenum">
              <a:rPr lang="en-US" smtClean="0"/>
              <a:pPr eaLnBrk="1" hangingPunct="1">
                <a:defRPr/>
              </a:pPr>
              <a:t>278</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5AA568F-EF64-4838-A4B5-E856FD73322C}" type="slidenum">
              <a:rPr lang="en-US" smtClean="0"/>
              <a:pPr eaLnBrk="1" hangingPunct="1">
                <a:defRPr/>
              </a:pPr>
              <a:t>279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EB47CB5-4F49-4D62-8367-3999B9783E8C}" type="slidenum">
              <a:rPr lang="en-US" smtClean="0"/>
              <a:pPr eaLnBrk="1" hangingPunct="1">
                <a:defRPr/>
              </a:pPr>
              <a:t>280</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D59DA8EF-8980-4E6B-8406-881ADD7B4669}" type="slidenum">
              <a:rPr lang="el-GR" altLang="el-GR" smtClean="0">
                <a:latin typeface="Arial" pitchFamily="34" charset="0"/>
              </a:rPr>
              <a:pPr/>
              <a:t>282</a:t>
            </a:fld>
            <a:endParaRPr lang="el-GR" altLang="el-GR" dirty="0" smtClean="0">
              <a:latin typeface="Arial" pitchFamily="34"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287</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288</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28387" name="Rectangle 3"/>
          <p:cNvSpPr>
            <a:spLocks noGrp="1" noChangeArrowheads="1"/>
          </p:cNvSpPr>
          <p:nvPr>
            <p:ph type="body" idx="1"/>
          </p:nvPr>
        </p:nvSpPr>
        <p:spPr bwMode="auto">
          <a:xfrm>
            <a:off x="685480" y="4343144"/>
            <a:ext cx="5487041" cy="4115019"/>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8FB1E7F-074F-4D36-A5FD-776D005C6FA8}" type="slidenum">
              <a:rPr lang="el-GR" altLang="el-GR" smtClean="0">
                <a:latin typeface="Arial" pitchFamily="34" charset="0"/>
              </a:rPr>
              <a:pPr/>
              <a:t>57</a:t>
            </a:fld>
            <a:endParaRPr lang="el-GR" altLang="el-GR" dirty="0" smtClean="0">
              <a:latin typeface="Arial" pitchFamily="34"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FD8E0530-A7B1-46A1-AB8B-5CA8512DFA77}" type="slidenum">
              <a:rPr lang="el-GR" altLang="el-GR" smtClean="0">
                <a:latin typeface="Arial" pitchFamily="34" charset="0"/>
              </a:rPr>
              <a:pPr/>
              <a:t>290</a:t>
            </a:fld>
            <a:endParaRPr lang="el-GR" altLang="el-GR" dirty="0" smtClean="0">
              <a:latin typeface="Arial" pitchFamily="34" charset="0"/>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8217CEFA-684E-4142-BC1B-B431B0D31D18}" type="slidenum">
              <a:rPr lang="el-GR" altLang="el-GR" smtClean="0">
                <a:latin typeface="Arial" pitchFamily="34" charset="0"/>
              </a:rPr>
              <a:pPr/>
              <a:t>291</a:t>
            </a:fld>
            <a:endParaRPr lang="el-GR" altLang="el-GR" dirty="0" smtClean="0">
              <a:latin typeface="Arial" pitchFamily="34"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292</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293</a:t>
            </a:fld>
            <a:endParaRPr lang="de-DE" dirty="0">
              <a:cs typeface="Arial" charset="0"/>
            </a:endParaRPr>
          </a:p>
        </p:txBody>
      </p:sp>
      <p:sp>
        <p:nvSpPr>
          <p:cNvPr id="8195" name="Rectangle 2"/>
          <p:cNvSpPr>
            <a:spLocks noGrp="1" noRot="1" noChangeAspect="1" noChangeArrowheads="1" noTextEdit="1"/>
          </p:cNvSpPr>
          <p:nvPr>
            <p:ph type="sldImg"/>
          </p:nvPr>
        </p:nvSpPr>
        <p:spPr>
          <a:xfrm>
            <a:off x="937197" y="686526"/>
            <a:ext cx="4985190" cy="3429725"/>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294</a:t>
            </a:fld>
            <a:endParaRPr lang="de-DE" dirty="0">
              <a:cs typeface="Arial" charset="0"/>
            </a:endParaRPr>
          </a:p>
        </p:txBody>
      </p:sp>
      <p:sp>
        <p:nvSpPr>
          <p:cNvPr id="8195" name="Rectangle 2"/>
          <p:cNvSpPr>
            <a:spLocks noGrp="1" noRot="1" noChangeAspect="1" noChangeArrowheads="1" noTextEdit="1"/>
          </p:cNvSpPr>
          <p:nvPr>
            <p:ph type="sldImg"/>
          </p:nvPr>
        </p:nvSpPr>
        <p:spPr>
          <a:xfrm>
            <a:off x="937197" y="686526"/>
            <a:ext cx="4985190" cy="3429725"/>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295</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296</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297</a:t>
            </a:fld>
            <a:endParaRPr lang="de-DE" dirty="0">
              <a:cs typeface="Arial" charset="0"/>
            </a:endParaRPr>
          </a:p>
        </p:txBody>
      </p:sp>
      <p:sp>
        <p:nvSpPr>
          <p:cNvPr id="8195" name="Rectangle 2"/>
          <p:cNvSpPr>
            <a:spLocks noGrp="1" noRot="1" noChangeAspect="1" noChangeArrowheads="1" noTextEdit="1"/>
          </p:cNvSpPr>
          <p:nvPr>
            <p:ph type="sldImg"/>
          </p:nvPr>
        </p:nvSpPr>
        <p:spPr>
          <a:xfrm>
            <a:off x="937197" y="686526"/>
            <a:ext cx="4985190" cy="3429725"/>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298</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299</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81F7E467-F170-4D34-A90F-1A98044FD268}" type="slidenum">
              <a:rPr lang="el-GR" altLang="el-GR" smtClean="0">
                <a:latin typeface="Arial" pitchFamily="34" charset="0"/>
              </a:rPr>
              <a:pPr/>
              <a:t>58</a:t>
            </a:fld>
            <a:endParaRPr lang="el-GR" altLang="el-GR" dirty="0" smtClean="0">
              <a:latin typeface="Arial" pitchFamily="34"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300</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303</a:t>
            </a:fld>
            <a:endParaRPr lang="de-DE" dirty="0">
              <a:cs typeface="Arial" charset="0"/>
            </a:endParaRPr>
          </a:p>
        </p:txBody>
      </p:sp>
      <p:sp>
        <p:nvSpPr>
          <p:cNvPr id="8195" name="Rectangle 2"/>
          <p:cNvSpPr>
            <a:spLocks noGrp="1" noRot="1" noChangeAspect="1" noChangeArrowheads="1" noTextEdit="1"/>
          </p:cNvSpPr>
          <p:nvPr>
            <p:ph type="sldImg"/>
          </p:nvPr>
        </p:nvSpPr>
        <p:spPr>
          <a:xfrm>
            <a:off x="937197" y="686526"/>
            <a:ext cx="4985190" cy="3429725"/>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4F63550C-E6F1-4643-B696-38508F5A07BA}" type="slidenum">
              <a:rPr lang="el-GR" altLang="el-GR" smtClean="0">
                <a:latin typeface="Arial" pitchFamily="34" charset="0"/>
              </a:rPr>
              <a:pPr/>
              <a:t>59</a:t>
            </a:fld>
            <a:endParaRPr lang="el-GR" altLang="el-GR" dirty="0" smtClean="0">
              <a:latin typeface="Arial" pitchFamily="34"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Η ΕΠΙΧΕΙΡΗΣΗ ΔΗΜΙΟΥΡΓΕΙ ΜΙΑ ΦΗΜΗ Η ΟΠΟΙΑ ΟΣΟ ΚΑΛΥΤΕΡΗ ΕΙΝΑΙ ΤΟΣΟ ΠΕΡΙΣΣΟΤΕΡΟ ΕΛΚΥΕΙ ΕΠΕΝΔΥΤΕΣ</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322</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323</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324</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325</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326</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EE3D856-7373-4C1D-AE31-49D6C01D84F7}" type="slidenum">
              <a:rPr lang="de-DE">
                <a:cs typeface="Arial" charset="0"/>
              </a:rPr>
              <a:pPr/>
              <a:t>327</a:t>
            </a:fld>
            <a:endParaRPr lang="de-DE" dirty="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1"/>
            <a:ext cx="5029200" cy="4114800"/>
          </a:xfrm>
          <a:noFill/>
          <a:ln/>
        </p:spPr>
        <p:txBody>
          <a:bodyPr/>
          <a:lstStyle/>
          <a:p>
            <a:pPr eaLnBrk="1" hangingPunct="1"/>
            <a:endParaRPr lang="el-GR" noProof="1"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7EAF3341-1F5B-470E-A164-0CF7D8D3BB3F}" type="slidenum">
              <a:rPr lang="el-GR" altLang="el-GR" smtClean="0">
                <a:latin typeface="Arial" pitchFamily="34" charset="0"/>
              </a:rPr>
              <a:pPr/>
              <a:t>345</a:t>
            </a:fld>
            <a:endParaRPr lang="el-GR" altLang="el-GR" dirty="0" smtClean="0">
              <a:latin typeface="Arial" pitchFamily="34"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49E3DEFD-F7A6-4B98-AF34-CB8752C67B9C}" type="slidenum">
              <a:rPr lang="el-GR" altLang="el-GR" smtClean="0">
                <a:latin typeface="Arial" pitchFamily="34" charset="0"/>
              </a:rPr>
              <a:pPr/>
              <a:t>346</a:t>
            </a:fld>
            <a:endParaRPr lang="el-GR" altLang="el-GR" dirty="0" smtClean="0">
              <a:latin typeface="Arial" pitchFamily="34"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78179" name="Rectangle 3"/>
          <p:cNvSpPr>
            <a:spLocks noGrp="1" noChangeArrowheads="1"/>
          </p:cNvSpPr>
          <p:nvPr>
            <p:ph type="dt" sz="quarter" idx="1"/>
          </p:nvPr>
        </p:nvSpPr>
        <p:spPr>
          <a:noFill/>
        </p:spPr>
        <p:txBody>
          <a:bodyPr/>
          <a:lstStyle/>
          <a:p>
            <a:r>
              <a:rPr lang="el-GR" dirty="0" smtClean="0"/>
              <a:t>25-2-2009</a:t>
            </a:r>
          </a:p>
        </p:txBody>
      </p:sp>
      <p:sp>
        <p:nvSpPr>
          <p:cNvPr id="178180" name="Rectangle 7"/>
          <p:cNvSpPr>
            <a:spLocks noGrp="1" noChangeArrowheads="1"/>
          </p:cNvSpPr>
          <p:nvPr>
            <p:ph type="sldNum" sz="quarter" idx="5"/>
          </p:nvPr>
        </p:nvSpPr>
        <p:spPr>
          <a:noFill/>
        </p:spPr>
        <p:txBody>
          <a:bodyPr/>
          <a:lstStyle/>
          <a:p>
            <a:fld id="{A1FF56B1-370A-4268-BFD5-64800C9A5614}" type="slidenum">
              <a:rPr lang="el-GR" smtClean="0"/>
              <a:pPr/>
              <a:t>63</a:t>
            </a:fld>
            <a:endParaRPr lang="el-GR" dirty="0" smtClean="0"/>
          </a:p>
        </p:txBody>
      </p:sp>
      <p:sp>
        <p:nvSpPr>
          <p:cNvPr id="178181" name="Rectangle 2"/>
          <p:cNvSpPr>
            <a:spLocks noGrp="1" noRot="1" noChangeAspect="1" noChangeArrowheads="1" noTextEdit="1"/>
          </p:cNvSpPr>
          <p:nvPr>
            <p:ph type="sldImg"/>
          </p:nvPr>
        </p:nvSpPr>
        <p:spPr>
          <a:ln/>
        </p:spPr>
      </p:sp>
      <p:sp>
        <p:nvSpPr>
          <p:cNvPr id="17818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212C375B-C6D7-4E7E-9671-4F2C51D4954B}" type="slidenum">
              <a:rPr lang="el-GR" altLang="el-GR" smtClean="0">
                <a:latin typeface="Arial" pitchFamily="34" charset="0"/>
              </a:rPr>
              <a:pPr/>
              <a:t>347</a:t>
            </a:fld>
            <a:endParaRPr lang="el-GR" altLang="el-GR" dirty="0" smtClean="0">
              <a:latin typeface="Arial" pitchFamily="34"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A4F4043-35CD-4D9A-924E-9AF335244C61}" type="slidenum">
              <a:rPr lang="el-GR" altLang="el-GR" smtClean="0">
                <a:latin typeface="Arial" pitchFamily="34" charset="0"/>
              </a:rPr>
              <a:pPr/>
              <a:t>348</a:t>
            </a:fld>
            <a:endParaRPr lang="el-GR" altLang="el-GR" dirty="0" smtClean="0">
              <a:latin typeface="Arial" pitchFamily="34"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72E45412-B51D-4166-9164-6A292703607D}" type="slidenum">
              <a:rPr lang="el-GR" altLang="el-GR" smtClean="0">
                <a:latin typeface="Arial" pitchFamily="34" charset="0"/>
              </a:rPr>
              <a:pPr/>
              <a:t>350</a:t>
            </a:fld>
            <a:endParaRPr lang="el-GR" altLang="el-GR" dirty="0" smtClean="0">
              <a:latin typeface="Arial" pitchFamily="34"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EA86D7EE-BB95-46C2-BCFC-D9C6BC6E9477}" type="slidenum">
              <a:rPr lang="el-GR" altLang="el-GR" smtClean="0">
                <a:latin typeface="Arial" pitchFamily="34" charset="0"/>
              </a:rPr>
              <a:pPr/>
              <a:t>351</a:t>
            </a:fld>
            <a:endParaRPr lang="el-GR" altLang="el-GR" dirty="0" smtClean="0">
              <a:latin typeface="Arial" pitchFamily="34"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76DBFB74-D6FF-4440-A864-39B412F4A205}" type="slidenum">
              <a:rPr lang="el-GR" altLang="el-GR" smtClean="0">
                <a:latin typeface="Arial" pitchFamily="34" charset="0"/>
              </a:rPr>
              <a:pPr/>
              <a:t>352</a:t>
            </a:fld>
            <a:endParaRPr lang="el-GR" altLang="el-GR" dirty="0" smtClean="0">
              <a:latin typeface="Arial" pitchFamily="34" charset="0"/>
            </a:endParaRPr>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604FFB05-E4CE-4DFA-BC11-4AB2D81FF7EB}" type="slidenum">
              <a:rPr lang="el-GR" altLang="el-GR" smtClean="0">
                <a:latin typeface="Arial" pitchFamily="34" charset="0"/>
              </a:rPr>
              <a:pPr/>
              <a:t>353</a:t>
            </a:fld>
            <a:endParaRPr lang="el-GR" altLang="el-GR" dirty="0" smtClean="0">
              <a:latin typeface="Arial" pitchFamily="34"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9EC23D45-2360-43F3-9302-7E0B9204CC5F}" type="slidenum">
              <a:rPr lang="el-GR" altLang="el-GR" smtClean="0">
                <a:latin typeface="Arial" pitchFamily="34" charset="0"/>
              </a:rPr>
              <a:pPr/>
              <a:t>354</a:t>
            </a:fld>
            <a:endParaRPr lang="el-GR" altLang="el-GR" dirty="0" smtClean="0">
              <a:latin typeface="Arial" pitchFamily="34" charset="0"/>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4ABD9BB4-6A9E-439C-A4B3-3C9E6A3A2401}" type="slidenum">
              <a:rPr lang="el-GR" altLang="el-GR" smtClean="0">
                <a:latin typeface="Arial" pitchFamily="34" charset="0"/>
              </a:rPr>
              <a:pPr/>
              <a:t>374</a:t>
            </a:fld>
            <a:endParaRPr lang="el-GR" altLang="el-GR" dirty="0" smtClean="0">
              <a:latin typeface="Arial" pitchFamily="34" charset="0"/>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C64AACF7-22AA-40D6-A267-0CC58CDE3FBA}" type="slidenum">
              <a:rPr lang="el-GR" altLang="el-GR" smtClean="0">
                <a:latin typeface="Arial" pitchFamily="34" charset="0"/>
              </a:rPr>
              <a:pPr/>
              <a:t>379</a:t>
            </a:fld>
            <a:endParaRPr lang="el-GR" altLang="el-GR" dirty="0" smtClean="0">
              <a:latin typeface="Arial" pitchFamily="34" charset="0"/>
            </a:endParaRPr>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C994E1D9-7EE0-40BA-A2D4-F70E8128E8D6}" type="slidenum">
              <a:rPr lang="el-GR" altLang="el-GR" smtClean="0">
                <a:latin typeface="Arial" pitchFamily="34" charset="0"/>
              </a:rPr>
              <a:pPr/>
              <a:t>382</a:t>
            </a:fld>
            <a:endParaRPr lang="el-GR" altLang="el-GR" dirty="0" smtClean="0">
              <a:latin typeface="Arial" pitchFamily="34" charset="0"/>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5E401498-39D6-44CF-B019-79B7D1D6238E}" type="slidenum">
              <a:rPr lang="el-GR" altLang="el-GR" smtClean="0">
                <a:latin typeface="Arial" pitchFamily="34" charset="0"/>
              </a:rPr>
              <a:pPr/>
              <a:t>69</a:t>
            </a:fld>
            <a:endParaRPr lang="el-GR" altLang="el-GR" dirty="0" smtClean="0">
              <a:latin typeface="Arial" pitchFamily="34"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9/10/2009</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59C2E99F-6A64-4A6B-9A19-4767899FA4B9}" type="slidenum">
              <a:rPr lang="el-GR" altLang="el-GR" smtClean="0">
                <a:latin typeface="Arial" pitchFamily="34" charset="0"/>
              </a:rPr>
              <a:pPr/>
              <a:t>383</a:t>
            </a:fld>
            <a:endParaRPr lang="el-GR" altLang="el-GR" dirty="0" smtClean="0">
              <a:latin typeface="Arial" pitchFamily="34" charset="0"/>
            </a:endParaRPr>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6F5DCE20-A78F-45C2-A8E6-344237A41861}" type="slidenum">
              <a:rPr lang="el-GR" altLang="el-GR" smtClean="0">
                <a:latin typeface="Arial" pitchFamily="34" charset="0"/>
              </a:rPr>
              <a:pPr/>
              <a:t>398</a:t>
            </a:fld>
            <a:endParaRPr lang="el-GR" altLang="el-GR" dirty="0" smtClean="0">
              <a:latin typeface="Arial" pitchFamily="34"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93826A18-59FE-4775-ABF3-B78AB580F526}" type="slidenum">
              <a:rPr lang="el-GR" altLang="el-GR" smtClean="0">
                <a:latin typeface="Arial" pitchFamily="34" charset="0"/>
              </a:rPr>
              <a:pPr/>
              <a:t>406</a:t>
            </a:fld>
            <a:endParaRPr lang="el-GR" altLang="el-GR" dirty="0" smtClean="0">
              <a:latin typeface="Arial" pitchFamily="34"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6BB654B-1662-4151-9270-462D53EBA814}" type="slidenum">
              <a:rPr lang="el-GR" altLang="el-GR" smtClean="0">
                <a:latin typeface="Arial" pitchFamily="34" charset="0"/>
              </a:rPr>
              <a:pPr/>
              <a:t>407</a:t>
            </a:fld>
            <a:endParaRPr lang="el-GR" altLang="el-GR" dirty="0" smtClean="0">
              <a:latin typeface="Arial" pitchFamily="34"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9A375FAF-0041-4487-A222-A8F2F9BFF1D8}" type="slidenum">
              <a:rPr lang="el-GR" altLang="el-GR" smtClean="0">
                <a:latin typeface="Arial" pitchFamily="34" charset="0"/>
              </a:rPr>
              <a:pPr/>
              <a:t>408</a:t>
            </a:fld>
            <a:endParaRPr lang="el-GR" altLang="el-GR" dirty="0" smtClean="0">
              <a:latin typeface="Arial" pitchFamily="34"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4159140C-50C0-4DFC-B994-E2C22529387E}" type="slidenum">
              <a:rPr lang="el-GR" altLang="el-GR" smtClean="0">
                <a:latin typeface="Arial" pitchFamily="34" charset="0"/>
              </a:rPr>
              <a:pPr/>
              <a:t>409</a:t>
            </a:fld>
            <a:endParaRPr lang="el-GR" altLang="el-GR" dirty="0" smtClean="0">
              <a:latin typeface="Arial" pitchFamily="34"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CAFFDE1C-0B32-4F35-9794-6229B6F4EF53}" type="slidenum">
              <a:rPr lang="el-GR" altLang="el-GR" smtClean="0">
                <a:latin typeface="Arial" pitchFamily="34" charset="0"/>
              </a:rPr>
              <a:pPr/>
              <a:t>410</a:t>
            </a:fld>
            <a:endParaRPr lang="el-GR" altLang="el-GR" dirty="0" smtClean="0">
              <a:latin typeface="Arial" pitchFamily="34"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F43B6740-7618-4492-B8BA-7656CF1F859F}" type="slidenum">
              <a:rPr lang="el-GR" altLang="el-GR" smtClean="0">
                <a:latin typeface="Arial" pitchFamily="34" charset="0"/>
              </a:rPr>
              <a:pPr/>
              <a:t>411</a:t>
            </a:fld>
            <a:endParaRPr lang="el-GR" altLang="el-GR" dirty="0" smtClean="0">
              <a:latin typeface="Arial" pitchFamily="34"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01444E28-5E86-4728-988B-2AB6CDB231F0}" type="slidenum">
              <a:rPr lang="el-GR" altLang="el-GR" smtClean="0">
                <a:latin typeface="Arial" pitchFamily="34" charset="0"/>
              </a:rPr>
              <a:pPr/>
              <a:t>412</a:t>
            </a:fld>
            <a:endParaRPr lang="el-GR" altLang="el-GR" dirty="0" smtClean="0">
              <a:latin typeface="Arial" pitchFamily="34"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F7B30F28-AF6F-4277-BE58-4A65C83F60AB}" type="slidenum">
              <a:rPr lang="el-GR" altLang="el-GR" smtClean="0">
                <a:latin typeface="Arial" pitchFamily="34" charset="0"/>
              </a:rPr>
              <a:pPr/>
              <a:t>413</a:t>
            </a:fld>
            <a:endParaRPr lang="el-GR" altLang="el-GR" dirty="0" smtClean="0">
              <a:latin typeface="Arial" pitchFamily="34"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0AE6ADD2-0EDD-4BBD-8474-59730924120D}" type="slidenum">
              <a:rPr lang="el-GR" altLang="el-GR" smtClean="0">
                <a:latin typeface="Arial" pitchFamily="34" charset="0"/>
              </a:rPr>
              <a:pPr/>
              <a:t>414</a:t>
            </a:fld>
            <a:endParaRPr lang="el-GR" altLang="el-GR" dirty="0" smtClean="0">
              <a:latin typeface="Arial" pitchFamily="34" charset="0"/>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26D35EAD-8F82-489D-98AE-F6AAEB246F2F}" type="slidenum">
              <a:rPr lang="el-GR" altLang="el-GR" smtClean="0">
                <a:latin typeface="Arial" pitchFamily="34" charset="0"/>
              </a:rPr>
              <a:pPr/>
              <a:t>415</a:t>
            </a:fld>
            <a:endParaRPr lang="el-GR" altLang="el-GR" dirty="0" smtClean="0">
              <a:latin typeface="Arial" pitchFamily="34" charset="0"/>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26ECE82C-17BF-46E4-AA3F-723AFBFE041C}" type="slidenum">
              <a:rPr lang="el-GR" altLang="el-GR" smtClean="0">
                <a:latin typeface="Arial" pitchFamily="34" charset="0"/>
              </a:rPr>
              <a:pPr/>
              <a:t>416</a:t>
            </a:fld>
            <a:endParaRPr lang="el-GR" altLang="el-GR" dirty="0" smtClean="0">
              <a:latin typeface="Arial" pitchFamily="34" charset="0"/>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BF3EEF76-9A7D-4D9C-8765-8B26437CEF16}" type="slidenum">
              <a:rPr lang="el-GR" altLang="el-GR" smtClean="0">
                <a:latin typeface="Arial" pitchFamily="34" charset="0"/>
              </a:rPr>
              <a:pPr/>
              <a:t>417</a:t>
            </a:fld>
            <a:endParaRPr lang="el-GR" altLang="el-GR" dirty="0" smtClean="0">
              <a:latin typeface="Arial" pitchFamily="34" charset="0"/>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DF4FFA5E-4A75-4372-BB27-0E3EC01CDEFD}" type="slidenum">
              <a:rPr lang="el-GR" altLang="el-GR" smtClean="0">
                <a:latin typeface="Arial" pitchFamily="34" charset="0"/>
              </a:rPr>
              <a:pPr/>
              <a:t>418</a:t>
            </a:fld>
            <a:endParaRPr lang="el-GR" altLang="el-GR" dirty="0" smtClean="0">
              <a:latin typeface="Arial" pitchFamily="34" charset="0"/>
            </a:endParaRPr>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0943A83A-2807-426F-BF97-D2A3E9DB41B4}" type="slidenum">
              <a:rPr lang="el-GR" altLang="el-GR" smtClean="0">
                <a:latin typeface="Arial" pitchFamily="34" charset="0"/>
              </a:rPr>
              <a:pPr/>
              <a:t>419</a:t>
            </a:fld>
            <a:endParaRPr lang="el-GR" altLang="el-GR" dirty="0" smtClean="0">
              <a:latin typeface="Arial" pitchFamily="34" charset="0"/>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Θέση εικόνας διαφάνειας 1"/>
          <p:cNvSpPr>
            <a:spLocks noGrp="1" noRot="1" noChangeAspect="1" noTextEdit="1"/>
          </p:cNvSpPr>
          <p:nvPr>
            <p:ph type="sldImg"/>
          </p:nvPr>
        </p:nvSpPr>
        <p:spPr>
          <a:ln/>
        </p:spPr>
      </p:sp>
      <p:sp>
        <p:nvSpPr>
          <p:cNvPr id="432131" name="Θέση σημειώσεων 2"/>
          <p:cNvSpPr>
            <a:spLocks noGrp="1"/>
          </p:cNvSpPr>
          <p:nvPr>
            <p:ph type="body" idx="1"/>
          </p:nvPr>
        </p:nvSpPr>
        <p:spPr>
          <a:noFill/>
          <a:ln/>
        </p:spPr>
        <p:txBody>
          <a:bodyPr/>
          <a:lstStyle/>
          <a:p>
            <a:pPr eaLnBrk="1" hangingPunct="1"/>
            <a:endParaRPr lang="el-GR" altLang="el-GR" dirty="0" smtClean="0">
              <a:latin typeface="Arial" pitchFamily="34" charset="0"/>
            </a:endParaRPr>
          </a:p>
        </p:txBody>
      </p:sp>
      <p:sp>
        <p:nvSpPr>
          <p:cNvPr id="432132" name="Θέση αριθμού διαφάνειας 3"/>
          <p:cNvSpPr>
            <a:spLocks noGrp="1"/>
          </p:cNvSpPr>
          <p:nvPr>
            <p:ph type="sldNum" sz="quarter" idx="5"/>
          </p:nvPr>
        </p:nvSpPr>
        <p:spPr>
          <a:noFill/>
        </p:spPr>
        <p:txBody>
          <a:bodyPr/>
          <a:lstStyle/>
          <a:p>
            <a:fld id="{3C9873A5-FD2A-4957-93F0-DE49AA23691B}" type="slidenum">
              <a:rPr lang="el-GR" altLang="el-GR" smtClean="0">
                <a:latin typeface="Arial" pitchFamily="34" charset="0"/>
              </a:rPr>
              <a:pPr/>
              <a:t>420</a:t>
            </a:fld>
            <a:endParaRPr lang="el-GR" altLang="el-GR" dirty="0" smtClean="0">
              <a:latin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Θέση εικόνας διαφάνειας 1"/>
          <p:cNvSpPr>
            <a:spLocks noGrp="1" noRot="1" noChangeAspect="1" noTextEdit="1"/>
          </p:cNvSpPr>
          <p:nvPr>
            <p:ph type="sldImg"/>
          </p:nvPr>
        </p:nvSpPr>
        <p:spPr>
          <a:ln/>
        </p:spPr>
      </p:sp>
      <p:sp>
        <p:nvSpPr>
          <p:cNvPr id="433155" name="Θέση σημειώσεων 2"/>
          <p:cNvSpPr>
            <a:spLocks noGrp="1"/>
          </p:cNvSpPr>
          <p:nvPr>
            <p:ph type="body" idx="1"/>
          </p:nvPr>
        </p:nvSpPr>
        <p:spPr>
          <a:noFill/>
          <a:ln/>
        </p:spPr>
        <p:txBody>
          <a:bodyPr/>
          <a:lstStyle/>
          <a:p>
            <a:pPr eaLnBrk="1" hangingPunct="1"/>
            <a:endParaRPr lang="el-GR" altLang="el-GR" dirty="0" smtClean="0">
              <a:latin typeface="Arial" pitchFamily="34" charset="0"/>
            </a:endParaRPr>
          </a:p>
        </p:txBody>
      </p:sp>
      <p:sp>
        <p:nvSpPr>
          <p:cNvPr id="433156" name="Θέση αριθμού διαφάνειας 3"/>
          <p:cNvSpPr>
            <a:spLocks noGrp="1"/>
          </p:cNvSpPr>
          <p:nvPr>
            <p:ph type="sldNum" sz="quarter" idx="5"/>
          </p:nvPr>
        </p:nvSpPr>
        <p:spPr>
          <a:noFill/>
        </p:spPr>
        <p:txBody>
          <a:bodyPr/>
          <a:lstStyle/>
          <a:p>
            <a:fld id="{93A9B58D-93CD-4DA8-9504-917D8BBB8BF3}" type="slidenum">
              <a:rPr lang="el-GR" altLang="el-GR" smtClean="0">
                <a:latin typeface="Arial" pitchFamily="34" charset="0"/>
              </a:rPr>
              <a:pPr/>
              <a:t>421</a:t>
            </a:fld>
            <a:endParaRPr lang="el-GR" altLang="el-GR" dirty="0" smtClean="0">
              <a:latin typeface="Arial"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F3B4C-D0C5-4C4B-A0BC-E4A77DA3FC65}" type="slidenum">
              <a:rPr lang="el-GR" smtClean="0"/>
              <a:pPr fontAlgn="base">
                <a:spcBef>
                  <a:spcPct val="0"/>
                </a:spcBef>
                <a:spcAft>
                  <a:spcPct val="0"/>
                </a:spcAft>
                <a:defRPr/>
              </a:pPr>
              <a:t>484</a:t>
            </a:fld>
            <a:endParaRPr lang="el-GR" dirty="0" smtClean="0"/>
          </a:p>
        </p:txBody>
      </p:sp>
      <p:sp>
        <p:nvSpPr>
          <p:cNvPr id="157699"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57700"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3F83FDBD-136F-48E6-AFE7-956469DC0C11}" type="slidenum">
              <a:rPr lang="el-GR" altLang="el-GR" smtClean="0">
                <a:latin typeface="Arial" pitchFamily="34" charset="0"/>
              </a:rPr>
              <a:pPr/>
              <a:t>5</a:t>
            </a:fld>
            <a:endParaRPr lang="el-GR" altLang="el-GR" dirty="0" smtClean="0">
              <a:latin typeface="Arial" pitchFamily="34" charset="0"/>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B6664-FAD3-425B-90D2-C456ABB3285D}" type="slidenum">
              <a:rPr lang="el-GR" smtClean="0"/>
              <a:pPr fontAlgn="base">
                <a:spcBef>
                  <a:spcPct val="0"/>
                </a:spcBef>
                <a:spcAft>
                  <a:spcPct val="0"/>
                </a:spcAft>
                <a:defRPr/>
              </a:pPr>
              <a:t>485</a:t>
            </a:fld>
            <a:endParaRPr lang="el-GR" dirty="0" smtClean="0"/>
          </a:p>
        </p:txBody>
      </p:sp>
      <p:sp>
        <p:nvSpPr>
          <p:cNvPr id="158723"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58724"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E8C8D-BEB3-47C1-B8CF-489E7BC6F606}" type="slidenum">
              <a:rPr lang="el-GR" smtClean="0"/>
              <a:pPr fontAlgn="base">
                <a:spcBef>
                  <a:spcPct val="0"/>
                </a:spcBef>
                <a:spcAft>
                  <a:spcPct val="0"/>
                </a:spcAft>
                <a:defRPr/>
              </a:pPr>
              <a:t>486</a:t>
            </a:fld>
            <a:endParaRPr lang="el-GR" dirty="0" smtClean="0"/>
          </a:p>
        </p:txBody>
      </p:sp>
      <p:sp>
        <p:nvSpPr>
          <p:cNvPr id="159747"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59748"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AD47B0-A68E-4CFA-9383-B6CEA97F2583}" type="slidenum">
              <a:rPr lang="el-GR" smtClean="0"/>
              <a:pPr fontAlgn="base">
                <a:spcBef>
                  <a:spcPct val="0"/>
                </a:spcBef>
                <a:spcAft>
                  <a:spcPct val="0"/>
                </a:spcAft>
                <a:defRPr/>
              </a:pPr>
              <a:t>487</a:t>
            </a:fld>
            <a:endParaRPr lang="el-GR" dirty="0" smtClean="0"/>
          </a:p>
        </p:txBody>
      </p:sp>
      <p:sp>
        <p:nvSpPr>
          <p:cNvPr id="160771"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60772"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24EF6-FD91-442B-B783-BE8D4C690E6D}" type="slidenum">
              <a:rPr lang="el-GR" smtClean="0"/>
              <a:pPr fontAlgn="base">
                <a:spcBef>
                  <a:spcPct val="0"/>
                </a:spcBef>
                <a:spcAft>
                  <a:spcPct val="0"/>
                </a:spcAft>
                <a:defRPr/>
              </a:pPr>
              <a:t>488</a:t>
            </a:fld>
            <a:endParaRPr lang="el-GR" dirty="0" smtClean="0"/>
          </a:p>
        </p:txBody>
      </p:sp>
      <p:sp>
        <p:nvSpPr>
          <p:cNvPr id="161795"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61796"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2F47C-F7E1-4CF3-BC3E-3AC5799F4838}" type="slidenum">
              <a:rPr lang="el-GR" smtClean="0"/>
              <a:pPr fontAlgn="base">
                <a:spcBef>
                  <a:spcPct val="0"/>
                </a:spcBef>
                <a:spcAft>
                  <a:spcPct val="0"/>
                </a:spcAft>
                <a:defRPr/>
              </a:pPr>
              <a:t>489</a:t>
            </a:fld>
            <a:endParaRPr lang="el-GR" dirty="0" smtClean="0"/>
          </a:p>
        </p:txBody>
      </p:sp>
      <p:sp>
        <p:nvSpPr>
          <p:cNvPr id="162819"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62820"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8539CD-D915-4427-B988-16E24C4F807D}" type="slidenum">
              <a:rPr lang="el-GR" smtClean="0"/>
              <a:pPr fontAlgn="base">
                <a:spcBef>
                  <a:spcPct val="0"/>
                </a:spcBef>
                <a:spcAft>
                  <a:spcPct val="0"/>
                </a:spcAft>
                <a:defRPr/>
              </a:pPr>
              <a:t>490</a:t>
            </a:fld>
            <a:endParaRPr lang="el-GR" dirty="0" smtClean="0"/>
          </a:p>
        </p:txBody>
      </p:sp>
      <p:sp>
        <p:nvSpPr>
          <p:cNvPr id="163843"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63844"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5B22-EC5E-4F83-93B5-49901E7883CD}" type="slidenum">
              <a:rPr lang="el-GR" smtClean="0"/>
              <a:pPr fontAlgn="base">
                <a:spcBef>
                  <a:spcPct val="0"/>
                </a:spcBef>
                <a:spcAft>
                  <a:spcPct val="0"/>
                </a:spcAft>
                <a:defRPr/>
              </a:pPr>
              <a:t>491</a:t>
            </a:fld>
            <a:endParaRPr lang="el-GR" dirty="0" smtClean="0"/>
          </a:p>
        </p:txBody>
      </p:sp>
      <p:sp>
        <p:nvSpPr>
          <p:cNvPr id="164867"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64868"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A7E925-0BAD-4EE8-AE71-521A41F10644}" type="slidenum">
              <a:rPr lang="el-GR" smtClean="0"/>
              <a:pPr fontAlgn="base">
                <a:spcBef>
                  <a:spcPct val="0"/>
                </a:spcBef>
                <a:spcAft>
                  <a:spcPct val="0"/>
                </a:spcAft>
                <a:defRPr/>
              </a:pPr>
              <a:t>492</a:t>
            </a:fld>
            <a:endParaRPr lang="el-GR" dirty="0" smtClean="0"/>
          </a:p>
        </p:txBody>
      </p:sp>
      <p:sp>
        <p:nvSpPr>
          <p:cNvPr id="165891" name="Rectangle 2"/>
          <p:cNvSpPr>
            <a:spLocks noGrp="1" noRot="1" noChangeAspect="1" noChangeArrowheads="1" noTextEdit="1"/>
          </p:cNvSpPr>
          <p:nvPr>
            <p:ph type="sldImg"/>
          </p:nvPr>
        </p:nvSpPr>
        <p:spPr bwMode="auto">
          <a:xfrm>
            <a:off x="3322933" y="2580640"/>
            <a:ext cx="0" cy="0"/>
          </a:xfrm>
          <a:noFill/>
          <a:ln>
            <a:solidFill>
              <a:srgbClr val="000000"/>
            </a:solidFill>
            <a:miter lim="800000"/>
            <a:headEnd/>
            <a:tailEnd/>
          </a:ln>
        </p:spPr>
      </p:sp>
      <p:sp>
        <p:nvSpPr>
          <p:cNvPr id="165892"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24B7FB9F-538E-41FF-B6AE-9FABCF0942DE}" type="slidenum">
              <a:rPr lang="el-GR" altLang="el-GR" smtClean="0">
                <a:latin typeface="Arial" pitchFamily="34" charset="0"/>
              </a:rPr>
              <a:pPr/>
              <a:t>505</a:t>
            </a:fld>
            <a:endParaRPr lang="el-GR" altLang="el-GR" dirty="0" smtClean="0">
              <a:latin typeface="Arial" pitchFamily="34" charset="0"/>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noFill/>
        </p:spPr>
        <p:txBody>
          <a:bodyPr/>
          <a:lstStyle/>
          <a:p>
            <a:fld id="{F6C4D0D8-CD62-4AF4-AF27-FB949EC62074}" type="slidenum">
              <a:rPr lang="el-GR" altLang="el-GR" smtClean="0">
                <a:latin typeface="Arial" pitchFamily="34" charset="0"/>
              </a:rPr>
              <a:pPr/>
              <a:t>506</a:t>
            </a:fld>
            <a:endParaRPr lang="el-GR" altLang="el-GR" dirty="0" smtClean="0">
              <a:latin typeface="Arial" pitchFamily="34" charset="0"/>
            </a:endParaRPr>
          </a:p>
        </p:txBody>
      </p:sp>
      <p:sp>
        <p:nvSpPr>
          <p:cNvPr id="496643" name="Rectangle 2"/>
          <p:cNvSpPr>
            <a:spLocks noGrp="1" noRot="1" noChangeAspect="1" noChangeArrowheads="1" noTextEdit="1"/>
          </p:cNvSpPr>
          <p:nvPr>
            <p:ph type="sldImg"/>
          </p:nvPr>
        </p:nvSpPr>
        <p:spPr>
          <a:ln/>
        </p:spPr>
      </p:sp>
      <p:sp>
        <p:nvSpPr>
          <p:cNvPr id="49664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04C1154A-3E48-4DC1-8A24-B05692367047}" type="slidenum">
              <a:rPr lang="el-GR" altLang="el-GR" smtClean="0">
                <a:latin typeface="Arial" pitchFamily="34" charset="0"/>
              </a:rPr>
              <a:pPr/>
              <a:t>507</a:t>
            </a:fld>
            <a:endParaRPr lang="el-GR" altLang="el-GR" dirty="0" smtClean="0">
              <a:latin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p:spPr>
        <p:txBody>
          <a:bodyPr/>
          <a:lstStyle/>
          <a:p>
            <a:fld id="{7D05DC74-20D5-4B3D-99A3-CC6B93CF4E00}" type="slidenum">
              <a:rPr lang="el-GR" altLang="el-GR" smtClean="0">
                <a:latin typeface="Arial" pitchFamily="34" charset="0"/>
              </a:rPr>
              <a:pPr/>
              <a:t>508</a:t>
            </a:fld>
            <a:endParaRPr lang="el-GR" altLang="el-GR" dirty="0" smtClean="0">
              <a:latin typeface="Arial" pitchFamily="34" charset="0"/>
            </a:endParaRPr>
          </a:p>
        </p:txBody>
      </p:sp>
      <p:sp>
        <p:nvSpPr>
          <p:cNvPr id="498691" name="Rectangle 2"/>
          <p:cNvSpPr>
            <a:spLocks noGrp="1" noRot="1" noChangeAspect="1" noChangeArrowheads="1" noTextEdit="1"/>
          </p:cNvSpPr>
          <p:nvPr>
            <p:ph type="sldImg"/>
          </p:nvPr>
        </p:nvSpPr>
        <p:spPr>
          <a:ln/>
        </p:spPr>
      </p:sp>
      <p:sp>
        <p:nvSpPr>
          <p:cNvPr id="49869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3D42ECCC-9543-45A3-B22F-8C3F97EC74DC}" type="slidenum">
              <a:rPr lang="el-GR" altLang="el-GR" smtClean="0">
                <a:latin typeface="Arial" pitchFamily="34" charset="0"/>
              </a:rPr>
              <a:pPr/>
              <a:t>509</a:t>
            </a:fld>
            <a:endParaRPr lang="el-GR" altLang="el-GR" dirty="0" smtClean="0">
              <a:latin typeface="Arial" pitchFamily="34" charset="0"/>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noFill/>
        </p:spPr>
        <p:txBody>
          <a:bodyPr/>
          <a:lstStyle/>
          <a:p>
            <a:fld id="{113E262F-9E7C-47B2-8632-26F7BF13E615}" type="slidenum">
              <a:rPr lang="el-GR" altLang="el-GR" smtClean="0">
                <a:latin typeface="Arial" pitchFamily="34" charset="0"/>
              </a:rPr>
              <a:pPr/>
              <a:t>510</a:t>
            </a:fld>
            <a:endParaRPr lang="el-GR" altLang="el-GR" dirty="0" smtClean="0">
              <a:latin typeface="Arial" pitchFamily="34" charset="0"/>
            </a:endParaRPr>
          </a:p>
        </p:txBody>
      </p:sp>
      <p:sp>
        <p:nvSpPr>
          <p:cNvPr id="500739" name="Rectangle 2"/>
          <p:cNvSpPr>
            <a:spLocks noGrp="1" noRot="1" noChangeAspect="1" noChangeArrowheads="1" noTextEdit="1"/>
          </p:cNvSpPr>
          <p:nvPr>
            <p:ph type="sldImg"/>
          </p:nvPr>
        </p:nvSpPr>
        <p:spPr>
          <a:ln/>
        </p:spPr>
      </p:sp>
      <p:sp>
        <p:nvSpPr>
          <p:cNvPr id="50074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283D832B-F848-4294-AF39-94B68A05ED3A}" type="slidenum">
              <a:rPr lang="el-GR" altLang="el-GR" smtClean="0">
                <a:latin typeface="Arial" pitchFamily="34" charset="0"/>
              </a:rPr>
              <a:pPr/>
              <a:t>511</a:t>
            </a:fld>
            <a:endParaRPr lang="el-GR" altLang="el-GR" dirty="0" smtClean="0">
              <a:latin typeface="Arial" pitchFamily="34" charset="0"/>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noFill/>
        </p:spPr>
        <p:txBody>
          <a:bodyPr/>
          <a:lstStyle/>
          <a:p>
            <a:fld id="{90DA37E9-4D22-4522-989A-02D9E689DDAB}" type="slidenum">
              <a:rPr lang="el-GR" altLang="el-GR" smtClean="0">
                <a:latin typeface="Arial" pitchFamily="34" charset="0"/>
              </a:rPr>
              <a:pPr/>
              <a:t>512</a:t>
            </a:fld>
            <a:endParaRPr lang="el-GR" altLang="el-GR" dirty="0" smtClean="0">
              <a:latin typeface="Arial" pitchFamily="34" charset="0"/>
            </a:endParaRPr>
          </a:p>
        </p:txBody>
      </p:sp>
      <p:sp>
        <p:nvSpPr>
          <p:cNvPr id="502787" name="Rectangle 2"/>
          <p:cNvSpPr>
            <a:spLocks noGrp="1" noRot="1" noChangeAspect="1" noChangeArrowheads="1" noTextEdit="1"/>
          </p:cNvSpPr>
          <p:nvPr>
            <p:ph type="sldImg"/>
          </p:nvPr>
        </p:nvSpPr>
        <p:spPr>
          <a:ln/>
        </p:spPr>
      </p:sp>
      <p:sp>
        <p:nvSpPr>
          <p:cNvPr id="50278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noFill/>
        </p:spPr>
        <p:txBody>
          <a:bodyPr/>
          <a:lstStyle/>
          <a:p>
            <a:fld id="{EC915F6B-E006-4C2B-B38F-D3D3CDD056FF}" type="slidenum">
              <a:rPr lang="el-GR" altLang="el-GR" smtClean="0">
                <a:latin typeface="Arial" pitchFamily="34" charset="0"/>
              </a:rPr>
              <a:pPr/>
              <a:t>513</a:t>
            </a:fld>
            <a:endParaRPr lang="el-GR" altLang="el-GR" dirty="0" smtClean="0">
              <a:latin typeface="Arial" pitchFamily="34" charset="0"/>
            </a:endParaRPr>
          </a:p>
        </p:txBody>
      </p:sp>
      <p:sp>
        <p:nvSpPr>
          <p:cNvPr id="503811" name="Rectangle 2"/>
          <p:cNvSpPr>
            <a:spLocks noGrp="1" noRot="1" noChangeAspect="1" noChangeArrowheads="1" noTextEdit="1"/>
          </p:cNvSpPr>
          <p:nvPr>
            <p:ph type="sldImg"/>
          </p:nvPr>
        </p:nvSpPr>
        <p:spPr>
          <a:ln/>
        </p:spPr>
      </p:sp>
      <p:sp>
        <p:nvSpPr>
          <p:cNvPr id="50381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p:spPr>
        <p:txBody>
          <a:bodyPr/>
          <a:lstStyle/>
          <a:p>
            <a:fld id="{EB4D63D5-54BE-48C0-97FD-DD893FCF52EB}" type="slidenum">
              <a:rPr lang="el-GR" altLang="el-GR" smtClean="0">
                <a:latin typeface="Arial" pitchFamily="34" charset="0"/>
              </a:rPr>
              <a:pPr/>
              <a:t>514</a:t>
            </a:fld>
            <a:endParaRPr lang="el-GR" altLang="el-GR" dirty="0" smtClean="0">
              <a:latin typeface="Arial" pitchFamily="34" charset="0"/>
            </a:endParaRPr>
          </a:p>
        </p:txBody>
      </p:sp>
      <p:sp>
        <p:nvSpPr>
          <p:cNvPr id="504835" name="Rectangle 2"/>
          <p:cNvSpPr>
            <a:spLocks noGrp="1" noRot="1" noChangeAspect="1" noChangeArrowheads="1" noTextEdit="1"/>
          </p:cNvSpPr>
          <p:nvPr>
            <p:ph type="sldImg"/>
          </p:nvPr>
        </p:nvSpPr>
        <p:spPr>
          <a:ln/>
        </p:spPr>
      </p:sp>
      <p:sp>
        <p:nvSpPr>
          <p:cNvPr id="50483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A4894C32-533E-47AC-99E6-2D79FB8F1384}" type="slidenum">
              <a:rPr lang="el-GR" altLang="el-GR" smtClean="0">
                <a:latin typeface="Arial" pitchFamily="34" charset="0"/>
              </a:rPr>
              <a:pPr/>
              <a:t>515</a:t>
            </a:fld>
            <a:endParaRPr lang="el-GR" altLang="el-GR" dirty="0" smtClean="0">
              <a:latin typeface="Arial" pitchFamily="34" charset="0"/>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p:spPr>
        <p:txBody>
          <a:bodyPr/>
          <a:lstStyle/>
          <a:p>
            <a:fld id="{42A2D045-E62F-45E6-9BC8-035B552AE71C}" type="slidenum">
              <a:rPr lang="el-GR" altLang="el-GR" smtClean="0">
                <a:latin typeface="Arial" pitchFamily="34" charset="0"/>
              </a:rPr>
              <a:pPr/>
              <a:t>516</a:t>
            </a:fld>
            <a:endParaRPr lang="el-GR" altLang="el-GR" dirty="0" smtClean="0">
              <a:latin typeface="Arial" pitchFamily="34" charset="0"/>
            </a:endParaRPr>
          </a:p>
        </p:txBody>
      </p:sp>
      <p:sp>
        <p:nvSpPr>
          <p:cNvPr id="506883" name="Rectangle 2"/>
          <p:cNvSpPr>
            <a:spLocks noGrp="1" noRot="1" noChangeAspect="1" noChangeArrowheads="1" noTextEdit="1"/>
          </p:cNvSpPr>
          <p:nvPr>
            <p:ph type="sldImg"/>
          </p:nvPr>
        </p:nvSpPr>
        <p:spPr>
          <a:ln/>
        </p:spPr>
      </p:sp>
      <p:sp>
        <p:nvSpPr>
          <p:cNvPr id="50688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22B8FCD2-7F0C-48A9-BABB-9B8F893A7757}" type="slidenum">
              <a:rPr lang="el-GR" altLang="el-GR" smtClean="0">
                <a:latin typeface="Arial" pitchFamily="34" charset="0"/>
              </a:rPr>
              <a:pPr/>
              <a:t>517</a:t>
            </a:fld>
            <a:endParaRPr lang="el-GR" altLang="el-GR" dirty="0" smtClean="0">
              <a:latin typeface="Arial" pitchFamily="34" charset="0"/>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noFill/>
        </p:spPr>
        <p:txBody>
          <a:bodyPr/>
          <a:lstStyle/>
          <a:p>
            <a:fld id="{9CE905B7-5345-4BD2-A1B2-1F4E54CED2B7}" type="slidenum">
              <a:rPr lang="el-GR" altLang="el-GR" smtClean="0">
                <a:latin typeface="Arial" pitchFamily="34" charset="0"/>
              </a:rPr>
              <a:pPr/>
              <a:t>518</a:t>
            </a:fld>
            <a:endParaRPr lang="el-GR" altLang="el-GR" dirty="0" smtClean="0">
              <a:latin typeface="Arial" pitchFamily="34" charset="0"/>
            </a:endParaRPr>
          </a:p>
        </p:txBody>
      </p:sp>
      <p:sp>
        <p:nvSpPr>
          <p:cNvPr id="508931" name="Rectangle 2"/>
          <p:cNvSpPr>
            <a:spLocks noGrp="1" noRot="1" noChangeAspect="1" noChangeArrowheads="1" noTextEdit="1"/>
          </p:cNvSpPr>
          <p:nvPr>
            <p:ph type="sldImg"/>
          </p:nvPr>
        </p:nvSpPr>
        <p:spPr>
          <a:ln/>
        </p:spPr>
      </p:sp>
      <p:sp>
        <p:nvSpPr>
          <p:cNvPr id="50893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AE4203EC-C07F-4529-B1D6-DEB132D194E5}" type="slidenum">
              <a:rPr lang="el-GR" altLang="el-GR" smtClean="0">
                <a:latin typeface="Arial" pitchFamily="34" charset="0"/>
              </a:rPr>
              <a:pPr/>
              <a:t>519</a:t>
            </a:fld>
            <a:endParaRPr lang="el-GR" altLang="el-GR" dirty="0" smtClean="0">
              <a:latin typeface="Arial" pitchFamily="34" charset="0"/>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noFill/>
        </p:spPr>
        <p:txBody>
          <a:bodyPr/>
          <a:lstStyle/>
          <a:p>
            <a:fld id="{4438D6D2-DD3B-49A8-AA69-5D947CA8FD66}" type="slidenum">
              <a:rPr lang="el-GR" altLang="el-GR" smtClean="0">
                <a:latin typeface="Arial" pitchFamily="34" charset="0"/>
              </a:rPr>
              <a:pPr/>
              <a:t>520</a:t>
            </a:fld>
            <a:endParaRPr lang="el-GR" altLang="el-GR" dirty="0" smtClean="0">
              <a:latin typeface="Arial" pitchFamily="34" charset="0"/>
            </a:endParaRPr>
          </a:p>
        </p:txBody>
      </p:sp>
      <p:sp>
        <p:nvSpPr>
          <p:cNvPr id="510979" name="Rectangle 2"/>
          <p:cNvSpPr>
            <a:spLocks noGrp="1" noRot="1" noChangeAspect="1" noChangeArrowheads="1" noTextEdit="1"/>
          </p:cNvSpPr>
          <p:nvPr>
            <p:ph type="sldImg"/>
          </p:nvPr>
        </p:nvSpPr>
        <p:spPr>
          <a:ln/>
        </p:spPr>
      </p:sp>
      <p:sp>
        <p:nvSpPr>
          <p:cNvPr id="51098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90491020-7A76-4DDA-A9F3-AEC71C84BA6F}" type="slidenum">
              <a:rPr lang="el-GR" altLang="el-GR" smtClean="0">
                <a:latin typeface="Arial" pitchFamily="34" charset="0"/>
              </a:rPr>
              <a:pPr/>
              <a:t>521</a:t>
            </a:fld>
            <a:endParaRPr lang="el-GR" altLang="el-GR" dirty="0" smtClean="0">
              <a:latin typeface="Arial" pitchFamily="34" charset="0"/>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p:spPr>
        <p:txBody>
          <a:bodyPr/>
          <a:lstStyle/>
          <a:p>
            <a:fld id="{9125996B-F7D4-4488-96B9-3216F06EDA44}" type="slidenum">
              <a:rPr lang="el-GR" altLang="el-GR" smtClean="0">
                <a:latin typeface="Arial" pitchFamily="34" charset="0"/>
              </a:rPr>
              <a:pPr/>
              <a:t>522</a:t>
            </a:fld>
            <a:endParaRPr lang="el-GR" altLang="el-GR" dirty="0" smtClean="0">
              <a:latin typeface="Arial" pitchFamily="34" charset="0"/>
            </a:endParaRPr>
          </a:p>
        </p:txBody>
      </p:sp>
      <p:sp>
        <p:nvSpPr>
          <p:cNvPr id="513027" name="Rectangle 2"/>
          <p:cNvSpPr>
            <a:spLocks noGrp="1" noRot="1" noChangeAspect="1" noChangeArrowheads="1" noTextEdit="1"/>
          </p:cNvSpPr>
          <p:nvPr>
            <p:ph type="sldImg"/>
          </p:nvPr>
        </p:nvSpPr>
        <p:spPr>
          <a:ln/>
        </p:spPr>
      </p:sp>
      <p:sp>
        <p:nvSpPr>
          <p:cNvPr id="51302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24949038-5EE1-4E80-B33D-7590CA206C1A}" type="slidenum">
              <a:rPr lang="el-GR" altLang="el-GR" smtClean="0">
                <a:latin typeface="Arial" pitchFamily="34" charset="0"/>
              </a:rPr>
              <a:pPr/>
              <a:t>523</a:t>
            </a:fld>
            <a:endParaRPr lang="el-GR" altLang="el-GR" dirty="0" smtClean="0">
              <a:latin typeface="Arial" pitchFamily="34" charset="0"/>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p:spPr>
        <p:txBody>
          <a:bodyPr/>
          <a:lstStyle/>
          <a:p>
            <a:fld id="{B1923840-74D3-4387-A68E-8CFDD19A1EDD}" type="slidenum">
              <a:rPr lang="el-GR" altLang="el-GR" smtClean="0">
                <a:latin typeface="Arial" pitchFamily="34" charset="0"/>
              </a:rPr>
              <a:pPr/>
              <a:t>524</a:t>
            </a:fld>
            <a:endParaRPr lang="el-GR" altLang="el-GR" dirty="0" smtClean="0">
              <a:latin typeface="Arial" pitchFamily="34" charset="0"/>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EAE639D4-075F-4AAB-8EDF-3299600978C4}" type="slidenum">
              <a:rPr lang="el-GR" altLang="el-GR" smtClean="0">
                <a:latin typeface="Arial" pitchFamily="34" charset="0"/>
              </a:rPr>
              <a:pPr/>
              <a:t>525</a:t>
            </a:fld>
            <a:endParaRPr lang="el-GR" altLang="el-GR" dirty="0" smtClean="0">
              <a:latin typeface="Arial" pitchFamily="34" charset="0"/>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p:spPr>
        <p:txBody>
          <a:bodyPr/>
          <a:lstStyle/>
          <a:p>
            <a:fld id="{FA8261FF-6708-4AC6-B1BC-0946A33570BB}" type="slidenum">
              <a:rPr lang="el-GR" altLang="el-GR" smtClean="0">
                <a:latin typeface="Arial" pitchFamily="34" charset="0"/>
              </a:rPr>
              <a:pPr/>
              <a:t>526</a:t>
            </a:fld>
            <a:endParaRPr lang="el-GR" altLang="el-GR" dirty="0" smtClean="0">
              <a:latin typeface="Arial" pitchFamily="34" charset="0"/>
            </a:endParaRPr>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5A8B4960-7261-4D03-AFAC-826EDDFED6D0}" type="slidenum">
              <a:rPr lang="el-GR" altLang="el-GR" smtClean="0">
                <a:latin typeface="Arial" pitchFamily="34" charset="0"/>
              </a:rPr>
              <a:pPr/>
              <a:t>527</a:t>
            </a:fld>
            <a:endParaRPr lang="el-GR" altLang="el-GR" dirty="0" smtClean="0">
              <a:latin typeface="Arial" pitchFamily="34" charset="0"/>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p:spPr>
        <p:txBody>
          <a:bodyPr/>
          <a:lstStyle/>
          <a:p>
            <a:fld id="{28AE80AE-EA31-446F-8570-29C1A8D6D19E}" type="slidenum">
              <a:rPr lang="el-GR" altLang="el-GR" smtClean="0">
                <a:latin typeface="Arial" pitchFamily="34" charset="0"/>
              </a:rPr>
              <a:pPr/>
              <a:t>528</a:t>
            </a:fld>
            <a:endParaRPr lang="el-GR" altLang="el-GR" dirty="0" smtClean="0">
              <a:latin typeface="Arial" pitchFamily="34" charset="0"/>
            </a:endParaRPr>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3F38E8C9-00EE-48E4-A782-4C3DCE2DEB2D}" type="slidenum">
              <a:rPr lang="el-GR" altLang="el-GR" smtClean="0">
                <a:latin typeface="Arial" pitchFamily="34" charset="0"/>
              </a:rPr>
              <a:pPr/>
              <a:t>529</a:t>
            </a:fld>
            <a:endParaRPr lang="el-GR" altLang="el-GR" dirty="0" smtClean="0">
              <a:latin typeface="Arial" pitchFamily="34" charset="0"/>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4387" name="Rectangle 3"/>
          <p:cNvSpPr>
            <a:spLocks noGrp="1" noChangeArrowheads="1"/>
          </p:cNvSpPr>
          <p:nvPr>
            <p:ph type="dt" sz="quarter" idx="1"/>
          </p:nvPr>
        </p:nvSpPr>
        <p:spPr>
          <a:noFill/>
        </p:spPr>
        <p:txBody>
          <a:bodyPr/>
          <a:lstStyle/>
          <a:p>
            <a:r>
              <a:rPr lang="el-GR" dirty="0" smtClean="0"/>
              <a:t>25-2-2009</a:t>
            </a:r>
          </a:p>
        </p:txBody>
      </p:sp>
      <p:sp>
        <p:nvSpPr>
          <p:cNvPr id="144388" name="Rectangle 7"/>
          <p:cNvSpPr>
            <a:spLocks noGrp="1" noChangeArrowheads="1"/>
          </p:cNvSpPr>
          <p:nvPr>
            <p:ph type="sldNum" sz="quarter" idx="5"/>
          </p:nvPr>
        </p:nvSpPr>
        <p:spPr>
          <a:noFill/>
        </p:spPr>
        <p:txBody>
          <a:bodyPr/>
          <a:lstStyle/>
          <a:p>
            <a:fld id="{C664ACA8-D466-419E-AABD-3423BF1D7535}" type="slidenum">
              <a:rPr lang="el-GR" smtClean="0"/>
              <a:pPr/>
              <a:t>109</a:t>
            </a:fld>
            <a:endParaRPr lang="el-GR" dirty="0" smtClean="0"/>
          </a:p>
        </p:txBody>
      </p:sp>
      <p:sp>
        <p:nvSpPr>
          <p:cNvPr id="144389" name="Rectangle 2"/>
          <p:cNvSpPr>
            <a:spLocks noGrp="1" noRot="1" noChangeAspect="1" noChangeArrowheads="1" noTextEdit="1"/>
          </p:cNvSpPr>
          <p:nvPr>
            <p:ph type="sldImg"/>
          </p:nvPr>
        </p:nvSpPr>
        <p:spPr>
          <a:ln/>
        </p:spPr>
      </p:sp>
      <p:sp>
        <p:nvSpPr>
          <p:cNvPr id="144390"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5411" name="Rectangle 3"/>
          <p:cNvSpPr>
            <a:spLocks noGrp="1" noChangeArrowheads="1"/>
          </p:cNvSpPr>
          <p:nvPr>
            <p:ph type="dt" sz="quarter" idx="1"/>
          </p:nvPr>
        </p:nvSpPr>
        <p:spPr>
          <a:noFill/>
        </p:spPr>
        <p:txBody>
          <a:bodyPr/>
          <a:lstStyle/>
          <a:p>
            <a:r>
              <a:rPr lang="el-GR" dirty="0" smtClean="0"/>
              <a:t>25-2-2009</a:t>
            </a:r>
          </a:p>
        </p:txBody>
      </p:sp>
      <p:sp>
        <p:nvSpPr>
          <p:cNvPr id="145412" name="Rectangle 7"/>
          <p:cNvSpPr>
            <a:spLocks noGrp="1" noChangeArrowheads="1"/>
          </p:cNvSpPr>
          <p:nvPr>
            <p:ph type="sldNum" sz="quarter" idx="5"/>
          </p:nvPr>
        </p:nvSpPr>
        <p:spPr>
          <a:noFill/>
        </p:spPr>
        <p:txBody>
          <a:bodyPr/>
          <a:lstStyle/>
          <a:p>
            <a:fld id="{46A03C43-F49A-46A0-AB06-79B5F2C2E428}" type="slidenum">
              <a:rPr lang="el-GR" smtClean="0"/>
              <a:pPr/>
              <a:t>110</a:t>
            </a:fld>
            <a:endParaRPr lang="el-GR" dirty="0" smtClean="0"/>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D3564468-D22A-4A57-9684-F61134CD9D7A}" type="slidenum">
              <a:rPr lang="el-GR" altLang="el-GR" smtClean="0">
                <a:latin typeface="Arial" pitchFamily="34" charset="0"/>
              </a:rPr>
              <a:pPr/>
              <a:t>6</a:t>
            </a:fld>
            <a:endParaRPr lang="el-GR" altLang="el-GR" dirty="0" smtClean="0">
              <a:latin typeface="Arial" pitchFamily="34"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6435" name="Rectangle 3"/>
          <p:cNvSpPr>
            <a:spLocks noGrp="1" noChangeArrowheads="1"/>
          </p:cNvSpPr>
          <p:nvPr>
            <p:ph type="dt" sz="quarter" idx="1"/>
          </p:nvPr>
        </p:nvSpPr>
        <p:spPr>
          <a:noFill/>
        </p:spPr>
        <p:txBody>
          <a:bodyPr/>
          <a:lstStyle/>
          <a:p>
            <a:r>
              <a:rPr lang="el-GR" dirty="0" smtClean="0"/>
              <a:t>25-2-2009</a:t>
            </a:r>
          </a:p>
        </p:txBody>
      </p:sp>
      <p:sp>
        <p:nvSpPr>
          <p:cNvPr id="146436" name="Rectangle 7"/>
          <p:cNvSpPr>
            <a:spLocks noGrp="1" noChangeArrowheads="1"/>
          </p:cNvSpPr>
          <p:nvPr>
            <p:ph type="sldNum" sz="quarter" idx="5"/>
          </p:nvPr>
        </p:nvSpPr>
        <p:spPr>
          <a:noFill/>
        </p:spPr>
        <p:txBody>
          <a:bodyPr/>
          <a:lstStyle/>
          <a:p>
            <a:fld id="{E29F5FF3-F490-4332-A731-F2DDF5B713E6}" type="slidenum">
              <a:rPr lang="el-GR" smtClean="0"/>
              <a:pPr/>
              <a:t>111</a:t>
            </a:fld>
            <a:endParaRPr lang="el-GR" dirty="0" smtClean="0"/>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7459" name="Rectangle 3"/>
          <p:cNvSpPr>
            <a:spLocks noGrp="1" noChangeArrowheads="1"/>
          </p:cNvSpPr>
          <p:nvPr>
            <p:ph type="dt" sz="quarter" idx="1"/>
          </p:nvPr>
        </p:nvSpPr>
        <p:spPr>
          <a:noFill/>
        </p:spPr>
        <p:txBody>
          <a:bodyPr/>
          <a:lstStyle/>
          <a:p>
            <a:r>
              <a:rPr lang="el-GR" dirty="0" smtClean="0"/>
              <a:t>25-2-2009</a:t>
            </a:r>
          </a:p>
        </p:txBody>
      </p:sp>
      <p:sp>
        <p:nvSpPr>
          <p:cNvPr id="147460" name="Rectangle 7"/>
          <p:cNvSpPr>
            <a:spLocks noGrp="1" noChangeArrowheads="1"/>
          </p:cNvSpPr>
          <p:nvPr>
            <p:ph type="sldNum" sz="quarter" idx="5"/>
          </p:nvPr>
        </p:nvSpPr>
        <p:spPr>
          <a:noFill/>
        </p:spPr>
        <p:txBody>
          <a:bodyPr/>
          <a:lstStyle/>
          <a:p>
            <a:fld id="{F3740C32-C2F4-482B-A4BA-27C3CE676EDB}" type="slidenum">
              <a:rPr lang="el-GR" smtClean="0"/>
              <a:pPr/>
              <a:t>112</a:t>
            </a:fld>
            <a:endParaRPr lang="el-GR" dirty="0" smtClean="0"/>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8483" name="Rectangle 3"/>
          <p:cNvSpPr>
            <a:spLocks noGrp="1" noChangeArrowheads="1"/>
          </p:cNvSpPr>
          <p:nvPr>
            <p:ph type="dt" sz="quarter" idx="1"/>
          </p:nvPr>
        </p:nvSpPr>
        <p:spPr>
          <a:noFill/>
        </p:spPr>
        <p:txBody>
          <a:bodyPr/>
          <a:lstStyle/>
          <a:p>
            <a:r>
              <a:rPr lang="el-GR" dirty="0" smtClean="0"/>
              <a:t>25-2-2009</a:t>
            </a:r>
          </a:p>
        </p:txBody>
      </p:sp>
      <p:sp>
        <p:nvSpPr>
          <p:cNvPr id="148484" name="Rectangle 7"/>
          <p:cNvSpPr>
            <a:spLocks noGrp="1" noChangeArrowheads="1"/>
          </p:cNvSpPr>
          <p:nvPr>
            <p:ph type="sldNum" sz="quarter" idx="5"/>
          </p:nvPr>
        </p:nvSpPr>
        <p:spPr>
          <a:noFill/>
        </p:spPr>
        <p:txBody>
          <a:bodyPr/>
          <a:lstStyle/>
          <a:p>
            <a:fld id="{995705AB-FEF1-459F-B9A3-191EE033521E}" type="slidenum">
              <a:rPr lang="el-GR" smtClean="0"/>
              <a:pPr/>
              <a:t>113</a:t>
            </a:fld>
            <a:endParaRPr lang="el-GR" dirty="0" smtClean="0"/>
          </a:p>
        </p:txBody>
      </p:sp>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9507" name="Rectangle 3"/>
          <p:cNvSpPr>
            <a:spLocks noGrp="1" noChangeArrowheads="1"/>
          </p:cNvSpPr>
          <p:nvPr>
            <p:ph type="dt" sz="quarter" idx="1"/>
          </p:nvPr>
        </p:nvSpPr>
        <p:spPr>
          <a:noFill/>
        </p:spPr>
        <p:txBody>
          <a:bodyPr/>
          <a:lstStyle/>
          <a:p>
            <a:r>
              <a:rPr lang="el-GR" dirty="0" smtClean="0"/>
              <a:t>25-2-2009</a:t>
            </a:r>
          </a:p>
        </p:txBody>
      </p:sp>
      <p:sp>
        <p:nvSpPr>
          <p:cNvPr id="149508" name="Rectangle 7"/>
          <p:cNvSpPr>
            <a:spLocks noGrp="1" noChangeArrowheads="1"/>
          </p:cNvSpPr>
          <p:nvPr>
            <p:ph type="sldNum" sz="quarter" idx="5"/>
          </p:nvPr>
        </p:nvSpPr>
        <p:spPr>
          <a:noFill/>
        </p:spPr>
        <p:txBody>
          <a:bodyPr/>
          <a:lstStyle/>
          <a:p>
            <a:fld id="{52B1430C-DCBB-48FE-89F1-75703EB8802E}" type="slidenum">
              <a:rPr lang="el-GR" smtClean="0"/>
              <a:pPr/>
              <a:t>119</a:t>
            </a:fld>
            <a:endParaRPr lang="el-GR" dirty="0" smtClean="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0531" name="Rectangle 3"/>
          <p:cNvSpPr>
            <a:spLocks noGrp="1" noChangeArrowheads="1"/>
          </p:cNvSpPr>
          <p:nvPr>
            <p:ph type="dt" sz="quarter" idx="1"/>
          </p:nvPr>
        </p:nvSpPr>
        <p:spPr>
          <a:noFill/>
        </p:spPr>
        <p:txBody>
          <a:bodyPr/>
          <a:lstStyle/>
          <a:p>
            <a:r>
              <a:rPr lang="el-GR" dirty="0" smtClean="0"/>
              <a:t>25-2-2009</a:t>
            </a:r>
          </a:p>
        </p:txBody>
      </p:sp>
      <p:sp>
        <p:nvSpPr>
          <p:cNvPr id="150532" name="Rectangle 7"/>
          <p:cNvSpPr>
            <a:spLocks noGrp="1" noChangeArrowheads="1"/>
          </p:cNvSpPr>
          <p:nvPr>
            <p:ph type="sldNum" sz="quarter" idx="5"/>
          </p:nvPr>
        </p:nvSpPr>
        <p:spPr>
          <a:noFill/>
        </p:spPr>
        <p:txBody>
          <a:bodyPr/>
          <a:lstStyle/>
          <a:p>
            <a:fld id="{835DEF3B-046B-410C-893A-DA2FBAAD9731}" type="slidenum">
              <a:rPr lang="el-GR" smtClean="0"/>
              <a:pPr/>
              <a:t>120</a:t>
            </a:fld>
            <a:endParaRPr lang="el-GR" dirty="0" smtClean="0"/>
          </a:p>
        </p:txBody>
      </p:sp>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1555" name="Rectangle 3"/>
          <p:cNvSpPr>
            <a:spLocks noGrp="1" noChangeArrowheads="1"/>
          </p:cNvSpPr>
          <p:nvPr>
            <p:ph type="dt" sz="quarter" idx="1"/>
          </p:nvPr>
        </p:nvSpPr>
        <p:spPr>
          <a:noFill/>
        </p:spPr>
        <p:txBody>
          <a:bodyPr/>
          <a:lstStyle/>
          <a:p>
            <a:r>
              <a:rPr lang="el-GR" dirty="0" smtClean="0"/>
              <a:t>25-2-2009</a:t>
            </a:r>
          </a:p>
        </p:txBody>
      </p:sp>
      <p:sp>
        <p:nvSpPr>
          <p:cNvPr id="151556" name="Rectangle 7"/>
          <p:cNvSpPr>
            <a:spLocks noGrp="1" noChangeArrowheads="1"/>
          </p:cNvSpPr>
          <p:nvPr>
            <p:ph type="sldNum" sz="quarter" idx="5"/>
          </p:nvPr>
        </p:nvSpPr>
        <p:spPr>
          <a:noFill/>
        </p:spPr>
        <p:txBody>
          <a:bodyPr/>
          <a:lstStyle/>
          <a:p>
            <a:fld id="{EB90F084-13A9-4E25-B1E9-7DBFC70501EF}" type="slidenum">
              <a:rPr lang="el-GR" smtClean="0"/>
              <a:pPr/>
              <a:t>121</a:t>
            </a:fld>
            <a:endParaRPr lang="el-GR" dirty="0" smtClean="0"/>
          </a:p>
        </p:txBody>
      </p:sp>
      <p:sp>
        <p:nvSpPr>
          <p:cNvPr id="151557" name="Rectangle 2"/>
          <p:cNvSpPr>
            <a:spLocks noGrp="1" noRot="1" noChangeAspect="1" noChangeArrowheads="1" noTextEdit="1"/>
          </p:cNvSpPr>
          <p:nvPr>
            <p:ph type="sldImg"/>
          </p:nvPr>
        </p:nvSpPr>
        <p:spPr>
          <a:ln/>
        </p:spPr>
      </p:sp>
      <p:sp>
        <p:nvSpPr>
          <p:cNvPr id="151558"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2579" name="Rectangle 3"/>
          <p:cNvSpPr>
            <a:spLocks noGrp="1" noChangeArrowheads="1"/>
          </p:cNvSpPr>
          <p:nvPr>
            <p:ph type="dt" sz="quarter" idx="1"/>
          </p:nvPr>
        </p:nvSpPr>
        <p:spPr>
          <a:noFill/>
        </p:spPr>
        <p:txBody>
          <a:bodyPr/>
          <a:lstStyle/>
          <a:p>
            <a:r>
              <a:rPr lang="el-GR" dirty="0" smtClean="0"/>
              <a:t>25-2-2009</a:t>
            </a:r>
          </a:p>
        </p:txBody>
      </p:sp>
      <p:sp>
        <p:nvSpPr>
          <p:cNvPr id="152580" name="Rectangle 7"/>
          <p:cNvSpPr>
            <a:spLocks noGrp="1" noChangeArrowheads="1"/>
          </p:cNvSpPr>
          <p:nvPr>
            <p:ph type="sldNum" sz="quarter" idx="5"/>
          </p:nvPr>
        </p:nvSpPr>
        <p:spPr>
          <a:noFill/>
        </p:spPr>
        <p:txBody>
          <a:bodyPr/>
          <a:lstStyle/>
          <a:p>
            <a:fld id="{027EA048-5EA9-4DC7-90B9-52E4C2E92278}" type="slidenum">
              <a:rPr lang="el-GR" smtClean="0"/>
              <a:pPr/>
              <a:t>122</a:t>
            </a:fld>
            <a:endParaRPr lang="el-GR" dirty="0" smtClean="0"/>
          </a:p>
        </p:txBody>
      </p:sp>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427A5-D6DB-45DD-A338-5AB9215820DA}" type="slidenum">
              <a:rPr lang="el-GR"/>
              <a:pPr/>
              <a:t>125</a:t>
            </a:fld>
            <a:endParaRPr lang="el-GR" dirty="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dirty="0"/>
              <a:t>SOS</a:t>
            </a:r>
            <a:endParaRPr lang="el-GR" b="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668E3-C742-49DE-8596-7B8CCADC9310}" type="slidenum">
              <a:rPr lang="el-GR"/>
              <a:pPr/>
              <a:t>127</a:t>
            </a:fld>
            <a:endParaRPr lang="el-GR"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dirty="0"/>
              <a:t>SOS</a:t>
            </a:r>
            <a:endParaRPr lang="el-G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A95330A8-5F7A-4F63-BE22-92FE8941E859}" type="slidenum">
              <a:rPr lang="el-GR" altLang="el-GR" smtClean="0">
                <a:latin typeface="Arial" pitchFamily="34" charset="0"/>
              </a:rPr>
              <a:pPr/>
              <a:t>22</a:t>
            </a:fld>
            <a:endParaRPr lang="el-GR" altLang="el-GR" dirty="0" smtClean="0">
              <a:latin typeface="Arial" pitchFamily="34" charset="0"/>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14/10/2009</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3603" name="Rectangle 3"/>
          <p:cNvSpPr>
            <a:spLocks noGrp="1" noChangeArrowheads="1"/>
          </p:cNvSpPr>
          <p:nvPr>
            <p:ph type="dt" sz="quarter" idx="1"/>
          </p:nvPr>
        </p:nvSpPr>
        <p:spPr>
          <a:noFill/>
        </p:spPr>
        <p:txBody>
          <a:bodyPr/>
          <a:lstStyle/>
          <a:p>
            <a:r>
              <a:rPr lang="el-GR" dirty="0" smtClean="0"/>
              <a:t>25-2-2009</a:t>
            </a:r>
          </a:p>
        </p:txBody>
      </p:sp>
      <p:sp>
        <p:nvSpPr>
          <p:cNvPr id="153604" name="Rectangle 7"/>
          <p:cNvSpPr>
            <a:spLocks noGrp="1" noChangeArrowheads="1"/>
          </p:cNvSpPr>
          <p:nvPr>
            <p:ph type="sldNum" sz="quarter" idx="5"/>
          </p:nvPr>
        </p:nvSpPr>
        <p:spPr>
          <a:noFill/>
        </p:spPr>
        <p:txBody>
          <a:bodyPr/>
          <a:lstStyle/>
          <a:p>
            <a:fld id="{BE20D522-40E1-4686-A22A-1897C0D364AC}" type="slidenum">
              <a:rPr lang="el-GR" smtClean="0"/>
              <a:pPr/>
              <a:t>129</a:t>
            </a:fld>
            <a:endParaRPr lang="el-GR" dirty="0" smtClean="0"/>
          </a:p>
        </p:txBody>
      </p:sp>
      <p:sp>
        <p:nvSpPr>
          <p:cNvPr id="153605" name="Rectangle 2"/>
          <p:cNvSpPr>
            <a:spLocks noGrp="1" noRot="1" noChangeAspect="1" noChangeArrowheads="1" noTextEdit="1"/>
          </p:cNvSpPr>
          <p:nvPr>
            <p:ph type="sldImg"/>
          </p:nvPr>
        </p:nvSpPr>
        <p:spPr>
          <a:ln/>
        </p:spPr>
      </p:sp>
      <p:sp>
        <p:nvSpPr>
          <p:cNvPr id="153606"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4627" name="Rectangle 3"/>
          <p:cNvSpPr>
            <a:spLocks noGrp="1" noChangeArrowheads="1"/>
          </p:cNvSpPr>
          <p:nvPr>
            <p:ph type="dt" sz="quarter" idx="1"/>
          </p:nvPr>
        </p:nvSpPr>
        <p:spPr>
          <a:noFill/>
        </p:spPr>
        <p:txBody>
          <a:bodyPr/>
          <a:lstStyle/>
          <a:p>
            <a:r>
              <a:rPr lang="el-GR" dirty="0" smtClean="0"/>
              <a:t>25-2-2009</a:t>
            </a:r>
          </a:p>
        </p:txBody>
      </p:sp>
      <p:sp>
        <p:nvSpPr>
          <p:cNvPr id="154628" name="Rectangle 7"/>
          <p:cNvSpPr>
            <a:spLocks noGrp="1" noChangeArrowheads="1"/>
          </p:cNvSpPr>
          <p:nvPr>
            <p:ph type="sldNum" sz="quarter" idx="5"/>
          </p:nvPr>
        </p:nvSpPr>
        <p:spPr>
          <a:noFill/>
        </p:spPr>
        <p:txBody>
          <a:bodyPr/>
          <a:lstStyle/>
          <a:p>
            <a:fld id="{293C4616-6DD2-4CB1-A9D6-EA547CD15CE7}" type="slidenum">
              <a:rPr lang="el-GR" smtClean="0"/>
              <a:pPr/>
              <a:t>131</a:t>
            </a:fld>
            <a:endParaRPr lang="el-GR" dirty="0" smtClean="0"/>
          </a:p>
        </p:txBody>
      </p:sp>
      <p:sp>
        <p:nvSpPr>
          <p:cNvPr id="154629" name="Rectangle 2"/>
          <p:cNvSpPr>
            <a:spLocks noGrp="1" noRot="1" noChangeAspect="1" noChangeArrowheads="1" noTextEdit="1"/>
          </p:cNvSpPr>
          <p:nvPr>
            <p:ph type="sldImg"/>
          </p:nvPr>
        </p:nvSpPr>
        <p:spPr>
          <a:ln/>
        </p:spPr>
      </p:sp>
      <p:sp>
        <p:nvSpPr>
          <p:cNvPr id="154630"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B0A21883-5362-42BD-B770-BACDC7D80FA6}" type="slidenum">
              <a:rPr lang="el-GR" altLang="el-GR" smtClean="0">
                <a:latin typeface="Arial" pitchFamily="34" charset="0"/>
              </a:rPr>
              <a:pPr/>
              <a:t>38</a:t>
            </a:fld>
            <a:endParaRPr lang="el-GR" altLang="el-GR" dirty="0" smtClean="0">
              <a:latin typeface="Arial" pitchFamily="34"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16/10/2009</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06FFA65F-BF96-4DDB-85B8-F3A600405851}" type="slidenum">
              <a:rPr lang="el-GR" altLang="el-GR" smtClean="0">
                <a:latin typeface="Arial" pitchFamily="34" charset="0"/>
              </a:rPr>
              <a:pPr/>
              <a:t>163</a:t>
            </a:fld>
            <a:endParaRPr lang="el-GR" altLang="el-GR" dirty="0" smtClean="0">
              <a:latin typeface="Arial" pitchFamily="34"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AC89EF32-3110-4DD7-AB63-8EDED10B3CE2}" type="slidenum">
              <a:rPr lang="el-GR" altLang="el-GR" smtClean="0">
                <a:latin typeface="Arial" pitchFamily="34" charset="0"/>
              </a:rPr>
              <a:pPr/>
              <a:t>167</a:t>
            </a:fld>
            <a:endParaRPr lang="el-GR" altLang="el-GR" dirty="0" smtClean="0">
              <a:latin typeface="Arial" pitchFamily="34" charset="0"/>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E179D4C4-5411-4613-B076-446A897A426A}" type="slidenum">
              <a:rPr lang="el-GR" altLang="el-GR" smtClean="0">
                <a:latin typeface="Arial" pitchFamily="34" charset="0"/>
              </a:rPr>
              <a:pPr/>
              <a:t>168</a:t>
            </a:fld>
            <a:endParaRPr lang="el-GR" altLang="el-GR" dirty="0" smtClean="0">
              <a:latin typeface="Arial" pitchFamily="34" charset="0"/>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8F13FCFE-CEAF-44E5-9854-6F16777385C5}" type="slidenum">
              <a:rPr lang="el-GR" altLang="el-GR" smtClean="0">
                <a:latin typeface="Arial" pitchFamily="34" charset="0"/>
              </a:rPr>
              <a:pPr/>
              <a:t>169</a:t>
            </a:fld>
            <a:endParaRPr lang="el-GR" altLang="el-GR" dirty="0" smtClean="0">
              <a:latin typeface="Arial" pitchFamily="34"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ED87B250-DBF4-40BB-9D80-CAE2C8EA335B}" type="slidenum">
              <a:rPr lang="el-GR" altLang="el-GR" smtClean="0">
                <a:latin typeface="Arial" pitchFamily="34" charset="0"/>
              </a:rPr>
              <a:pPr/>
              <a:t>170</a:t>
            </a:fld>
            <a:endParaRPr lang="el-GR" altLang="el-GR" dirty="0" smtClean="0">
              <a:latin typeface="Arial" pitchFamily="34"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D78E4605-F6FE-496B-B598-7F703F426EE1}" type="slidenum">
              <a:rPr lang="el-GR" altLang="el-GR" smtClean="0">
                <a:latin typeface="Arial" pitchFamily="34" charset="0"/>
              </a:rPr>
              <a:pPr/>
              <a:t>171</a:t>
            </a:fld>
            <a:endParaRPr lang="el-GR" altLang="el-GR" dirty="0" smtClean="0">
              <a:latin typeface="Arial" pitchFamily="34"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7520FAA1-FA62-4811-88FF-2E10EDE91F80}" type="slidenum">
              <a:rPr lang="el-GR" altLang="el-GR" smtClean="0">
                <a:latin typeface="Arial" pitchFamily="34" charset="0"/>
              </a:rPr>
              <a:pPr/>
              <a:t>47</a:t>
            </a:fld>
            <a:endParaRPr lang="el-GR" altLang="el-GR" dirty="0" smtClean="0">
              <a:latin typeface="Arial" pitchFamily="34"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r>
              <a:rPr lang="en-US" altLang="el-GR" dirty="0" smtClean="0">
                <a:latin typeface="Arial" pitchFamily="34" charset="0"/>
              </a:rPr>
              <a:t> </a:t>
            </a:r>
            <a:r>
              <a:rPr lang="el-GR" altLang="el-GR" dirty="0" smtClean="0">
                <a:latin typeface="Arial" pitchFamily="34" charset="0"/>
              </a:rPr>
              <a:t>ΞΕΚΙΝΗΜΑ ΜΑΘΗΜΑΤΟΣ 21/10/2009</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318E097E-0A8D-441E-9397-0C467FD1E186}" type="slidenum">
              <a:rPr lang="el-GR" altLang="el-GR" smtClean="0">
                <a:latin typeface="Arial" pitchFamily="34" charset="0"/>
              </a:rPr>
              <a:pPr/>
              <a:t>53</a:t>
            </a:fld>
            <a:endParaRPr lang="el-GR" altLang="el-GR" dirty="0" smtClean="0">
              <a:latin typeface="Arial" pitchFamily="34"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AA8C3F45-63DB-4377-9705-4D0B13CFCC9B}" type="slidenum">
              <a:rPr lang="el-GR" altLang="el-GR" smtClean="0">
                <a:latin typeface="Arial" pitchFamily="34" charset="0"/>
              </a:rPr>
              <a:pPr/>
              <a:t>54</a:t>
            </a:fld>
            <a:endParaRPr lang="el-GR" altLang="el-GR" dirty="0" smtClean="0">
              <a:latin typeface="Arial" pitchFamily="34"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F2563CC7-8FAC-4675-829B-E76C7E3A9333}" type="slidenum">
              <a:rPr lang="el-GR" altLang="el-GR" smtClean="0">
                <a:latin typeface="Arial" pitchFamily="34" charset="0"/>
              </a:rPr>
              <a:pPr/>
              <a:t>55</a:t>
            </a:fld>
            <a:endParaRPr lang="el-GR" altLang="el-GR" dirty="0" smtClean="0">
              <a:latin typeface="Arial" pitchFamily="34"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3BECDE4-2175-43E0-BD76-C5E124BD1161}" type="slidenum">
              <a:rPr lang="el-GR" altLang="el-GR" smtClean="0">
                <a:latin typeface="Arial" pitchFamily="34" charset="0"/>
              </a:rPr>
              <a:pPr/>
              <a:t>221</a:t>
            </a:fld>
            <a:endParaRPr lang="el-GR" altLang="el-GR" dirty="0" smtClean="0">
              <a:latin typeface="Arial" pitchFamily="34" charset="0"/>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18/11/2009</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0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1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3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40584868-2C5D-4CED-AAE4-E736068F7DD4}" type="slidenum">
              <a:rPr lang="el-GR" altLang="el-GR" smtClean="0">
                <a:latin typeface="Arial" pitchFamily="34" charset="0"/>
              </a:rPr>
              <a:pPr/>
              <a:t>253</a:t>
            </a:fld>
            <a:endParaRPr lang="el-GR" altLang="el-GR" dirty="0" smtClean="0">
              <a:latin typeface="Arial" pitchFamily="34" charset="0"/>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25/11/2009</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38C75900-C854-41D4-9A6A-7279193BD0B7}" type="slidenum">
              <a:rPr lang="el-GR" altLang="el-GR" smtClean="0">
                <a:latin typeface="Arial" pitchFamily="34" charset="0"/>
              </a:rPr>
              <a:pPr/>
              <a:t>260</a:t>
            </a:fld>
            <a:endParaRPr lang="el-GR" altLang="el-GR" dirty="0" smtClean="0">
              <a:latin typeface="Arial" pitchFamily="34" charset="0"/>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3F954031-9E46-47F9-B870-2E3F3687164C}" type="slidenum">
              <a:rPr lang="el-GR" altLang="el-GR" smtClean="0">
                <a:latin typeface="Arial" pitchFamily="34" charset="0"/>
              </a:rPr>
              <a:pPr/>
              <a:t>270</a:t>
            </a:fld>
            <a:endParaRPr lang="el-GR" altLang="el-GR" dirty="0" smtClean="0">
              <a:latin typeface="Arial" pitchFamily="34" charset="0"/>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r>
              <a:rPr lang="el-GR" altLang="el-GR" dirty="0" smtClean="0">
                <a:latin typeface="Arial" pitchFamily="34" charset="0"/>
              </a:rPr>
              <a:t>ΜΑΘΗΜΑ 2/12/2009</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3628996-7BB4-4FE9-82A2-5A2C4C64B0FA}" type="slidenum">
              <a:rPr lang="en-US" smtClean="0"/>
              <a:pPr eaLnBrk="1" hangingPunct="1">
                <a:defRPr/>
              </a:pPr>
              <a:t>272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E3ABAF2-3622-4DC2-8033-E6B206EAB2AC}" type="slidenum">
              <a:rPr lang="en-US" smtClean="0"/>
              <a:pPr eaLnBrk="1" hangingPunct="1">
                <a:defRPr/>
              </a:pPr>
              <a:t>273</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23F4CB5-E2F1-4E5D-9752-513E29B9E6A7}" type="slidenum">
              <a:rPr lang="en-US" smtClean="0"/>
              <a:pPr eaLnBrk="1" hangingPunct="1">
                <a:defRPr/>
              </a:pPr>
              <a:t>274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5F5F2E60-E51C-43BD-A51B-161D47DE0574}"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EB30B894-8CDB-46F7-8F73-F9C3364C3E35}"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D47339A9-2684-4C88-8899-F32BB8BE0046}"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FE6585E1-B8D5-47C3-8358-3C2A861CBCF0}"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B393CE67-EC0E-4C0F-897B-71A28BFAE79A}" type="slidenum">
              <a:rPr lang="el-GR"/>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68313" y="1628775"/>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59313" y="1628775"/>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59313" y="3967163"/>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NZ" dirty="0"/>
          </a:p>
        </p:txBody>
      </p:sp>
      <p:sp>
        <p:nvSpPr>
          <p:cNvPr id="7" name="Rectangle 6"/>
          <p:cNvSpPr>
            <a:spLocks noGrp="1" noChangeArrowheads="1"/>
          </p:cNvSpPr>
          <p:nvPr>
            <p:ph type="sldNum" sz="quarter" idx="11"/>
          </p:nvPr>
        </p:nvSpPr>
        <p:spPr>
          <a:ln/>
        </p:spPr>
        <p:txBody>
          <a:bodyPr/>
          <a:lstStyle>
            <a:lvl1pPr>
              <a:defRPr/>
            </a:lvl1pPr>
          </a:lstStyle>
          <a:p>
            <a:pPr>
              <a:defRPr/>
            </a:pPr>
            <a:fld id="{F731A60B-7700-4763-B03E-CE5E305CAAE2}" type="slidenum">
              <a:rPr lang="en-NZ"/>
              <a:pPr>
                <a:defRPr/>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8DED324C-69BB-4BC6-88F8-44FE65A088A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C4C53A16-DAA2-4516-BB04-B1F898F431AE}"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495A1A30-05E8-4B87-88F1-B167E1F19062}"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9" name="Rectangle 6"/>
          <p:cNvSpPr>
            <a:spLocks noGrp="1" noChangeArrowheads="1"/>
          </p:cNvSpPr>
          <p:nvPr>
            <p:ph type="sldNum" sz="quarter" idx="12"/>
          </p:nvPr>
        </p:nvSpPr>
        <p:spPr>
          <a:ln/>
        </p:spPr>
        <p:txBody>
          <a:bodyPr/>
          <a:lstStyle>
            <a:lvl1pPr>
              <a:defRPr/>
            </a:lvl1pPr>
          </a:lstStyle>
          <a:p>
            <a:pPr>
              <a:defRPr/>
            </a:pPr>
            <a:fld id="{9DE549FA-E38D-4EE5-9678-B0CDEAFEF854}"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5CBFF0AF-E2C1-49C6-8864-F56BAF06976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8AA63A7A-9EE3-46F6-AACF-5D40E27868B7}"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472F5451-F7B3-4D29-BBCE-BAA69A5DCD2B}"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27A575CD-8082-40AB-8995-8B5402624726}"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0D4D2F7-86A7-45E5-ACF0-565A8FF7C1B5}"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6.v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oleObject" Target="../embeddings/oleObject18.bin"/></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8.v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oleObject" Target="../embeddings/oleObject21.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22.vml"/><Relationship Id="rId4" Type="http://schemas.openxmlformats.org/officeDocument/2006/relationships/oleObject" Target="../embeddings/oleObject25.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24.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31.bin"/></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32.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oleObject" Target="../embeddings/oleObject34.bin"/></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vmlDrawing" Target="../drawings/vmlDrawing30.vml"/><Relationship Id="rId4" Type="http://schemas.openxmlformats.org/officeDocument/2006/relationships/oleObject" Target="../embeddings/oleObject35.bin"/></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oleObject" Target="../embeddings/oleObject36.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37.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38.bin"/></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www.piscestt.com/pisces/webtools/delta/greek/gr_pages/gr_a_rev_pages/gr_a5.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www.piscestt.com/pisces/webtools/delta/greek/gr_pages/gr_a_rev_pages/gr_a5.htm"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7.xml"/><Relationship Id="rId1" Type="http://schemas.openxmlformats.org/officeDocument/2006/relationships/slideLayout" Target="../slideLayouts/slideLayout14.xml"/><Relationship Id="rId4" Type="http://schemas.openxmlformats.org/officeDocument/2006/relationships/image" Target="../media/image59.wmf"/></Relationships>
</file>

<file path=ppt/slides/_rels/slide27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www.piscestt.com/pisces/webtools/delta/greek/gr_pages/gr_a_rev_pages/gr_a5.htm" TargetMode="Externa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Microsoft_Office_Excel_Workbook5.xls"/></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39.bin"/></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Workbook2.xls"/><Relationship Id="rId4" Type="http://schemas.openxmlformats.org/officeDocument/2006/relationships/oleObject" Target="../embeddings/Microsoft_Office_Excel_Workbook1.xls"/></Relationships>
</file>

<file path=ppt/slides/_rels/slide3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42.bin"/></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Workbook3.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43.bin"/></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Microsoft_Word_97_-_2003_Document6.doc"/></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oleObject" Target="../embeddings/oleObject45.bin"/></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oleObject" Target="../embeddings/oleObject46.bin"/></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Workbook4.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3.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13.xml"/><Relationship Id="rId1" Type="http://schemas.openxmlformats.org/officeDocument/2006/relationships/vmlDrawing" Target="../drawings/vmlDrawing43.vml"/><Relationship Id="rId4" Type="http://schemas.openxmlformats.org/officeDocument/2006/relationships/oleObject" Target="../embeddings/oleObject47.bin"/></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oleObject" Target="../embeddings/oleObject48.bin"/></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hyperlink" Target="https://eclass.teicrete.gr/modules/document/index.php?course=DSA102&amp;download=/52797021gqmb/546a20bao6HR/529babd7m5Z1.pdf" TargetMode="External"/><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bluewavemag.com/blueart227.htm" TargetMode="External"/><Relationship Id="rId1" Type="http://schemas.openxmlformats.org/officeDocument/2006/relationships/slideLayout" Target="../slideLayouts/slideLayout2.xml"/><Relationship Id="rId4" Type="http://schemas.openxmlformats.org/officeDocument/2006/relationships/hyperlink" Target="http://www.investopedia.co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7.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7.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11.v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12.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13.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14.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6250"/>
            <a:ext cx="7772400" cy="1728788"/>
          </a:xfrm>
        </p:spPr>
        <p:txBody>
          <a:bodyPr/>
          <a:lstStyle/>
          <a:p>
            <a:pPr eaLnBrk="1" hangingPunct="1"/>
            <a:r>
              <a:rPr lang="el-GR" altLang="el-GR" b="1" dirty="0" smtClean="0"/>
              <a:t>ΧΡΗΜΑΤΟΟΙΚΟΝΟΜΙΚΗ ΔΙΟΙΚΗΣΗ ΚΑΙ ΠΟΛΙΤΙΚΗ </a:t>
            </a:r>
          </a:p>
        </p:txBody>
      </p:sp>
      <p:sp>
        <p:nvSpPr>
          <p:cNvPr id="2051" name="Rectangle 3"/>
          <p:cNvSpPr>
            <a:spLocks noGrp="1" noChangeArrowheads="1"/>
          </p:cNvSpPr>
          <p:nvPr>
            <p:ph type="subTitle" idx="1"/>
          </p:nvPr>
        </p:nvSpPr>
        <p:spPr>
          <a:xfrm>
            <a:off x="395536" y="3212976"/>
            <a:ext cx="8568952" cy="3024312"/>
          </a:xfrm>
        </p:spPr>
        <p:txBody>
          <a:bodyPr/>
          <a:lstStyle/>
          <a:p>
            <a:pPr eaLnBrk="1" hangingPunct="1">
              <a:lnSpc>
                <a:spcPct val="150000"/>
              </a:lnSpc>
            </a:pPr>
            <a:r>
              <a:rPr lang="el-GR" altLang="el-GR" sz="2800" b="1" dirty="0" smtClean="0">
                <a:solidFill>
                  <a:srgbClr val="C00000"/>
                </a:solidFill>
              </a:rPr>
              <a:t>ΣΧΟΛΗ ΟΙΚΟΝΟΜΙΚΩΝ ΕΠΙΣΤΗΜΩΝ</a:t>
            </a:r>
          </a:p>
          <a:p>
            <a:pPr eaLnBrk="1" hangingPunct="1">
              <a:lnSpc>
                <a:spcPct val="150000"/>
              </a:lnSpc>
            </a:pPr>
            <a:r>
              <a:rPr lang="el-GR" altLang="el-GR" sz="2800" b="1" dirty="0" smtClean="0">
                <a:solidFill>
                  <a:srgbClr val="0000CC"/>
                </a:solidFill>
              </a:rPr>
              <a:t>ΤΜΗΜΑ ΛΟΓΙΣΤΙΚΗΣ ΚΑΙ ΧΡΗΜΑΤΟΙΚΟΝΟΜΙΚΗΣ</a:t>
            </a:r>
          </a:p>
          <a:p>
            <a:pPr eaLnBrk="1" hangingPunct="1">
              <a:lnSpc>
                <a:spcPct val="150000"/>
              </a:lnSpc>
            </a:pPr>
            <a:r>
              <a:rPr lang="el-GR" altLang="el-GR" sz="2800" b="1" dirty="0" smtClean="0"/>
              <a:t>ΔΡ. ΚΥΡΙΑΖΟΠΟΥΛΟΣ ΓΕΩΡΓΙΟΣ</a:t>
            </a:r>
          </a:p>
          <a:p>
            <a:pPr eaLnBrk="1" hangingPunct="1">
              <a:lnSpc>
                <a:spcPct val="150000"/>
              </a:lnSpc>
            </a:pPr>
            <a:r>
              <a:rPr lang="el-GR" altLang="el-GR" sz="2800" dirty="0" smtClean="0"/>
              <a:t>ΑΝΑΠΛΗΡΩΤΗΣ ΚΑΘΗΓΗΤΗΣ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r>
              <a:rPr lang="el-GR" altLang="el-GR" b="1" dirty="0" smtClean="0">
                <a:latin typeface="Bookman Old Style" pitchFamily="18" charset="0"/>
                <a:cs typeface="Times New Roman" pitchFamily="18" charset="0"/>
              </a:rPr>
              <a:t>Τα διάφορα είδη επιχειρήσεων</a:t>
            </a:r>
            <a:r>
              <a:rPr lang="el-GR" altLang="el-GR" dirty="0" smtClean="0"/>
              <a:t> </a:t>
            </a:r>
          </a:p>
        </p:txBody>
      </p:sp>
      <p:sp>
        <p:nvSpPr>
          <p:cNvPr id="205827" name="Rectangle 3"/>
          <p:cNvSpPr>
            <a:spLocks noGrp="1" noChangeArrowheads="1"/>
          </p:cNvSpPr>
          <p:nvPr>
            <p:ph idx="1"/>
          </p:nvPr>
        </p:nvSpPr>
        <p:spPr>
          <a:xfrm>
            <a:off x="0" y="1989138"/>
            <a:ext cx="9144000" cy="4868862"/>
          </a:xfrm>
        </p:spPr>
        <p:txBody>
          <a:bodyPr/>
          <a:lstStyle/>
          <a:p>
            <a:pPr lvl="1" algn="just" eaLnBrk="1" hangingPunct="1"/>
            <a:r>
              <a:rPr lang="el-GR" altLang="el-GR" sz="3600" b="1" dirty="0" smtClean="0">
                <a:solidFill>
                  <a:srgbClr val="000000"/>
                </a:solidFill>
                <a:latin typeface="Bookman Old Style" pitchFamily="18" charset="0"/>
                <a:cs typeface="Times New Roman" pitchFamily="18" charset="0"/>
              </a:rPr>
              <a:t>Κριτήριο το είδος και ο αριθμός των μετόχων.</a:t>
            </a:r>
            <a:r>
              <a:rPr lang="el-GR" altLang="el-GR" sz="3600" dirty="0" smtClean="0">
                <a:solidFill>
                  <a:srgbClr val="000000"/>
                </a:solidFill>
                <a:latin typeface="Bookman Old Style" pitchFamily="18" charset="0"/>
                <a:cs typeface="Times New Roman" pitchFamily="18" charset="0"/>
              </a:rPr>
              <a:t> </a:t>
            </a:r>
            <a:endParaRPr lang="el-GR" altLang="el-GR" sz="3600" dirty="0" smtClean="0">
              <a:solidFill>
                <a:srgbClr val="000000"/>
              </a:solidFill>
              <a:latin typeface="Times New Roman" pitchFamily="18" charset="0"/>
            </a:endParaRPr>
          </a:p>
          <a:p>
            <a:pPr lvl="1" algn="just" eaLnBrk="1" hangingPunct="1">
              <a:buFont typeface="Wingdings" pitchFamily="2" charset="2"/>
              <a:buChar char="Ø"/>
            </a:pPr>
            <a:r>
              <a:rPr lang="el-GR" altLang="el-GR" sz="3600" dirty="0" smtClean="0">
                <a:solidFill>
                  <a:srgbClr val="000000"/>
                </a:solidFill>
                <a:latin typeface="Bookman Old Style" pitchFamily="18" charset="0"/>
                <a:cs typeface="Times New Roman" pitchFamily="18" charset="0"/>
              </a:rPr>
              <a:t>Οι επιχειρήσεις διακρίνονται επίσης σε</a:t>
            </a:r>
            <a:endParaRPr lang="el-GR" altLang="el-GR" sz="3600" dirty="0" smtClean="0">
              <a:solidFill>
                <a:srgbClr val="000000"/>
              </a:solidFill>
              <a:latin typeface="Bookman Old Style" pitchFamily="18" charset="0"/>
            </a:endParaRPr>
          </a:p>
          <a:p>
            <a:pPr lvl="2" algn="just" eaLnBrk="1" hangingPunct="1">
              <a:buFont typeface="Wingdings" pitchFamily="2" charset="2"/>
              <a:buChar char="Ø"/>
            </a:pPr>
            <a:r>
              <a:rPr lang="el-GR" altLang="el-GR" dirty="0" smtClean="0">
                <a:solidFill>
                  <a:srgbClr val="000000"/>
                </a:solidFill>
                <a:latin typeface="Bookman Old Style" pitchFamily="18" charset="0"/>
                <a:cs typeface="Times New Roman" pitchFamily="18" charset="0"/>
              </a:rPr>
              <a:t> </a:t>
            </a:r>
            <a:r>
              <a:rPr lang="el-GR" altLang="el-GR" sz="3200" dirty="0" smtClean="0">
                <a:solidFill>
                  <a:srgbClr val="000000"/>
                </a:solidFill>
                <a:latin typeface="Bookman Old Style" pitchFamily="18" charset="0"/>
                <a:cs typeface="Times New Roman" pitchFamily="18" charset="0"/>
              </a:rPr>
              <a:t>ιδιωτικές, </a:t>
            </a:r>
            <a:endParaRPr lang="el-GR" altLang="el-GR" sz="3200" dirty="0" smtClean="0">
              <a:solidFill>
                <a:srgbClr val="000000"/>
              </a:solidFill>
              <a:latin typeface="Bookman Old Style" pitchFamily="18" charset="0"/>
            </a:endParaRPr>
          </a:p>
          <a:p>
            <a:pPr lvl="2"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κρατικές και </a:t>
            </a:r>
            <a:endParaRPr lang="el-GR" altLang="el-GR" sz="3200" dirty="0" smtClean="0">
              <a:solidFill>
                <a:srgbClr val="000000"/>
              </a:solidFill>
              <a:latin typeface="Bookman Old Style" pitchFamily="18" charset="0"/>
            </a:endParaRPr>
          </a:p>
          <a:p>
            <a:pPr lvl="2"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μικτών συμφερόντων.</a:t>
            </a:r>
            <a:r>
              <a:rPr lang="el-GR" altLang="el-GR" dirty="0" smtClean="0">
                <a:solidFill>
                  <a:srgbClr val="000000"/>
                </a:solidFill>
                <a:latin typeface="Bookman Old Style" pitchFamily="18" charset="0"/>
                <a:cs typeface="Times New Roman" pitchFamily="18" charset="0"/>
              </a:rPr>
              <a:t> </a:t>
            </a: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dissolve">
                                      <p:cBhvr>
                                        <p:cTn id="7" dur="500"/>
                                        <p:tgtEl>
                                          <p:spTgt spid="2058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827">
                                            <p:txEl>
                                              <p:pRg st="1" end="1"/>
                                            </p:txEl>
                                          </p:spTgt>
                                        </p:tgtEl>
                                        <p:attrNameLst>
                                          <p:attrName>style.visibility</p:attrName>
                                        </p:attrNameLst>
                                      </p:cBhvr>
                                      <p:to>
                                        <p:strVal val="visible"/>
                                      </p:to>
                                    </p:set>
                                    <p:animEffect transition="in" filter="dissolve">
                                      <p:cBhvr>
                                        <p:cTn id="10" dur="500"/>
                                        <p:tgtEl>
                                          <p:spTgt spid="2058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5827">
                                            <p:txEl>
                                              <p:pRg st="2" end="2"/>
                                            </p:txEl>
                                          </p:spTgt>
                                        </p:tgtEl>
                                        <p:attrNameLst>
                                          <p:attrName>style.visibility</p:attrName>
                                        </p:attrNameLst>
                                      </p:cBhvr>
                                      <p:to>
                                        <p:strVal val="visible"/>
                                      </p:to>
                                    </p:set>
                                    <p:animEffect transition="in" filter="dissolve">
                                      <p:cBhvr>
                                        <p:cTn id="13" dur="500"/>
                                        <p:tgtEl>
                                          <p:spTgt spid="2058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5827">
                                            <p:txEl>
                                              <p:pRg st="3" end="3"/>
                                            </p:txEl>
                                          </p:spTgt>
                                        </p:tgtEl>
                                        <p:attrNameLst>
                                          <p:attrName>style.visibility</p:attrName>
                                        </p:attrNameLst>
                                      </p:cBhvr>
                                      <p:to>
                                        <p:strVal val="visible"/>
                                      </p:to>
                                    </p:set>
                                    <p:animEffect transition="in" filter="dissolve">
                                      <p:cBhvr>
                                        <p:cTn id="16" dur="500"/>
                                        <p:tgtEl>
                                          <p:spTgt spid="2058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5827">
                                            <p:txEl>
                                              <p:pRg st="4" end="4"/>
                                            </p:txEl>
                                          </p:spTgt>
                                        </p:tgtEl>
                                        <p:attrNameLst>
                                          <p:attrName>style.visibility</p:attrName>
                                        </p:attrNameLst>
                                      </p:cBhvr>
                                      <p:to>
                                        <p:strVal val="visible"/>
                                      </p:to>
                                    </p:set>
                                    <p:animEffect transition="in" filter="dissolve">
                                      <p:cBhvr>
                                        <p:cTn id="19" dur="500"/>
                                        <p:tgtEl>
                                          <p:spTgt spid="205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0" y="274638"/>
            <a:ext cx="9144000" cy="1143000"/>
          </a:xfrm>
        </p:spPr>
        <p:txBody>
          <a:bodyPr/>
          <a:lstStyle/>
          <a:p>
            <a:r>
              <a:rPr lang="el-GR" sz="4100" b="1" dirty="0"/>
              <a:t>Κόστος </a:t>
            </a:r>
            <a:r>
              <a:rPr lang="el-GR" sz="4100" b="1" dirty="0" smtClean="0"/>
              <a:t>Νέων Κοινών Μετοχών </a:t>
            </a:r>
            <a:r>
              <a:rPr lang="el-GR" sz="4100" b="1" dirty="0"/>
              <a:t>(1)</a:t>
            </a:r>
          </a:p>
        </p:txBody>
      </p:sp>
      <p:sp>
        <p:nvSpPr>
          <p:cNvPr id="324611" name="Rectangle 3"/>
          <p:cNvSpPr>
            <a:spLocks noGrp="1" noChangeArrowheads="1"/>
          </p:cNvSpPr>
          <p:nvPr>
            <p:ph type="body" idx="1"/>
          </p:nvPr>
        </p:nvSpPr>
        <p:spPr>
          <a:xfrm>
            <a:off x="457200" y="1484784"/>
            <a:ext cx="8305800" cy="4916016"/>
          </a:xfrm>
        </p:spPr>
        <p:txBody>
          <a:bodyPr/>
          <a:lstStyle/>
          <a:p>
            <a:pPr algn="just">
              <a:lnSpc>
                <a:spcPct val="90000"/>
              </a:lnSpc>
            </a:pPr>
            <a:r>
              <a:rPr lang="el-GR" dirty="0"/>
              <a:t>Και οι κοινές μετοχές θεωρούνται ίδια </a:t>
            </a:r>
            <a:r>
              <a:rPr lang="el-GR" dirty="0" smtClean="0"/>
              <a:t>κεφάλαια.</a:t>
            </a:r>
            <a:endParaRPr lang="el-GR" dirty="0"/>
          </a:p>
          <a:p>
            <a:pPr algn="just">
              <a:lnSpc>
                <a:spcPct val="90000"/>
              </a:lnSpc>
            </a:pPr>
            <a:r>
              <a:rPr lang="el-GR" dirty="0"/>
              <a:t>Άρα το κόστος των κοινών μετοχών είναι εννοιολογικά ίδιο με το κόστος των </a:t>
            </a:r>
            <a:r>
              <a:rPr lang="el-GR" dirty="0" smtClean="0"/>
              <a:t>παρακρατημένων </a:t>
            </a:r>
            <a:r>
              <a:rPr lang="el-GR" dirty="0"/>
              <a:t>κερδών, με τη διαφορά ότι:</a:t>
            </a:r>
          </a:p>
          <a:p>
            <a:pPr algn="just">
              <a:lnSpc>
                <a:spcPct val="90000"/>
              </a:lnSpc>
            </a:pPr>
            <a:r>
              <a:rPr lang="el-GR" dirty="0"/>
              <a:t>Η έκδοση νέων κοινών μετοχών περιλαμβάνει κάποιο κόστος έκδοσης και </a:t>
            </a:r>
            <a:r>
              <a:rPr lang="el-GR" dirty="0" smtClean="0"/>
              <a:t>διάθεσης.</a:t>
            </a:r>
            <a:endParaRPr lang="el-GR" dirty="0"/>
          </a:p>
          <a:p>
            <a:pPr>
              <a:lnSpc>
                <a:spcPct val="90000"/>
              </a:lnSpc>
            </a:pPr>
            <a:endParaRPr lang="el-G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274638"/>
            <a:ext cx="9144000" cy="1143000"/>
          </a:xfrm>
        </p:spPr>
        <p:txBody>
          <a:bodyPr/>
          <a:lstStyle/>
          <a:p>
            <a:r>
              <a:rPr lang="el-GR" sz="4100" b="1" dirty="0"/>
              <a:t>Κόστος </a:t>
            </a:r>
            <a:r>
              <a:rPr lang="el-GR" sz="4100" b="1" dirty="0" smtClean="0"/>
              <a:t>Νέων Κοινών Μετοχών </a:t>
            </a:r>
            <a:r>
              <a:rPr lang="el-GR" sz="4100" b="1" dirty="0"/>
              <a:t>(2)</a:t>
            </a:r>
          </a:p>
        </p:txBody>
      </p:sp>
      <p:sp>
        <p:nvSpPr>
          <p:cNvPr id="325635" name="Rectangle 3"/>
          <p:cNvSpPr>
            <a:spLocks noGrp="1" noChangeArrowheads="1"/>
          </p:cNvSpPr>
          <p:nvPr>
            <p:ph type="body" sz="half" idx="1"/>
          </p:nvPr>
        </p:nvSpPr>
        <p:spPr>
          <a:xfrm>
            <a:off x="179512" y="1412776"/>
            <a:ext cx="8583488" cy="4607024"/>
          </a:xfrm>
        </p:spPr>
        <p:txBody>
          <a:bodyPr/>
          <a:lstStyle/>
          <a:p>
            <a:pPr algn="just"/>
            <a:r>
              <a:rPr lang="el-GR" sz="2800" dirty="0"/>
              <a:t>Η πιο διαδεδομένη πρακτική είναι να χρησιμοποιείται το υπόδειγμα προεξόφλησης μερισμάτων </a:t>
            </a:r>
          </a:p>
          <a:p>
            <a:pPr algn="just"/>
            <a:r>
              <a:rPr lang="el-GR" sz="2800" dirty="0"/>
              <a:t>Ωστόσο θα πρέπει να ληφθούν υπόψη τα έξοδα έκδοσης και διάθεσης</a:t>
            </a:r>
          </a:p>
          <a:p>
            <a:r>
              <a:rPr lang="el-GR" sz="2800" dirty="0"/>
              <a:t>Τύπος υπολογισμού:</a:t>
            </a:r>
          </a:p>
        </p:txBody>
      </p:sp>
      <p:graphicFrame>
        <p:nvGraphicFramePr>
          <p:cNvPr id="325636" name="Object 4"/>
          <p:cNvGraphicFramePr>
            <a:graphicFrameLocks noGrp="1" noChangeAspect="1"/>
          </p:cNvGraphicFramePr>
          <p:nvPr>
            <p:ph sz="half" idx="2"/>
          </p:nvPr>
        </p:nvGraphicFramePr>
        <p:xfrm>
          <a:off x="2987824" y="4221088"/>
          <a:ext cx="2952328" cy="1080120"/>
        </p:xfrm>
        <a:graphic>
          <a:graphicData uri="http://schemas.openxmlformats.org/presentationml/2006/ole">
            <p:oleObj spid="_x0000_s1099778" name="Equation" r:id="rId3" imgW="787058" imgH="393529" progId="">
              <p:embed/>
            </p:oleObj>
          </a:graphicData>
        </a:graphic>
      </p:graphicFrame>
      <p:sp>
        <p:nvSpPr>
          <p:cNvPr id="325638" name="Rectangle 6"/>
          <p:cNvSpPr>
            <a:spLocks noChangeArrowheads="1"/>
          </p:cNvSpPr>
          <p:nvPr/>
        </p:nvSpPr>
        <p:spPr bwMode="auto">
          <a:xfrm>
            <a:off x="0" y="5268030"/>
            <a:ext cx="8837613" cy="1200329"/>
          </a:xfrm>
          <a:prstGeom prst="rect">
            <a:avLst/>
          </a:prstGeom>
          <a:noFill/>
          <a:ln w="9525">
            <a:noFill/>
            <a:miter lim="800000"/>
            <a:headEnd/>
            <a:tailEnd/>
          </a:ln>
          <a:effectLst/>
        </p:spPr>
        <p:txBody>
          <a:bodyPr wrap="square" anchor="ctr">
            <a:spAutoFit/>
          </a:bodyPr>
          <a:lstStyle/>
          <a:p>
            <a:pPr algn="just"/>
            <a:r>
              <a:rPr lang="en-US" sz="2400" b="1" dirty="0">
                <a:solidFill>
                  <a:srgbClr val="006600"/>
                </a:solidFill>
              </a:rPr>
              <a:t>k</a:t>
            </a:r>
            <a:r>
              <a:rPr lang="en-US" sz="2400" b="1" baseline="-25000" dirty="0">
                <a:solidFill>
                  <a:srgbClr val="006600"/>
                </a:solidFill>
              </a:rPr>
              <a:t>e</a:t>
            </a:r>
            <a:r>
              <a:rPr lang="el-GR" sz="2400" b="1" dirty="0">
                <a:solidFill>
                  <a:srgbClr val="006600"/>
                </a:solidFill>
              </a:rPr>
              <a:t> </a:t>
            </a:r>
            <a:r>
              <a:rPr lang="el-GR" sz="2400" b="1" dirty="0">
                <a:solidFill>
                  <a:srgbClr val="003366"/>
                </a:solidFill>
              </a:rPr>
              <a:t>= το κόστος της νεοεκδιδομένης κοινής μετοχής</a:t>
            </a:r>
          </a:p>
          <a:p>
            <a:pPr algn="just"/>
            <a:r>
              <a:rPr lang="en-US" sz="2400" b="1" dirty="0">
                <a:solidFill>
                  <a:srgbClr val="C00000"/>
                </a:solidFill>
              </a:rPr>
              <a:t>NP</a:t>
            </a:r>
            <a:r>
              <a:rPr lang="el-GR" sz="2400" b="1" dirty="0">
                <a:solidFill>
                  <a:srgbClr val="003366"/>
                </a:solidFill>
              </a:rPr>
              <a:t> = η πραγματική ταμειακή εισροή που έχει η εταιρεία από κάθε νεοεκδιδομένη μετοχή</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0" y="836713"/>
            <a:ext cx="9144000" cy="6021288"/>
          </a:xfrm>
        </p:spPr>
        <p:txBody>
          <a:bodyPr/>
          <a:lstStyle/>
          <a:p>
            <a:pPr marL="0" indent="0" algn="just">
              <a:buFont typeface="Wingdings" pitchFamily="2" charset="2"/>
              <a:buNone/>
            </a:pPr>
            <a:r>
              <a:rPr lang="el-GR" dirty="0">
                <a:latin typeface="Times New Roman" pitchFamily="18" charset="0"/>
              </a:rPr>
              <a:t>Οι μέτοχοι της επιχείρησης ΑΒΓ έλαβαν πρόσφατα μέρισμα 5 ευρώ ανά μετοχή και βασιζόμενοι στην εμπειρία τους αναφορικά με τη μερισματική πολιτική που ακολουθεί η ΑΒΓ, αναμένουν το μέρισμα αυτό να αυξάνει στο μέλλον με ετήσιο ρυθμό 10%. Εάν η τρέχουσα χρηματιστηριακή τιμή της κοινής μετοχής της ΑΒΓ είναι 100 ευρώ και το κόστος έκδοσης και διάθεσης νέων κοινών μετοχών ανέρχεται σε 15% της τρέχουσας χρηματιστηριακής αξίας της μετοχής, ποια είναι η απαιτούμενη από τους επενδυτές απόδοση (και επομένως το κόστος της νεοεκδιδόμενης κοινής μετοχής της ΑΒΓ);</a:t>
            </a:r>
          </a:p>
        </p:txBody>
      </p:sp>
      <p:sp>
        <p:nvSpPr>
          <p:cNvPr id="2151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sp>
        <p:nvSpPr>
          <p:cNvPr id="21515" name="Rectangle 11"/>
          <p:cNvSpPr>
            <a:spLocks noChangeArrowheads="1"/>
          </p:cNvSpPr>
          <p:nvPr/>
        </p:nvSpPr>
        <p:spPr bwMode="auto">
          <a:xfrm>
            <a:off x="0" y="188640"/>
            <a:ext cx="9144000" cy="43204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(4</a:t>
            </a:r>
            <a:r>
              <a:rPr lang="el-GR" sz="4000" b="1" baseline="30000" dirty="0" smtClean="0">
                <a:latin typeface="Times New Roman" pitchFamily="18" charset="0"/>
              </a:rPr>
              <a:t>ο</a:t>
            </a:r>
            <a:r>
              <a:rPr lang="el-GR" sz="4000" b="1" dirty="0" smtClean="0">
                <a:latin typeface="Times New Roman" pitchFamily="18" charset="0"/>
              </a:rPr>
              <a:t>)</a:t>
            </a:r>
            <a:endParaRPr lang="el-GR" sz="4000" b="1" dirty="0">
              <a:latin typeface="Times New Roman" pitchFamily="18" charset="0"/>
            </a:endParaRPr>
          </a:p>
        </p:txBody>
      </p:sp>
    </p:spTree>
    <p:extLst>
      <p:ext uri="{BB962C8B-B14F-4D97-AF65-F5344CB8AC3E}">
        <p14:creationId xmlns:p14="http://schemas.microsoft.com/office/powerpoint/2010/main" xmlns="" val="19097399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179512" y="1196974"/>
            <a:ext cx="8794626" cy="5328369"/>
          </a:xfrm>
        </p:spPr>
        <p:txBody>
          <a:bodyPr/>
          <a:lstStyle/>
          <a:p>
            <a:pPr marL="0" indent="0" algn="just">
              <a:buFont typeface="Wingdings" pitchFamily="2" charset="2"/>
              <a:buNone/>
            </a:pPr>
            <a:r>
              <a:rPr lang="el-GR" sz="2800" dirty="0">
                <a:latin typeface="Times New Roman" pitchFamily="18" charset="0"/>
              </a:rPr>
              <a:t>Η απαιτούμενη από τους επενδυτές απόδοση της νεοεκδιδόμενης κοινής μετοχής είναι ίση με 16,47%, η οποία βρίσκεται ως εξής:</a:t>
            </a:r>
          </a:p>
          <a:p>
            <a:pPr marL="0" indent="0"/>
            <a:endParaRPr lang="el-GR" sz="2800" dirty="0">
              <a:latin typeface="Times New Roman" pitchFamily="18" charset="0"/>
            </a:endParaRPr>
          </a:p>
        </p:txBody>
      </p:sp>
      <p:graphicFrame>
        <p:nvGraphicFramePr>
          <p:cNvPr id="68615" name="Object 7"/>
          <p:cNvGraphicFramePr>
            <a:graphicFrameLocks noGrp="1" noChangeAspect="1"/>
          </p:cNvGraphicFramePr>
          <p:nvPr>
            <p:ph sz="half" idx="2"/>
          </p:nvPr>
        </p:nvGraphicFramePr>
        <p:xfrm>
          <a:off x="395536" y="2780928"/>
          <a:ext cx="8136904" cy="3456384"/>
        </p:xfrm>
        <a:graphic>
          <a:graphicData uri="http://schemas.openxmlformats.org/presentationml/2006/ole">
            <p:oleObj spid="_x0000_s1100802" name="Equation" r:id="rId4" imgW="2400300" imgH="1130300" progId="">
              <p:embed/>
            </p:oleObj>
          </a:graphicData>
        </a:graphic>
      </p:graphicFrame>
      <p:sp>
        <p:nvSpPr>
          <p:cNvPr id="68618" name="Rectangle 10"/>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extLst>
      <p:ext uri="{BB962C8B-B14F-4D97-AF65-F5344CB8AC3E}">
        <p14:creationId xmlns:p14="http://schemas.microsoft.com/office/powerpoint/2010/main" xmlns="" val="30470035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0" y="274638"/>
            <a:ext cx="9144000" cy="562074"/>
          </a:xfrm>
        </p:spPr>
        <p:txBody>
          <a:bodyPr/>
          <a:lstStyle/>
          <a:p>
            <a:r>
              <a:rPr lang="el-GR" sz="4000" b="1" dirty="0"/>
              <a:t>Σταθμικό </a:t>
            </a:r>
            <a:r>
              <a:rPr lang="el-GR" sz="4000" b="1" dirty="0" smtClean="0"/>
              <a:t>Μέσο Κόστος Κεφαλαίου</a:t>
            </a:r>
            <a:endParaRPr lang="el-GR" sz="4000" b="1" dirty="0"/>
          </a:p>
        </p:txBody>
      </p:sp>
      <p:sp>
        <p:nvSpPr>
          <p:cNvPr id="327683" name="Rectangle 3"/>
          <p:cNvSpPr>
            <a:spLocks noGrp="1" noChangeArrowheads="1"/>
          </p:cNvSpPr>
          <p:nvPr>
            <p:ph type="body" sz="half" idx="1"/>
          </p:nvPr>
        </p:nvSpPr>
        <p:spPr>
          <a:xfrm>
            <a:off x="179512" y="980728"/>
            <a:ext cx="8712968" cy="4429472"/>
          </a:xfrm>
        </p:spPr>
        <p:txBody>
          <a:bodyPr/>
          <a:lstStyle/>
          <a:p>
            <a:pPr algn="just">
              <a:lnSpc>
                <a:spcPct val="80000"/>
              </a:lnSpc>
            </a:pPr>
            <a:r>
              <a:rPr lang="el-GR" sz="2800" dirty="0"/>
              <a:t>Γνωστό και ως απλά κόστος κεφαλαίου της επιχείρησης</a:t>
            </a:r>
          </a:p>
          <a:p>
            <a:pPr algn="just">
              <a:lnSpc>
                <a:spcPct val="80000"/>
              </a:lnSpc>
            </a:pPr>
            <a:r>
              <a:rPr lang="el-GR" sz="2800" dirty="0"/>
              <a:t>Υπολογίζεται με βάση την κεφαλαιακή διάρθρωση </a:t>
            </a:r>
            <a:r>
              <a:rPr lang="el-GR" sz="2800" dirty="0" smtClean="0"/>
              <a:t>της</a:t>
            </a:r>
            <a:r>
              <a:rPr lang="en-US" sz="2800" dirty="0" smtClean="0"/>
              <a:t> </a:t>
            </a:r>
            <a:r>
              <a:rPr lang="el-GR" sz="2800" dirty="0" smtClean="0"/>
              <a:t>επιχείρησης</a:t>
            </a:r>
            <a:r>
              <a:rPr lang="el-GR" sz="2800" dirty="0"/>
              <a:t>, δηλαδή τη σύνθεση των μακροπρόθεσμων δανειακών κεφαλαίων και των κοινών και προνομιούχων μετοχών, και είναι:</a:t>
            </a:r>
          </a:p>
          <a:p>
            <a:pPr algn="just">
              <a:lnSpc>
                <a:spcPct val="80000"/>
              </a:lnSpc>
            </a:pPr>
            <a:r>
              <a:rPr lang="el-GR" sz="2800" b="1" dirty="0" smtClean="0"/>
              <a:t>Ο </a:t>
            </a:r>
            <a:r>
              <a:rPr lang="el-GR" sz="2800" b="1" dirty="0"/>
              <a:t>σταθμικός μέσος όρος του κόστους των διαφόρων πηγών χρηματοδότησης της επιχείρησης, όπου οι σταθμίσεις είναι τα ποσοστά συμμετοχής της κάθε πηγής στη σύνθεση του κεφαλαίου της </a:t>
            </a:r>
            <a:r>
              <a:rPr lang="el-GR" sz="2800" b="1" dirty="0" smtClean="0"/>
              <a:t>επιχείρησης</a:t>
            </a:r>
            <a:r>
              <a:rPr lang="en-US" sz="2800" b="1" dirty="0" smtClean="0"/>
              <a:t>.</a:t>
            </a:r>
            <a:r>
              <a:rPr lang="el-GR" sz="2800" dirty="0" smtClean="0"/>
              <a:t> </a:t>
            </a:r>
            <a:endParaRPr lang="el-GR" sz="2800" dirty="0"/>
          </a:p>
        </p:txBody>
      </p:sp>
      <p:graphicFrame>
        <p:nvGraphicFramePr>
          <p:cNvPr id="327684" name="Object 4"/>
          <p:cNvGraphicFramePr>
            <a:graphicFrameLocks noGrp="1" noChangeAspect="1"/>
          </p:cNvGraphicFramePr>
          <p:nvPr>
            <p:ph sz="half" idx="2"/>
          </p:nvPr>
        </p:nvGraphicFramePr>
        <p:xfrm>
          <a:off x="251520" y="5334000"/>
          <a:ext cx="8352928" cy="1263352"/>
        </p:xfrm>
        <a:graphic>
          <a:graphicData uri="http://schemas.openxmlformats.org/presentationml/2006/ole">
            <p:oleObj spid="_x0000_s1101826" name="Equation" r:id="rId3" imgW="2692400" imgH="330200" progId="">
              <p:embed/>
            </p:oleObj>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79512" y="692696"/>
            <a:ext cx="8784976" cy="5976392"/>
          </a:xfrm>
        </p:spPr>
        <p:txBody>
          <a:bodyPr/>
          <a:lstStyle/>
          <a:p>
            <a:pPr marL="0" indent="0" algn="just">
              <a:buFont typeface="Wingdings" pitchFamily="2" charset="2"/>
              <a:buNone/>
            </a:pPr>
            <a:r>
              <a:rPr lang="el-GR" sz="3000" dirty="0">
                <a:latin typeface="Times New Roman" pitchFamily="18" charset="0"/>
              </a:rPr>
              <a:t>Έστω ότι η επιχείρηση ΑΒΓ έχει έναν στόχο </a:t>
            </a:r>
            <a:r>
              <a:rPr lang="el-GR" sz="3000" dirty="0" smtClean="0">
                <a:latin typeface="Times New Roman" pitchFamily="18" charset="0"/>
              </a:rPr>
              <a:t>κεφαλαιακής </a:t>
            </a:r>
            <a:r>
              <a:rPr lang="el-GR" sz="3000" dirty="0">
                <a:latin typeface="Times New Roman" pitchFamily="18" charset="0"/>
              </a:rPr>
              <a:t>διάρθρωσης ο οποίος απαιτεί 30% δανειακά κεφάλαια, 10% προνομιούχες μετοχές και 60% κοινές μετοχές.  Επιπλέον,  η επιχείρηση έχει υπολογίσει ότι το κόστος των δανειακών κεφαλαίων προ φόρων είναι 11,13%, το κόστος των προνομιούχων μετοχών είναι 12,31% και το κόστος των παρακρατημένων κερδών είναι 15,50%. Ο συντελεστής φορολόγησης της επιχείρησης είναι 40%. Εάν η επιχείρηση θέλει να αντλήσει 1.000.000 ευρώ για να τα επενδύσει σε νέα επενδυτικά προγράμματα, να υπολογίσετε το σταθμικό μέσο κόστος κεφαλαίου της επιχείρησης.</a:t>
            </a:r>
          </a:p>
        </p:txBody>
      </p:sp>
      <p:sp>
        <p:nvSpPr>
          <p:cNvPr id="72709" name="Rectangle 5"/>
          <p:cNvSpPr>
            <a:spLocks noChangeArrowheads="1"/>
          </p:cNvSpPr>
          <p:nvPr/>
        </p:nvSpPr>
        <p:spPr bwMode="auto">
          <a:xfrm>
            <a:off x="0" y="0"/>
            <a:ext cx="9144000" cy="548680"/>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(5</a:t>
            </a:r>
            <a:r>
              <a:rPr lang="el-GR" sz="4000" b="1" baseline="30000" dirty="0" smtClean="0">
                <a:latin typeface="Times New Roman" pitchFamily="18" charset="0"/>
              </a:rPr>
              <a:t>ο</a:t>
            </a:r>
            <a:r>
              <a:rPr lang="el-GR" sz="4000" b="1" dirty="0" smtClean="0">
                <a:latin typeface="Times New Roman" pitchFamily="18" charset="0"/>
              </a:rPr>
              <a:t>)</a:t>
            </a:r>
            <a:endParaRPr lang="el-GR" sz="4000" b="1" dirty="0">
              <a:latin typeface="Times New Roman" pitchFamily="18" charset="0"/>
            </a:endParaRPr>
          </a:p>
        </p:txBody>
      </p:sp>
    </p:spTree>
    <p:extLst>
      <p:ext uri="{BB962C8B-B14F-4D97-AF65-F5344CB8AC3E}">
        <p14:creationId xmlns:p14="http://schemas.microsoft.com/office/powerpoint/2010/main" xmlns="" val="4476666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179512" y="1124744"/>
            <a:ext cx="8712968" cy="5400600"/>
          </a:xfrm>
        </p:spPr>
        <p:txBody>
          <a:bodyPr/>
          <a:lstStyle/>
          <a:p>
            <a:pPr marL="0" indent="0" algn="just">
              <a:buFont typeface="Wingdings" pitchFamily="2" charset="2"/>
              <a:buNone/>
            </a:pPr>
            <a:r>
              <a:rPr lang="el-GR" dirty="0">
                <a:latin typeface="Times New Roman" pitchFamily="18" charset="0"/>
              </a:rPr>
              <a:t>Για να διατηρήσει αμετάβλητο τον στόχο κεφαλαιακής της διάρθρωσης η ΑΒΓ, θα πρέπει να χρηματοδοτήσει τα νέα επενδυτικά της προγράμματα με 300.000 ευρώ δανειακά κεφάλαια, 100.000 ευρώ νέες προνομιούχες μετοχές και 600.000 ευρώ παρακρατημένα κέρδη της (εάν υποθέσουμε ότι τα παρακρατημένα κέρδη της αρκούν για να καλύψουν το ύψος αυτό).  Το σταθμικό μέσο κόστος του 1.000.000 ευρώ που θα αντλήσει η επιχείρηση ΑΒΓ υπολογίζετε ως εξής:</a:t>
            </a:r>
          </a:p>
        </p:txBody>
      </p:sp>
      <p:sp>
        <p:nvSpPr>
          <p:cNvPr id="74756"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 </a:t>
            </a:r>
          </a:p>
        </p:txBody>
      </p:sp>
    </p:spTree>
    <p:extLst>
      <p:ext uri="{BB962C8B-B14F-4D97-AF65-F5344CB8AC3E}">
        <p14:creationId xmlns:p14="http://schemas.microsoft.com/office/powerpoint/2010/main" xmlns="" val="23111202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1700212"/>
            <a:ext cx="9144000" cy="4033043"/>
          </a:xfrm>
        </p:spPr>
        <p:txBody>
          <a:bodyPr/>
          <a:lstStyle/>
          <a:p>
            <a:pPr algn="ctr">
              <a:buFont typeface="Wingdings" pitchFamily="2" charset="2"/>
              <a:buNone/>
            </a:pPr>
            <a:r>
              <a:rPr lang="en-US" b="1" dirty="0">
                <a:solidFill>
                  <a:srgbClr val="006600"/>
                </a:solidFill>
                <a:latin typeface="Times New Roman" pitchFamily="18" charset="0"/>
              </a:rPr>
              <a:t>WACC = w</a:t>
            </a:r>
            <a:r>
              <a:rPr lang="en-US" b="1" baseline="-25000" dirty="0">
                <a:solidFill>
                  <a:srgbClr val="006600"/>
                </a:solidFill>
                <a:latin typeface="Times New Roman" pitchFamily="18" charset="0"/>
              </a:rPr>
              <a:t>d</a:t>
            </a:r>
            <a:r>
              <a:rPr lang="en-US" b="1" dirty="0">
                <a:solidFill>
                  <a:srgbClr val="006600"/>
                </a:solidFill>
                <a:latin typeface="Times New Roman" pitchFamily="18" charset="0"/>
              </a:rPr>
              <a:t> k</a:t>
            </a:r>
            <a:r>
              <a:rPr lang="en-US" b="1" baseline="-25000" dirty="0">
                <a:solidFill>
                  <a:srgbClr val="006600"/>
                </a:solidFill>
                <a:latin typeface="Times New Roman" pitchFamily="18" charset="0"/>
              </a:rPr>
              <a:t>d</a:t>
            </a:r>
            <a:r>
              <a:rPr lang="en-US" b="1" dirty="0">
                <a:solidFill>
                  <a:srgbClr val="006600"/>
                </a:solidFill>
                <a:latin typeface="Times New Roman" pitchFamily="18" charset="0"/>
              </a:rPr>
              <a:t>(1-t) + w</a:t>
            </a:r>
            <a:r>
              <a:rPr lang="en-US" b="1" baseline="-25000" dirty="0">
                <a:solidFill>
                  <a:srgbClr val="006600"/>
                </a:solidFill>
                <a:latin typeface="Times New Roman" pitchFamily="18" charset="0"/>
              </a:rPr>
              <a:t>ps</a:t>
            </a:r>
            <a:r>
              <a:rPr lang="en-US" b="1" dirty="0">
                <a:solidFill>
                  <a:srgbClr val="006600"/>
                </a:solidFill>
                <a:latin typeface="Times New Roman" pitchFamily="18" charset="0"/>
              </a:rPr>
              <a:t> k</a:t>
            </a:r>
            <a:r>
              <a:rPr lang="en-US" b="1" baseline="-25000" dirty="0">
                <a:solidFill>
                  <a:srgbClr val="006600"/>
                </a:solidFill>
                <a:latin typeface="Times New Roman" pitchFamily="18" charset="0"/>
              </a:rPr>
              <a:t>ps</a:t>
            </a:r>
            <a:r>
              <a:rPr lang="en-US" b="1" dirty="0">
                <a:solidFill>
                  <a:srgbClr val="006600"/>
                </a:solidFill>
                <a:latin typeface="Times New Roman" pitchFamily="18" charset="0"/>
              </a:rPr>
              <a:t> + w</a:t>
            </a:r>
            <a:r>
              <a:rPr lang="en-US" b="1" baseline="-25000" dirty="0">
                <a:solidFill>
                  <a:srgbClr val="006600"/>
                </a:solidFill>
                <a:latin typeface="Times New Roman" pitchFamily="18" charset="0"/>
              </a:rPr>
              <a:t>ce</a:t>
            </a:r>
            <a:r>
              <a:rPr lang="en-US" b="1" dirty="0">
                <a:solidFill>
                  <a:srgbClr val="006600"/>
                </a:solidFill>
                <a:latin typeface="Times New Roman" pitchFamily="18" charset="0"/>
              </a:rPr>
              <a:t> k</a:t>
            </a:r>
            <a:r>
              <a:rPr lang="en-US" b="1" baseline="-25000" dirty="0">
                <a:solidFill>
                  <a:srgbClr val="006600"/>
                </a:solidFill>
                <a:latin typeface="Times New Roman" pitchFamily="18" charset="0"/>
              </a:rPr>
              <a:t>s</a:t>
            </a:r>
            <a:r>
              <a:rPr lang="en-US" b="1" dirty="0">
                <a:solidFill>
                  <a:srgbClr val="006600"/>
                </a:solidFill>
                <a:latin typeface="Times New Roman" pitchFamily="18" charset="0"/>
              </a:rPr>
              <a:t>  </a:t>
            </a:r>
            <a:r>
              <a:rPr lang="el-GR" b="1" dirty="0" smtClean="0">
                <a:solidFill>
                  <a:srgbClr val="006600"/>
                </a:solidFill>
                <a:latin typeface="Times New Roman" pitchFamily="18" charset="0"/>
                <a:sym typeface="Symbol" pitchFamily="18" charset="2"/>
              </a:rPr>
              <a:t></a:t>
            </a:r>
          </a:p>
          <a:p>
            <a:pPr algn="ctr">
              <a:buFont typeface="Wingdings" pitchFamily="2" charset="2"/>
              <a:buNone/>
            </a:pPr>
            <a:endParaRPr lang="en-US" b="1" dirty="0">
              <a:solidFill>
                <a:srgbClr val="006600"/>
              </a:solidFill>
              <a:latin typeface="Times New Roman" pitchFamily="18" charset="0"/>
            </a:endParaRPr>
          </a:p>
          <a:p>
            <a:pPr algn="just">
              <a:buFont typeface="Wingdings" pitchFamily="2" charset="2"/>
              <a:buNone/>
            </a:pPr>
            <a:r>
              <a:rPr lang="en-US" b="1" dirty="0">
                <a:solidFill>
                  <a:srgbClr val="0000CC"/>
                </a:solidFill>
                <a:latin typeface="Times New Roman" pitchFamily="18" charset="0"/>
              </a:rPr>
              <a:t>WACC = (0,30)</a:t>
            </a:r>
            <a:r>
              <a:rPr lang="el-GR" b="1" dirty="0">
                <a:solidFill>
                  <a:srgbClr val="0000CC"/>
                </a:solidFill>
                <a:latin typeface="Times New Roman" pitchFamily="18" charset="0"/>
                <a:sym typeface="Symbol" pitchFamily="18" charset="2"/>
              </a:rPr>
              <a:t></a:t>
            </a:r>
            <a:r>
              <a:rPr lang="en-US" b="1" dirty="0">
                <a:solidFill>
                  <a:srgbClr val="0000CC"/>
                </a:solidFill>
                <a:latin typeface="Times New Roman" pitchFamily="18" charset="0"/>
              </a:rPr>
              <a:t>(0,1113)</a:t>
            </a:r>
            <a:r>
              <a:rPr lang="el-GR" b="1" dirty="0">
                <a:solidFill>
                  <a:srgbClr val="0000CC"/>
                </a:solidFill>
                <a:latin typeface="Times New Roman" pitchFamily="18" charset="0"/>
                <a:sym typeface="Symbol" pitchFamily="18" charset="2"/>
              </a:rPr>
              <a:t></a:t>
            </a:r>
            <a:r>
              <a:rPr lang="en-US" b="1" dirty="0">
                <a:solidFill>
                  <a:srgbClr val="0000CC"/>
                </a:solidFill>
                <a:latin typeface="Times New Roman" pitchFamily="18" charset="0"/>
              </a:rPr>
              <a:t>(1-0,40) + </a:t>
            </a:r>
            <a:r>
              <a:rPr lang="el-GR" b="1" dirty="0" smtClean="0">
                <a:solidFill>
                  <a:srgbClr val="0000CC"/>
                </a:solidFill>
                <a:latin typeface="Times New Roman" pitchFamily="18" charset="0"/>
              </a:rPr>
              <a:t>(</a:t>
            </a:r>
            <a:r>
              <a:rPr lang="en-US" b="1" dirty="0" smtClean="0">
                <a:solidFill>
                  <a:srgbClr val="0000CC"/>
                </a:solidFill>
                <a:latin typeface="Times New Roman" pitchFamily="18" charset="0"/>
              </a:rPr>
              <a:t>0,10</a:t>
            </a:r>
            <a:r>
              <a:rPr lang="en-US" b="1" dirty="0">
                <a:solidFill>
                  <a:srgbClr val="0000CC"/>
                </a:solidFill>
                <a:latin typeface="Times New Roman" pitchFamily="18" charset="0"/>
              </a:rPr>
              <a:t>)</a:t>
            </a:r>
            <a:r>
              <a:rPr lang="el-GR" b="1" dirty="0">
                <a:solidFill>
                  <a:srgbClr val="0000CC"/>
                </a:solidFill>
                <a:latin typeface="Times New Roman" pitchFamily="18" charset="0"/>
                <a:sym typeface="Symbol" pitchFamily="18" charset="2"/>
              </a:rPr>
              <a:t></a:t>
            </a:r>
            <a:r>
              <a:rPr lang="en-US" b="1" dirty="0">
                <a:solidFill>
                  <a:srgbClr val="0000CC"/>
                </a:solidFill>
                <a:latin typeface="Times New Roman" pitchFamily="18" charset="0"/>
              </a:rPr>
              <a:t>(0,1231</a:t>
            </a:r>
            <a:r>
              <a:rPr lang="en-US" b="1" dirty="0" smtClean="0">
                <a:solidFill>
                  <a:srgbClr val="0000CC"/>
                </a:solidFill>
                <a:latin typeface="Times New Roman" pitchFamily="18" charset="0"/>
              </a:rPr>
              <a:t>) +</a:t>
            </a:r>
            <a:r>
              <a:rPr lang="el-GR" b="1" dirty="0" smtClean="0">
                <a:solidFill>
                  <a:srgbClr val="0000CC"/>
                </a:solidFill>
                <a:latin typeface="Times New Roman" pitchFamily="18" charset="0"/>
              </a:rPr>
              <a:t> </a:t>
            </a:r>
            <a:r>
              <a:rPr lang="el-GR" b="1" dirty="0">
                <a:solidFill>
                  <a:srgbClr val="0000CC"/>
                </a:solidFill>
                <a:latin typeface="Times New Roman" pitchFamily="18" charset="0"/>
              </a:rPr>
              <a:t>(0,60)</a:t>
            </a:r>
            <a:r>
              <a:rPr lang="el-GR" b="1" dirty="0">
                <a:solidFill>
                  <a:srgbClr val="0000CC"/>
                </a:solidFill>
                <a:latin typeface="Times New Roman" pitchFamily="18" charset="0"/>
                <a:sym typeface="Symbol" pitchFamily="18" charset="2"/>
              </a:rPr>
              <a:t></a:t>
            </a:r>
            <a:r>
              <a:rPr lang="el-GR" b="1" dirty="0">
                <a:solidFill>
                  <a:srgbClr val="0000CC"/>
                </a:solidFill>
                <a:latin typeface="Times New Roman" pitchFamily="18" charset="0"/>
              </a:rPr>
              <a:t>(0,1550)   </a:t>
            </a:r>
            <a:r>
              <a:rPr lang="el-GR" b="1" dirty="0" smtClean="0">
                <a:solidFill>
                  <a:srgbClr val="0000CC"/>
                </a:solidFill>
                <a:latin typeface="Times New Roman" pitchFamily="18" charset="0"/>
                <a:sym typeface="Symbol" pitchFamily="18" charset="2"/>
              </a:rPr>
              <a:t></a:t>
            </a:r>
          </a:p>
          <a:p>
            <a:pPr algn="just">
              <a:buFont typeface="Wingdings" pitchFamily="2" charset="2"/>
              <a:buNone/>
            </a:pPr>
            <a:r>
              <a:rPr lang="el-GR" b="1" dirty="0" smtClean="0">
                <a:solidFill>
                  <a:srgbClr val="0000CC"/>
                </a:solidFill>
                <a:latin typeface="Times New Roman" pitchFamily="18" charset="0"/>
              </a:rPr>
              <a:t>   </a:t>
            </a:r>
            <a:endParaRPr lang="el-GR" b="1" dirty="0">
              <a:solidFill>
                <a:srgbClr val="0000CC"/>
              </a:solidFill>
              <a:latin typeface="Times New Roman" pitchFamily="18" charset="0"/>
            </a:endParaRPr>
          </a:p>
          <a:p>
            <a:pPr algn="ctr">
              <a:buFont typeface="Wingdings" pitchFamily="2" charset="2"/>
              <a:buNone/>
            </a:pPr>
            <a:r>
              <a:rPr lang="en-US" b="1" dirty="0">
                <a:solidFill>
                  <a:srgbClr val="C00000"/>
                </a:solidFill>
                <a:latin typeface="Times New Roman" pitchFamily="18" charset="0"/>
              </a:rPr>
              <a:t>WACC</a:t>
            </a:r>
            <a:r>
              <a:rPr lang="el-GR" b="1" dirty="0">
                <a:solidFill>
                  <a:srgbClr val="C00000"/>
                </a:solidFill>
                <a:latin typeface="Times New Roman" pitchFamily="18" charset="0"/>
              </a:rPr>
              <a:t> = 0,1253  ή  </a:t>
            </a:r>
            <a:r>
              <a:rPr lang="en-US" b="1" dirty="0">
                <a:solidFill>
                  <a:srgbClr val="C00000"/>
                </a:solidFill>
                <a:latin typeface="Times New Roman" pitchFamily="18" charset="0"/>
              </a:rPr>
              <a:t>WACC</a:t>
            </a:r>
            <a:r>
              <a:rPr lang="el-GR" b="1" dirty="0">
                <a:solidFill>
                  <a:srgbClr val="C00000"/>
                </a:solidFill>
                <a:latin typeface="Times New Roman" pitchFamily="18" charset="0"/>
              </a:rPr>
              <a:t> = 12,53%</a:t>
            </a:r>
          </a:p>
        </p:txBody>
      </p:sp>
      <p:sp>
        <p:nvSpPr>
          <p:cNvPr id="76804"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 (συνέχεια)</a:t>
            </a:r>
          </a:p>
        </p:txBody>
      </p:sp>
    </p:spTree>
    <p:extLst>
      <p:ext uri="{BB962C8B-B14F-4D97-AF65-F5344CB8AC3E}">
        <p14:creationId xmlns:p14="http://schemas.microsoft.com/office/powerpoint/2010/main" xmlns="" val="3362754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l-GR" b="1" dirty="0"/>
              <a:t>Οριακό </a:t>
            </a:r>
            <a:r>
              <a:rPr lang="el-GR" b="1" dirty="0" smtClean="0"/>
              <a:t>Κόστος Κεφαλαίου</a:t>
            </a:r>
            <a:endParaRPr lang="el-GR" b="1" dirty="0"/>
          </a:p>
        </p:txBody>
      </p:sp>
      <p:sp>
        <p:nvSpPr>
          <p:cNvPr id="329731" name="Rectangle 3"/>
          <p:cNvSpPr>
            <a:spLocks noGrp="1" noChangeArrowheads="1"/>
          </p:cNvSpPr>
          <p:nvPr>
            <p:ph type="body" idx="1"/>
          </p:nvPr>
        </p:nvSpPr>
        <p:spPr>
          <a:xfrm>
            <a:off x="251520" y="1412776"/>
            <a:ext cx="8640960" cy="5040560"/>
          </a:xfrm>
        </p:spPr>
        <p:txBody>
          <a:bodyPr/>
          <a:lstStyle/>
          <a:p>
            <a:pPr algn="just">
              <a:lnSpc>
                <a:spcPct val="80000"/>
              </a:lnSpc>
            </a:pPr>
            <a:r>
              <a:rPr lang="el-GR" dirty="0"/>
              <a:t>Υπάρχουν περιπτώσεις όπου η επιχείρηση χρησιμοποιεί διαφορετικό μίγμα κεφαλαίων για μια συγκεκριμένη επένδυση σε σχέση με την τρέχουσα κεφαλαιακή διάρθρωση.</a:t>
            </a:r>
          </a:p>
          <a:p>
            <a:pPr algn="just">
              <a:lnSpc>
                <a:spcPct val="80000"/>
              </a:lnSpc>
            </a:pPr>
            <a:r>
              <a:rPr lang="el-GR" dirty="0"/>
              <a:t>Στην περίπτωση αυτή μας ενδιαφέρει το οριακό κόστος κεφαλαίου</a:t>
            </a:r>
          </a:p>
          <a:p>
            <a:pPr algn="just">
              <a:lnSpc>
                <a:spcPct val="80000"/>
              </a:lnSpc>
            </a:pPr>
            <a:r>
              <a:rPr lang="el-GR" u="sng" dirty="0"/>
              <a:t>Ορισμός:</a:t>
            </a:r>
            <a:r>
              <a:rPr lang="el-GR" dirty="0"/>
              <a:t> είναι το κόστος που έχει το τελευταίο ευρώ από τα νέα κεφάλαια τα οποία αντλεί μία εταιρεία για να χρηματοδοτήσει τα νέα επενδυτικά της προγράμματα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79388" y="188640"/>
            <a:ext cx="8713092" cy="792088"/>
          </a:xfrm>
        </p:spPr>
        <p:txBody>
          <a:bodyPr/>
          <a:lstStyle/>
          <a:p>
            <a:pPr algn="ctr"/>
            <a:r>
              <a:rPr lang="el-GR" sz="3200" b="1" dirty="0" smtClean="0"/>
              <a:t>Η ΚΕΦΑΛΑΙΑΚΗ ΔΟΜΗ ΚΑΙ ΤΟ ΚΟΣΤΟΣ </a:t>
            </a:r>
            <a:br>
              <a:rPr lang="el-GR" sz="3200" b="1" dirty="0" smtClean="0"/>
            </a:br>
            <a:r>
              <a:rPr lang="el-GR" sz="3200" b="1" dirty="0" smtClean="0"/>
              <a:t>ΚΕΦΑΛΑΙΟΥ ΤΗΣ ΕΠΙΧΕΙΡΗΣΗΣ</a:t>
            </a:r>
          </a:p>
        </p:txBody>
      </p:sp>
      <p:graphicFrame>
        <p:nvGraphicFramePr>
          <p:cNvPr id="7" name="6 - Πίνακας"/>
          <p:cNvGraphicFramePr>
            <a:graphicFrameLocks noGrp="1"/>
          </p:cNvGraphicFramePr>
          <p:nvPr/>
        </p:nvGraphicFramePr>
        <p:xfrm>
          <a:off x="251520" y="2420888"/>
          <a:ext cx="8641655" cy="2665463"/>
        </p:xfrm>
        <a:graphic>
          <a:graphicData uri="http://schemas.openxmlformats.org/drawingml/2006/table">
            <a:tbl>
              <a:tblPr/>
              <a:tblGrid>
                <a:gridCol w="1008112"/>
                <a:gridCol w="1149939"/>
                <a:gridCol w="1222509"/>
                <a:gridCol w="1224166"/>
                <a:gridCol w="1345091"/>
                <a:gridCol w="1345091"/>
                <a:gridCol w="1346747"/>
              </a:tblGrid>
              <a:tr h="935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2ος </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876883">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Κέρδος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3.750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2948">
                <a:tc gridSpan="2">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Ποσοστιαία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Μεταβολή (%)</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233" name="Rectangle 1"/>
          <p:cNvSpPr>
            <a:spLocks noChangeArrowheads="1"/>
          </p:cNvSpPr>
          <p:nvPr/>
        </p:nvSpPr>
        <p:spPr bwMode="auto">
          <a:xfrm>
            <a:off x="0" y="1124658"/>
            <a:ext cx="9144000" cy="1600341"/>
          </a:xfrm>
          <a:prstGeom prst="rect">
            <a:avLst/>
          </a:prstGeom>
          <a:noFill/>
          <a:ln w="9525" cap="flat" cmpd="sng">
            <a:noFill/>
            <a:prstDash val="solid"/>
            <a:miter lim="800000"/>
            <a:headEnd type="none" w="med" len="med"/>
            <a:tailEnd type="none" w="med" len="med"/>
          </a:ln>
          <a:effectLst/>
        </p:spPr>
        <p:txBody>
          <a:bodyPr wrap="square" tIns="152352" rIns="-914112" bIns="152352" anchor="ctr">
            <a:spAutoFit/>
          </a:bodyPr>
          <a:lstStyle/>
          <a:p>
            <a:pPr indent="342900" algn="l" eaLnBrk="0" hangingPunct="0">
              <a:defRPr/>
            </a:pPr>
            <a:r>
              <a:rPr lang="el-GR" sz="2000" b="1" dirty="0">
                <a:latin typeface="+mj-lt"/>
                <a:cs typeface="Times New Roman" pitchFamily="18" charset="0"/>
              </a:rPr>
              <a:t>Η Δανειοδότηση της </a:t>
            </a:r>
            <a:r>
              <a:rPr lang="el-GR" sz="2000" b="1" dirty="0" smtClean="0">
                <a:latin typeface="+mj-lt"/>
                <a:cs typeface="Times New Roman" pitchFamily="18" charset="0"/>
              </a:rPr>
              <a:t>Επιχείρησης: </a:t>
            </a:r>
            <a:r>
              <a:rPr lang="el-GR" sz="2000" dirty="0" smtClean="0">
                <a:latin typeface="+mj-lt"/>
                <a:ea typeface="Times New Roman" pitchFamily="18" charset="0"/>
              </a:rPr>
              <a:t>Ας </a:t>
            </a:r>
            <a:r>
              <a:rPr lang="el-GR" sz="2000" dirty="0">
                <a:latin typeface="+mj-lt"/>
                <a:ea typeface="Times New Roman" pitchFamily="18" charset="0"/>
              </a:rPr>
              <a:t>υποτεθεί, ότι μία επιχείρηση που χρηματοδοτείται μόνο με ίδια κεφάλαια παρουσιάζει την ακόλουθη ροή </a:t>
            </a:r>
            <a:r>
              <a:rPr lang="el-GR" sz="2000" dirty="0" smtClean="0">
                <a:latin typeface="+mj-lt"/>
                <a:ea typeface="Times New Roman" pitchFamily="18" charset="0"/>
              </a:rPr>
              <a:t>κερδών </a:t>
            </a:r>
          </a:p>
          <a:p>
            <a:pPr indent="342900" algn="l" eaLnBrk="0" hangingPunct="0">
              <a:defRPr/>
            </a:pPr>
            <a:r>
              <a:rPr lang="el-GR" sz="2000" b="1" dirty="0" smtClean="0">
                <a:ea typeface="Times New Roman" pitchFamily="18" charset="0"/>
              </a:rPr>
              <a:t>(Ποσά σε χιλ. Ευρώ). </a:t>
            </a:r>
            <a:r>
              <a:rPr lang="el-GR" sz="2000" dirty="0" smtClean="0">
                <a:latin typeface="+mj-lt"/>
                <a:ea typeface="Times New Roman" pitchFamily="18" charset="0"/>
              </a:rPr>
              <a:t>Ροή </a:t>
            </a:r>
            <a:r>
              <a:rPr lang="el-GR" sz="2000" dirty="0">
                <a:latin typeface="+mj-lt"/>
                <a:ea typeface="Times New Roman" pitchFamily="18" charset="0"/>
              </a:rPr>
              <a:t>κερδών της </a:t>
            </a:r>
            <a:r>
              <a:rPr lang="el-GR" sz="2000" dirty="0" smtClean="0">
                <a:latin typeface="+mj-lt"/>
                <a:ea typeface="Times New Roman" pitchFamily="18" charset="0"/>
              </a:rPr>
              <a:t>επιχείρησης ΒΗΤΑ </a:t>
            </a:r>
            <a:r>
              <a:rPr lang="el-GR" sz="2000" dirty="0">
                <a:latin typeface="+mj-lt"/>
                <a:ea typeface="Times New Roman" pitchFamily="18" charset="0"/>
              </a:rPr>
              <a:t>Α.Ε.</a:t>
            </a:r>
            <a:endParaRPr lang="el-GR" sz="2000" dirty="0">
              <a:latin typeface="+mj-lt"/>
            </a:endParaRPr>
          </a:p>
          <a:p>
            <a:pPr indent="342900" algn="l" eaLnBrk="0" hangingPunct="0">
              <a:defRPr/>
            </a:pPr>
            <a:endParaRPr lang="el-GR" sz="1200" b="1" dirty="0">
              <a:latin typeface="+mj-lt"/>
              <a:ea typeface="Times New Roman" pitchFamily="18" charset="0"/>
            </a:endParaRPr>
          </a:p>
          <a:p>
            <a:pPr indent="342900" algn="l" eaLnBrk="0" hangingPunct="0">
              <a:defRPr/>
            </a:pPr>
            <a:endParaRPr lang="el-GR" sz="1200" dirty="0">
              <a:latin typeface="+mj-lt"/>
            </a:endParaRPr>
          </a:p>
        </p:txBody>
      </p:sp>
      <p:sp>
        <p:nvSpPr>
          <p:cNvPr id="51247" name="8 - Ορθογώνιο"/>
          <p:cNvSpPr>
            <a:spLocks noChangeArrowheads="1"/>
          </p:cNvSpPr>
          <p:nvPr/>
        </p:nvSpPr>
        <p:spPr bwMode="auto">
          <a:xfrm>
            <a:off x="0" y="5229224"/>
            <a:ext cx="9144000" cy="1323439"/>
          </a:xfrm>
          <a:prstGeom prst="rect">
            <a:avLst/>
          </a:prstGeom>
          <a:noFill/>
          <a:ln w="9525">
            <a:noFill/>
            <a:miter lim="800000"/>
            <a:headEnd/>
            <a:tailEnd/>
          </a:ln>
        </p:spPr>
        <p:txBody>
          <a:bodyPr wrap="square">
            <a:spAutoFit/>
          </a:bodyPr>
          <a:lstStyle/>
          <a:p>
            <a:pPr algn="just"/>
            <a:r>
              <a:rPr lang="en-US" sz="2000" dirty="0"/>
              <a:t>Στην περίπτωση αυτή, η διακύμανση των κερδών μεταξύ των ετών 1 έως 6 εξαρτάται από παράγοντες που επηρεάζουν τον κλάδο και τη συγκεκριμένη επιχείρηση</a:t>
            </a:r>
            <a:r>
              <a:rPr lang="en-US" sz="2000" dirty="0" smtClean="0"/>
              <a:t>.</a:t>
            </a:r>
            <a:r>
              <a:rPr lang="el-GR" sz="2000" dirty="0" smtClean="0"/>
              <a:t> Η ποσοστιαία μεταβολή υπολογίζεται από τον γνωστό τύπο:</a:t>
            </a:r>
          </a:p>
          <a:p>
            <a:pPr algn="just"/>
            <a:r>
              <a:rPr lang="el-GR" sz="2000" b="1" dirty="0" smtClean="0"/>
              <a:t>Ποσοστιαία Μεταβολή = [(Π</a:t>
            </a:r>
            <a:r>
              <a:rPr lang="el-GR" sz="1400" b="1" dirty="0" smtClean="0"/>
              <a:t>2</a:t>
            </a:r>
            <a:r>
              <a:rPr lang="el-GR" sz="2000" b="1" dirty="0" smtClean="0"/>
              <a:t>-Π</a:t>
            </a:r>
            <a:r>
              <a:rPr lang="el-GR" sz="1400" b="1" dirty="0" smtClean="0"/>
              <a:t>1</a:t>
            </a:r>
            <a:r>
              <a:rPr lang="el-GR" sz="2000" b="1" dirty="0" smtClean="0"/>
              <a:t>) / Π</a:t>
            </a:r>
            <a:r>
              <a:rPr lang="el-GR" sz="1400" b="1" dirty="0" smtClean="0"/>
              <a:t>1</a:t>
            </a:r>
            <a:r>
              <a:rPr lang="el-GR" sz="2000" b="1" dirty="0" smtClean="0"/>
              <a:t>]</a:t>
            </a:r>
            <a:r>
              <a:rPr lang="en-US" sz="2000" b="1" dirty="0" smtClean="0"/>
              <a:t> </a:t>
            </a:r>
            <a:r>
              <a:rPr lang="el-GR" sz="2000" b="1" dirty="0" smtClean="0"/>
              <a:t>*</a:t>
            </a:r>
            <a:r>
              <a:rPr lang="en-US" sz="2000" b="1" dirty="0" smtClean="0"/>
              <a:t> </a:t>
            </a:r>
            <a:r>
              <a:rPr lang="el-GR" sz="2000" b="1" dirty="0" smtClean="0"/>
              <a:t>100</a:t>
            </a:r>
            <a:endParaRPr lang="el-GR"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066800" y="152400"/>
            <a:ext cx="7793038" cy="1143000"/>
          </a:xfrm>
        </p:spPr>
        <p:txBody>
          <a:bodyPr/>
          <a:lstStyle/>
          <a:p>
            <a:pPr eaLnBrk="1" hangingPunct="1"/>
            <a:r>
              <a:rPr lang="el-GR" altLang="el-GR" sz="3600" b="1" dirty="0" smtClean="0">
                <a:latin typeface="Bookman Old Style" pitchFamily="18" charset="0"/>
                <a:cs typeface="Times New Roman" pitchFamily="18" charset="0"/>
              </a:rPr>
              <a:t>Τα διάφορα είδη επιχειρήσεων</a:t>
            </a:r>
            <a:r>
              <a:rPr lang="el-GR" altLang="el-GR" sz="3600" dirty="0" smtClean="0"/>
              <a:t> </a:t>
            </a:r>
          </a:p>
        </p:txBody>
      </p:sp>
      <p:sp>
        <p:nvSpPr>
          <p:cNvPr id="206851" name="Rectangle 3"/>
          <p:cNvSpPr>
            <a:spLocks noGrp="1" noChangeArrowheads="1"/>
          </p:cNvSpPr>
          <p:nvPr>
            <p:ph idx="1"/>
          </p:nvPr>
        </p:nvSpPr>
        <p:spPr>
          <a:xfrm>
            <a:off x="0" y="1052513"/>
            <a:ext cx="9144000" cy="5805487"/>
          </a:xfrm>
          <a:solidFill>
            <a:schemeClr val="bg1"/>
          </a:solidFill>
        </p:spPr>
        <p:txBody>
          <a:bodyPr/>
          <a:lstStyle/>
          <a:p>
            <a:pPr algn="just" eaLnBrk="1" hangingPunct="1"/>
            <a:r>
              <a:rPr lang="el-GR" altLang="el-GR" sz="2600" b="1" dirty="0" smtClean="0">
                <a:solidFill>
                  <a:srgbClr val="000000"/>
                </a:solidFill>
                <a:latin typeface="Bookman Old Style" pitchFamily="18" charset="0"/>
                <a:cs typeface="Times New Roman" pitchFamily="18" charset="0"/>
              </a:rPr>
              <a:t>Κριτήριο το είδος και ο αριθμός των μετόχων</a:t>
            </a:r>
            <a:endParaRPr lang="el-GR" altLang="el-GR" sz="2600" dirty="0" smtClean="0">
              <a:solidFill>
                <a:srgbClr val="000000"/>
              </a:solidFill>
              <a:latin typeface="Times New Roman" pitchFamily="18" charset="0"/>
            </a:endParaRPr>
          </a:p>
          <a:p>
            <a:pPr algn="just" eaLnBrk="1" hangingPunct="1">
              <a:buFontTx/>
              <a:buNone/>
            </a:pPr>
            <a:r>
              <a:rPr lang="el-GR" altLang="el-GR" sz="2600" dirty="0" smtClean="0">
                <a:solidFill>
                  <a:srgbClr val="000000"/>
                </a:solidFill>
                <a:latin typeface="Bookman Old Style" pitchFamily="18" charset="0"/>
                <a:cs typeface="Times New Roman" pitchFamily="18" charset="0"/>
              </a:rPr>
              <a:t>Οι επιχειρήσεις διακρίνονται τέλος σε, </a:t>
            </a:r>
            <a:endParaRPr lang="el-GR" altLang="el-GR" sz="2600" dirty="0" smtClean="0">
              <a:solidFill>
                <a:srgbClr val="000000"/>
              </a:solidFill>
              <a:latin typeface="Bookman Old Style" pitchFamily="18" charset="0"/>
            </a:endParaRPr>
          </a:p>
          <a:p>
            <a:pPr lvl="1" algn="just" eaLnBrk="1" hangingPunct="1">
              <a:buFont typeface="Wingdings" pitchFamily="2" charset="2"/>
              <a:buChar char="Ø"/>
            </a:pPr>
            <a:r>
              <a:rPr lang="el-GR" altLang="el-GR" sz="2600" dirty="0" smtClean="0">
                <a:solidFill>
                  <a:srgbClr val="000000"/>
                </a:solidFill>
                <a:latin typeface="Bookman Old Style" pitchFamily="18" charset="0"/>
                <a:cs typeface="Times New Roman" pitchFamily="18" charset="0"/>
              </a:rPr>
              <a:t>Εθνικές που δραστηριοποιούνται αποκλειστικά εντός μιας χώρας.  </a:t>
            </a:r>
            <a:endParaRPr lang="el-GR" altLang="el-GR" sz="2600" dirty="0" smtClean="0">
              <a:solidFill>
                <a:srgbClr val="000000"/>
              </a:solidFill>
              <a:latin typeface="Bookman Old Style" pitchFamily="18" charset="0"/>
            </a:endParaRPr>
          </a:p>
          <a:p>
            <a:pPr lvl="1" algn="just" eaLnBrk="1" hangingPunct="1">
              <a:buFont typeface="Wingdings" pitchFamily="2" charset="2"/>
              <a:buChar char="Ø"/>
            </a:pPr>
            <a:r>
              <a:rPr lang="el-GR" altLang="el-GR" sz="2600" dirty="0" smtClean="0">
                <a:solidFill>
                  <a:srgbClr val="000000"/>
                </a:solidFill>
                <a:latin typeface="Bookman Old Style" pitchFamily="18" charset="0"/>
                <a:cs typeface="Times New Roman" pitchFamily="18" charset="0"/>
              </a:rPr>
              <a:t>Πολυεθνικές, αναλόγως της εθνικότητας των μετόχων και του πλήθους των Κρατών, όπου αναπτύσσουν παραγωγικές ή εμπορικές δραστηριότητες και επί πλέον, </a:t>
            </a:r>
            <a:endParaRPr lang="el-GR" altLang="el-GR" sz="2600" dirty="0" smtClean="0">
              <a:solidFill>
                <a:srgbClr val="000000"/>
              </a:solidFill>
              <a:latin typeface="Bookman Old Style" pitchFamily="18" charset="0"/>
            </a:endParaRPr>
          </a:p>
          <a:p>
            <a:pPr lvl="1" algn="just" eaLnBrk="1" hangingPunct="1">
              <a:buFont typeface="Wingdings" pitchFamily="2" charset="2"/>
              <a:buChar char="Ø"/>
            </a:pPr>
            <a:r>
              <a:rPr lang="el-GR" altLang="el-GR" sz="2600" dirty="0" smtClean="0">
                <a:solidFill>
                  <a:srgbClr val="000000"/>
                </a:solidFill>
                <a:latin typeface="Bookman Old Style" pitchFamily="18" charset="0"/>
                <a:cs typeface="Times New Roman" pitchFamily="18" charset="0"/>
              </a:rPr>
              <a:t>Θυγατρικές ή συνδεδεμένες (όμιλος εταιρειών = </a:t>
            </a:r>
            <a:r>
              <a:rPr lang="en-US" altLang="el-GR" sz="2600" dirty="0" smtClean="0">
                <a:solidFill>
                  <a:srgbClr val="000000"/>
                </a:solidFill>
                <a:latin typeface="Bookman Old Style" pitchFamily="18" charset="0"/>
                <a:cs typeface="Times New Roman" pitchFamily="18" charset="0"/>
              </a:rPr>
              <a:t>Holding</a:t>
            </a:r>
            <a:r>
              <a:rPr lang="el-GR" altLang="el-GR" sz="2600" dirty="0" smtClean="0">
                <a:solidFill>
                  <a:srgbClr val="000000"/>
                </a:solidFill>
                <a:latin typeface="Bookman Old Style" pitchFamily="18" charset="0"/>
                <a:cs typeface="Times New Roman" pitchFamily="18" charset="0"/>
              </a:rPr>
              <a:t>) και </a:t>
            </a:r>
            <a:endParaRPr lang="el-GR" altLang="el-GR" sz="2600" dirty="0" smtClean="0">
              <a:solidFill>
                <a:srgbClr val="000000"/>
              </a:solidFill>
              <a:latin typeface="Bookman Old Style" pitchFamily="18" charset="0"/>
            </a:endParaRPr>
          </a:p>
          <a:p>
            <a:pPr lvl="1" algn="just" eaLnBrk="1" hangingPunct="1">
              <a:buFont typeface="Wingdings" pitchFamily="2" charset="2"/>
              <a:buChar char="Ø"/>
            </a:pPr>
            <a:r>
              <a:rPr lang="el-GR" altLang="el-GR" sz="2600" dirty="0" smtClean="0">
                <a:solidFill>
                  <a:srgbClr val="000000"/>
                </a:solidFill>
                <a:latin typeface="Bookman Old Style" pitchFamily="18" charset="0"/>
                <a:cs typeface="Times New Roman" pitchFamily="18" charset="0"/>
              </a:rPr>
              <a:t>Ανεξάρτητες, αναλόγως της υπάρξεως ή μη μονίμων δεσμών συνεργασίας.</a:t>
            </a: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dissolve">
                                      <p:cBhvr>
                                        <p:cTn id="7" dur="5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dissolve">
                                      <p:cBhvr>
                                        <p:cTn id="12" dur="500"/>
                                        <p:tgtEl>
                                          <p:spTgt spid="20685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6851">
                                            <p:txEl>
                                              <p:pRg st="2" end="2"/>
                                            </p:txEl>
                                          </p:spTgt>
                                        </p:tgtEl>
                                        <p:attrNameLst>
                                          <p:attrName>style.visibility</p:attrName>
                                        </p:attrNameLst>
                                      </p:cBhvr>
                                      <p:to>
                                        <p:strVal val="visible"/>
                                      </p:to>
                                    </p:set>
                                    <p:animEffect transition="in" filter="dissolve">
                                      <p:cBhvr>
                                        <p:cTn id="15" dur="500"/>
                                        <p:tgtEl>
                                          <p:spTgt spid="20685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6851">
                                            <p:txEl>
                                              <p:pRg st="3" end="3"/>
                                            </p:txEl>
                                          </p:spTgt>
                                        </p:tgtEl>
                                        <p:attrNameLst>
                                          <p:attrName>style.visibility</p:attrName>
                                        </p:attrNameLst>
                                      </p:cBhvr>
                                      <p:to>
                                        <p:strVal val="visible"/>
                                      </p:to>
                                    </p:set>
                                    <p:animEffect transition="in" filter="dissolve">
                                      <p:cBhvr>
                                        <p:cTn id="18" dur="500"/>
                                        <p:tgtEl>
                                          <p:spTgt spid="20685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6851">
                                            <p:txEl>
                                              <p:pRg st="4" end="4"/>
                                            </p:txEl>
                                          </p:spTgt>
                                        </p:tgtEl>
                                        <p:attrNameLst>
                                          <p:attrName>style.visibility</p:attrName>
                                        </p:attrNameLst>
                                      </p:cBhvr>
                                      <p:to>
                                        <p:strVal val="visible"/>
                                      </p:to>
                                    </p:set>
                                    <p:animEffect transition="in" filter="dissolve">
                                      <p:cBhvr>
                                        <p:cTn id="21" dur="500"/>
                                        <p:tgtEl>
                                          <p:spTgt spid="20685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6851">
                                            <p:txEl>
                                              <p:pRg st="5" end="5"/>
                                            </p:txEl>
                                          </p:spTgt>
                                        </p:tgtEl>
                                        <p:attrNameLst>
                                          <p:attrName>style.visibility</p:attrName>
                                        </p:attrNameLst>
                                      </p:cBhvr>
                                      <p:to>
                                        <p:strVal val="visible"/>
                                      </p:to>
                                    </p:set>
                                    <p:animEffect transition="in" filter="dissolve">
                                      <p:cBhvr>
                                        <p:cTn id="24" dur="500"/>
                                        <p:tgtEl>
                                          <p:spTgt spid="206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179388" y="260648"/>
            <a:ext cx="9144000" cy="952202"/>
          </a:xfrm>
        </p:spPr>
        <p:txBody>
          <a:bodyPr/>
          <a:lstStyle/>
          <a:p>
            <a:pPr algn="ctr"/>
            <a:r>
              <a:rPr lang="el-GR" sz="3200" b="1" dirty="0" smtClean="0"/>
              <a:t>Η ΚΕΦΑΛΑΙΑΚΗ ΔΟΜΗ ΚΑΙ ΤΟ ΚΟΣΤΟΣ </a:t>
            </a:r>
            <a:br>
              <a:rPr lang="el-GR" sz="3200" b="1" dirty="0" smtClean="0"/>
            </a:br>
            <a:r>
              <a:rPr lang="el-GR" sz="3200" b="1" dirty="0" smtClean="0"/>
              <a:t>ΚΕΦΑΛΑΙΟΥ ΤΗΣ ΕΠΙΧΕΙΡΗΣΗΣ</a:t>
            </a:r>
          </a:p>
        </p:txBody>
      </p:sp>
      <p:graphicFrame>
        <p:nvGraphicFramePr>
          <p:cNvPr id="8" name="7 - Πίνακας"/>
          <p:cNvGraphicFramePr>
            <a:graphicFrameLocks noGrp="1"/>
          </p:cNvGraphicFramePr>
          <p:nvPr/>
        </p:nvGraphicFramePr>
        <p:xfrm>
          <a:off x="250825" y="2348880"/>
          <a:ext cx="8785225" cy="4320480"/>
        </p:xfrm>
        <a:graphic>
          <a:graphicData uri="http://schemas.openxmlformats.org/drawingml/2006/table">
            <a:tbl>
              <a:tblPr/>
              <a:tblGrid>
                <a:gridCol w="2039938"/>
                <a:gridCol w="1050925"/>
                <a:gridCol w="1133475"/>
                <a:gridCol w="1135062"/>
                <a:gridCol w="1146175"/>
                <a:gridCol w="1133475"/>
                <a:gridCol w="1146175"/>
              </a:tblGrid>
              <a:tr h="1119145">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539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11113"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11113"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1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1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1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1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1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175"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926007">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Κέρδος </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Τόκοι Δανείων</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7.000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3.750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2011">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Κέρδη που αντιστοιχούν στα  ίδια κεφάλαια (Μετόχους)</a:t>
                      </a: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317">
                <a:tc gridSpan="2">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Ποσοστιαία </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Μεταβολή (%)</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85725"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28,6%</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187325"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-44,4%</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40,0%</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57,1</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ctr"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40</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9</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70" name="9 - Ορθογώνιο"/>
          <p:cNvSpPr>
            <a:spLocks noChangeArrowheads="1"/>
          </p:cNvSpPr>
          <p:nvPr/>
        </p:nvSpPr>
        <p:spPr bwMode="auto">
          <a:xfrm>
            <a:off x="395288" y="1268761"/>
            <a:ext cx="8424862" cy="1015663"/>
          </a:xfrm>
          <a:prstGeom prst="rect">
            <a:avLst/>
          </a:prstGeom>
          <a:noFill/>
          <a:ln w="9525">
            <a:noFill/>
            <a:miter lim="800000"/>
            <a:headEnd/>
            <a:tailEnd/>
          </a:ln>
        </p:spPr>
        <p:txBody>
          <a:bodyPr wrap="square">
            <a:spAutoFit/>
          </a:bodyPr>
          <a:lstStyle/>
          <a:p>
            <a:r>
              <a:rPr lang="el-GR" sz="2000" dirty="0"/>
              <a:t>Ας υποτεθεί, ότι μέρος της χρηματοδότησης καλύπτεται από δανεισμό και ότι το ετήσιο ύψος των τόκων που καταβάλλονται είναι 1.500 Ευρώ. Στην περίπτωση αυτή τα πιο πάνω αποτελέσματα τροποποιούνται ως εξής:</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0" y="188641"/>
            <a:ext cx="9144000" cy="720080"/>
          </a:xfrm>
        </p:spPr>
        <p:txBody>
          <a:bodyPr/>
          <a:lstStyle/>
          <a:p>
            <a:pPr algn="ctr"/>
            <a:r>
              <a:rPr lang="el-GR" sz="3000" b="1" dirty="0" smtClean="0"/>
              <a:t>Η ΚΕΦΑΛΑΙΑΚΗ ΔΟΜΗ ΚΑΙ ΤΟ ΚΟΣΤΟΣ </a:t>
            </a:r>
            <a:br>
              <a:rPr lang="el-GR" sz="3000" b="1" dirty="0" smtClean="0"/>
            </a:br>
            <a:r>
              <a:rPr lang="el-GR" sz="3000" b="1" dirty="0" smtClean="0"/>
              <a:t>ΚΕΦΑΛΑΙΟΥ ΤΗΣ ΕΠΙΧΕΙΡΗΣΗΣ</a:t>
            </a:r>
          </a:p>
        </p:txBody>
      </p:sp>
      <p:sp>
        <p:nvSpPr>
          <p:cNvPr id="53253" name="Rectangle 3"/>
          <p:cNvSpPr>
            <a:spLocks noGrp="1" noChangeArrowheads="1"/>
          </p:cNvSpPr>
          <p:nvPr>
            <p:ph type="body" sz="half" idx="1"/>
          </p:nvPr>
        </p:nvSpPr>
        <p:spPr>
          <a:xfrm>
            <a:off x="107504" y="980728"/>
            <a:ext cx="8928992" cy="5688632"/>
          </a:xfrm>
        </p:spPr>
        <p:txBody>
          <a:bodyPr/>
          <a:lstStyle/>
          <a:p>
            <a:pPr algn="just"/>
            <a:r>
              <a:rPr lang="el-GR" sz="2000" dirty="0" smtClean="0"/>
              <a:t>Ο συνολικός λοιπόν κίνδυνος που αντιμετωπίζει η επιχείρηση αποτελείται από τον επιχειρηματικό κίνδυνο που εξαρτάται από τη φύση της δραστηριότητας της συγκεκριμένης επιχείρησης, καθώς και από τον χρηματοοικονομικό κίνδυνο, που οφείλεται στον τρόπο με τον οποίο έχει χρηματοδοτηθεί η οικονομική μονάδα. </a:t>
            </a:r>
          </a:p>
          <a:p>
            <a:pPr algn="just"/>
            <a:r>
              <a:rPr lang="el-GR" sz="2000" dirty="0" smtClean="0"/>
              <a:t>Η χρησιμοποίηση της δανειοδότησης στην συνολική χρηματοδότηση (χρηματοδότηση γίνεται με ίδια κεφάλαια και ξένα κεφάλαια = δάνεια)</a:t>
            </a:r>
            <a:r>
              <a:rPr lang="en-US" sz="2000" dirty="0" smtClean="0"/>
              <a:t> </a:t>
            </a:r>
            <a:r>
              <a:rPr lang="el-GR" sz="2000" dirty="0" smtClean="0"/>
              <a:t>της επιχείρησης καλείται χρηματοοικονομική μόχλευση (financial leverage) και έχει ως αποτέλεσμα την αύξηση του χρηματοοικονομικού κινδύνου. </a:t>
            </a:r>
          </a:p>
          <a:p>
            <a:pPr algn="just"/>
            <a:r>
              <a:rPr lang="el-GR" sz="2000" dirty="0" smtClean="0"/>
              <a:t>Η μέτρηση της χρηματοοικονομικής μόχλευσης, </a:t>
            </a:r>
            <a:r>
              <a:rPr lang="el-GR" sz="2000" b="1" dirty="0" smtClean="0"/>
              <a:t>ΧΜ </a:t>
            </a:r>
            <a:r>
              <a:rPr lang="el-GR" sz="2000" dirty="0" smtClean="0"/>
              <a:t>(συχνά καλείται και δανειακή επιβάρυνση), δίνεται με μία από τις ακόλουθες σχέσεις:</a:t>
            </a:r>
          </a:p>
          <a:p>
            <a:pPr algn="ctr">
              <a:buFont typeface="Wingdings" pitchFamily="2" charset="2"/>
              <a:buNone/>
            </a:pPr>
            <a:r>
              <a:rPr lang="el-GR" sz="2000" b="1" dirty="0" smtClean="0"/>
              <a:t>		</a:t>
            </a:r>
            <a:r>
              <a:rPr lang="el-GR" sz="2000" b="1" dirty="0" smtClean="0">
                <a:solidFill>
                  <a:srgbClr val="7030A0"/>
                </a:solidFill>
              </a:rPr>
              <a:t>ΧΜ = </a:t>
            </a:r>
            <a:r>
              <a:rPr lang="el-GR" sz="2000" b="1" dirty="0" smtClean="0">
                <a:solidFill>
                  <a:srgbClr val="0000CC"/>
                </a:solidFill>
              </a:rPr>
              <a:t>Δ</a:t>
            </a:r>
            <a:r>
              <a:rPr lang="el-GR" sz="2000" b="1" dirty="0" smtClean="0">
                <a:solidFill>
                  <a:srgbClr val="7030A0"/>
                </a:solidFill>
              </a:rPr>
              <a:t> / </a:t>
            </a:r>
            <a:r>
              <a:rPr lang="el-GR" sz="2000" b="1" dirty="0" smtClean="0">
                <a:solidFill>
                  <a:srgbClr val="006600"/>
                </a:solidFill>
              </a:rPr>
              <a:t>Ι</a:t>
            </a:r>
            <a:r>
              <a:rPr lang="el-GR" sz="2000" b="1" dirty="0" smtClean="0">
                <a:solidFill>
                  <a:srgbClr val="7030A0"/>
                </a:solidFill>
              </a:rPr>
              <a:t> </a:t>
            </a:r>
            <a:r>
              <a:rPr lang="en-US" sz="2000" b="1" dirty="0" smtClean="0">
                <a:solidFill>
                  <a:srgbClr val="7030A0"/>
                </a:solidFill>
              </a:rPr>
              <a:t>	</a:t>
            </a:r>
            <a:r>
              <a:rPr lang="el-GR" sz="2000" b="1" dirty="0" smtClean="0">
                <a:solidFill>
                  <a:srgbClr val="7030A0"/>
                </a:solidFill>
              </a:rPr>
              <a:t>ή 	ΧΜ = </a:t>
            </a:r>
            <a:r>
              <a:rPr lang="el-GR" sz="2000" b="1" dirty="0" smtClean="0">
                <a:solidFill>
                  <a:srgbClr val="0000CC"/>
                </a:solidFill>
              </a:rPr>
              <a:t>Δ</a:t>
            </a:r>
            <a:r>
              <a:rPr lang="el-GR" sz="2000" b="1" dirty="0" smtClean="0">
                <a:solidFill>
                  <a:srgbClr val="7030A0"/>
                </a:solidFill>
              </a:rPr>
              <a:t> / </a:t>
            </a:r>
            <a:r>
              <a:rPr lang="el-GR" sz="2000" b="1" dirty="0" smtClean="0">
                <a:solidFill>
                  <a:srgbClr val="C00000"/>
                </a:solidFill>
              </a:rPr>
              <a:t>(Δ+Ι)         </a:t>
            </a:r>
            <a:endParaRPr lang="el-GR" sz="2000" dirty="0" smtClean="0">
              <a:solidFill>
                <a:srgbClr val="C00000"/>
              </a:solidFill>
            </a:endParaRPr>
          </a:p>
          <a:p>
            <a:pPr>
              <a:buFont typeface="Wingdings" pitchFamily="2" charset="2"/>
              <a:buNone/>
            </a:pPr>
            <a:r>
              <a:rPr lang="el-GR" sz="2000" dirty="0" smtClean="0"/>
              <a:t>Όπου:</a:t>
            </a:r>
          </a:p>
          <a:p>
            <a:pPr>
              <a:buNone/>
            </a:pPr>
            <a:r>
              <a:rPr lang="el-GR" sz="2000" b="1" dirty="0" smtClean="0">
                <a:solidFill>
                  <a:srgbClr val="0000CC"/>
                </a:solidFill>
              </a:rPr>
              <a:t>Δ</a:t>
            </a:r>
            <a:r>
              <a:rPr lang="el-GR" sz="2000" b="1" dirty="0" smtClean="0"/>
              <a:t> = Το ύψος της δανειοδότησης της επιχείρησης. </a:t>
            </a:r>
          </a:p>
          <a:p>
            <a:pPr>
              <a:buNone/>
            </a:pPr>
            <a:r>
              <a:rPr lang="el-GR" sz="2000" b="1" dirty="0" smtClean="0">
                <a:solidFill>
                  <a:srgbClr val="006600"/>
                </a:solidFill>
              </a:rPr>
              <a:t> Ι  </a:t>
            </a:r>
            <a:r>
              <a:rPr lang="el-GR" sz="2000" b="1" dirty="0" smtClean="0"/>
              <a:t>= Το ύψος των ιδίων κεφαλαίων της επιχείρησης. </a:t>
            </a:r>
          </a:p>
          <a:p>
            <a:pPr>
              <a:buNone/>
            </a:pPr>
            <a:r>
              <a:rPr lang="el-GR" sz="2000" b="1" dirty="0" smtClean="0"/>
              <a:t> </a:t>
            </a:r>
            <a:r>
              <a:rPr lang="el-GR" sz="2000" b="1" dirty="0" smtClean="0">
                <a:solidFill>
                  <a:srgbClr val="C00000"/>
                </a:solidFill>
              </a:rPr>
              <a:t>Δ + Ι  </a:t>
            </a:r>
            <a:r>
              <a:rPr lang="el-GR" sz="2000" b="1" dirty="0" smtClean="0"/>
              <a:t>=	Το συνολικό ύψος κεφαλαίων που απασχολεί η επιχείρηση.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0" y="188640"/>
            <a:ext cx="9144000" cy="720081"/>
          </a:xfrm>
        </p:spPr>
        <p:txBody>
          <a:bodyPr/>
          <a:lstStyle/>
          <a:p>
            <a:r>
              <a:rPr lang="el-GR" sz="2400" b="1" dirty="0" smtClean="0"/>
              <a:t>Η Ορθολογική Χρήση της Χρηματοοικονομικής Μόχλευσης </a:t>
            </a:r>
            <a:r>
              <a:rPr lang="el-GR" sz="2400" b="1" dirty="0" smtClean="0">
                <a:solidFill>
                  <a:srgbClr val="0000CC"/>
                </a:solidFill>
              </a:rPr>
              <a:t>αυξάνει </a:t>
            </a:r>
            <a:r>
              <a:rPr lang="el-GR" sz="2400" b="1" dirty="0" smtClean="0"/>
              <a:t>την απόδοση των Ιδίων Κεφαλαίων</a:t>
            </a:r>
            <a:r>
              <a:rPr lang="en-US" sz="2400" b="1" dirty="0" smtClean="0"/>
              <a:t> (ROE)</a:t>
            </a:r>
            <a:r>
              <a:rPr lang="el-GR" sz="2400" b="1" dirty="0" smtClean="0"/>
              <a:t>  </a:t>
            </a:r>
          </a:p>
        </p:txBody>
      </p:sp>
      <p:sp>
        <p:nvSpPr>
          <p:cNvPr id="54277" name="Rectangle 3"/>
          <p:cNvSpPr>
            <a:spLocks noGrp="1" noChangeArrowheads="1"/>
          </p:cNvSpPr>
          <p:nvPr>
            <p:ph type="body" sz="half" idx="1"/>
          </p:nvPr>
        </p:nvSpPr>
        <p:spPr>
          <a:xfrm>
            <a:off x="107950" y="908720"/>
            <a:ext cx="8856538" cy="5832648"/>
          </a:xfrm>
        </p:spPr>
        <p:txBody>
          <a:bodyPr/>
          <a:lstStyle/>
          <a:p>
            <a:pPr algn="just"/>
            <a:r>
              <a:rPr lang="el-GR" sz="2200" dirty="0" smtClean="0"/>
              <a:t>Αυξάνοντας τη χρηματοοικονομική μόχλευση μιας επιχείρησης, αυξάνεται η απόδοση των ιδίων κεφαλαίων (</a:t>
            </a:r>
            <a:r>
              <a:rPr lang="en-US" sz="2200" dirty="0" smtClean="0"/>
              <a:t>ROE)</a:t>
            </a:r>
            <a:r>
              <a:rPr lang="el-GR" sz="2200" dirty="0" smtClean="0"/>
              <a:t>, αλλά συγχρόνως αυξάνεται και ο κίνδυνος, που διατρέχει η επιχείρηση. </a:t>
            </a:r>
          </a:p>
          <a:p>
            <a:pPr algn="just">
              <a:buFont typeface="Wingdings" pitchFamily="2" charset="2"/>
              <a:buNone/>
            </a:pPr>
            <a:r>
              <a:rPr lang="el-GR" sz="2200" dirty="0" smtClean="0"/>
              <a:t>    Η αύξηση της αναμενόμενης απόδοσης του </a:t>
            </a:r>
            <a:r>
              <a:rPr lang="en-US" sz="2200" dirty="0" smtClean="0"/>
              <a:t>ROE</a:t>
            </a:r>
            <a:r>
              <a:rPr lang="el-GR" sz="2200" dirty="0" smtClean="0"/>
              <a:t> στις επιχειρήσεις που χρησιμοποιούν αυξημένη μόχλευση, παρά τις αυξημένες δαπάνες τόκων, οφείλεται στο ότι τα κέρδη επιμερίζονται σε μικρότερο ύψος ιδίων κεφαλαίων (μειώνεται ο παρονομαστής του κλάσματος</a:t>
            </a:r>
            <a:r>
              <a:rPr lang="en-US" sz="2200" dirty="0" smtClean="0"/>
              <a:t> </a:t>
            </a:r>
            <a:r>
              <a:rPr lang="el-GR" sz="2200" dirty="0" smtClean="0"/>
              <a:t>του </a:t>
            </a:r>
            <a:r>
              <a:rPr lang="en-US" sz="2200" dirty="0" smtClean="0"/>
              <a:t>ROE</a:t>
            </a:r>
            <a:r>
              <a:rPr lang="el-GR" sz="2200" dirty="0" smtClean="0"/>
              <a:t> = (Κέρδη προ Φόρων και τόκων / Ίδια Κεφάλαια)*100. </a:t>
            </a:r>
          </a:p>
          <a:p>
            <a:pPr algn="just"/>
            <a:r>
              <a:rPr lang="el-GR" sz="2200" dirty="0" smtClean="0"/>
              <a:t>Η ανάληψη υψηλότερου κινδύνου επιφέρει μακροχρόνια και υψηλότερα κέρδη. Όμως οι επιχειρήσεις με υψηλή δανειακή επιβάρυνση υφίστανται σημαντικές ζημιές (κυρίως λόγω υψηλής επιβάρυνσης από τόκους) κατά τη διάρκεια περιόδων ύφεσης της αγοράς (μείωση ζήτησης, μείωση ταμειακών ροών κλπ). Οι περίοδοι αυτές εφόσον είναι μεγάλης διάρκειας, μπορεί να οδηγήσουν τις επιχειρήσεις (κυρίως τις υπερχρεωμένες) σε χρεοκοπία.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0" y="260649"/>
            <a:ext cx="9144000" cy="648072"/>
          </a:xfrm>
        </p:spPr>
        <p:txBody>
          <a:bodyPr/>
          <a:lstStyle/>
          <a:p>
            <a:pPr algn="ctr"/>
            <a:r>
              <a:rPr lang="el-GR" sz="2400" b="1" dirty="0" smtClean="0"/>
              <a:t>Η Ορθολογική Χρήση της Χρηματοοικονομική Μόχλευσης </a:t>
            </a:r>
            <a:r>
              <a:rPr lang="el-GR" sz="2400" b="1" dirty="0" smtClean="0">
                <a:solidFill>
                  <a:srgbClr val="FF0000"/>
                </a:solidFill>
              </a:rPr>
              <a:t>μειώνει</a:t>
            </a:r>
            <a:r>
              <a:rPr lang="el-GR" sz="2400" b="1" dirty="0" smtClean="0"/>
              <a:t> το Μέσο  Κόστος Κεφαλαίου  </a:t>
            </a:r>
          </a:p>
        </p:txBody>
      </p:sp>
      <p:sp>
        <p:nvSpPr>
          <p:cNvPr id="55301" name="Rectangle 3"/>
          <p:cNvSpPr>
            <a:spLocks noGrp="1" noChangeArrowheads="1"/>
          </p:cNvSpPr>
          <p:nvPr>
            <p:ph type="body" sz="half" idx="1"/>
          </p:nvPr>
        </p:nvSpPr>
        <p:spPr>
          <a:xfrm>
            <a:off x="107950" y="1125538"/>
            <a:ext cx="9036050" cy="4535710"/>
          </a:xfrm>
        </p:spPr>
        <p:txBody>
          <a:bodyPr/>
          <a:lstStyle/>
          <a:p>
            <a:pPr>
              <a:buFont typeface="Wingdings" pitchFamily="2" charset="2"/>
              <a:buNone/>
            </a:pPr>
            <a:r>
              <a:rPr lang="el-GR" sz="2000" dirty="0" smtClean="0"/>
              <a:t>   </a:t>
            </a:r>
          </a:p>
        </p:txBody>
      </p:sp>
      <p:sp>
        <p:nvSpPr>
          <p:cNvPr id="6" name="5 - Ορθογώνιο"/>
          <p:cNvSpPr/>
          <p:nvPr/>
        </p:nvSpPr>
        <p:spPr>
          <a:xfrm>
            <a:off x="0" y="1124744"/>
            <a:ext cx="9144000" cy="5472608"/>
          </a:xfrm>
          <a:prstGeom prst="rect">
            <a:avLst/>
          </a:prstGeom>
        </p:spPr>
        <p:txBody>
          <a:bodyPr wrap="square">
            <a:spAutoFit/>
          </a:bodyPr>
          <a:lstStyle/>
          <a:p>
            <a:pPr algn="just">
              <a:buFont typeface="Arial" pitchFamily="34" charset="0"/>
              <a:buChar char="•"/>
            </a:pPr>
            <a:r>
              <a:rPr lang="el-GR" sz="2000" dirty="0" smtClean="0"/>
              <a:t>Η αύξηση της χρηματοοικονομικής μόχλευσης μπορεί να μειώσει το μέσο κόστος των κεφαλαίων της επιχείρησης, γιατί το κόστος των δανείων (επιτόκιο) είναι συνήθως μικρότερο από το κόστος των ιδίων κεφαλαίων. Αυτό συμβαίνει για τους ακόλουθους λόγους:</a:t>
            </a:r>
          </a:p>
          <a:p>
            <a:pPr algn="just">
              <a:buFont typeface="Arial" pitchFamily="34" charset="0"/>
              <a:buChar char="•"/>
            </a:pPr>
            <a:r>
              <a:rPr lang="el-GR" sz="2000" dirty="0" smtClean="0"/>
              <a:t>Οι μέτοχοι της εταιρείας, που παρέχουν τα ίδια κεφάλαια, αντιμετωπίζουν υψηλότερο κίνδυνο από τους δανειστές (πιστωτές) της επιχείρησης και συνεπώς και τα οφέλη που αναμένουν πρέπει να είναι αναλόγως αυξημένα. Οι μέτοχοι της εταιρείας αντιμετωπίζουν μεγαλύτερο κίνδυνο από τους δανειστές για τους εξής λόγους:</a:t>
            </a:r>
          </a:p>
          <a:p>
            <a:pPr algn="just">
              <a:buFont typeface="Arial" pitchFamily="34" charset="0"/>
              <a:buChar char="•"/>
            </a:pPr>
            <a:r>
              <a:rPr lang="el-GR" sz="2000" dirty="0" smtClean="0"/>
              <a:t>Τα δάνεια, σε αντίθεση με τα ίδια κεφάλαια, διασφαλίζονται συνήθως με τα περιουσιακά στοιχεία της επιχείρησης</a:t>
            </a:r>
            <a:r>
              <a:rPr lang="en-US" sz="2000" dirty="0" smtClean="0"/>
              <a:t>.</a:t>
            </a:r>
            <a:endParaRPr lang="el-GR" sz="2000" dirty="0" smtClean="0"/>
          </a:p>
          <a:p>
            <a:pPr algn="just">
              <a:buFont typeface="Arial" pitchFamily="34" charset="0"/>
              <a:buChar char="•"/>
            </a:pPr>
            <a:r>
              <a:rPr lang="el-GR" sz="2000" dirty="0" smtClean="0"/>
              <a:t>Η πληρωμή των τόκων είναι υποχρεωτική ενώ η καταβολή μερίσματος γίνεται μόνο,  όταν η επιχείρηση παρουσιάζει κέρδη και όχι υποχρεωτικά,</a:t>
            </a:r>
          </a:p>
          <a:p>
            <a:pPr algn="just">
              <a:buFont typeface="Arial" pitchFamily="34" charset="0"/>
              <a:buChar char="•"/>
            </a:pPr>
            <a:r>
              <a:rPr lang="el-GR" sz="2000" dirty="0" smtClean="0"/>
              <a:t>Εφόσον η επιχείρηση υπόκειται σε φορολόγηση, μειώνεται το κόστος δανεισμού. Τούτο συμβαίνει, γιατί οι τόκοι που καταβάλλονται αυξάνουν το κόστος της επιχείρησης και συνεπώς μειώνουν ισόποσα τα κέρδη της, μειώνοντας έτσι αντίστοιχα και τον καταβαλλόμενο φόρο.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634082"/>
          </a:xfrm>
        </p:spPr>
        <p:txBody>
          <a:bodyPr/>
          <a:lstStyle/>
          <a:p>
            <a:r>
              <a:rPr lang="el-GR" sz="3600" b="1" dirty="0" smtClean="0"/>
              <a:t/>
            </a:r>
            <a:br>
              <a:rPr lang="el-GR" sz="3600" b="1" dirty="0" smtClean="0"/>
            </a:br>
            <a:r>
              <a:rPr lang="el-GR" sz="3600" b="1" dirty="0" smtClean="0"/>
              <a:t>Είδη Χρηματοοικονομικής Μόχλευσης</a:t>
            </a:r>
            <a:r>
              <a:rPr lang="el-GR" dirty="0" smtClean="0"/>
              <a:t/>
            </a:r>
            <a:br>
              <a:rPr lang="el-GR" dirty="0" smtClean="0"/>
            </a:br>
            <a:endParaRPr lang="el-GR" dirty="0"/>
          </a:p>
        </p:txBody>
      </p:sp>
      <p:sp>
        <p:nvSpPr>
          <p:cNvPr id="3" name="2 - Θέση περιεχομένου"/>
          <p:cNvSpPr>
            <a:spLocks noGrp="1"/>
          </p:cNvSpPr>
          <p:nvPr>
            <p:ph idx="1"/>
          </p:nvPr>
        </p:nvSpPr>
        <p:spPr>
          <a:xfrm>
            <a:off x="179512" y="1196752"/>
            <a:ext cx="8784976" cy="5400600"/>
          </a:xfrm>
        </p:spPr>
        <p:txBody>
          <a:bodyPr/>
          <a:lstStyle/>
          <a:p>
            <a:pPr algn="just"/>
            <a:r>
              <a:rPr lang="el-GR" sz="2800" b="1" dirty="0" smtClean="0">
                <a:solidFill>
                  <a:srgbClr val="0000CC"/>
                </a:solidFill>
              </a:rPr>
              <a:t>Θετική Χρηματοοικονομική Μόχλευση:</a:t>
            </a:r>
            <a:r>
              <a:rPr lang="el-GR" sz="2800" dirty="0" smtClean="0"/>
              <a:t> O Βαθμός Απόδοσης των Ιδίων Κεφαλαίων είναι μεγαλύτερος από αυτόν του Συνολικού Κεφαλαίου </a:t>
            </a:r>
            <a:r>
              <a:rPr lang="en-US" sz="2800" dirty="0" smtClean="0"/>
              <a:t>ROE &gt; ROA</a:t>
            </a:r>
            <a:endParaRPr lang="el-GR" sz="2800" dirty="0" smtClean="0"/>
          </a:p>
          <a:p>
            <a:pPr algn="just"/>
            <a:r>
              <a:rPr lang="el-GR" sz="2800" b="1" dirty="0" smtClean="0">
                <a:solidFill>
                  <a:srgbClr val="C00000"/>
                </a:solidFill>
              </a:rPr>
              <a:t>Αρνητική Χρηματοοικονομική Μόχλευση:</a:t>
            </a:r>
            <a:r>
              <a:rPr lang="el-GR" sz="2800" dirty="0" smtClean="0"/>
              <a:t> O Βαθμός Απόδοσης των Ιδίων Κεφαλαίων είναι μικρότερος από αυτόν του Συνολικού Κεφαλαίου</a:t>
            </a:r>
            <a:r>
              <a:rPr lang="en-US" sz="2800" dirty="0" smtClean="0"/>
              <a:t> ROE &lt; ROA</a:t>
            </a:r>
            <a:endParaRPr lang="el-GR" sz="2800" dirty="0" smtClean="0"/>
          </a:p>
          <a:p>
            <a:pPr algn="just"/>
            <a:r>
              <a:rPr lang="el-GR" sz="2800" b="1" dirty="0" smtClean="0">
                <a:solidFill>
                  <a:srgbClr val="006600"/>
                </a:solidFill>
              </a:rPr>
              <a:t>Ουδέτερη Χρηματοοικονομική Μόχλευση:</a:t>
            </a:r>
            <a:r>
              <a:rPr lang="el-GR" sz="2800" dirty="0" smtClean="0"/>
              <a:t> O Βαθμός Απόδοσης των Ιδίων Κεφαλαίων είναι ίσος με αυτόν του Συνολικού Κεφαλαίου </a:t>
            </a:r>
            <a:r>
              <a:rPr lang="en-US" sz="2800" dirty="0" smtClean="0"/>
              <a:t>ROE = ROA</a:t>
            </a:r>
            <a:endParaRPr lang="el-GR" sz="2800" dirty="0" smtClean="0"/>
          </a:p>
          <a:p>
            <a:endParaRPr lang="el-GR" sz="2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400" b="1" dirty="0" smtClean="0"/>
              <a:t>Βαθμός Χρηματοοικονομικής Μόχλευσης</a:t>
            </a:r>
            <a:endParaRPr lang="el-GR" sz="3400" b="1" dirty="0"/>
          </a:p>
        </p:txBody>
      </p:sp>
      <p:sp>
        <p:nvSpPr>
          <p:cNvPr id="3" name="2 - Θέση περιεχομένου"/>
          <p:cNvSpPr>
            <a:spLocks noGrp="1"/>
          </p:cNvSpPr>
          <p:nvPr>
            <p:ph idx="1"/>
          </p:nvPr>
        </p:nvSpPr>
        <p:spPr>
          <a:xfrm>
            <a:off x="251520" y="1052736"/>
            <a:ext cx="8712968" cy="5472608"/>
          </a:xfrm>
        </p:spPr>
        <p:txBody>
          <a:bodyPr/>
          <a:lstStyle/>
          <a:p>
            <a:pPr algn="just"/>
            <a:r>
              <a:rPr lang="el-GR" sz="2800" dirty="0" smtClean="0"/>
              <a:t>Ο Βαθμός χρηματοοικονομικής μόχλευσης ισούται με τα κέρδη προ φόρων προς τα κέρδη προ φόρων μείον του χρεωστικούς τόκους. Δηλαδή: </a:t>
            </a:r>
          </a:p>
          <a:p>
            <a:pPr algn="just"/>
            <a:endParaRPr lang="el-GR" sz="2800" dirty="0" smtClean="0"/>
          </a:p>
          <a:p>
            <a:pPr algn="just"/>
            <a:endParaRPr lang="el-GR" sz="2800" dirty="0" smtClean="0"/>
          </a:p>
          <a:p>
            <a:pPr algn="just"/>
            <a:r>
              <a:rPr lang="el-GR" sz="2800" dirty="0" smtClean="0"/>
              <a:t>Όπου</a:t>
            </a:r>
            <a:r>
              <a:rPr lang="en-US" sz="2800" dirty="0" smtClean="0"/>
              <a:t>:</a:t>
            </a:r>
          </a:p>
          <a:p>
            <a:pPr algn="just"/>
            <a:r>
              <a:rPr lang="en-US" sz="2800" b="1" dirty="0" smtClean="0">
                <a:solidFill>
                  <a:srgbClr val="0000CC"/>
                </a:solidFill>
              </a:rPr>
              <a:t>DFL</a:t>
            </a:r>
            <a:r>
              <a:rPr lang="en-US" sz="2800" dirty="0" smtClean="0"/>
              <a:t> </a:t>
            </a:r>
            <a:r>
              <a:rPr lang="el-GR" sz="2800" dirty="0" smtClean="0"/>
              <a:t>είναι ο βαθμός χρηματοοικονομικής μόχλευσης</a:t>
            </a:r>
          </a:p>
          <a:p>
            <a:pPr algn="just"/>
            <a:r>
              <a:rPr lang="en-US" sz="2800" b="1" dirty="0" smtClean="0">
                <a:solidFill>
                  <a:srgbClr val="006600"/>
                </a:solidFill>
              </a:rPr>
              <a:t>EBIT</a:t>
            </a:r>
            <a:r>
              <a:rPr lang="en-US" sz="2800" dirty="0" smtClean="0"/>
              <a:t> </a:t>
            </a:r>
            <a:r>
              <a:rPr lang="el-GR" sz="2800" dirty="0" smtClean="0"/>
              <a:t>είναι τα κέρδη προ φόρων και χρεωστικών τόκων (αριθμητής του δείκτη </a:t>
            </a:r>
            <a:r>
              <a:rPr lang="en-US" sz="2800" dirty="0" smtClean="0"/>
              <a:t>ROE)</a:t>
            </a:r>
            <a:endParaRPr lang="el-GR" sz="2800" dirty="0" smtClean="0"/>
          </a:p>
          <a:p>
            <a:pPr algn="just"/>
            <a:r>
              <a:rPr lang="el-GR" sz="2800" b="1" dirty="0" smtClean="0">
                <a:solidFill>
                  <a:srgbClr val="C00000"/>
                </a:solidFill>
              </a:rPr>
              <a:t>Ι</a:t>
            </a:r>
            <a:r>
              <a:rPr lang="el-GR" sz="2800" dirty="0" smtClean="0"/>
              <a:t> είναι οι χρεωστικοί τόκοι που πρέπει να καταβάλουν οι επιχειρήσεις για τον δανεισμό τους</a:t>
            </a:r>
          </a:p>
          <a:p>
            <a:endParaRPr lang="el-GR" sz="2800" dirty="0"/>
          </a:p>
        </p:txBody>
      </p:sp>
      <p:pic>
        <p:nvPicPr>
          <p:cNvPr id="1805314" name="Picture 2"/>
          <p:cNvPicPr>
            <a:picLocks noChangeAspect="1" noChangeArrowheads="1"/>
          </p:cNvPicPr>
          <p:nvPr/>
        </p:nvPicPr>
        <p:blipFill>
          <a:blip r:embed="rId2" cstate="print"/>
          <a:srcRect/>
          <a:stretch>
            <a:fillRect/>
          </a:stretch>
        </p:blipFill>
        <p:spPr bwMode="auto">
          <a:xfrm>
            <a:off x="3203848" y="2492896"/>
            <a:ext cx="2952328" cy="1224136"/>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t>ΚΕΡΔΗ ΠΡΟ ΦΟΡΩΝ ΚΑΙ ΤΟΚΩΝ (ΕΒΙΤ)</a:t>
            </a:r>
            <a:endParaRPr lang="el-GR" sz="3600" b="1" dirty="0"/>
          </a:p>
        </p:txBody>
      </p:sp>
      <p:sp>
        <p:nvSpPr>
          <p:cNvPr id="3" name="2 - Θέση περιεχομένου"/>
          <p:cNvSpPr>
            <a:spLocks noGrp="1"/>
          </p:cNvSpPr>
          <p:nvPr>
            <p:ph idx="1"/>
          </p:nvPr>
        </p:nvSpPr>
        <p:spPr>
          <a:xfrm>
            <a:off x="251520" y="1600200"/>
            <a:ext cx="8640960" cy="4525963"/>
          </a:xfrm>
        </p:spPr>
        <p:txBody>
          <a:bodyPr/>
          <a:lstStyle/>
          <a:p>
            <a:pPr algn="just">
              <a:lnSpc>
                <a:spcPct val="150000"/>
              </a:lnSpc>
            </a:pPr>
            <a:r>
              <a:rPr lang="en-US" b="1" dirty="0" smtClean="0"/>
              <a:t>EBIT</a:t>
            </a:r>
            <a:r>
              <a:rPr lang="en-US" dirty="0" smtClean="0"/>
              <a:t> = </a:t>
            </a:r>
            <a:r>
              <a:rPr lang="el-GR" b="1" dirty="0" smtClean="0"/>
              <a:t>[</a:t>
            </a:r>
            <a:r>
              <a:rPr lang="en-US" b="1" dirty="0" smtClean="0"/>
              <a:t>(</a:t>
            </a:r>
            <a:r>
              <a:rPr lang="el-GR" dirty="0" smtClean="0">
                <a:solidFill>
                  <a:srgbClr val="0000CC"/>
                </a:solidFill>
              </a:rPr>
              <a:t>Τιμή πώλησης ανά μονάδα προϊόντος</a:t>
            </a:r>
            <a:r>
              <a:rPr lang="el-GR" dirty="0" smtClean="0"/>
              <a:t> </a:t>
            </a:r>
            <a:r>
              <a:rPr lang="en-US" dirty="0" smtClean="0"/>
              <a:t>–</a:t>
            </a:r>
            <a:r>
              <a:rPr lang="el-GR" dirty="0" smtClean="0"/>
              <a:t> </a:t>
            </a:r>
            <a:r>
              <a:rPr lang="el-GR" dirty="0" smtClean="0">
                <a:solidFill>
                  <a:srgbClr val="006600"/>
                </a:solidFill>
              </a:rPr>
              <a:t>Τιμή μεταβλητού κόστους ανά μονάδα προϊόντος</a:t>
            </a:r>
            <a:r>
              <a:rPr lang="en-US" b="1" dirty="0" smtClean="0"/>
              <a:t>)</a:t>
            </a:r>
            <a:r>
              <a:rPr lang="el-GR" dirty="0" smtClean="0"/>
              <a:t>*</a:t>
            </a:r>
            <a:r>
              <a:rPr lang="el-GR" dirty="0" smtClean="0">
                <a:solidFill>
                  <a:srgbClr val="7030A0"/>
                </a:solidFill>
              </a:rPr>
              <a:t>Μονάδες Προϊόντος που Πωλήθηκαν</a:t>
            </a:r>
            <a:r>
              <a:rPr lang="el-GR" b="1" dirty="0" smtClean="0"/>
              <a:t>]</a:t>
            </a:r>
            <a:r>
              <a:rPr lang="el-GR" dirty="0" smtClean="0"/>
              <a:t> – </a:t>
            </a:r>
            <a:r>
              <a:rPr lang="el-GR" dirty="0" smtClean="0">
                <a:solidFill>
                  <a:srgbClr val="C00000"/>
                </a:solidFill>
              </a:rPr>
              <a:t>Σταθερά Έξοδα</a:t>
            </a:r>
            <a:r>
              <a:rPr lang="el-GR" dirty="0" smtClean="0"/>
              <a:t>.</a:t>
            </a:r>
            <a:endParaRPr lang="en-US" dirty="0" smtClean="0"/>
          </a:p>
          <a:p>
            <a:endParaRPr lang="el-G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Άσκηση</a:t>
            </a:r>
            <a:endParaRPr lang="el-GR" b="1" dirty="0"/>
          </a:p>
        </p:txBody>
      </p:sp>
      <p:sp>
        <p:nvSpPr>
          <p:cNvPr id="3" name="2 - Θέση περιεχομένου"/>
          <p:cNvSpPr>
            <a:spLocks noGrp="1"/>
          </p:cNvSpPr>
          <p:nvPr>
            <p:ph idx="1"/>
          </p:nvPr>
        </p:nvSpPr>
        <p:spPr>
          <a:xfrm>
            <a:off x="251520" y="980728"/>
            <a:ext cx="8640960" cy="5472608"/>
          </a:xfrm>
        </p:spPr>
        <p:txBody>
          <a:bodyPr/>
          <a:lstStyle/>
          <a:p>
            <a:pPr algn="just"/>
            <a:r>
              <a:rPr lang="el-GR" dirty="0" smtClean="0"/>
              <a:t>Μια επιχείρηση παράγει και πουλά ένα αγαθό προς 20 ευρώ / τεμάχιο και πουλά 160.000 τεμάχια. Το σταθερό κόστος της είναι FC = 800.000 ευρώ, ενώ το μεταβλητό κόστος VC = 12 ευρώ / τεμάχιο. Το επιτόκιο δανεισμού είναι 10% και τα Ίδια Κεφάλαια 2.000.000, ενώ χρησιμοποιεί δανειακά κεφάλαια σε ποσοστό 50% των Ιδίων Κεφαλαίων. Να βρεθεί ο</a:t>
            </a:r>
            <a:r>
              <a:rPr lang="el-GR" b="1" dirty="0" smtClean="0"/>
              <a:t> Βαθμός Χρηματοοικονομικής Μόχλευσης</a:t>
            </a:r>
            <a:r>
              <a:rPr lang="el-GR" dirty="0" smtClean="0"/>
              <a:t>.</a:t>
            </a:r>
            <a:endParaRPr lang="el-G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ΛΥΣΗ</a:t>
            </a:r>
            <a:endParaRPr lang="el-GR" b="1" dirty="0"/>
          </a:p>
        </p:txBody>
      </p:sp>
      <p:sp>
        <p:nvSpPr>
          <p:cNvPr id="3" name="2 - Θέση περιεχομένου"/>
          <p:cNvSpPr>
            <a:spLocks noGrp="1"/>
          </p:cNvSpPr>
          <p:nvPr>
            <p:ph idx="1"/>
          </p:nvPr>
        </p:nvSpPr>
        <p:spPr>
          <a:xfrm>
            <a:off x="251520" y="908720"/>
            <a:ext cx="8712968" cy="5760640"/>
          </a:xfrm>
        </p:spPr>
        <p:txBody>
          <a:bodyPr/>
          <a:lstStyle/>
          <a:p>
            <a:pPr algn="just"/>
            <a:r>
              <a:rPr lang="en-US" sz="2400" dirty="0" smtClean="0"/>
              <a:t>EBIT = </a:t>
            </a:r>
            <a:r>
              <a:rPr lang="el-GR" sz="2400" dirty="0" smtClean="0"/>
              <a:t>[</a:t>
            </a:r>
            <a:r>
              <a:rPr lang="en-US" sz="2400" dirty="0" smtClean="0"/>
              <a:t>(</a:t>
            </a:r>
            <a:r>
              <a:rPr lang="el-GR" sz="2400" dirty="0" smtClean="0"/>
              <a:t>Τιμή πώλησης ανά μονάδα </a:t>
            </a:r>
            <a:r>
              <a:rPr lang="en-US" sz="2400" dirty="0" smtClean="0"/>
              <a:t>–</a:t>
            </a:r>
            <a:r>
              <a:rPr lang="el-GR" sz="2400" dirty="0" smtClean="0"/>
              <a:t> Τιμή μεταβλητού κόστους ανά μονάδα</a:t>
            </a:r>
            <a:r>
              <a:rPr lang="en-US" sz="2400" dirty="0" smtClean="0"/>
              <a:t>)</a:t>
            </a:r>
            <a:r>
              <a:rPr lang="el-GR" sz="2400" dirty="0" smtClean="0"/>
              <a:t>*Μονάδες Πώλησης] – Σταθερά Έξοδα =&gt; ΕΒΙΤ = [(20-12)*160.000] – 800.000 =&gt;</a:t>
            </a:r>
          </a:p>
          <a:p>
            <a:pPr algn="just"/>
            <a:r>
              <a:rPr lang="el-GR" sz="2400" dirty="0" smtClean="0"/>
              <a:t>ΕΒΙΤ = (8*160.000) – 800.000 = 1.280.000 – 800.000 = 480.000 Κέρδη προ φόρων και τόκων.</a:t>
            </a:r>
          </a:p>
          <a:p>
            <a:pPr algn="just"/>
            <a:r>
              <a:rPr lang="el-GR" sz="2400" dirty="0" smtClean="0"/>
              <a:t>Τόκοι δανείου : 10% * (2.000.000*0,50) = 10%*1.000.000 = 100.000</a:t>
            </a:r>
            <a:endParaRPr lang="el-GR" sz="2800" dirty="0" smtClean="0"/>
          </a:p>
          <a:p>
            <a:r>
              <a:rPr lang="el-GR" sz="2400" dirty="0" smtClean="0"/>
              <a:t>Χρησιμοποιώντας τον τύπο</a:t>
            </a:r>
            <a:r>
              <a:rPr lang="en-US" sz="2400" dirty="0" smtClean="0"/>
              <a:t>:</a:t>
            </a:r>
          </a:p>
          <a:p>
            <a:r>
              <a:rPr lang="en-US" sz="2400" dirty="0" smtClean="0"/>
              <a:t>DFL = EBIT </a:t>
            </a:r>
            <a:r>
              <a:rPr lang="en-US" sz="2400" b="1" dirty="0" smtClean="0"/>
              <a:t>/</a:t>
            </a:r>
            <a:r>
              <a:rPr lang="en-US" sz="2400" dirty="0" smtClean="0"/>
              <a:t> (EBIT-</a:t>
            </a:r>
            <a:r>
              <a:rPr lang="el-GR" sz="2400" dirty="0" smtClean="0"/>
              <a:t> </a:t>
            </a:r>
            <a:r>
              <a:rPr lang="en-US" sz="2400" dirty="0" smtClean="0"/>
              <a:t>I) </a:t>
            </a:r>
            <a:r>
              <a:rPr lang="el-GR" sz="2400" dirty="0" smtClean="0"/>
              <a:t>έχουμε:</a:t>
            </a:r>
          </a:p>
          <a:p>
            <a:r>
              <a:rPr lang="en-US" sz="2400" dirty="0" smtClean="0"/>
              <a:t>DFL= </a:t>
            </a:r>
            <a:r>
              <a:rPr lang="el-GR" sz="2400" dirty="0" smtClean="0"/>
              <a:t>480.000 </a:t>
            </a:r>
            <a:r>
              <a:rPr lang="en-US" sz="2400" b="1" dirty="0" smtClean="0"/>
              <a:t>/</a:t>
            </a:r>
            <a:r>
              <a:rPr lang="en-US" sz="2400" dirty="0" smtClean="0"/>
              <a:t> </a:t>
            </a:r>
            <a:r>
              <a:rPr lang="el-GR" sz="2400" dirty="0" smtClean="0"/>
              <a:t>(480.000 – 100.000) </a:t>
            </a:r>
          </a:p>
          <a:p>
            <a:r>
              <a:rPr lang="el-GR" sz="2400" dirty="0" smtClean="0"/>
              <a:t>=&gt; </a:t>
            </a:r>
            <a:r>
              <a:rPr lang="en-US" sz="2400" dirty="0" smtClean="0"/>
              <a:t>DFL = </a:t>
            </a:r>
            <a:r>
              <a:rPr lang="el-GR" sz="2400" dirty="0" smtClean="0"/>
              <a:t>480.000 </a:t>
            </a:r>
            <a:r>
              <a:rPr lang="el-GR" sz="2400" b="1" dirty="0" smtClean="0"/>
              <a:t>/</a:t>
            </a:r>
            <a:r>
              <a:rPr lang="el-GR" sz="2400" dirty="0" smtClean="0"/>
              <a:t> 380.000 = 1,2632</a:t>
            </a:r>
          </a:p>
          <a:p>
            <a:r>
              <a:rPr lang="el-GR" sz="2400" dirty="0" smtClean="0"/>
              <a:t>Ερμηνεία: Μια αύξηση κατά 100% στα κέρδη προ τόκων και φόρων (</a:t>
            </a:r>
            <a:r>
              <a:rPr lang="en-US" sz="2400" dirty="0" smtClean="0"/>
              <a:t>EBIT) </a:t>
            </a:r>
            <a:r>
              <a:rPr lang="el-GR" sz="2400" dirty="0" smtClean="0"/>
              <a:t>θα επιφέρει αύξηση κατά 126,32% στα κέρδη ανά μετοχή (Ε</a:t>
            </a:r>
            <a:r>
              <a:rPr lang="en-US" sz="2400" dirty="0" smtClean="0"/>
              <a:t>PS).</a:t>
            </a:r>
          </a:p>
          <a:p>
            <a:endParaRPr lang="el-G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0" y="-458788"/>
            <a:ext cx="9144000" cy="1600201"/>
          </a:xfrm>
        </p:spPr>
        <p:txBody>
          <a:bodyPr/>
          <a:lstStyle/>
          <a:p>
            <a:pPr algn="ctr"/>
            <a:r>
              <a:rPr lang="el-GR" sz="2400" b="1" dirty="0" smtClean="0"/>
              <a:t>Η Κλασική Θεωρία του Μέσου Κόστους Κεφαλαίου (1)</a:t>
            </a:r>
          </a:p>
        </p:txBody>
      </p:sp>
      <p:sp>
        <p:nvSpPr>
          <p:cNvPr id="1030" name="Rectangle 3"/>
          <p:cNvSpPr>
            <a:spLocks noGrp="1" noChangeArrowheads="1"/>
          </p:cNvSpPr>
          <p:nvPr>
            <p:ph type="body" sz="half" idx="1"/>
          </p:nvPr>
        </p:nvSpPr>
        <p:spPr>
          <a:xfrm>
            <a:off x="107950" y="1125538"/>
            <a:ext cx="8856538" cy="5471814"/>
          </a:xfrm>
        </p:spPr>
        <p:txBody>
          <a:bodyPr/>
          <a:lstStyle/>
          <a:p>
            <a:pPr algn="just"/>
            <a:r>
              <a:rPr lang="el-GR" sz="2200" dirty="0" smtClean="0"/>
              <a:t>Σύμφωνα με τη θεωρία αυτή, μία επιχείρηση που χρησιμοποιεί μόνον ίδια κεφάλαια (0% χρηματοοικονομική μόχλευση) μπορεί να μειώσει το μέσο κόστος των κεφαλαίων της (</a:t>
            </a:r>
            <a:r>
              <a:rPr lang="en-US" sz="2200" dirty="0" smtClean="0"/>
              <a:t>C</a:t>
            </a:r>
            <a:r>
              <a:rPr lang="el-GR" sz="2200" dirty="0" smtClean="0"/>
              <a:t>), αυξάνοντας την χρήση δανείων και μειώνοντας αντίστοιχα τα υψηλότερου κόστους ίδια κεφάλαια. Με την υποκατάσταση αυτή των ιδίων κεφαλαίων από ξένα κεφάλαια μπορεί να μειώσει σταδιακά το μέσο κόστος των κεφαλαίων της, επιτυγχάνοντας το ελάχιστο μέσο κόστος (</a:t>
            </a:r>
            <a:r>
              <a:rPr lang="en-US" sz="2200" dirty="0" smtClean="0"/>
              <a:t>C</a:t>
            </a:r>
            <a:r>
              <a:rPr lang="el-GR" sz="2200" baseline="-25000" dirty="0" smtClean="0"/>
              <a:t>min</a:t>
            </a:r>
            <a:r>
              <a:rPr lang="el-GR" sz="2200" dirty="0" smtClean="0"/>
              <a:t>) χρησιμοποιώντας χρηματοοικονομική μόχλευση Α%. Στο σημείο αυτό (άριστη μόχλευση), το ελάχιστο μέσο σταθμικό κόστος δίνεται από τη σχέση:    </a:t>
            </a:r>
          </a:p>
          <a:p>
            <a:pPr>
              <a:buFont typeface="Wingdings" pitchFamily="2" charset="2"/>
              <a:buNone/>
            </a:pPr>
            <a:r>
              <a:rPr lang="el-GR" sz="2000" dirty="0" smtClean="0"/>
              <a:t>  </a:t>
            </a:r>
          </a:p>
          <a:p>
            <a:pPr>
              <a:buFont typeface="Wingdings" pitchFamily="2" charset="2"/>
              <a:buNone/>
            </a:pPr>
            <a:r>
              <a:rPr lang="el-GR" sz="2000" dirty="0" smtClean="0"/>
              <a:t>Όπου, </a:t>
            </a:r>
          </a:p>
          <a:p>
            <a:r>
              <a:rPr lang="el-GR" sz="2000" dirty="0" smtClean="0"/>
              <a:t>	</a:t>
            </a:r>
            <a:r>
              <a:rPr lang="el-GR" sz="2000" b="1" dirty="0" smtClean="0">
                <a:solidFill>
                  <a:srgbClr val="0000CC"/>
                </a:solidFill>
              </a:rPr>
              <a:t>Α  </a:t>
            </a:r>
            <a:r>
              <a:rPr lang="el-GR" sz="2000" dirty="0" smtClean="0"/>
              <a:t>  =  Το άριστο ύψος της μόχλευσης δίνεται ΧΜ = [Δ / (Δ+Ι)]*100</a:t>
            </a:r>
          </a:p>
          <a:p>
            <a:r>
              <a:rPr lang="el-GR" sz="2000" dirty="0" smtClean="0"/>
              <a:t>	</a:t>
            </a:r>
            <a:r>
              <a:rPr lang="en-US" sz="2000" b="1" dirty="0" smtClean="0">
                <a:solidFill>
                  <a:srgbClr val="006600"/>
                </a:solidFill>
              </a:rPr>
              <a:t>C</a:t>
            </a:r>
            <a:r>
              <a:rPr lang="el-GR" sz="2000" b="1" baseline="-25000" dirty="0" smtClean="0">
                <a:solidFill>
                  <a:srgbClr val="006600"/>
                </a:solidFill>
              </a:rPr>
              <a:t>Δ</a:t>
            </a:r>
            <a:r>
              <a:rPr lang="el-GR" sz="2000" dirty="0" smtClean="0"/>
              <a:t>  =   Το επιτόκιο των δανείων στο άριστο ύψος μόχλευσης</a:t>
            </a:r>
          </a:p>
          <a:p>
            <a:r>
              <a:rPr lang="el-GR" sz="2000" dirty="0" smtClean="0"/>
              <a:t>	</a:t>
            </a:r>
            <a:r>
              <a:rPr lang="en-US" sz="2000" b="1" dirty="0" smtClean="0">
                <a:solidFill>
                  <a:srgbClr val="7030A0"/>
                </a:solidFill>
              </a:rPr>
              <a:t>C</a:t>
            </a:r>
            <a:r>
              <a:rPr lang="en-US" sz="2000" b="1" baseline="-25000" dirty="0" smtClean="0">
                <a:solidFill>
                  <a:srgbClr val="7030A0"/>
                </a:solidFill>
              </a:rPr>
              <a:t>I</a:t>
            </a:r>
            <a:r>
              <a:rPr lang="el-GR" sz="2000" b="1" baseline="-25000" dirty="0" smtClean="0">
                <a:solidFill>
                  <a:srgbClr val="7030A0"/>
                </a:solidFill>
              </a:rPr>
              <a:t> </a:t>
            </a:r>
            <a:r>
              <a:rPr lang="el-GR" sz="2000" baseline="-25000" dirty="0" smtClean="0"/>
              <a:t>   </a:t>
            </a:r>
            <a:r>
              <a:rPr lang="el-GR" sz="2000" dirty="0" smtClean="0"/>
              <a:t>=   Το κόστος των ιδίων κεφαλαίων στο άριστο ύψος μόχλευσης. </a:t>
            </a:r>
          </a:p>
        </p:txBody>
      </p:sp>
      <p:graphicFrame>
        <p:nvGraphicFramePr>
          <p:cNvPr id="1026" name="Object 2"/>
          <p:cNvGraphicFramePr>
            <a:graphicFrameLocks noChangeAspect="1"/>
          </p:cNvGraphicFramePr>
          <p:nvPr/>
        </p:nvGraphicFramePr>
        <p:xfrm>
          <a:off x="3707904" y="4365104"/>
          <a:ext cx="4752528" cy="576064"/>
        </p:xfrm>
        <a:graphic>
          <a:graphicData uri="http://schemas.openxmlformats.org/presentationml/2006/ole">
            <p:oleObj spid="_x0000_s1110018" name="Equation" r:id="rId4" imgW="1524000" imgH="22860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l-GR" altLang="el-GR" b="1" dirty="0" smtClean="0">
                <a:latin typeface="Bookman Old Style" pitchFamily="18" charset="0"/>
                <a:cs typeface="Times New Roman" pitchFamily="18" charset="0"/>
              </a:rPr>
              <a:t>Τα διάφορα είδη επιχειρήσεων</a:t>
            </a:r>
            <a:r>
              <a:rPr lang="el-GR" altLang="el-GR" dirty="0" smtClean="0"/>
              <a:t> </a:t>
            </a:r>
          </a:p>
        </p:txBody>
      </p:sp>
      <p:sp>
        <p:nvSpPr>
          <p:cNvPr id="207875" name="Rectangle 3"/>
          <p:cNvSpPr>
            <a:spLocks noGrp="1" noChangeArrowheads="1"/>
          </p:cNvSpPr>
          <p:nvPr>
            <p:ph idx="1"/>
          </p:nvPr>
        </p:nvSpPr>
        <p:spPr>
          <a:xfrm>
            <a:off x="179388" y="1412875"/>
            <a:ext cx="8786812" cy="5256213"/>
          </a:xfrm>
        </p:spPr>
        <p:txBody>
          <a:bodyPr/>
          <a:lstStyle/>
          <a:p>
            <a:pPr algn="just" eaLnBrk="1" hangingPunct="1"/>
            <a:r>
              <a:rPr lang="el-GR" altLang="el-GR" dirty="0" smtClean="0">
                <a:solidFill>
                  <a:srgbClr val="000000"/>
                </a:solidFill>
                <a:latin typeface="Bookman Old Style" pitchFamily="18" charset="0"/>
              </a:rPr>
              <a:t>Κατάταξη των επιχειρήσεων με κριτήριο</a:t>
            </a:r>
            <a:r>
              <a:rPr lang="el-GR" altLang="el-GR" dirty="0" smtClean="0">
                <a:solidFill>
                  <a:srgbClr val="000000"/>
                </a:solidFill>
                <a:latin typeface="Bookman Old Style" pitchFamily="18" charset="0"/>
                <a:cs typeface="Times New Roman" pitchFamily="18" charset="0"/>
              </a:rPr>
              <a:t>:</a:t>
            </a:r>
            <a:endParaRPr lang="el-GR" altLang="el-GR" dirty="0" smtClean="0">
              <a:solidFill>
                <a:srgbClr val="000000"/>
              </a:solidFill>
              <a:latin typeface="Bookman Old Style" pitchFamily="18" charset="0"/>
            </a:endParaRPr>
          </a:p>
          <a:p>
            <a:pPr lvl="1" algn="just" eaLnBrk="1" hangingPunct="1"/>
            <a:r>
              <a:rPr lang="el-GR" altLang="el-GR" sz="3200" b="1" dirty="0" smtClean="0">
                <a:solidFill>
                  <a:srgbClr val="000000"/>
                </a:solidFill>
                <a:latin typeface="Bookman Old Style" pitchFamily="18" charset="0"/>
              </a:rPr>
              <a:t>Την</a:t>
            </a:r>
            <a:r>
              <a:rPr lang="el-GR" altLang="el-GR" sz="3200" b="1" dirty="0" smtClean="0">
                <a:solidFill>
                  <a:srgbClr val="000000"/>
                </a:solidFill>
                <a:latin typeface="Bookman Old Style" pitchFamily="18" charset="0"/>
                <a:cs typeface="Times New Roman" pitchFamily="18" charset="0"/>
              </a:rPr>
              <a:t> νομική μορφή της επιχειρήσεως.</a:t>
            </a:r>
            <a:r>
              <a:rPr lang="el-GR" altLang="el-GR" sz="3200" dirty="0" smtClean="0">
                <a:solidFill>
                  <a:srgbClr val="000000"/>
                </a:solidFill>
                <a:latin typeface="Bookman Old Style" pitchFamily="18" charset="0"/>
                <a:cs typeface="Times New Roman" pitchFamily="18" charset="0"/>
              </a:rPr>
              <a:t> </a:t>
            </a:r>
            <a:endParaRPr lang="el-GR" altLang="el-GR" sz="3200" dirty="0" smtClean="0">
              <a:solidFill>
                <a:srgbClr val="000000"/>
              </a:solidFill>
              <a:latin typeface="Bookman Old Style" pitchFamily="18" charset="0"/>
            </a:endParaRPr>
          </a:p>
          <a:p>
            <a:pPr lvl="1"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Όταν την επιχείρηση ιδρύουν και διευθύνουν δύο η περισσότερα πρόσωπα</a:t>
            </a:r>
            <a:r>
              <a:rPr lang="el-GR" altLang="el-GR" sz="3200" dirty="0" smtClean="0">
                <a:solidFill>
                  <a:srgbClr val="000000"/>
                </a:solidFill>
                <a:latin typeface="Bookman Old Style" pitchFamily="18" charset="0"/>
              </a:rPr>
              <a:t>,</a:t>
            </a:r>
            <a:r>
              <a:rPr lang="el-GR" altLang="el-GR" sz="3200" dirty="0" smtClean="0">
                <a:solidFill>
                  <a:srgbClr val="000000"/>
                </a:solidFill>
                <a:latin typeface="Bookman Old Style" pitchFamily="18" charset="0"/>
                <a:cs typeface="Times New Roman" pitchFamily="18" charset="0"/>
              </a:rPr>
              <a:t> καταρτίζεται η κατά περίπτωση νόμιμη ιδρυτική πράξη (εταιρικό, καταστατικό) για την κατοχύρωση και κατανομή των δικαιωμάτων και υποχρεώσεων τους.</a:t>
            </a:r>
            <a:r>
              <a:rPr lang="el-GR" altLang="el-GR" dirty="0" smtClean="0">
                <a:solidFill>
                  <a:srgbClr val="000000"/>
                </a:solidFill>
                <a:latin typeface="Bookman Old Style" pitchFamily="18" charset="0"/>
                <a:cs typeface="Times New Roman" pitchFamily="18" charset="0"/>
              </a:rPr>
              <a:t> </a:t>
            </a:r>
            <a:endParaRPr lang="el-GR" altLang="el-GR" dirty="0" smtClean="0">
              <a:solidFill>
                <a:srgbClr val="000000"/>
              </a:solidFill>
              <a:latin typeface="Bookman Old Style" pitchFamily="18" charset="0"/>
            </a:endParaRP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dissolve">
                                      <p:cBhvr>
                                        <p:cTn id="7" dur="500"/>
                                        <p:tgtEl>
                                          <p:spTgt spid="2078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7875">
                                            <p:txEl>
                                              <p:pRg st="1" end="1"/>
                                            </p:txEl>
                                          </p:spTgt>
                                        </p:tgtEl>
                                        <p:attrNameLst>
                                          <p:attrName>style.visibility</p:attrName>
                                        </p:attrNameLst>
                                      </p:cBhvr>
                                      <p:to>
                                        <p:strVal val="visible"/>
                                      </p:to>
                                    </p:set>
                                    <p:animEffect transition="in" filter="dissolve">
                                      <p:cBhvr>
                                        <p:cTn id="10" dur="500"/>
                                        <p:tgtEl>
                                          <p:spTgt spid="2078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7875">
                                            <p:txEl>
                                              <p:pRg st="2" end="2"/>
                                            </p:txEl>
                                          </p:spTgt>
                                        </p:tgtEl>
                                        <p:attrNameLst>
                                          <p:attrName>style.visibility</p:attrName>
                                        </p:attrNameLst>
                                      </p:cBhvr>
                                      <p:to>
                                        <p:strVal val="visible"/>
                                      </p:to>
                                    </p:set>
                                    <p:animEffect transition="in" filter="dissolve">
                                      <p:cBhvr>
                                        <p:cTn id="13" dur="500"/>
                                        <p:tgtEl>
                                          <p:spTgt spid="207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0" y="260648"/>
            <a:ext cx="9144000" cy="880765"/>
          </a:xfrm>
        </p:spPr>
        <p:txBody>
          <a:bodyPr/>
          <a:lstStyle/>
          <a:p>
            <a:pPr algn="ctr"/>
            <a:r>
              <a:rPr lang="el-GR" sz="3200" b="1" dirty="0" smtClean="0"/>
              <a:t>Η Κλασική Θεωρία του Μέσου Κόστους Κεφαλαίου (2)</a:t>
            </a:r>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2050" name="Object 3"/>
          <p:cNvGraphicFramePr>
            <a:graphicFrameLocks noChangeAspect="1"/>
          </p:cNvGraphicFramePr>
          <p:nvPr/>
        </p:nvGraphicFramePr>
        <p:xfrm>
          <a:off x="395288" y="2348881"/>
          <a:ext cx="8281168" cy="4032448"/>
        </p:xfrm>
        <a:graphic>
          <a:graphicData uri="http://schemas.openxmlformats.org/presentationml/2006/ole">
            <p:oleObj spid="_x0000_s1111042" r:id="rId4" imgW="8362950" imgH="4972050" progId="">
              <p:embed/>
            </p:oleObj>
          </a:graphicData>
        </a:graphic>
      </p:graphicFrame>
      <p:sp>
        <p:nvSpPr>
          <p:cNvPr id="2055" name="9 - Ορθογώνιο"/>
          <p:cNvSpPr>
            <a:spLocks noChangeArrowheads="1"/>
          </p:cNvSpPr>
          <p:nvPr/>
        </p:nvSpPr>
        <p:spPr bwMode="auto">
          <a:xfrm>
            <a:off x="251520" y="1412776"/>
            <a:ext cx="8713341" cy="830997"/>
          </a:xfrm>
          <a:prstGeom prst="rect">
            <a:avLst/>
          </a:prstGeom>
          <a:noFill/>
          <a:ln w="9525">
            <a:noFill/>
            <a:miter lim="800000"/>
            <a:headEnd/>
            <a:tailEnd/>
          </a:ln>
        </p:spPr>
        <p:txBody>
          <a:bodyPr wrap="square">
            <a:spAutoFit/>
          </a:bodyPr>
          <a:lstStyle/>
          <a:p>
            <a:pPr algn="just"/>
            <a:r>
              <a:rPr lang="el-GR" sz="2400" dirty="0"/>
              <a:t>Η Επίδραση της Μόχλευσης στο Μέσο Κόστος του Κεφαλαίου και στην Αξία της Επιχείρησης (Κλασική Θεωρία).</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0" y="0"/>
            <a:ext cx="9144000" cy="1141413"/>
          </a:xfrm>
        </p:spPr>
        <p:txBody>
          <a:bodyPr/>
          <a:lstStyle/>
          <a:p>
            <a:pPr algn="ctr"/>
            <a:r>
              <a:rPr lang="el-GR" sz="3200" b="1" dirty="0" smtClean="0"/>
              <a:t>Η Κλασική Θεωρία του Μέσου Κόστους Κεφαλαίου (3)</a:t>
            </a:r>
          </a:p>
        </p:txBody>
      </p:sp>
      <p:sp>
        <p:nvSpPr>
          <p:cNvPr id="3080" name="Rectangle 3"/>
          <p:cNvSpPr>
            <a:spLocks noGrp="1" noChangeArrowheads="1"/>
          </p:cNvSpPr>
          <p:nvPr>
            <p:ph type="body" sz="half" idx="1"/>
          </p:nvPr>
        </p:nvSpPr>
        <p:spPr>
          <a:xfrm>
            <a:off x="107950" y="1125538"/>
            <a:ext cx="8784530" cy="5471814"/>
          </a:xfrm>
        </p:spPr>
        <p:txBody>
          <a:bodyPr/>
          <a:lstStyle/>
          <a:p>
            <a:pPr algn="just"/>
            <a:r>
              <a:rPr lang="el-GR" sz="2000" dirty="0" smtClean="0"/>
              <a:t>H παραπέρα αύξηση της χρηματοοικονομικής μόχλευσης, πέραν του σημείου Α, επιφέρει γρήγορη αύξηση του κόστους των δανείων και του κόστους των ιδίων κεφαλαίων λόγω της σημαντικής αύξησης του χρηματοοικονομικού κινδύνου. Αποτέλεσμα της αύξησης αυτής των στοιχείων του κόστους, είναι και η τελική εξουδετέρωση της ευνοϊκής επίδρασης που έχει η υποκατάσταση των ιδίων από τα ξένα κεφάλαια και η αύξηση του μέσου κόστους των κεφαλαίων πέραν από το σημείο Α. Η αξία της επιχείρησης V, ακολουθεί αντίστροφη πορεία από αυτή του μέσου κόστους κεφαλαίων. Τούτο συμβαίνει γιατί η αξία της επιχείρησης δίνεται από την ακόλουθη σχέση:</a:t>
            </a:r>
          </a:p>
          <a:p>
            <a:pPr>
              <a:buFont typeface="Wingdings" pitchFamily="2" charset="2"/>
              <a:buNone/>
            </a:pPr>
            <a:r>
              <a:rPr lang="el-GR" sz="2000" dirty="0" smtClean="0"/>
              <a:t>                                                                   </a:t>
            </a:r>
          </a:p>
          <a:p>
            <a:pPr>
              <a:buNone/>
            </a:pPr>
            <a:r>
              <a:rPr lang="el-GR" sz="2000" dirty="0" smtClean="0"/>
              <a:t>Όπου, </a:t>
            </a:r>
          </a:p>
          <a:p>
            <a:r>
              <a:rPr lang="el-GR" sz="2000" dirty="0" smtClean="0"/>
              <a:t>        =   Το μέσο ετήσιο κέρδος που επιτυγχάνει η επιχείρηση για μακρά σειρά ετών</a:t>
            </a:r>
          </a:p>
          <a:p>
            <a:r>
              <a:rPr lang="el-GR" sz="2000" dirty="0" smtClean="0"/>
              <a:t>          =   Το μέσο σταθμικό κόστος του κεφαλαίου της επιχείρησης </a:t>
            </a:r>
          </a:p>
          <a:p>
            <a:pPr>
              <a:buFont typeface="Wingdings" pitchFamily="2" charset="2"/>
              <a:buNone/>
            </a:pPr>
            <a:endParaRPr lang="el-GR" sz="2000" dirty="0" smtClean="0"/>
          </a:p>
        </p:txBody>
      </p:sp>
      <p:graphicFrame>
        <p:nvGraphicFramePr>
          <p:cNvPr id="3074" name="Object 3"/>
          <p:cNvGraphicFramePr>
            <a:graphicFrameLocks noChangeAspect="1"/>
          </p:cNvGraphicFramePr>
          <p:nvPr/>
        </p:nvGraphicFramePr>
        <p:xfrm>
          <a:off x="5148064" y="4077072"/>
          <a:ext cx="1656184" cy="936576"/>
        </p:xfrm>
        <a:graphic>
          <a:graphicData uri="http://schemas.openxmlformats.org/presentationml/2006/ole">
            <p:oleObj spid="_x0000_s1112066" name="Equation" r:id="rId4" imgW="431613" imgH="545863" progId="">
              <p:embed/>
            </p:oleObj>
          </a:graphicData>
        </a:graphic>
      </p:graphicFrame>
      <p:graphicFrame>
        <p:nvGraphicFramePr>
          <p:cNvPr id="3075" name="Object 4"/>
          <p:cNvGraphicFramePr>
            <a:graphicFrameLocks noChangeAspect="1"/>
          </p:cNvGraphicFramePr>
          <p:nvPr/>
        </p:nvGraphicFramePr>
        <p:xfrm>
          <a:off x="395536" y="4941168"/>
          <a:ext cx="576064" cy="431800"/>
        </p:xfrm>
        <a:graphic>
          <a:graphicData uri="http://schemas.openxmlformats.org/presentationml/2006/ole">
            <p:oleObj spid="_x0000_s1112067" name="Equation" r:id="rId5" imgW="152268" imgH="266469" progId="">
              <p:embed/>
            </p:oleObj>
          </a:graphicData>
        </a:graphic>
      </p:graphicFrame>
      <p:graphicFrame>
        <p:nvGraphicFramePr>
          <p:cNvPr id="3076" name="Object 5"/>
          <p:cNvGraphicFramePr>
            <a:graphicFrameLocks noChangeAspect="1"/>
          </p:cNvGraphicFramePr>
          <p:nvPr/>
        </p:nvGraphicFramePr>
        <p:xfrm>
          <a:off x="395536" y="5733256"/>
          <a:ext cx="648072" cy="504056"/>
        </p:xfrm>
        <a:graphic>
          <a:graphicData uri="http://schemas.openxmlformats.org/presentationml/2006/ole">
            <p:oleObj spid="_x0000_s1112068" name="Equation" r:id="rId6" imgW="114250" imgH="279279" progId="">
              <p:embed/>
            </p:oleObj>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0" y="332656"/>
            <a:ext cx="9144000" cy="808757"/>
          </a:xfrm>
        </p:spPr>
        <p:txBody>
          <a:bodyPr/>
          <a:lstStyle/>
          <a:p>
            <a:pPr algn="ctr"/>
            <a:r>
              <a:rPr lang="el-GR" sz="2400" b="1" dirty="0" smtClean="0"/>
              <a:t>Η Κλασική Θεωρία του Μέσου Κόστους Κεφαλαίου (4)</a:t>
            </a:r>
          </a:p>
        </p:txBody>
      </p:sp>
      <p:sp>
        <p:nvSpPr>
          <p:cNvPr id="41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sp>
        <p:nvSpPr>
          <p:cNvPr id="4103" name="9 - Ορθογώνιο"/>
          <p:cNvSpPr>
            <a:spLocks noChangeArrowheads="1"/>
          </p:cNvSpPr>
          <p:nvPr/>
        </p:nvSpPr>
        <p:spPr bwMode="auto">
          <a:xfrm>
            <a:off x="323850" y="1340768"/>
            <a:ext cx="8569325" cy="1384995"/>
          </a:xfrm>
          <a:prstGeom prst="rect">
            <a:avLst/>
          </a:prstGeom>
          <a:noFill/>
          <a:ln w="9525">
            <a:noFill/>
            <a:miter lim="800000"/>
            <a:headEnd/>
            <a:tailEnd/>
          </a:ln>
        </p:spPr>
        <p:txBody>
          <a:bodyPr wrap="square">
            <a:spAutoFit/>
          </a:bodyPr>
          <a:lstStyle/>
          <a:p>
            <a:pPr algn="just"/>
            <a:r>
              <a:rPr lang="el-GR" sz="2800" dirty="0"/>
              <a:t>Η Επίδραση της Μόχλευσης στο Μέσο Κόστος του Κεφαλαίου και στην Αξία της Επιχείρησης (Κλασική Θεωρία).</a:t>
            </a:r>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4098" name="Object 4"/>
          <p:cNvGraphicFramePr>
            <a:graphicFrameLocks noChangeAspect="1"/>
          </p:cNvGraphicFramePr>
          <p:nvPr/>
        </p:nvGraphicFramePr>
        <p:xfrm>
          <a:off x="539750" y="2852936"/>
          <a:ext cx="8064698" cy="3672408"/>
        </p:xfrm>
        <a:graphic>
          <a:graphicData uri="http://schemas.openxmlformats.org/presentationml/2006/ole">
            <p:oleObj spid="_x0000_s1113090" r:id="rId4" imgW="8362950" imgH="4972050" progId="">
              <p:embed/>
            </p:oleObj>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84150"/>
            <a:ext cx="9144000" cy="576263"/>
          </a:xfrm>
          <a:noFill/>
          <a:ln>
            <a:miter lim="800000"/>
            <a:headEnd/>
            <a:tailEnd/>
          </a:ln>
        </p:spPr>
        <p:txBody>
          <a:bodyPr vert="horz" wrap="square" lIns="91440" tIns="45720" rIns="91440" bIns="45720" numCol="1" anchor="t" anchorCtr="0" compatLnSpc="1">
            <a:prstTxWarp prst="textNoShape">
              <a:avLst/>
            </a:prstTxWarp>
          </a:bodyPr>
          <a:lstStyle/>
          <a:p>
            <a:r>
              <a:rPr lang="el-GR" b="1" dirty="0">
                <a:latin typeface="+mn-lt"/>
              </a:rPr>
              <a:t>Η </a:t>
            </a:r>
            <a:r>
              <a:rPr lang="el-GR" b="1" dirty="0" smtClean="0">
                <a:latin typeface="+mn-lt"/>
              </a:rPr>
              <a:t>Κεφαλαιακή Διάρθρωση (1)</a:t>
            </a:r>
            <a:endParaRPr lang="el-GR" b="1" dirty="0">
              <a:latin typeface="+mn-lt"/>
            </a:endParaRPr>
          </a:p>
        </p:txBody>
      </p:sp>
      <p:sp>
        <p:nvSpPr>
          <p:cNvPr id="3075" name="Rectangle 3"/>
          <p:cNvSpPr>
            <a:spLocks noGrp="1" noChangeArrowheads="1"/>
          </p:cNvSpPr>
          <p:nvPr>
            <p:ph type="body" idx="1"/>
          </p:nvPr>
        </p:nvSpPr>
        <p:spPr>
          <a:xfrm>
            <a:off x="323528" y="1196752"/>
            <a:ext cx="8568952" cy="5040560"/>
          </a:xfrm>
        </p:spPr>
        <p:txBody>
          <a:bodyPr/>
          <a:lstStyle/>
          <a:p>
            <a:pPr marL="0" indent="0" algn="just">
              <a:buFont typeface="Wingdings" pitchFamily="2" charset="2"/>
              <a:buNone/>
            </a:pPr>
            <a:r>
              <a:rPr lang="el-GR" sz="3600" dirty="0"/>
              <a:t>Η κεφαλαιακή διάρθρωση (</a:t>
            </a:r>
            <a:r>
              <a:rPr lang="en-US" sz="3600" dirty="0"/>
              <a:t>capital structure</a:t>
            </a:r>
            <a:r>
              <a:rPr lang="el-GR" sz="3600" dirty="0"/>
              <a:t>) είναι ο συνδυασμός </a:t>
            </a:r>
            <a:r>
              <a:rPr lang="el-GR" sz="3600" dirty="0">
                <a:solidFill>
                  <a:srgbClr val="FF0000"/>
                </a:solidFill>
              </a:rPr>
              <a:t>μακροπρόθεσμων υποχρεώσεων </a:t>
            </a:r>
            <a:r>
              <a:rPr lang="el-GR" sz="3600" dirty="0"/>
              <a:t>και </a:t>
            </a:r>
            <a:r>
              <a:rPr lang="el-GR" sz="3600" dirty="0">
                <a:solidFill>
                  <a:srgbClr val="000099"/>
                </a:solidFill>
              </a:rPr>
              <a:t>ιδίων κεφαλαίων </a:t>
            </a:r>
            <a:r>
              <a:rPr lang="el-GR" sz="3600" dirty="0"/>
              <a:t>μιας επιχείρησης. Δείχνει σε ποια έκταση οι δραστηριότητες μιας επιχείρησης χρηματοδοτούνται από </a:t>
            </a:r>
            <a:r>
              <a:rPr lang="el-GR" sz="3600" dirty="0" smtClean="0"/>
              <a:t>τις μακροπρόθεσμες </a:t>
            </a:r>
            <a:r>
              <a:rPr lang="el-GR" sz="3600" dirty="0"/>
              <a:t>πηγές χρηματοδότησης.  </a:t>
            </a:r>
          </a:p>
          <a:p>
            <a:pPr marL="0" indent="0" algn="just">
              <a:buFont typeface="Wingdings" pitchFamily="2" charset="2"/>
              <a:buNone/>
            </a:pPr>
            <a:endParaRPr lang="el-GR" sz="2800" dirty="0">
              <a:latin typeface="Times New Roman" pitchFamily="18"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188913"/>
            <a:ext cx="8892480" cy="863600"/>
          </a:xfrm>
        </p:spPr>
        <p:txBody>
          <a:bodyPr/>
          <a:lstStyle/>
          <a:p>
            <a:r>
              <a:rPr lang="el-GR" sz="3600" b="1" dirty="0" smtClean="0">
                <a:latin typeface="+mn-lt"/>
              </a:rPr>
              <a:t>Κεφαλαιακή Διάρθρωση (2)</a:t>
            </a:r>
            <a:endParaRPr lang="el-GR" sz="3600" b="1" dirty="0">
              <a:latin typeface="+mn-lt"/>
            </a:endParaRPr>
          </a:p>
        </p:txBody>
      </p:sp>
      <p:sp>
        <p:nvSpPr>
          <p:cNvPr id="64515" name="Rectangle 3"/>
          <p:cNvSpPr>
            <a:spLocks noGrp="1" noChangeArrowheads="1"/>
          </p:cNvSpPr>
          <p:nvPr>
            <p:ph type="body" idx="1"/>
          </p:nvPr>
        </p:nvSpPr>
        <p:spPr>
          <a:xfrm>
            <a:off x="0" y="1268413"/>
            <a:ext cx="9144000" cy="5589587"/>
          </a:xfrm>
        </p:spPr>
        <p:txBody>
          <a:bodyPr/>
          <a:lstStyle/>
          <a:p>
            <a:pPr algn="just"/>
            <a:r>
              <a:rPr lang="el-GR" dirty="0" smtClean="0"/>
              <a:t>Η </a:t>
            </a:r>
            <a:r>
              <a:rPr lang="el-GR" dirty="0"/>
              <a:t>κεφαλαιακή διάρθρωση ή δομή </a:t>
            </a:r>
            <a:r>
              <a:rPr lang="el-GR" dirty="0" smtClean="0"/>
              <a:t>μιας τράπεζας ή επιχείρησης μετράται </a:t>
            </a:r>
            <a:r>
              <a:rPr lang="el-GR" dirty="0"/>
              <a:t>από τον λόγο των δανειακών προς τα ίδια κεφάλαια ή από τον λόγο των δανειακών προς τα συνολικά κεφάλαια της </a:t>
            </a:r>
            <a:r>
              <a:rPr lang="el-GR" dirty="0" smtClean="0"/>
              <a:t>τράπεζας.</a:t>
            </a:r>
          </a:p>
          <a:p>
            <a:pPr algn="just"/>
            <a:endParaRPr lang="el-GR" dirty="0"/>
          </a:p>
          <a:p>
            <a:pPr algn="just"/>
            <a:r>
              <a:rPr lang="el-GR" dirty="0"/>
              <a:t>Ζητείται η άριστη δομή της </a:t>
            </a:r>
            <a:r>
              <a:rPr lang="el-GR" dirty="0" smtClean="0"/>
              <a:t>τράπεζας ή επιχείρησης αυτή </a:t>
            </a:r>
            <a:r>
              <a:rPr lang="el-GR" dirty="0"/>
              <a:t>δηλαδή που αντιστοιχεί στην μεγιστοποίηση της αξίας της </a:t>
            </a:r>
            <a:r>
              <a:rPr lang="el-GR" dirty="0" smtClean="0"/>
              <a:t>τράπεζας και της επιχείρησης.</a:t>
            </a:r>
            <a:endParaRPr lang="el-GR"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188913"/>
            <a:ext cx="9144000" cy="792162"/>
          </a:xfrm>
        </p:spPr>
        <p:txBody>
          <a:bodyPr/>
          <a:lstStyle/>
          <a:p>
            <a:r>
              <a:rPr lang="el-GR" sz="3600" b="1" dirty="0" smtClean="0">
                <a:latin typeface="+mn-lt"/>
              </a:rPr>
              <a:t>Κεφαλαιακή Διάρθρωση (3)</a:t>
            </a:r>
            <a:endParaRPr lang="el-GR" sz="3600" b="1" dirty="0">
              <a:latin typeface="+mn-lt"/>
            </a:endParaRPr>
          </a:p>
        </p:txBody>
      </p:sp>
      <p:sp>
        <p:nvSpPr>
          <p:cNvPr id="65539" name="Rectangle 3"/>
          <p:cNvSpPr>
            <a:spLocks noGrp="1" noChangeArrowheads="1"/>
          </p:cNvSpPr>
          <p:nvPr>
            <p:ph type="body" idx="1"/>
          </p:nvPr>
        </p:nvSpPr>
        <p:spPr>
          <a:xfrm>
            <a:off x="0" y="1052737"/>
            <a:ext cx="9144000" cy="5805264"/>
          </a:xfrm>
        </p:spPr>
        <p:txBody>
          <a:bodyPr/>
          <a:lstStyle/>
          <a:p>
            <a:pPr algn="just">
              <a:lnSpc>
                <a:spcPct val="90000"/>
              </a:lnSpc>
            </a:pPr>
            <a:r>
              <a:rPr lang="el-GR" dirty="0" smtClean="0"/>
              <a:t>Σύμφωνα </a:t>
            </a:r>
            <a:r>
              <a:rPr lang="el-GR" dirty="0"/>
              <a:t>με την αρχική Θεωρία των Μ</a:t>
            </a:r>
            <a:r>
              <a:rPr lang="en-US" dirty="0"/>
              <a:t>odigliani </a:t>
            </a:r>
            <a:r>
              <a:rPr lang="el-GR" dirty="0"/>
              <a:t>και</a:t>
            </a:r>
            <a:r>
              <a:rPr lang="en-US" dirty="0"/>
              <a:t> Miller</a:t>
            </a:r>
            <a:r>
              <a:rPr lang="el-GR" dirty="0"/>
              <a:t> (ΜΜ1)  (χωρίς φόρους) η κεφαλαιακή δομή δεν επηρεάζει την αξία της </a:t>
            </a:r>
            <a:r>
              <a:rPr lang="el-GR" dirty="0" smtClean="0"/>
              <a:t>επιχείρησης.</a:t>
            </a:r>
          </a:p>
          <a:p>
            <a:pPr algn="just">
              <a:lnSpc>
                <a:spcPct val="90000"/>
              </a:lnSpc>
            </a:pPr>
            <a:endParaRPr lang="el-GR" dirty="0"/>
          </a:p>
          <a:p>
            <a:pPr algn="just">
              <a:lnSpc>
                <a:spcPct val="90000"/>
              </a:lnSpc>
            </a:pPr>
            <a:r>
              <a:rPr lang="el-GR" dirty="0"/>
              <a:t>Σύμφωνα με την προσαρμοσμένη για φόρους Θεωρία των Μ</a:t>
            </a:r>
            <a:r>
              <a:rPr lang="en-US" dirty="0"/>
              <a:t>odigliani </a:t>
            </a:r>
            <a:r>
              <a:rPr lang="el-GR" dirty="0"/>
              <a:t>και</a:t>
            </a:r>
            <a:r>
              <a:rPr lang="en-US" dirty="0"/>
              <a:t> Miller</a:t>
            </a:r>
            <a:r>
              <a:rPr lang="el-GR" dirty="0"/>
              <a:t> (ΜΜ2)  οι </a:t>
            </a:r>
            <a:r>
              <a:rPr lang="el-GR" dirty="0" smtClean="0"/>
              <a:t>επιχειρήσεις </a:t>
            </a:r>
            <a:r>
              <a:rPr lang="el-GR" dirty="0"/>
              <a:t>έχουν κίνητρο να αυξάνουν τις δανειακές τους υποχρεώσεις για να ωφελούνται από τις φορολογικές απαλλαγές που </a:t>
            </a:r>
            <a:r>
              <a:rPr lang="el-GR" dirty="0" smtClean="0"/>
              <a:t>συνεπάγονται </a:t>
            </a:r>
            <a:r>
              <a:rPr lang="el-GR" dirty="0"/>
              <a:t>οι πληρωμές </a:t>
            </a:r>
            <a:r>
              <a:rPr lang="el-GR" dirty="0" smtClean="0"/>
              <a:t>των τοκοχρεωλυσίων.</a:t>
            </a:r>
            <a:endParaRPr lang="el-GR"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60350"/>
            <a:ext cx="9144000" cy="432346"/>
          </a:xfrm>
        </p:spPr>
        <p:txBody>
          <a:bodyPr/>
          <a:lstStyle/>
          <a:p>
            <a:r>
              <a:rPr lang="el-GR" sz="3600" b="1" dirty="0" smtClean="0">
                <a:latin typeface="+mn-lt"/>
              </a:rPr>
              <a:t>Κεφαλαιακή Διάρθρωση (4)</a:t>
            </a:r>
            <a:endParaRPr lang="el-GR" sz="3600" b="1" dirty="0">
              <a:latin typeface="+mn-lt"/>
            </a:endParaRPr>
          </a:p>
        </p:txBody>
      </p:sp>
      <p:sp>
        <p:nvSpPr>
          <p:cNvPr id="66563" name="Rectangle 3"/>
          <p:cNvSpPr>
            <a:spLocks noGrp="1" noChangeArrowheads="1"/>
          </p:cNvSpPr>
          <p:nvPr>
            <p:ph type="body" idx="1"/>
          </p:nvPr>
        </p:nvSpPr>
        <p:spPr>
          <a:xfrm>
            <a:off x="0" y="908720"/>
            <a:ext cx="9144000" cy="5949280"/>
          </a:xfrm>
        </p:spPr>
        <p:txBody>
          <a:bodyPr/>
          <a:lstStyle/>
          <a:p>
            <a:pPr algn="just"/>
            <a:r>
              <a:rPr lang="el-GR" dirty="0"/>
              <a:t>Όταν στην  ΜΜ2 προσθέσουμε την αυξανόμενη πιθανότητα χρεοκοπίας λόγω της αυξανόμενης μόχλευσης δεχόμαστε τη παραδοσιακή προσέγγιση κατά την οποία υπάρχει ένα άριστο επίπεδο κεφαλαιακής </a:t>
            </a:r>
            <a:r>
              <a:rPr lang="el-GR" dirty="0" smtClean="0"/>
              <a:t>δομής.</a:t>
            </a:r>
          </a:p>
          <a:p>
            <a:pPr algn="just"/>
            <a:endParaRPr lang="el-GR" dirty="0"/>
          </a:p>
          <a:p>
            <a:pPr algn="just"/>
            <a:r>
              <a:rPr lang="el-GR" dirty="0"/>
              <a:t>Οι θεωρίες ασύμμετρης πληροφόρησης και κόστους αντιπροσώπευσης βασίζονται σε ατέλειες της αγοράς και συνδέουν τις αποφάσεις χρηματοδότησης με την αξία της </a:t>
            </a:r>
            <a:r>
              <a:rPr lang="el-GR" dirty="0" smtClean="0"/>
              <a:t>επιχείρησης.</a:t>
            </a:r>
            <a:endParaRPr lang="el-GR" dirty="0"/>
          </a:p>
          <a:p>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260350"/>
            <a:ext cx="9144000" cy="792163"/>
          </a:xfrm>
        </p:spPr>
        <p:txBody>
          <a:bodyPr/>
          <a:lstStyle/>
          <a:p>
            <a:r>
              <a:rPr lang="el-GR" sz="3600" b="1" dirty="0" smtClean="0">
                <a:latin typeface="+mn-lt"/>
              </a:rPr>
              <a:t>Κεφαλαιακή Διάρθρωση (5)</a:t>
            </a:r>
            <a:endParaRPr lang="el-GR" sz="3600" b="1" dirty="0">
              <a:latin typeface="+mn-lt"/>
            </a:endParaRPr>
          </a:p>
        </p:txBody>
      </p:sp>
      <p:sp>
        <p:nvSpPr>
          <p:cNvPr id="93187" name="Rectangle 3"/>
          <p:cNvSpPr>
            <a:spLocks noGrp="1" noChangeArrowheads="1"/>
          </p:cNvSpPr>
          <p:nvPr>
            <p:ph type="body" idx="1"/>
          </p:nvPr>
        </p:nvSpPr>
        <p:spPr>
          <a:xfrm>
            <a:off x="0" y="1268413"/>
            <a:ext cx="9144000" cy="5329237"/>
          </a:xfrm>
        </p:spPr>
        <p:txBody>
          <a:bodyPr/>
          <a:lstStyle/>
          <a:p>
            <a:pPr algn="just">
              <a:buFontTx/>
              <a:buNone/>
            </a:pPr>
            <a:r>
              <a:rPr lang="el-GR" dirty="0">
                <a:latin typeface="Comic Sans MS" pitchFamily="66" charset="0"/>
              </a:rPr>
              <a:t>  </a:t>
            </a:r>
            <a:r>
              <a:rPr lang="el-GR" dirty="0"/>
              <a:t>Τέλος η θεωρία της ιεράρχησης του κόστους χρηματοδότησης (</a:t>
            </a:r>
            <a:r>
              <a:rPr lang="en-US" dirty="0"/>
              <a:t>Pecking Order) </a:t>
            </a:r>
            <a:r>
              <a:rPr lang="el-GR" dirty="0"/>
              <a:t>προτείνει την χρήση των δανειακών κεφαλαίων μόνο αφού εξαντληθούν οι εσωτερικές πηγές χρηματοδότησης και προτείνει την άντληση κεφαλαίων με έκδοση νέων μετοχών σαν τελευταία στη σειρά επιλογή.</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138112"/>
            <a:ext cx="9144000" cy="1130647"/>
          </a:xfrm>
          <a:noFill/>
          <a:ln>
            <a:miter lim="800000"/>
            <a:headEnd/>
            <a:tailEnd/>
          </a:ln>
        </p:spPr>
        <p:txBody>
          <a:bodyPr vert="horz" wrap="square" lIns="91440" tIns="45720" rIns="91440" bIns="45720" numCol="1" anchor="t" anchorCtr="0" compatLnSpc="1">
            <a:prstTxWarp prst="textNoShape">
              <a:avLst/>
            </a:prstTxWarp>
          </a:bodyPr>
          <a:lstStyle/>
          <a:p>
            <a:r>
              <a:rPr lang="el-GR" sz="3600" b="1" dirty="0"/>
              <a:t>Η προσέγγιση των Modigliani – Miller (ΜΜ) </a:t>
            </a:r>
            <a:r>
              <a:rPr lang="el-GR" sz="3600" b="1" dirty="0" smtClean="0"/>
              <a:t>χωρίς </a:t>
            </a:r>
            <a:r>
              <a:rPr lang="el-GR" sz="3600" b="1" dirty="0"/>
              <a:t>φόρους επιχειρήσεων</a:t>
            </a:r>
            <a:r>
              <a:rPr lang="el-GR" sz="3600" dirty="0"/>
              <a:t> </a:t>
            </a:r>
            <a:r>
              <a:rPr lang="en-US" sz="3600" b="1" dirty="0"/>
              <a:t>(1)</a:t>
            </a:r>
            <a:endParaRPr lang="el-GR" sz="3600" b="1" dirty="0"/>
          </a:p>
        </p:txBody>
      </p:sp>
      <p:sp>
        <p:nvSpPr>
          <p:cNvPr id="7171" name="Rectangle 3"/>
          <p:cNvSpPr>
            <a:spLocks noGrp="1" noChangeArrowheads="1"/>
          </p:cNvSpPr>
          <p:nvPr>
            <p:ph type="body" idx="1"/>
          </p:nvPr>
        </p:nvSpPr>
        <p:spPr>
          <a:xfrm>
            <a:off x="323528" y="1340768"/>
            <a:ext cx="8423597" cy="5184575"/>
          </a:xfrm>
        </p:spPr>
        <p:txBody>
          <a:bodyPr/>
          <a:lstStyle/>
          <a:p>
            <a:pPr marL="0" indent="0" algn="just">
              <a:buFont typeface="Wingdings" pitchFamily="2" charset="2"/>
              <a:buNone/>
            </a:pPr>
            <a:r>
              <a:rPr lang="el-GR" sz="2800" dirty="0"/>
              <a:t>Η προσέγγιση των ΜΜ χωρίς φόρους επιχειρήσεων καταλήγει σε τρία βασικά συμπεράσματα:</a:t>
            </a:r>
          </a:p>
          <a:p>
            <a:pPr marL="0" indent="0" algn="just">
              <a:buFont typeface="Wingdings" pitchFamily="2" charset="2"/>
              <a:buNone/>
            </a:pPr>
            <a:r>
              <a:rPr lang="el-GR" sz="2800" dirty="0"/>
              <a:t>1. Η κεφαλαιακή διάρθρωση μιας επιχείρησης δε σχετίζεται με τη μεγιστοποίηση του πλούτου των μετόχων της. </a:t>
            </a:r>
          </a:p>
          <a:p>
            <a:pPr marL="0" indent="0" algn="just">
              <a:buClr>
                <a:schemeClr val="tx1"/>
              </a:buClr>
              <a:buFontTx/>
              <a:buNone/>
            </a:pPr>
            <a:r>
              <a:rPr lang="el-GR" sz="2800" dirty="0"/>
              <a:t>2. Η αξία μιας επιχείρησης καθορίζεται από τις επενδυτικές της αποφάσεις. </a:t>
            </a:r>
          </a:p>
          <a:p>
            <a:pPr marL="0" indent="0" algn="just">
              <a:buClr>
                <a:schemeClr val="tx1"/>
              </a:buClr>
              <a:buFontTx/>
              <a:buNone/>
            </a:pPr>
            <a:r>
              <a:rPr lang="el-GR" sz="2800" dirty="0"/>
              <a:t>3. Η αύξηση των δανειακών κεφαλαίων τα οποία χρησιμοποιεί μια επιχείρηση αυξάνει τον κίνδυνο και την αναμενόμενη απόδοση ιδίων κεφαλαίων, αλλά δεν αυξάνει την τιμή της μετοχής της.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0" y="404665"/>
            <a:ext cx="9144000" cy="432048"/>
          </a:xfrm>
        </p:spPr>
        <p:txBody>
          <a:bodyPr/>
          <a:lstStyle/>
          <a:p>
            <a:pPr algn="ctr"/>
            <a:r>
              <a:rPr lang="el-GR" sz="2800" b="1" dirty="0" smtClean="0"/>
              <a:t>Η Θεωρία των Modigliani και Miller  (2)</a:t>
            </a:r>
          </a:p>
        </p:txBody>
      </p:sp>
      <p:sp>
        <p:nvSpPr>
          <p:cNvPr id="56325" name="Rectangle 3"/>
          <p:cNvSpPr>
            <a:spLocks noGrp="1" noChangeArrowheads="1"/>
          </p:cNvSpPr>
          <p:nvPr>
            <p:ph type="body" sz="half" idx="1"/>
          </p:nvPr>
        </p:nvSpPr>
        <p:spPr>
          <a:xfrm>
            <a:off x="107950" y="1125538"/>
            <a:ext cx="9036050" cy="5111774"/>
          </a:xfrm>
        </p:spPr>
        <p:txBody>
          <a:bodyPr/>
          <a:lstStyle/>
          <a:p>
            <a:pPr>
              <a:lnSpc>
                <a:spcPct val="200000"/>
              </a:lnSpc>
              <a:buFont typeface="Wingdings" pitchFamily="2" charset="2"/>
              <a:buNone/>
            </a:pPr>
            <a:r>
              <a:rPr lang="el-GR" sz="2000" dirty="0" smtClean="0"/>
              <a:t>    </a:t>
            </a:r>
          </a:p>
          <a:p>
            <a:endParaRPr lang="el-GR" sz="2000" dirty="0" smtClean="0"/>
          </a:p>
          <a:p>
            <a:pPr>
              <a:buFont typeface="Wingdings" pitchFamily="2" charset="2"/>
              <a:buNone/>
            </a:pPr>
            <a:endParaRPr lang="el-GR" sz="2000" dirty="0" smtClean="0"/>
          </a:p>
        </p:txBody>
      </p:sp>
      <p:sp>
        <p:nvSpPr>
          <p:cNvPr id="7" name="6 - Ορθογώνιο"/>
          <p:cNvSpPr/>
          <p:nvPr/>
        </p:nvSpPr>
        <p:spPr>
          <a:xfrm>
            <a:off x="251520" y="836713"/>
            <a:ext cx="8568952" cy="5404108"/>
          </a:xfrm>
          <a:prstGeom prst="rect">
            <a:avLst/>
          </a:prstGeom>
        </p:spPr>
        <p:txBody>
          <a:bodyPr wrap="square">
            <a:spAutoFit/>
          </a:bodyPr>
          <a:lstStyle/>
          <a:p>
            <a:pPr algn="just">
              <a:lnSpc>
                <a:spcPct val="200000"/>
              </a:lnSpc>
              <a:buFont typeface="Wingdings" pitchFamily="2" charset="2"/>
              <a:buNone/>
            </a:pPr>
            <a:r>
              <a:rPr lang="el-GR" dirty="0" smtClean="0"/>
              <a:t> </a:t>
            </a:r>
            <a:r>
              <a:rPr lang="el-GR" sz="2200" dirty="0" smtClean="0"/>
              <a:t>Σύμφωνα με τη θεωρία αυτή και εφόσον δεν υπάρχει η ευνοϊκή επίδραση της φορολογίας στο κόστος δανεισμού (συντελεστής φορολογίας = 0), η χρησιμοποίηση της χρηματοοικονομικής μόχλευσης δεν έχει επίδραση </a:t>
            </a:r>
            <a:r>
              <a:rPr lang="el-GR" sz="2200" b="1" dirty="0" smtClean="0"/>
              <a:t>στο μέσο κόστος του κεφαλαίου</a:t>
            </a:r>
            <a:r>
              <a:rPr lang="el-GR" sz="2200" dirty="0" smtClean="0"/>
              <a:t> και συνεπώς ούτε και στην αξία της επιχείρησης. </a:t>
            </a:r>
          </a:p>
          <a:p>
            <a:pPr algn="just">
              <a:lnSpc>
                <a:spcPct val="200000"/>
              </a:lnSpc>
              <a:buFont typeface="Wingdings" pitchFamily="2" charset="2"/>
              <a:buNone/>
            </a:pPr>
            <a:r>
              <a:rPr lang="el-GR" sz="2200" dirty="0" smtClean="0"/>
              <a:t>   Η αξία εξαρτάται μόνον από την ικανότητα της επιχείρησης να πραγματοποιεί επιτυχημένες επενδύσεις και όχι από μεταβολές στη σύνθεση των κεφαλαίων της. </a:t>
            </a:r>
            <a:endParaRPr lang="el-GR"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l-GR" altLang="el-GR" b="1" dirty="0" smtClean="0">
                <a:latin typeface="Bookman Old Style" pitchFamily="18" charset="0"/>
                <a:cs typeface="Times New Roman" pitchFamily="18" charset="0"/>
              </a:rPr>
              <a:t>Τα διάφορα είδη επιχειρήσεων</a:t>
            </a:r>
            <a:r>
              <a:rPr lang="el-GR" altLang="el-GR" dirty="0" smtClean="0"/>
              <a:t> </a:t>
            </a:r>
          </a:p>
        </p:txBody>
      </p:sp>
      <p:sp>
        <p:nvSpPr>
          <p:cNvPr id="208899" name="Rectangle 3"/>
          <p:cNvSpPr>
            <a:spLocks noGrp="1" noChangeArrowheads="1"/>
          </p:cNvSpPr>
          <p:nvPr>
            <p:ph idx="1"/>
          </p:nvPr>
        </p:nvSpPr>
        <p:spPr>
          <a:xfrm>
            <a:off x="0" y="1412875"/>
            <a:ext cx="8955088" cy="5140325"/>
          </a:xfrm>
        </p:spPr>
        <p:txBody>
          <a:bodyPr/>
          <a:lstStyle/>
          <a:p>
            <a:pPr algn="just" eaLnBrk="1" hangingPunct="1">
              <a:buFont typeface="Wingdings" pitchFamily="2" charset="2"/>
              <a:buChar char="v"/>
            </a:pPr>
            <a:r>
              <a:rPr lang="el-GR" altLang="el-GR" dirty="0" smtClean="0">
                <a:solidFill>
                  <a:srgbClr val="000000"/>
                </a:solidFill>
                <a:latin typeface="Bookman Old Style" pitchFamily="18" charset="0"/>
                <a:cs typeface="Times New Roman" pitchFamily="18" charset="0"/>
              </a:rPr>
              <a:t>Με βάση το ιδρυτικό παραστατικό τους οι επιχειρήσεις κατατάσσονται σε διάφορες εταιρικές μορφές, όπως: </a:t>
            </a:r>
            <a:endParaRPr lang="el-GR" altLang="el-GR" dirty="0" smtClean="0">
              <a:solidFill>
                <a:srgbClr val="000000"/>
              </a:solidFill>
              <a:latin typeface="Bookman Old Style" pitchFamily="18" charset="0"/>
            </a:endParaRPr>
          </a:p>
          <a:p>
            <a:pPr lvl="1" algn="just" eaLnBrk="1" hangingPunct="1">
              <a:buFont typeface="Wingdings" pitchFamily="2" charset="2"/>
              <a:buChar char="Ø"/>
            </a:pPr>
            <a:r>
              <a:rPr lang="el-GR" altLang="el-GR" sz="3200" b="1" dirty="0" smtClean="0">
                <a:solidFill>
                  <a:srgbClr val="000000"/>
                </a:solidFill>
                <a:latin typeface="Bookman Old Style" pitchFamily="18" charset="0"/>
                <a:cs typeface="Times New Roman" pitchFamily="18" charset="0"/>
              </a:rPr>
              <a:t>ανώνυμες εταιρείες, </a:t>
            </a:r>
            <a:endParaRPr lang="el-GR" altLang="el-GR" sz="3200" b="1" dirty="0" smtClean="0">
              <a:solidFill>
                <a:srgbClr val="000000"/>
              </a:solidFill>
              <a:latin typeface="Bookman Old Style" pitchFamily="18" charset="0"/>
            </a:endParaRPr>
          </a:p>
          <a:p>
            <a:pPr lvl="1" algn="just" eaLnBrk="1" hangingPunct="1">
              <a:buFont typeface="Wingdings" pitchFamily="2" charset="2"/>
              <a:buChar char="Ø"/>
            </a:pPr>
            <a:r>
              <a:rPr lang="el-GR" altLang="el-GR" sz="3200" b="1" dirty="0" smtClean="0">
                <a:solidFill>
                  <a:srgbClr val="000000"/>
                </a:solidFill>
                <a:latin typeface="Bookman Old Style" pitchFamily="18" charset="0"/>
                <a:cs typeface="Times New Roman" pitchFamily="18" charset="0"/>
              </a:rPr>
              <a:t>εταιρείες περιορισμένης ευθύνης, </a:t>
            </a:r>
            <a:endParaRPr lang="el-GR" altLang="el-GR" sz="3200" b="1" dirty="0" smtClean="0">
              <a:solidFill>
                <a:srgbClr val="000000"/>
              </a:solidFill>
              <a:latin typeface="Bookman Old Style" pitchFamily="18" charset="0"/>
            </a:endParaRPr>
          </a:p>
          <a:p>
            <a:pPr lvl="1" algn="just" eaLnBrk="1" hangingPunct="1">
              <a:buFont typeface="Wingdings" pitchFamily="2" charset="2"/>
              <a:buChar char="Ø"/>
            </a:pPr>
            <a:r>
              <a:rPr lang="el-GR" altLang="el-GR" sz="3200" b="1" dirty="0" smtClean="0">
                <a:solidFill>
                  <a:srgbClr val="000000"/>
                </a:solidFill>
                <a:latin typeface="Bookman Old Style" pitchFamily="18" charset="0"/>
                <a:cs typeface="Times New Roman" pitchFamily="18" charset="0"/>
              </a:rPr>
              <a:t>ομόρρυθμες και ετερόρρυθμες εταιρείες, </a:t>
            </a:r>
            <a:endParaRPr lang="el-GR" altLang="el-GR" sz="3200" b="1" dirty="0" smtClean="0">
              <a:solidFill>
                <a:srgbClr val="000000"/>
              </a:solidFill>
              <a:latin typeface="Bookman Old Style" pitchFamily="18" charset="0"/>
            </a:endParaRPr>
          </a:p>
          <a:p>
            <a:pPr lvl="1" algn="just" eaLnBrk="1" hangingPunct="1">
              <a:buFont typeface="Wingdings" pitchFamily="2" charset="2"/>
              <a:buChar char="Ø"/>
            </a:pPr>
            <a:r>
              <a:rPr lang="el-GR" altLang="el-GR" sz="3200" b="1" dirty="0" smtClean="0">
                <a:solidFill>
                  <a:srgbClr val="000000"/>
                </a:solidFill>
                <a:latin typeface="Bookman Old Style" pitchFamily="18" charset="0"/>
                <a:cs typeface="Times New Roman" pitchFamily="18" charset="0"/>
              </a:rPr>
              <a:t>συνεταιρισμοί, </a:t>
            </a:r>
            <a:endParaRPr lang="el-GR" altLang="el-GR" sz="3200" b="1" dirty="0" smtClean="0">
              <a:solidFill>
                <a:srgbClr val="000000"/>
              </a:solidFill>
              <a:latin typeface="Bookman Old Style" pitchFamily="18" charset="0"/>
            </a:endParaRPr>
          </a:p>
          <a:p>
            <a:pPr lvl="1" algn="just" eaLnBrk="1" hangingPunct="1">
              <a:buFont typeface="Wingdings" pitchFamily="2" charset="2"/>
              <a:buChar char="Ø"/>
            </a:pPr>
            <a:r>
              <a:rPr lang="el-GR" altLang="el-GR" sz="3200" b="1" dirty="0" smtClean="0">
                <a:solidFill>
                  <a:srgbClr val="000000"/>
                </a:solidFill>
                <a:latin typeface="Bookman Old Style" pitchFamily="18" charset="0"/>
                <a:cs typeface="Times New Roman" pitchFamily="18" charset="0"/>
              </a:rPr>
              <a:t>κρατικοί οργανισμοί.</a:t>
            </a:r>
            <a:r>
              <a:rPr lang="el-GR" altLang="el-GR" sz="3200" dirty="0" smtClean="0">
                <a:solidFill>
                  <a:srgbClr val="000000"/>
                </a:solidFill>
                <a:latin typeface="Bookman Old Style" pitchFamily="18" charset="0"/>
                <a:cs typeface="Times New Roman" pitchFamily="18" charset="0"/>
              </a:rPr>
              <a:t> </a:t>
            </a:r>
            <a:endParaRPr lang="el-GR" altLang="el-GR" sz="3200" dirty="0" smtClean="0">
              <a:solidFill>
                <a:srgbClr val="000000"/>
              </a:solidFill>
              <a:latin typeface="Bookman Old Style" pitchFamily="18" charset="0"/>
            </a:endParaRP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dissolve">
                                      <p:cBhvr>
                                        <p:cTn id="7" dur="500"/>
                                        <p:tgtEl>
                                          <p:spTgt spid="208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8899">
                                            <p:txEl>
                                              <p:pRg st="1" end="1"/>
                                            </p:txEl>
                                          </p:spTgt>
                                        </p:tgtEl>
                                        <p:attrNameLst>
                                          <p:attrName>style.visibility</p:attrName>
                                        </p:attrNameLst>
                                      </p:cBhvr>
                                      <p:to>
                                        <p:strVal val="visible"/>
                                      </p:to>
                                    </p:set>
                                    <p:animEffect transition="in" filter="dissolve">
                                      <p:cBhvr>
                                        <p:cTn id="10" dur="500"/>
                                        <p:tgtEl>
                                          <p:spTgt spid="2088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8899">
                                            <p:txEl>
                                              <p:pRg st="2" end="2"/>
                                            </p:txEl>
                                          </p:spTgt>
                                        </p:tgtEl>
                                        <p:attrNameLst>
                                          <p:attrName>style.visibility</p:attrName>
                                        </p:attrNameLst>
                                      </p:cBhvr>
                                      <p:to>
                                        <p:strVal val="visible"/>
                                      </p:to>
                                    </p:set>
                                    <p:animEffect transition="in" filter="dissolve">
                                      <p:cBhvr>
                                        <p:cTn id="13" dur="500"/>
                                        <p:tgtEl>
                                          <p:spTgt spid="2088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8899">
                                            <p:txEl>
                                              <p:pRg st="3" end="3"/>
                                            </p:txEl>
                                          </p:spTgt>
                                        </p:tgtEl>
                                        <p:attrNameLst>
                                          <p:attrName>style.visibility</p:attrName>
                                        </p:attrNameLst>
                                      </p:cBhvr>
                                      <p:to>
                                        <p:strVal val="visible"/>
                                      </p:to>
                                    </p:set>
                                    <p:animEffect transition="in" filter="dissolve">
                                      <p:cBhvr>
                                        <p:cTn id="16" dur="500"/>
                                        <p:tgtEl>
                                          <p:spTgt spid="20889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8899">
                                            <p:txEl>
                                              <p:pRg st="4" end="4"/>
                                            </p:txEl>
                                          </p:spTgt>
                                        </p:tgtEl>
                                        <p:attrNameLst>
                                          <p:attrName>style.visibility</p:attrName>
                                        </p:attrNameLst>
                                      </p:cBhvr>
                                      <p:to>
                                        <p:strVal val="visible"/>
                                      </p:to>
                                    </p:set>
                                    <p:animEffect transition="in" filter="dissolve">
                                      <p:cBhvr>
                                        <p:cTn id="19" dur="500"/>
                                        <p:tgtEl>
                                          <p:spTgt spid="20889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8899">
                                            <p:txEl>
                                              <p:pRg st="5" end="5"/>
                                            </p:txEl>
                                          </p:spTgt>
                                        </p:tgtEl>
                                        <p:attrNameLst>
                                          <p:attrName>style.visibility</p:attrName>
                                        </p:attrNameLst>
                                      </p:cBhvr>
                                      <p:to>
                                        <p:strVal val="visible"/>
                                      </p:to>
                                    </p:set>
                                    <p:animEffect transition="in" filter="dissolve">
                                      <p:cBhvr>
                                        <p:cTn id="22" dur="500"/>
                                        <p:tgtEl>
                                          <p:spTgt spid="208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Line 15"/>
          <p:cNvSpPr>
            <a:spLocks noChangeShapeType="1"/>
          </p:cNvSpPr>
          <p:nvPr/>
        </p:nvSpPr>
        <p:spPr bwMode="auto">
          <a:xfrm>
            <a:off x="2592388" y="4362450"/>
            <a:ext cx="2362200" cy="1588"/>
          </a:xfrm>
          <a:prstGeom prst="line">
            <a:avLst/>
          </a:prstGeom>
          <a:noFill/>
          <a:ln w="9525">
            <a:solidFill>
              <a:schemeClr val="tx1"/>
            </a:solidFill>
            <a:round/>
            <a:headEnd/>
            <a:tailEnd/>
          </a:ln>
        </p:spPr>
        <p:txBody>
          <a:bodyPr/>
          <a:lstStyle/>
          <a:p>
            <a:endParaRPr lang="el-GR" dirty="0"/>
          </a:p>
        </p:txBody>
      </p:sp>
      <p:sp>
        <p:nvSpPr>
          <p:cNvPr id="28688" name="Line 16"/>
          <p:cNvSpPr>
            <a:spLocks noChangeShapeType="1"/>
          </p:cNvSpPr>
          <p:nvPr/>
        </p:nvSpPr>
        <p:spPr bwMode="auto">
          <a:xfrm>
            <a:off x="2592388" y="2535238"/>
            <a:ext cx="0" cy="1828800"/>
          </a:xfrm>
          <a:prstGeom prst="line">
            <a:avLst/>
          </a:prstGeom>
          <a:noFill/>
          <a:ln w="9525">
            <a:solidFill>
              <a:schemeClr val="tx1"/>
            </a:solidFill>
            <a:round/>
            <a:headEnd/>
            <a:tailEnd/>
          </a:ln>
        </p:spPr>
        <p:txBody>
          <a:bodyPr/>
          <a:lstStyle/>
          <a:p>
            <a:endParaRPr lang="el-GR" dirty="0"/>
          </a:p>
        </p:txBody>
      </p:sp>
      <p:sp>
        <p:nvSpPr>
          <p:cNvPr id="28689" name="Text Box 17"/>
          <p:cNvSpPr txBox="1">
            <a:spLocks noChangeArrowheads="1"/>
          </p:cNvSpPr>
          <p:nvPr/>
        </p:nvSpPr>
        <p:spPr bwMode="auto">
          <a:xfrm>
            <a:off x="1873250" y="1989138"/>
            <a:ext cx="2000250" cy="273050"/>
          </a:xfrm>
          <a:prstGeom prst="rect">
            <a:avLst/>
          </a:prstGeom>
          <a:noFill/>
          <a:ln w="9525">
            <a:noFill/>
            <a:miter lim="800000"/>
            <a:headEnd/>
            <a:tailEnd/>
          </a:ln>
        </p:spPr>
        <p:txBody>
          <a:bodyPr/>
          <a:lstStyle/>
          <a:p>
            <a:r>
              <a:rPr lang="el-GR" dirty="0">
                <a:latin typeface="Times New Roman" pitchFamily="18" charset="0"/>
              </a:rPr>
              <a:t>Κόστος Κεφαλαίου</a:t>
            </a:r>
          </a:p>
        </p:txBody>
      </p:sp>
      <p:sp>
        <p:nvSpPr>
          <p:cNvPr id="28690" name="Line 18"/>
          <p:cNvSpPr>
            <a:spLocks noChangeShapeType="1"/>
          </p:cNvSpPr>
          <p:nvPr/>
        </p:nvSpPr>
        <p:spPr bwMode="auto">
          <a:xfrm flipV="1">
            <a:off x="2592388" y="2708275"/>
            <a:ext cx="2090737" cy="639763"/>
          </a:xfrm>
          <a:prstGeom prst="line">
            <a:avLst/>
          </a:prstGeom>
          <a:noFill/>
          <a:ln w="9525">
            <a:solidFill>
              <a:schemeClr val="tx1"/>
            </a:solidFill>
            <a:round/>
            <a:headEnd/>
            <a:tailEnd/>
          </a:ln>
        </p:spPr>
        <p:txBody>
          <a:bodyPr/>
          <a:lstStyle/>
          <a:p>
            <a:endParaRPr lang="el-GR" dirty="0"/>
          </a:p>
        </p:txBody>
      </p:sp>
      <p:sp>
        <p:nvSpPr>
          <p:cNvPr id="28691" name="Line 19"/>
          <p:cNvSpPr>
            <a:spLocks noChangeShapeType="1"/>
          </p:cNvSpPr>
          <p:nvPr/>
        </p:nvSpPr>
        <p:spPr bwMode="auto">
          <a:xfrm>
            <a:off x="2592388" y="3357563"/>
            <a:ext cx="2181225" cy="1587"/>
          </a:xfrm>
          <a:prstGeom prst="line">
            <a:avLst/>
          </a:prstGeom>
          <a:noFill/>
          <a:ln w="9525">
            <a:solidFill>
              <a:schemeClr val="tx1"/>
            </a:solidFill>
            <a:round/>
            <a:headEnd/>
            <a:tailEnd/>
          </a:ln>
        </p:spPr>
        <p:txBody>
          <a:bodyPr/>
          <a:lstStyle/>
          <a:p>
            <a:endParaRPr lang="el-GR" dirty="0"/>
          </a:p>
        </p:txBody>
      </p:sp>
      <p:sp>
        <p:nvSpPr>
          <p:cNvPr id="28692" name="Line 20"/>
          <p:cNvSpPr>
            <a:spLocks noChangeShapeType="1"/>
          </p:cNvSpPr>
          <p:nvPr/>
        </p:nvSpPr>
        <p:spPr bwMode="auto">
          <a:xfrm>
            <a:off x="2592388" y="3905250"/>
            <a:ext cx="2181225" cy="1588"/>
          </a:xfrm>
          <a:prstGeom prst="line">
            <a:avLst/>
          </a:prstGeom>
          <a:noFill/>
          <a:ln w="9525">
            <a:solidFill>
              <a:schemeClr val="tx1"/>
            </a:solidFill>
            <a:round/>
            <a:headEnd/>
            <a:tailEnd/>
          </a:ln>
        </p:spPr>
        <p:txBody>
          <a:bodyPr/>
          <a:lstStyle/>
          <a:p>
            <a:endParaRPr lang="el-GR" dirty="0"/>
          </a:p>
        </p:txBody>
      </p:sp>
      <p:sp>
        <p:nvSpPr>
          <p:cNvPr id="28693" name="Text Box 21"/>
          <p:cNvSpPr txBox="1">
            <a:spLocks noChangeArrowheads="1"/>
          </p:cNvSpPr>
          <p:nvPr/>
        </p:nvSpPr>
        <p:spPr bwMode="auto">
          <a:xfrm>
            <a:off x="4878388" y="2535238"/>
            <a:ext cx="1387475" cy="388937"/>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sL</a:t>
            </a:r>
            <a:endParaRPr lang="el-GR" dirty="0">
              <a:latin typeface="Times New Roman" pitchFamily="18" charset="0"/>
            </a:endParaRPr>
          </a:p>
        </p:txBody>
      </p:sp>
      <p:sp>
        <p:nvSpPr>
          <p:cNvPr id="28694" name="Text Box 22"/>
          <p:cNvSpPr txBox="1">
            <a:spLocks noChangeArrowheads="1"/>
          </p:cNvSpPr>
          <p:nvPr/>
        </p:nvSpPr>
        <p:spPr bwMode="auto">
          <a:xfrm>
            <a:off x="4878388" y="3175000"/>
            <a:ext cx="1314450" cy="398463"/>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o</a:t>
            </a:r>
            <a:r>
              <a:rPr lang="el-GR" dirty="0">
                <a:latin typeface="Times New Roman" pitchFamily="18" charset="0"/>
              </a:rPr>
              <a:t>=WACC</a:t>
            </a:r>
          </a:p>
        </p:txBody>
      </p:sp>
      <p:sp>
        <p:nvSpPr>
          <p:cNvPr id="28695" name="Text Box 23"/>
          <p:cNvSpPr txBox="1">
            <a:spLocks noChangeArrowheads="1"/>
          </p:cNvSpPr>
          <p:nvPr/>
        </p:nvSpPr>
        <p:spPr bwMode="auto">
          <a:xfrm>
            <a:off x="4878388" y="3722688"/>
            <a:ext cx="811212" cy="354012"/>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d</a:t>
            </a:r>
            <a:endParaRPr lang="el-GR" dirty="0">
              <a:latin typeface="Times New Roman" pitchFamily="18" charset="0"/>
            </a:endParaRPr>
          </a:p>
        </p:txBody>
      </p:sp>
      <p:sp>
        <p:nvSpPr>
          <p:cNvPr id="28696" name="Text Box 24"/>
          <p:cNvSpPr txBox="1">
            <a:spLocks noChangeArrowheads="1"/>
          </p:cNvSpPr>
          <p:nvPr/>
        </p:nvSpPr>
        <p:spPr bwMode="auto">
          <a:xfrm>
            <a:off x="5221288" y="4270375"/>
            <a:ext cx="2195512" cy="342900"/>
          </a:xfrm>
          <a:prstGeom prst="rect">
            <a:avLst/>
          </a:prstGeom>
          <a:noFill/>
          <a:ln w="9525">
            <a:noFill/>
            <a:miter lim="800000"/>
            <a:headEnd/>
            <a:tailEnd/>
          </a:ln>
        </p:spPr>
        <p:txBody>
          <a:bodyPr/>
          <a:lstStyle/>
          <a:p>
            <a:r>
              <a:rPr lang="el-GR" dirty="0">
                <a:latin typeface="Times New Roman" pitchFamily="18" charset="0"/>
              </a:rPr>
              <a:t>Ξένα / ίδια κεφάλαια</a:t>
            </a:r>
          </a:p>
        </p:txBody>
      </p:sp>
      <p:sp>
        <p:nvSpPr>
          <p:cNvPr id="28697" name="Text Box 25"/>
          <p:cNvSpPr txBox="1">
            <a:spLocks noChangeArrowheads="1"/>
          </p:cNvSpPr>
          <p:nvPr/>
        </p:nvSpPr>
        <p:spPr bwMode="auto">
          <a:xfrm>
            <a:off x="2232025" y="4419600"/>
            <a:ext cx="473075" cy="274638"/>
          </a:xfrm>
          <a:prstGeom prst="rect">
            <a:avLst/>
          </a:prstGeom>
          <a:noFill/>
          <a:ln w="9525">
            <a:noFill/>
            <a:miter lim="800000"/>
            <a:headEnd/>
            <a:tailEnd/>
          </a:ln>
        </p:spPr>
        <p:txBody>
          <a:bodyPr/>
          <a:lstStyle/>
          <a:p>
            <a:pPr algn="ctr"/>
            <a:r>
              <a:rPr lang="en-US" dirty="0">
                <a:latin typeface="Times New Roman" pitchFamily="18" charset="0"/>
              </a:rPr>
              <a:t>0</a:t>
            </a:r>
            <a:endParaRPr lang="el-GR" dirty="0">
              <a:latin typeface="Times New Roman" pitchFamily="18" charset="0"/>
            </a:endParaRPr>
          </a:p>
        </p:txBody>
      </p:sp>
      <p:sp>
        <p:nvSpPr>
          <p:cNvPr id="28700" name="Rectangle 28"/>
          <p:cNvSpPr>
            <a:spLocks noGrp="1" noChangeArrowheads="1"/>
          </p:cNvSpPr>
          <p:nvPr>
            <p:ph type="title"/>
          </p:nvPr>
        </p:nvSpPr>
        <p:spPr bwMode="auto">
          <a:xfrm>
            <a:off x="0" y="133350"/>
            <a:ext cx="9144000" cy="576263"/>
          </a:xfrm>
          <a:noFill/>
          <a:ln>
            <a:miter lim="800000"/>
            <a:headEnd/>
            <a:tailEnd/>
          </a:ln>
        </p:spPr>
        <p:txBody>
          <a:bodyPr vert="horz" wrap="square" lIns="91440" tIns="45720" rIns="91440" bIns="45720" numCol="1" anchor="t" anchorCtr="0" compatLnSpc="1">
            <a:prstTxWarp prst="textNoShape">
              <a:avLst/>
            </a:prstTxWarp>
          </a:bodyPr>
          <a:lstStyle/>
          <a:p>
            <a:r>
              <a:rPr lang="el-GR" sz="3200" b="1" dirty="0"/>
              <a:t>Η προσέγγιση των Modigliani – Miller (ΜΜ) </a:t>
            </a:r>
            <a:r>
              <a:rPr lang="el-GR" sz="3200" b="1" dirty="0" smtClean="0"/>
              <a:t>χωρίς </a:t>
            </a:r>
            <a:r>
              <a:rPr lang="el-GR" sz="3200" b="1" dirty="0"/>
              <a:t>φόρους επιχειρήσεων</a:t>
            </a:r>
            <a:r>
              <a:rPr lang="el-GR" sz="3200" dirty="0"/>
              <a:t> </a:t>
            </a:r>
            <a:r>
              <a:rPr lang="en-US" sz="3200" b="1" dirty="0" smtClean="0"/>
              <a:t>(</a:t>
            </a:r>
            <a:r>
              <a:rPr lang="el-GR" sz="3200" b="1" dirty="0" smtClean="0"/>
              <a:t>3</a:t>
            </a:r>
            <a:r>
              <a:rPr lang="en-US" sz="3200" b="1" dirty="0" smtClean="0"/>
              <a:t>)</a:t>
            </a:r>
            <a:endParaRPr lang="el-GR" sz="3200" b="1"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0" y="-458788"/>
            <a:ext cx="9144000" cy="1600201"/>
          </a:xfrm>
        </p:spPr>
        <p:txBody>
          <a:bodyPr/>
          <a:lstStyle/>
          <a:p>
            <a:pPr algn="ctr"/>
            <a:r>
              <a:rPr lang="el-GR" sz="2400" b="1" dirty="0" smtClean="0"/>
              <a:t>Η Θεωρία των Modigliani και Miller</a:t>
            </a:r>
          </a:p>
        </p:txBody>
      </p:sp>
      <p:sp>
        <p:nvSpPr>
          <p:cNvPr id="57349" name="Rectangle 3"/>
          <p:cNvSpPr>
            <a:spLocks noGrp="1" noChangeArrowheads="1"/>
          </p:cNvSpPr>
          <p:nvPr>
            <p:ph type="body" sz="half" idx="1"/>
          </p:nvPr>
        </p:nvSpPr>
        <p:spPr>
          <a:xfrm>
            <a:off x="107950" y="1125538"/>
            <a:ext cx="9036050" cy="4319686"/>
          </a:xfrm>
        </p:spPr>
        <p:txBody>
          <a:bodyPr/>
          <a:lstStyle/>
          <a:p>
            <a:pPr algn="just">
              <a:buFont typeface="Wingdings" pitchFamily="2" charset="2"/>
              <a:buNone/>
            </a:pPr>
            <a:r>
              <a:rPr lang="el-GR" sz="2000" dirty="0" smtClean="0"/>
              <a:t>   </a:t>
            </a:r>
          </a:p>
          <a:p>
            <a:endParaRPr lang="el-GR" sz="2000" dirty="0" smtClean="0"/>
          </a:p>
          <a:p>
            <a:pPr>
              <a:buFont typeface="Wingdings" pitchFamily="2" charset="2"/>
              <a:buNone/>
            </a:pPr>
            <a:endParaRPr lang="el-GR" sz="2000" dirty="0" smtClean="0"/>
          </a:p>
        </p:txBody>
      </p:sp>
      <p:sp>
        <p:nvSpPr>
          <p:cNvPr id="6" name="5 - Ορθογώνιο"/>
          <p:cNvSpPr/>
          <p:nvPr/>
        </p:nvSpPr>
        <p:spPr>
          <a:xfrm>
            <a:off x="323528" y="980728"/>
            <a:ext cx="8640960" cy="5509200"/>
          </a:xfrm>
          <a:prstGeom prst="rect">
            <a:avLst/>
          </a:prstGeom>
        </p:spPr>
        <p:txBody>
          <a:bodyPr wrap="square">
            <a:spAutoFit/>
          </a:bodyPr>
          <a:lstStyle/>
          <a:p>
            <a:pPr algn="just">
              <a:buFont typeface="Wingdings" pitchFamily="2" charset="2"/>
              <a:buNone/>
            </a:pPr>
            <a:r>
              <a:rPr lang="el-GR" sz="2200" dirty="0" smtClean="0"/>
              <a:t>Κατά τους Modil</a:t>
            </a:r>
            <a:r>
              <a:rPr lang="en-US" sz="2200" dirty="0" smtClean="0"/>
              <a:t>l</a:t>
            </a:r>
            <a:r>
              <a:rPr lang="el-GR" sz="2200" dirty="0" smtClean="0"/>
              <a:t>iani και Miller, το αποτέλεσμα αυτό προκύπτει από την άμεση και γρήγορη αύξηση του κόστους και των δύο κατηγοριών κεφαλαίου λόγω της αύξησης της χρηματοοικονομικής μόχλευσης. </a:t>
            </a:r>
          </a:p>
          <a:p>
            <a:pPr algn="just">
              <a:buFont typeface="Wingdings" pitchFamily="2" charset="2"/>
              <a:buNone/>
            </a:pPr>
            <a:r>
              <a:rPr lang="el-GR" sz="2200" dirty="0" smtClean="0"/>
              <a:t>    Η αύξηση είναι τόσο γρήγορη και τόσο σημαντική ώστε, να εξουδετερώνονται αμέσως και πλήρως οι ευνοϊκές επιδράσεις της μερικής υποκατάστασης των ιδίων από ξένα κεφάλαια, με αποτέλεσμα το μέσο κόστος του κεφαλαίου αλλά και η αξία της επιχείρησης να μη μεταβάλλονται. </a:t>
            </a:r>
          </a:p>
          <a:p>
            <a:pPr algn="just">
              <a:buFont typeface="Wingdings" pitchFamily="2" charset="2"/>
              <a:buNone/>
            </a:pPr>
            <a:r>
              <a:rPr lang="el-GR" sz="2200" dirty="0" smtClean="0"/>
              <a:t>   Τα αποτελέσματα αυτά οφείλονται στην υπόθεση, ότι τόσο οι δανειστές όσο και οι μέτοχοι αντιδρούν άμεσα στην αύξηση του χρηματοοικονομικού κινδύνου και επιζητούν αυξημένη απόδοση. </a:t>
            </a:r>
          </a:p>
          <a:p>
            <a:pPr algn="just">
              <a:buFont typeface="Wingdings" pitchFamily="2" charset="2"/>
              <a:buNone/>
            </a:pPr>
            <a:r>
              <a:rPr lang="el-GR" sz="2200" dirty="0" smtClean="0"/>
              <a:t>    Αντίθετα, σύμφωνα με την κλασική θεωρία, μέχρι ενός σημείου υπάρχει ανοχή στην αύξηση της χρηματοοικονομικής μόχλευσης, χωρίς να αυξάνει σε σημαντικό βαθμό το κόστος των δύο κατηγοριών κεφαλαίου.</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333375"/>
            <a:ext cx="9144000" cy="417513"/>
          </a:xfrm>
          <a:noFill/>
          <a:ln>
            <a:miter lim="800000"/>
            <a:headEnd/>
            <a:tailEnd/>
          </a:ln>
        </p:spPr>
        <p:txBody>
          <a:bodyPr vert="horz" wrap="square" lIns="91440" tIns="45720" rIns="91440" bIns="45720" numCol="1" anchor="t" anchorCtr="0" compatLnSpc="1">
            <a:prstTxWarp prst="textNoShape">
              <a:avLst/>
            </a:prstTxWarp>
          </a:bodyPr>
          <a:lstStyle/>
          <a:p>
            <a:r>
              <a:rPr lang="el-GR" sz="3600" b="1" dirty="0">
                <a:latin typeface="Times New Roman" pitchFamily="18" charset="0"/>
              </a:rPr>
              <a:t>Η προσέγγιση των Modigliani – Miller (ΜΜ) με φόρους επιχειρήσεων</a:t>
            </a:r>
            <a:r>
              <a:rPr lang="en-US" sz="3600" b="1" dirty="0">
                <a:latin typeface="Times New Roman" pitchFamily="18" charset="0"/>
              </a:rPr>
              <a:t> </a:t>
            </a:r>
            <a:r>
              <a:rPr lang="en-US" sz="3600" b="1" dirty="0" smtClean="0">
                <a:latin typeface="Times New Roman" pitchFamily="18" charset="0"/>
              </a:rPr>
              <a:t>(</a:t>
            </a:r>
            <a:r>
              <a:rPr lang="el-GR" sz="3600" b="1" dirty="0" smtClean="0">
                <a:latin typeface="Times New Roman" pitchFamily="18" charset="0"/>
              </a:rPr>
              <a:t>1</a:t>
            </a:r>
            <a:r>
              <a:rPr lang="en-US" sz="3600" b="1" dirty="0" smtClean="0">
                <a:latin typeface="Times New Roman" pitchFamily="18" charset="0"/>
              </a:rPr>
              <a:t>)</a:t>
            </a:r>
            <a:endParaRPr lang="el-GR" sz="3600" dirty="0"/>
          </a:p>
        </p:txBody>
      </p:sp>
      <p:sp>
        <p:nvSpPr>
          <p:cNvPr id="8195" name="Rectangle 3"/>
          <p:cNvSpPr>
            <a:spLocks noGrp="1" noChangeArrowheads="1"/>
          </p:cNvSpPr>
          <p:nvPr>
            <p:ph type="body" idx="1"/>
          </p:nvPr>
        </p:nvSpPr>
        <p:spPr>
          <a:xfrm>
            <a:off x="323528" y="1700808"/>
            <a:ext cx="8496944" cy="4680520"/>
          </a:xfrm>
        </p:spPr>
        <p:txBody>
          <a:bodyPr/>
          <a:lstStyle/>
          <a:p>
            <a:pPr marL="0" indent="0" algn="just">
              <a:buFont typeface="Wingdings" pitchFamily="2" charset="2"/>
              <a:buNone/>
            </a:pPr>
            <a:r>
              <a:rPr lang="el-GR" sz="3000" dirty="0">
                <a:latin typeface="Times New Roman" pitchFamily="18" charset="0"/>
              </a:rPr>
              <a:t>Το 1963 οι MM απέδειξαν ότι εάν ληφθεί υπόψη ότι τα κέρδη των επιχειρήσεων φορολογούνται (</a:t>
            </a:r>
            <a:r>
              <a:rPr lang="en-US" sz="3000" dirty="0">
                <a:latin typeface="Times New Roman" pitchFamily="18" charset="0"/>
              </a:rPr>
              <a:t>corporate taxes</a:t>
            </a:r>
            <a:r>
              <a:rPr lang="el-GR" sz="3000" dirty="0">
                <a:latin typeface="Times New Roman" pitchFamily="18" charset="0"/>
              </a:rPr>
              <a:t>), τότε η αξία μιας επιχείρησης αυξάνεται όσο περισσότερα δανειακά κεφάλαια χρησιμοποιεί η επιχείρηση αυτή. Επομένως, οι επιχειρήσεις θα πρέπει να χρηματοδοτούν τις δραστηριότητες τους με 100% δανειακά κεφάλαια. Η άποψη αυτή στηρίζεται στο γεγονός ότι οι τόκοι των δανειακών κεφαλαίων εκπίπτουν του φορολογητέου εισοδήματος των επιχειρήσεων.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Line 4"/>
          <p:cNvSpPr>
            <a:spLocks noChangeShapeType="1"/>
          </p:cNvSpPr>
          <p:nvPr/>
        </p:nvSpPr>
        <p:spPr bwMode="auto">
          <a:xfrm>
            <a:off x="2640013" y="4584700"/>
            <a:ext cx="2378075" cy="0"/>
          </a:xfrm>
          <a:prstGeom prst="line">
            <a:avLst/>
          </a:prstGeom>
          <a:noFill/>
          <a:ln w="9525">
            <a:solidFill>
              <a:schemeClr val="tx1"/>
            </a:solidFill>
            <a:round/>
            <a:headEnd/>
            <a:tailEnd/>
          </a:ln>
        </p:spPr>
        <p:txBody>
          <a:bodyPr/>
          <a:lstStyle/>
          <a:p>
            <a:endParaRPr lang="el-GR" dirty="0"/>
          </a:p>
        </p:txBody>
      </p:sp>
      <p:sp>
        <p:nvSpPr>
          <p:cNvPr id="30725" name="Line 5"/>
          <p:cNvSpPr>
            <a:spLocks noChangeShapeType="1"/>
          </p:cNvSpPr>
          <p:nvPr/>
        </p:nvSpPr>
        <p:spPr bwMode="auto">
          <a:xfrm>
            <a:off x="2640013" y="2755900"/>
            <a:ext cx="0" cy="1828800"/>
          </a:xfrm>
          <a:prstGeom prst="line">
            <a:avLst/>
          </a:prstGeom>
          <a:noFill/>
          <a:ln w="9525">
            <a:solidFill>
              <a:schemeClr val="tx1"/>
            </a:solidFill>
            <a:round/>
            <a:headEnd/>
            <a:tailEnd/>
          </a:ln>
        </p:spPr>
        <p:txBody>
          <a:bodyPr/>
          <a:lstStyle/>
          <a:p>
            <a:endParaRPr lang="el-GR" dirty="0"/>
          </a:p>
        </p:txBody>
      </p:sp>
      <p:sp>
        <p:nvSpPr>
          <p:cNvPr id="30726" name="Text Box 6"/>
          <p:cNvSpPr txBox="1">
            <a:spLocks noChangeArrowheads="1"/>
          </p:cNvSpPr>
          <p:nvPr/>
        </p:nvSpPr>
        <p:spPr bwMode="auto">
          <a:xfrm>
            <a:off x="1906588" y="2178050"/>
            <a:ext cx="2232025" cy="457200"/>
          </a:xfrm>
          <a:prstGeom prst="rect">
            <a:avLst/>
          </a:prstGeom>
          <a:noFill/>
          <a:ln w="9525">
            <a:noFill/>
            <a:miter lim="800000"/>
            <a:headEnd/>
            <a:tailEnd/>
          </a:ln>
        </p:spPr>
        <p:txBody>
          <a:bodyPr/>
          <a:lstStyle/>
          <a:p>
            <a:r>
              <a:rPr lang="el-GR" dirty="0">
                <a:latin typeface="Times New Roman" pitchFamily="18" charset="0"/>
              </a:rPr>
              <a:t>Κόστος Κεφαλαίου</a:t>
            </a:r>
          </a:p>
          <a:p>
            <a:endParaRPr lang="el-GR" dirty="0"/>
          </a:p>
        </p:txBody>
      </p:sp>
      <p:sp>
        <p:nvSpPr>
          <p:cNvPr id="30727" name="Line 7"/>
          <p:cNvSpPr>
            <a:spLocks noChangeShapeType="1"/>
          </p:cNvSpPr>
          <p:nvPr/>
        </p:nvSpPr>
        <p:spPr bwMode="auto">
          <a:xfrm>
            <a:off x="2640013" y="4213225"/>
            <a:ext cx="2195512" cy="0"/>
          </a:xfrm>
          <a:prstGeom prst="line">
            <a:avLst/>
          </a:prstGeom>
          <a:noFill/>
          <a:ln w="9525">
            <a:solidFill>
              <a:schemeClr val="tx1"/>
            </a:solidFill>
            <a:round/>
            <a:headEnd/>
            <a:tailEnd/>
          </a:ln>
        </p:spPr>
        <p:txBody>
          <a:bodyPr/>
          <a:lstStyle/>
          <a:p>
            <a:endParaRPr lang="el-GR" dirty="0"/>
          </a:p>
        </p:txBody>
      </p:sp>
      <p:sp>
        <p:nvSpPr>
          <p:cNvPr id="30728" name="Text Box 8"/>
          <p:cNvSpPr txBox="1">
            <a:spLocks noChangeArrowheads="1"/>
          </p:cNvSpPr>
          <p:nvPr/>
        </p:nvSpPr>
        <p:spPr bwMode="auto">
          <a:xfrm>
            <a:off x="4926013" y="2784475"/>
            <a:ext cx="796925" cy="333375"/>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sL</a:t>
            </a:r>
            <a:endParaRPr lang="el-GR" dirty="0">
              <a:latin typeface="Times New Roman" pitchFamily="18" charset="0"/>
            </a:endParaRPr>
          </a:p>
        </p:txBody>
      </p:sp>
      <p:sp>
        <p:nvSpPr>
          <p:cNvPr id="30729" name="Text Box 9"/>
          <p:cNvSpPr txBox="1">
            <a:spLocks noChangeArrowheads="1"/>
          </p:cNvSpPr>
          <p:nvPr/>
        </p:nvSpPr>
        <p:spPr bwMode="auto">
          <a:xfrm>
            <a:off x="4926013" y="3649663"/>
            <a:ext cx="1301750" cy="369887"/>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o</a:t>
            </a:r>
            <a:r>
              <a:rPr lang="en-US" dirty="0">
                <a:latin typeface="Times New Roman" pitchFamily="18" charset="0"/>
              </a:rPr>
              <a:t>=WACC</a:t>
            </a:r>
            <a:endParaRPr lang="el-GR" dirty="0">
              <a:latin typeface="Times New Roman" pitchFamily="18" charset="0"/>
            </a:endParaRPr>
          </a:p>
        </p:txBody>
      </p:sp>
      <p:sp>
        <p:nvSpPr>
          <p:cNvPr id="30730" name="Text Box 10"/>
          <p:cNvSpPr txBox="1">
            <a:spLocks noChangeArrowheads="1"/>
          </p:cNvSpPr>
          <p:nvPr/>
        </p:nvSpPr>
        <p:spPr bwMode="auto">
          <a:xfrm>
            <a:off x="4926013" y="4098925"/>
            <a:ext cx="1157287" cy="342900"/>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d</a:t>
            </a:r>
            <a:r>
              <a:rPr lang="en-US" dirty="0">
                <a:latin typeface="Times New Roman" pitchFamily="18" charset="0"/>
              </a:rPr>
              <a:t>(1-t</a:t>
            </a:r>
            <a:r>
              <a:rPr lang="en-US" baseline="-25000" dirty="0">
                <a:latin typeface="Times New Roman" pitchFamily="18" charset="0"/>
              </a:rPr>
              <a:t>c</a:t>
            </a:r>
            <a:r>
              <a:rPr lang="en-US" dirty="0">
                <a:latin typeface="Times New Roman" pitchFamily="18" charset="0"/>
              </a:rPr>
              <a:t>)</a:t>
            </a:r>
            <a:endParaRPr lang="el-GR" dirty="0">
              <a:latin typeface="Times New Roman" pitchFamily="18" charset="0"/>
            </a:endParaRPr>
          </a:p>
        </p:txBody>
      </p:sp>
      <p:sp>
        <p:nvSpPr>
          <p:cNvPr id="30731" name="Text Box 11"/>
          <p:cNvSpPr txBox="1">
            <a:spLocks noChangeArrowheads="1"/>
          </p:cNvSpPr>
          <p:nvPr/>
        </p:nvSpPr>
        <p:spPr bwMode="auto">
          <a:xfrm>
            <a:off x="5146675" y="4675188"/>
            <a:ext cx="2225675" cy="342900"/>
          </a:xfrm>
          <a:prstGeom prst="rect">
            <a:avLst/>
          </a:prstGeom>
          <a:noFill/>
          <a:ln w="9525">
            <a:noFill/>
            <a:miter lim="800000"/>
            <a:headEnd/>
            <a:tailEnd/>
          </a:ln>
        </p:spPr>
        <p:txBody>
          <a:bodyPr/>
          <a:lstStyle/>
          <a:p>
            <a:r>
              <a:rPr lang="el-GR" dirty="0">
                <a:latin typeface="Times New Roman" pitchFamily="18" charset="0"/>
              </a:rPr>
              <a:t>Ξένα / ίδια κεφάλαια</a:t>
            </a:r>
          </a:p>
        </p:txBody>
      </p:sp>
      <p:sp>
        <p:nvSpPr>
          <p:cNvPr id="30732" name="Text Box 12"/>
          <p:cNvSpPr txBox="1">
            <a:spLocks noChangeArrowheads="1"/>
          </p:cNvSpPr>
          <p:nvPr/>
        </p:nvSpPr>
        <p:spPr bwMode="auto">
          <a:xfrm>
            <a:off x="2338388" y="4670425"/>
            <a:ext cx="415925" cy="347663"/>
          </a:xfrm>
          <a:prstGeom prst="rect">
            <a:avLst/>
          </a:prstGeom>
          <a:noFill/>
          <a:ln w="9525">
            <a:noFill/>
            <a:miter lim="800000"/>
            <a:headEnd/>
            <a:tailEnd/>
          </a:ln>
        </p:spPr>
        <p:txBody>
          <a:bodyPr/>
          <a:lstStyle/>
          <a:p>
            <a:r>
              <a:rPr lang="en-US" dirty="0">
                <a:latin typeface="Times New Roman" pitchFamily="18" charset="0"/>
              </a:rPr>
              <a:t>0</a:t>
            </a:r>
            <a:endParaRPr lang="el-GR" dirty="0">
              <a:latin typeface="Times New Roman" pitchFamily="18" charset="0"/>
            </a:endParaRPr>
          </a:p>
        </p:txBody>
      </p:sp>
      <p:sp>
        <p:nvSpPr>
          <p:cNvPr id="30733" name="Line 13"/>
          <p:cNvSpPr>
            <a:spLocks noChangeShapeType="1"/>
          </p:cNvSpPr>
          <p:nvPr/>
        </p:nvSpPr>
        <p:spPr bwMode="auto">
          <a:xfrm>
            <a:off x="2640013" y="3570288"/>
            <a:ext cx="2195512" cy="366712"/>
          </a:xfrm>
          <a:prstGeom prst="line">
            <a:avLst/>
          </a:prstGeom>
          <a:noFill/>
          <a:ln w="9525">
            <a:solidFill>
              <a:schemeClr val="tx1"/>
            </a:solidFill>
            <a:round/>
            <a:headEnd/>
            <a:tailEnd/>
          </a:ln>
        </p:spPr>
        <p:txBody>
          <a:bodyPr/>
          <a:lstStyle/>
          <a:p>
            <a:endParaRPr lang="el-GR" dirty="0"/>
          </a:p>
        </p:txBody>
      </p:sp>
      <p:sp>
        <p:nvSpPr>
          <p:cNvPr id="30734" name="Line 14"/>
          <p:cNvSpPr>
            <a:spLocks noChangeShapeType="1"/>
          </p:cNvSpPr>
          <p:nvPr/>
        </p:nvSpPr>
        <p:spPr bwMode="auto">
          <a:xfrm flipV="1">
            <a:off x="2640013" y="3119438"/>
            <a:ext cx="2171700" cy="457200"/>
          </a:xfrm>
          <a:prstGeom prst="line">
            <a:avLst/>
          </a:prstGeom>
          <a:noFill/>
          <a:ln w="9525">
            <a:solidFill>
              <a:schemeClr val="tx1"/>
            </a:solidFill>
            <a:round/>
            <a:headEnd/>
            <a:tailEnd/>
          </a:ln>
        </p:spPr>
        <p:txBody>
          <a:bodyPr/>
          <a:lstStyle/>
          <a:p>
            <a:endParaRPr lang="el-GR" dirty="0"/>
          </a:p>
        </p:txBody>
      </p:sp>
      <p:sp>
        <p:nvSpPr>
          <p:cNvPr id="30737" name="Rectangle 17"/>
          <p:cNvSpPr>
            <a:spLocks noGrp="1" noChangeArrowheads="1"/>
          </p:cNvSpPr>
          <p:nvPr>
            <p:ph type="title"/>
          </p:nvPr>
        </p:nvSpPr>
        <p:spPr bwMode="auto">
          <a:xfrm>
            <a:off x="0" y="260350"/>
            <a:ext cx="9144000" cy="417513"/>
          </a:xfrm>
          <a:noFill/>
          <a:ln>
            <a:miter lim="800000"/>
            <a:headEnd/>
            <a:tailEnd/>
          </a:ln>
        </p:spPr>
        <p:txBody>
          <a:bodyPr vert="horz" wrap="square" lIns="91440" tIns="45720" rIns="91440" bIns="45720" numCol="1" anchor="t" anchorCtr="0" compatLnSpc="1">
            <a:prstTxWarp prst="textNoShape">
              <a:avLst/>
            </a:prstTxWarp>
          </a:bodyPr>
          <a:lstStyle/>
          <a:p>
            <a:r>
              <a:rPr lang="el-GR" sz="3600" b="1" dirty="0">
                <a:latin typeface="Times New Roman" pitchFamily="18" charset="0"/>
              </a:rPr>
              <a:t>Η προσέγγιση των Modigliani – Miller (ΜΜ) με φόρους επιχειρήσεων</a:t>
            </a:r>
            <a:r>
              <a:rPr lang="en-US" sz="3600" b="1" dirty="0">
                <a:latin typeface="Times New Roman" pitchFamily="18" charset="0"/>
              </a:rPr>
              <a:t> (2)</a:t>
            </a:r>
            <a:endParaRPr lang="el-GR" sz="3600" b="1" dirty="0">
              <a:latin typeface="Times New Roman" pitchFamily="18"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109538"/>
            <a:ext cx="9144000" cy="417512"/>
          </a:xfrm>
          <a:noFill/>
          <a:ln>
            <a:miter lim="800000"/>
            <a:headEnd/>
            <a:tailEnd/>
          </a:ln>
        </p:spPr>
        <p:txBody>
          <a:bodyPr vert="horz" wrap="square" lIns="91440" tIns="45720" rIns="91440" bIns="45720" numCol="1" anchor="t" anchorCtr="0" compatLnSpc="1">
            <a:prstTxWarp prst="textNoShape">
              <a:avLst/>
            </a:prstTxWarp>
          </a:bodyPr>
          <a:lstStyle/>
          <a:p>
            <a:r>
              <a:rPr lang="el-GR" sz="3400" b="1" dirty="0">
                <a:latin typeface="Times New Roman" pitchFamily="18" charset="0"/>
              </a:rPr>
              <a:t>Κριτική των δύο προσεγγίσεων των ΜΜ</a:t>
            </a:r>
            <a:r>
              <a:rPr lang="en-US" sz="2800" b="1" dirty="0">
                <a:latin typeface="Times New Roman" pitchFamily="18" charset="0"/>
              </a:rPr>
              <a:t> (1)</a:t>
            </a:r>
            <a:endParaRPr lang="el-GR" dirty="0"/>
          </a:p>
        </p:txBody>
      </p:sp>
      <p:sp>
        <p:nvSpPr>
          <p:cNvPr id="12291" name="Rectangle 3"/>
          <p:cNvSpPr>
            <a:spLocks noGrp="1" noChangeArrowheads="1"/>
          </p:cNvSpPr>
          <p:nvPr>
            <p:ph type="body" idx="1"/>
          </p:nvPr>
        </p:nvSpPr>
        <p:spPr>
          <a:xfrm>
            <a:off x="539553" y="1268413"/>
            <a:ext cx="8066286" cy="4824412"/>
          </a:xfrm>
        </p:spPr>
        <p:txBody>
          <a:bodyPr/>
          <a:lstStyle/>
          <a:p>
            <a:pPr marL="355600" indent="-355600">
              <a:lnSpc>
                <a:spcPct val="90000"/>
              </a:lnSpc>
              <a:buFontTx/>
              <a:buNone/>
            </a:pPr>
            <a:r>
              <a:rPr lang="el-GR" sz="2800" dirty="0">
                <a:latin typeface="Times New Roman" pitchFamily="18" charset="0"/>
              </a:rPr>
              <a:t>1. </a:t>
            </a:r>
            <a:r>
              <a:rPr lang="el-GR" sz="3000" dirty="0">
                <a:latin typeface="Times New Roman" pitchFamily="18" charset="0"/>
              </a:rPr>
              <a:t>Η υπόθεση ότι δεν υπάρχουν προμήθειες χρηματι-στηριακών εταιρειών δεν είναι ρεαλιστική.</a:t>
            </a:r>
          </a:p>
          <a:p>
            <a:pPr marL="355600" indent="-355600">
              <a:lnSpc>
                <a:spcPct val="90000"/>
              </a:lnSpc>
              <a:buFontTx/>
              <a:buNone/>
            </a:pPr>
            <a:r>
              <a:rPr lang="el-GR" sz="3000" dirty="0">
                <a:latin typeface="Times New Roman" pitchFamily="18" charset="0"/>
              </a:rPr>
              <a:t>2. Η υπόθεση ότι όλοι οι επενδυτές μπορούν να δανείζονται με το ίδιο επιτόκιο με το οποίο δανείζονται οι επιχειρήσεις δεν είναι ρεαλιστική.</a:t>
            </a:r>
          </a:p>
          <a:p>
            <a:pPr marL="355600" indent="-355600">
              <a:lnSpc>
                <a:spcPct val="90000"/>
              </a:lnSpc>
              <a:buFontTx/>
              <a:buNone/>
            </a:pPr>
            <a:r>
              <a:rPr lang="el-GR" sz="3000" dirty="0">
                <a:latin typeface="Times New Roman" pitchFamily="18" charset="0"/>
              </a:rPr>
              <a:t>3. Η χρηματοοικονομική μόχλευση των ιδιωτών και η χρηματοοικονομική μόχλευση των επιχειρήσεων δεν είναι τέλεια υποκατάστατα μεταξύ τους.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67544" y="1412875"/>
            <a:ext cx="7849369" cy="4248150"/>
          </a:xfrm>
        </p:spPr>
        <p:txBody>
          <a:bodyPr/>
          <a:lstStyle/>
          <a:p>
            <a:pPr marL="355600" indent="-355600" algn="just">
              <a:lnSpc>
                <a:spcPct val="90000"/>
              </a:lnSpc>
              <a:buFontTx/>
              <a:buNone/>
            </a:pPr>
            <a:r>
              <a:rPr lang="el-GR" sz="2800" dirty="0">
                <a:latin typeface="Times New Roman" pitchFamily="18" charset="0"/>
              </a:rPr>
              <a:t>4. </a:t>
            </a:r>
            <a:r>
              <a:rPr lang="el-GR" sz="3000" dirty="0">
                <a:latin typeface="Times New Roman" pitchFamily="18" charset="0"/>
              </a:rPr>
              <a:t>Η άποψη ότι η φορολογική ωφέλεια, εφόσον υπάρχει, είναι ίδια για όλες τις επιχειρήσεις, δεν ανταποκρίνεται στην πραγματικότητα. Η φορολογική εξοικονόμηση διαφέρει συνήθως από επιχείρηση σε επιχείρηση. </a:t>
            </a:r>
          </a:p>
          <a:p>
            <a:pPr marL="355600" indent="-355600" algn="just">
              <a:lnSpc>
                <a:spcPct val="90000"/>
              </a:lnSpc>
              <a:buFontTx/>
              <a:buNone/>
            </a:pPr>
            <a:r>
              <a:rPr lang="el-GR" sz="3000" dirty="0">
                <a:latin typeface="Times New Roman" pitchFamily="18" charset="0"/>
              </a:rPr>
              <a:t>5. Η υπόθεση των ΜΜ ότι δεν υπάρχουν κόστη αντιπροσώπευσης και κόστη που συνδέονται με χρηματοοικονομικές δυσχέρειες δεν είναι ρεαλιστική.</a:t>
            </a:r>
          </a:p>
          <a:p>
            <a:pPr marL="355600" indent="-355600">
              <a:lnSpc>
                <a:spcPct val="90000"/>
              </a:lnSpc>
            </a:pPr>
            <a:endParaRPr lang="el-GR" sz="2800" dirty="0">
              <a:latin typeface="Times New Roman" pitchFamily="18" charset="0"/>
            </a:endParaRPr>
          </a:p>
        </p:txBody>
      </p:sp>
      <p:sp>
        <p:nvSpPr>
          <p:cNvPr id="32773" name="Rectangle 5"/>
          <p:cNvSpPr>
            <a:spLocks noGrp="1" noChangeArrowheads="1"/>
          </p:cNvSpPr>
          <p:nvPr>
            <p:ph type="title"/>
          </p:nvPr>
        </p:nvSpPr>
        <p:spPr bwMode="auto">
          <a:xfrm>
            <a:off x="0" y="109538"/>
            <a:ext cx="9144000" cy="417512"/>
          </a:xfrm>
          <a:noFill/>
          <a:ln>
            <a:miter lim="800000"/>
            <a:headEnd/>
            <a:tailEnd/>
          </a:ln>
        </p:spPr>
        <p:txBody>
          <a:bodyPr vert="horz" wrap="square" lIns="91440" tIns="45720" rIns="91440" bIns="45720" numCol="1" anchor="t" anchorCtr="0" compatLnSpc="1">
            <a:prstTxWarp prst="textNoShape">
              <a:avLst/>
            </a:prstTxWarp>
          </a:bodyPr>
          <a:lstStyle/>
          <a:p>
            <a:r>
              <a:rPr lang="el-GR" sz="3400" b="1" dirty="0">
                <a:latin typeface="Times New Roman" pitchFamily="18" charset="0"/>
              </a:rPr>
              <a:t>Κριτική των δύο προσεγγίσεων των ΜΜ</a:t>
            </a:r>
            <a:r>
              <a:rPr lang="en-US" sz="2800" b="1" dirty="0">
                <a:latin typeface="Times New Roman" pitchFamily="18" charset="0"/>
              </a:rPr>
              <a:t> (2)</a:t>
            </a:r>
            <a:endParaRPr lang="el-GR" sz="2800" b="1" dirty="0">
              <a:latin typeface="Times New Roman" pitchFamily="18"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150813"/>
            <a:ext cx="9144000" cy="503237"/>
          </a:xfrm>
          <a:noFill/>
          <a:ln>
            <a:miter lim="800000"/>
            <a:headEnd/>
            <a:tailEnd/>
          </a:ln>
        </p:spPr>
        <p:txBody>
          <a:bodyPr vert="horz" wrap="square" lIns="91440" tIns="45720" rIns="91440" bIns="45720" numCol="1" anchor="t" anchorCtr="0" compatLnSpc="1">
            <a:prstTxWarp prst="textNoShape">
              <a:avLst/>
            </a:prstTxWarp>
          </a:bodyPr>
          <a:lstStyle/>
          <a:p>
            <a:r>
              <a:rPr lang="el-GR" sz="3600" b="1" dirty="0">
                <a:latin typeface="Times New Roman" pitchFamily="18" charset="0"/>
              </a:rPr>
              <a:t>Η ενδιάμεση προσέγγιση</a:t>
            </a:r>
          </a:p>
        </p:txBody>
      </p:sp>
      <p:sp>
        <p:nvSpPr>
          <p:cNvPr id="34820" name="Line 4"/>
          <p:cNvSpPr>
            <a:spLocks noChangeShapeType="1"/>
          </p:cNvSpPr>
          <p:nvPr/>
        </p:nvSpPr>
        <p:spPr bwMode="auto">
          <a:xfrm>
            <a:off x="3090863" y="4506913"/>
            <a:ext cx="2378075" cy="0"/>
          </a:xfrm>
          <a:prstGeom prst="line">
            <a:avLst/>
          </a:prstGeom>
          <a:noFill/>
          <a:ln w="9525">
            <a:solidFill>
              <a:schemeClr val="tx1"/>
            </a:solidFill>
            <a:round/>
            <a:headEnd/>
            <a:tailEnd/>
          </a:ln>
        </p:spPr>
        <p:txBody>
          <a:bodyPr/>
          <a:lstStyle/>
          <a:p>
            <a:endParaRPr lang="el-GR" dirty="0"/>
          </a:p>
        </p:txBody>
      </p:sp>
      <p:sp>
        <p:nvSpPr>
          <p:cNvPr id="34821" name="Line 5"/>
          <p:cNvSpPr>
            <a:spLocks noChangeShapeType="1"/>
          </p:cNvSpPr>
          <p:nvPr/>
        </p:nvSpPr>
        <p:spPr bwMode="auto">
          <a:xfrm>
            <a:off x="3090863" y="2667000"/>
            <a:ext cx="0" cy="1828800"/>
          </a:xfrm>
          <a:prstGeom prst="line">
            <a:avLst/>
          </a:prstGeom>
          <a:noFill/>
          <a:ln w="9525">
            <a:solidFill>
              <a:schemeClr val="tx1"/>
            </a:solidFill>
            <a:round/>
            <a:headEnd/>
            <a:tailEnd/>
          </a:ln>
        </p:spPr>
        <p:txBody>
          <a:bodyPr/>
          <a:lstStyle/>
          <a:p>
            <a:endParaRPr lang="el-GR" dirty="0"/>
          </a:p>
        </p:txBody>
      </p:sp>
      <p:sp>
        <p:nvSpPr>
          <p:cNvPr id="34822" name="Text Box 6"/>
          <p:cNvSpPr txBox="1">
            <a:spLocks noChangeArrowheads="1"/>
          </p:cNvSpPr>
          <p:nvPr/>
        </p:nvSpPr>
        <p:spPr bwMode="auto">
          <a:xfrm>
            <a:off x="2747963" y="2025650"/>
            <a:ext cx="1997075" cy="365125"/>
          </a:xfrm>
          <a:prstGeom prst="rect">
            <a:avLst/>
          </a:prstGeom>
          <a:noFill/>
          <a:ln w="9525">
            <a:noFill/>
            <a:miter lim="800000"/>
            <a:headEnd/>
            <a:tailEnd/>
          </a:ln>
        </p:spPr>
        <p:txBody>
          <a:bodyPr/>
          <a:lstStyle/>
          <a:p>
            <a:r>
              <a:rPr lang="el-GR" dirty="0">
                <a:latin typeface="Times New Roman" pitchFamily="18" charset="0"/>
              </a:rPr>
              <a:t>Κόστος Κεφαλαίου</a:t>
            </a:r>
          </a:p>
        </p:txBody>
      </p:sp>
      <p:sp>
        <p:nvSpPr>
          <p:cNvPr id="34823" name="Text Box 7"/>
          <p:cNvSpPr txBox="1">
            <a:spLocks noChangeArrowheads="1"/>
          </p:cNvSpPr>
          <p:nvPr/>
        </p:nvSpPr>
        <p:spPr bwMode="auto">
          <a:xfrm>
            <a:off x="5248275" y="2535238"/>
            <a:ext cx="512763" cy="274637"/>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sL</a:t>
            </a:r>
            <a:endParaRPr lang="el-GR" dirty="0">
              <a:latin typeface="Times New Roman" pitchFamily="18" charset="0"/>
            </a:endParaRPr>
          </a:p>
        </p:txBody>
      </p:sp>
      <p:sp>
        <p:nvSpPr>
          <p:cNvPr id="34824" name="Text Box 8"/>
          <p:cNvSpPr txBox="1">
            <a:spLocks noChangeArrowheads="1"/>
          </p:cNvSpPr>
          <p:nvPr/>
        </p:nvSpPr>
        <p:spPr bwMode="auto">
          <a:xfrm>
            <a:off x="5262563" y="3005138"/>
            <a:ext cx="1209675" cy="393700"/>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o</a:t>
            </a:r>
            <a:r>
              <a:rPr lang="en-US" dirty="0">
                <a:latin typeface="Times New Roman" pitchFamily="18" charset="0"/>
              </a:rPr>
              <a:t>=WACC</a:t>
            </a:r>
            <a:endParaRPr lang="el-GR" dirty="0">
              <a:latin typeface="Times New Roman" pitchFamily="18" charset="0"/>
            </a:endParaRPr>
          </a:p>
        </p:txBody>
      </p:sp>
      <p:sp>
        <p:nvSpPr>
          <p:cNvPr id="34825" name="Text Box 9"/>
          <p:cNvSpPr txBox="1">
            <a:spLocks noChangeArrowheads="1"/>
          </p:cNvSpPr>
          <p:nvPr/>
        </p:nvSpPr>
        <p:spPr bwMode="auto">
          <a:xfrm>
            <a:off x="5262563" y="3462338"/>
            <a:ext cx="993775" cy="369887"/>
          </a:xfrm>
          <a:prstGeom prst="rect">
            <a:avLst/>
          </a:prstGeom>
          <a:noFill/>
          <a:ln w="9525">
            <a:noFill/>
            <a:miter lim="800000"/>
            <a:headEnd/>
            <a:tailEnd/>
          </a:ln>
        </p:spPr>
        <p:txBody>
          <a:bodyPr/>
          <a:lstStyle/>
          <a:p>
            <a:r>
              <a:rPr lang="en-US" dirty="0">
                <a:latin typeface="Times New Roman" pitchFamily="18" charset="0"/>
              </a:rPr>
              <a:t>k</a:t>
            </a:r>
            <a:r>
              <a:rPr lang="en-US" baseline="-25000" dirty="0">
                <a:latin typeface="Times New Roman" pitchFamily="18" charset="0"/>
              </a:rPr>
              <a:t>d</a:t>
            </a:r>
            <a:r>
              <a:rPr lang="en-US" dirty="0">
                <a:latin typeface="Times New Roman" pitchFamily="18" charset="0"/>
              </a:rPr>
              <a:t>(1-t)</a:t>
            </a:r>
            <a:endParaRPr lang="el-GR" dirty="0">
              <a:latin typeface="Times New Roman" pitchFamily="18" charset="0"/>
            </a:endParaRPr>
          </a:p>
        </p:txBody>
      </p:sp>
      <p:sp>
        <p:nvSpPr>
          <p:cNvPr id="34826" name="Text Box 10"/>
          <p:cNvSpPr txBox="1">
            <a:spLocks noChangeArrowheads="1"/>
          </p:cNvSpPr>
          <p:nvPr/>
        </p:nvSpPr>
        <p:spPr bwMode="auto">
          <a:xfrm>
            <a:off x="5635625" y="4414838"/>
            <a:ext cx="2278063" cy="330200"/>
          </a:xfrm>
          <a:prstGeom prst="rect">
            <a:avLst/>
          </a:prstGeom>
          <a:noFill/>
          <a:ln w="9525">
            <a:noFill/>
            <a:miter lim="800000"/>
            <a:headEnd/>
            <a:tailEnd/>
          </a:ln>
        </p:spPr>
        <p:txBody>
          <a:bodyPr/>
          <a:lstStyle/>
          <a:p>
            <a:r>
              <a:rPr lang="el-GR" dirty="0">
                <a:latin typeface="Times New Roman" pitchFamily="18" charset="0"/>
              </a:rPr>
              <a:t>Ξένα/ίδια κεφάλαια</a:t>
            </a:r>
          </a:p>
        </p:txBody>
      </p:sp>
      <p:sp>
        <p:nvSpPr>
          <p:cNvPr id="34827" name="Text Box 11"/>
          <p:cNvSpPr txBox="1">
            <a:spLocks noChangeArrowheads="1"/>
          </p:cNvSpPr>
          <p:nvPr/>
        </p:nvSpPr>
        <p:spPr bwMode="auto">
          <a:xfrm>
            <a:off x="2800350" y="4654550"/>
            <a:ext cx="404813" cy="328613"/>
          </a:xfrm>
          <a:prstGeom prst="rect">
            <a:avLst/>
          </a:prstGeom>
          <a:noFill/>
          <a:ln w="9525">
            <a:noFill/>
            <a:miter lim="800000"/>
            <a:headEnd/>
            <a:tailEnd/>
          </a:ln>
        </p:spPr>
        <p:txBody>
          <a:bodyPr/>
          <a:lstStyle/>
          <a:p>
            <a:r>
              <a:rPr lang="en-US" dirty="0">
                <a:latin typeface="Times New Roman" pitchFamily="18" charset="0"/>
              </a:rPr>
              <a:t>0</a:t>
            </a:r>
            <a:endParaRPr lang="el-GR" dirty="0">
              <a:latin typeface="Times New Roman" pitchFamily="18" charset="0"/>
            </a:endParaRPr>
          </a:p>
        </p:txBody>
      </p:sp>
      <p:sp>
        <p:nvSpPr>
          <p:cNvPr id="34828" name="Freeform 12"/>
          <p:cNvSpPr>
            <a:spLocks/>
          </p:cNvSpPr>
          <p:nvPr/>
        </p:nvSpPr>
        <p:spPr bwMode="auto">
          <a:xfrm>
            <a:off x="3090863" y="3462338"/>
            <a:ext cx="2195512" cy="549275"/>
          </a:xfrm>
          <a:custGeom>
            <a:avLst/>
            <a:gdLst/>
            <a:ahLst/>
            <a:cxnLst>
              <a:cxn ang="0">
                <a:pos x="0" y="864"/>
              </a:cxn>
              <a:cxn ang="0">
                <a:pos x="1872" y="720"/>
              </a:cxn>
              <a:cxn ang="0">
                <a:pos x="3456" y="0"/>
              </a:cxn>
            </a:cxnLst>
            <a:rect l="0" t="0" r="r" b="b"/>
            <a:pathLst>
              <a:path w="3456" h="864">
                <a:moveTo>
                  <a:pt x="0" y="864"/>
                </a:moveTo>
                <a:cubicBezTo>
                  <a:pt x="648" y="864"/>
                  <a:pt x="1296" y="864"/>
                  <a:pt x="1872" y="720"/>
                </a:cubicBezTo>
                <a:cubicBezTo>
                  <a:pt x="2448" y="576"/>
                  <a:pt x="2952" y="288"/>
                  <a:pt x="3456" y="0"/>
                </a:cubicBezTo>
              </a:path>
            </a:pathLst>
          </a:custGeom>
          <a:noFill/>
          <a:ln w="9525">
            <a:solidFill>
              <a:schemeClr val="tx1"/>
            </a:solidFill>
            <a:round/>
            <a:headEnd/>
            <a:tailEnd/>
          </a:ln>
        </p:spPr>
        <p:txBody>
          <a:bodyPr/>
          <a:lstStyle/>
          <a:p>
            <a:endParaRPr lang="el-GR" dirty="0"/>
          </a:p>
        </p:txBody>
      </p:sp>
      <p:sp>
        <p:nvSpPr>
          <p:cNvPr id="34829" name="Freeform 13"/>
          <p:cNvSpPr>
            <a:spLocks/>
          </p:cNvSpPr>
          <p:nvPr/>
        </p:nvSpPr>
        <p:spPr bwMode="auto">
          <a:xfrm>
            <a:off x="3090863" y="3279775"/>
            <a:ext cx="2103437" cy="320675"/>
          </a:xfrm>
          <a:custGeom>
            <a:avLst/>
            <a:gdLst/>
            <a:ahLst/>
            <a:cxnLst>
              <a:cxn ang="0">
                <a:pos x="0" y="144"/>
              </a:cxn>
              <a:cxn ang="0">
                <a:pos x="1008" y="432"/>
              </a:cxn>
              <a:cxn ang="0">
                <a:pos x="1872" y="432"/>
              </a:cxn>
              <a:cxn ang="0">
                <a:pos x="3312" y="0"/>
              </a:cxn>
            </a:cxnLst>
            <a:rect l="0" t="0" r="r" b="b"/>
            <a:pathLst>
              <a:path w="3312" h="504">
                <a:moveTo>
                  <a:pt x="0" y="144"/>
                </a:moveTo>
                <a:cubicBezTo>
                  <a:pt x="348" y="264"/>
                  <a:pt x="696" y="384"/>
                  <a:pt x="1008" y="432"/>
                </a:cubicBezTo>
                <a:cubicBezTo>
                  <a:pt x="1320" y="480"/>
                  <a:pt x="1488" y="504"/>
                  <a:pt x="1872" y="432"/>
                </a:cubicBezTo>
                <a:cubicBezTo>
                  <a:pt x="2256" y="360"/>
                  <a:pt x="2784" y="180"/>
                  <a:pt x="3312" y="0"/>
                </a:cubicBezTo>
              </a:path>
            </a:pathLst>
          </a:custGeom>
          <a:noFill/>
          <a:ln w="9525">
            <a:solidFill>
              <a:schemeClr val="tx1"/>
            </a:solidFill>
            <a:round/>
            <a:headEnd/>
            <a:tailEnd/>
          </a:ln>
        </p:spPr>
        <p:txBody>
          <a:bodyPr/>
          <a:lstStyle/>
          <a:p>
            <a:endParaRPr lang="el-GR" dirty="0"/>
          </a:p>
        </p:txBody>
      </p:sp>
      <p:sp>
        <p:nvSpPr>
          <p:cNvPr id="34830" name="Line 14"/>
          <p:cNvSpPr>
            <a:spLocks noChangeShapeType="1"/>
          </p:cNvSpPr>
          <p:nvPr/>
        </p:nvSpPr>
        <p:spPr bwMode="auto">
          <a:xfrm>
            <a:off x="3890963" y="3565525"/>
            <a:ext cx="0" cy="914400"/>
          </a:xfrm>
          <a:prstGeom prst="line">
            <a:avLst/>
          </a:prstGeom>
          <a:noFill/>
          <a:ln w="9525">
            <a:solidFill>
              <a:schemeClr val="tx1"/>
            </a:solidFill>
            <a:prstDash val="sysDot"/>
            <a:round/>
            <a:headEnd/>
            <a:tailEnd/>
          </a:ln>
        </p:spPr>
        <p:txBody>
          <a:bodyPr/>
          <a:lstStyle/>
          <a:p>
            <a:endParaRPr lang="el-GR" dirty="0"/>
          </a:p>
        </p:txBody>
      </p:sp>
      <p:sp>
        <p:nvSpPr>
          <p:cNvPr id="34831" name="Freeform 15"/>
          <p:cNvSpPr>
            <a:spLocks/>
          </p:cNvSpPr>
          <p:nvPr/>
        </p:nvSpPr>
        <p:spPr bwMode="auto">
          <a:xfrm>
            <a:off x="3090863" y="2914650"/>
            <a:ext cx="2103437" cy="457200"/>
          </a:xfrm>
          <a:custGeom>
            <a:avLst/>
            <a:gdLst/>
            <a:ahLst/>
            <a:cxnLst>
              <a:cxn ang="0">
                <a:pos x="0" y="720"/>
              </a:cxn>
              <a:cxn ang="0">
                <a:pos x="1872" y="576"/>
              </a:cxn>
              <a:cxn ang="0">
                <a:pos x="3312" y="0"/>
              </a:cxn>
            </a:cxnLst>
            <a:rect l="0" t="0" r="r" b="b"/>
            <a:pathLst>
              <a:path w="3312" h="720">
                <a:moveTo>
                  <a:pt x="0" y="720"/>
                </a:moveTo>
                <a:cubicBezTo>
                  <a:pt x="660" y="708"/>
                  <a:pt x="1320" y="696"/>
                  <a:pt x="1872" y="576"/>
                </a:cubicBezTo>
                <a:cubicBezTo>
                  <a:pt x="2424" y="456"/>
                  <a:pt x="2868" y="228"/>
                  <a:pt x="3312" y="0"/>
                </a:cubicBezTo>
              </a:path>
            </a:pathLst>
          </a:custGeom>
          <a:noFill/>
          <a:ln w="9525">
            <a:solidFill>
              <a:schemeClr val="tx1"/>
            </a:solidFill>
            <a:round/>
            <a:headEnd/>
            <a:tailEnd/>
          </a:ln>
        </p:spPr>
        <p:txBody>
          <a:bodyPr/>
          <a:lstStyle/>
          <a:p>
            <a:endParaRPr lang="el-GR" dirty="0"/>
          </a:p>
        </p:txBody>
      </p:sp>
      <p:sp>
        <p:nvSpPr>
          <p:cNvPr id="34832" name="Text Box 16"/>
          <p:cNvSpPr txBox="1">
            <a:spLocks noChangeArrowheads="1"/>
          </p:cNvSpPr>
          <p:nvPr/>
        </p:nvSpPr>
        <p:spPr bwMode="auto">
          <a:xfrm>
            <a:off x="3736975" y="4654550"/>
            <a:ext cx="611188" cy="274638"/>
          </a:xfrm>
          <a:prstGeom prst="rect">
            <a:avLst/>
          </a:prstGeom>
          <a:noFill/>
          <a:ln w="9525">
            <a:noFill/>
            <a:miter lim="800000"/>
            <a:headEnd/>
            <a:tailEnd/>
          </a:ln>
        </p:spPr>
        <p:txBody>
          <a:bodyPr/>
          <a:lstStyle/>
          <a:p>
            <a:pPr algn="ctr"/>
            <a:r>
              <a:rPr lang="en-US" dirty="0">
                <a:latin typeface="Times New Roman" pitchFamily="18" charset="0"/>
              </a:rPr>
              <a:t>D*</a:t>
            </a:r>
            <a:endParaRPr lang="el-GR" dirty="0">
              <a:latin typeface="Times New Roman" pitchFamily="18" charset="0"/>
            </a:endParaRPr>
          </a:p>
        </p:txBody>
      </p:sp>
      <p:sp>
        <p:nvSpPr>
          <p:cNvPr id="34833" name="Line 17"/>
          <p:cNvSpPr>
            <a:spLocks noChangeShapeType="1"/>
          </p:cNvSpPr>
          <p:nvPr/>
        </p:nvSpPr>
        <p:spPr bwMode="auto">
          <a:xfrm>
            <a:off x="4119563" y="3565525"/>
            <a:ext cx="0" cy="914400"/>
          </a:xfrm>
          <a:prstGeom prst="line">
            <a:avLst/>
          </a:prstGeom>
          <a:noFill/>
          <a:ln w="9525">
            <a:solidFill>
              <a:schemeClr val="tx1"/>
            </a:solidFill>
            <a:prstDash val="sysDot"/>
            <a:round/>
            <a:headEnd/>
            <a:tailEnd/>
          </a:ln>
        </p:spPr>
        <p:txBody>
          <a:bodyPr/>
          <a:lstStyle/>
          <a:p>
            <a:endParaRPr lang="el-G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a:xfrm>
            <a:off x="457200" y="274638"/>
            <a:ext cx="8229600" cy="706090"/>
          </a:xfrm>
        </p:spPr>
        <p:txBody>
          <a:bodyPr/>
          <a:lstStyle/>
          <a:p>
            <a:r>
              <a:rPr lang="el-GR" altLang="el-GR" b="1" u="sng" dirty="0" smtClean="0">
                <a:solidFill>
                  <a:srgbClr val="FF0000"/>
                </a:solidFill>
              </a:rPr>
              <a:t/>
            </a:r>
            <a:br>
              <a:rPr lang="el-GR" altLang="el-GR" b="1" u="sng" dirty="0" smtClean="0">
                <a:solidFill>
                  <a:srgbClr val="FF0000"/>
                </a:solidFill>
              </a:rPr>
            </a:br>
            <a:r>
              <a:rPr lang="el-GR" altLang="el-GR" b="1" u="sng" dirty="0" smtClean="0">
                <a:solidFill>
                  <a:srgbClr val="FF0000"/>
                </a:solidFill>
              </a:rPr>
              <a:t>ΑΝΑΛΥΣΗ ΝΕΚΡΟΥ ΣΗΜΕΙΟΥ</a:t>
            </a:r>
            <a:br>
              <a:rPr lang="el-GR" altLang="el-GR" b="1" u="sng" dirty="0" smtClean="0">
                <a:solidFill>
                  <a:srgbClr val="FF0000"/>
                </a:solidFill>
              </a:rPr>
            </a:br>
            <a:endParaRPr lang="el-GR" altLang="el-GR" dirty="0" smtClean="0"/>
          </a:p>
        </p:txBody>
      </p:sp>
      <p:sp>
        <p:nvSpPr>
          <p:cNvPr id="47107" name="2 - Θέση περιεχομένου"/>
          <p:cNvSpPr>
            <a:spLocks noGrp="1"/>
          </p:cNvSpPr>
          <p:nvPr>
            <p:ph idx="1"/>
          </p:nvPr>
        </p:nvSpPr>
        <p:spPr/>
        <p:txBody>
          <a:bodyPr/>
          <a:lstStyle/>
          <a:p>
            <a:pPr algn="just"/>
            <a:r>
              <a:rPr lang="el-GR" dirty="0" smtClean="0"/>
              <a:t>Κάθε επιχείρηση θα πρέπει να μελετάει με προσοχή τις σχέσεις μεταξύ κόστους, όγκου παραγωγής, εσόδων και κέρδους. </a:t>
            </a:r>
          </a:p>
          <a:p>
            <a:pPr algn="just"/>
            <a:r>
              <a:rPr lang="el-GR" dirty="0" smtClean="0"/>
              <a:t>Πρέπει να βρει ποιοι παράγοντες επηρεάζουν το κέρδος και πως αυτό διαμορφώνεται κάτω από διαφορετικές συνθήκες οι οποίες υπάρχουν στο περιβάλλον που η επιχείρηση δρα και αναπτύσσεται.</a:t>
            </a:r>
          </a:p>
          <a:p>
            <a:pPr algn="ctr"/>
            <a:endParaRPr lang="el-GR" altLang="el-GR" b="1" u="sng" dirty="0" smtClean="0">
              <a:solidFill>
                <a:srgbClr val="FF000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4082"/>
          </a:xfrm>
        </p:spPr>
        <p:txBody>
          <a:bodyPr/>
          <a:lstStyle/>
          <a:p>
            <a:r>
              <a:rPr lang="el-GR" sz="3600" b="1" dirty="0"/>
              <a:t>ΚΑΤΗΓΟΡΙΕΣ </a:t>
            </a:r>
            <a:r>
              <a:rPr lang="el-GR" sz="3600" b="1" dirty="0" smtClean="0"/>
              <a:t>ΔΑΠΑΝΩΝ</a:t>
            </a:r>
            <a:r>
              <a:rPr lang="en-US" sz="3600" b="1" dirty="0" smtClean="0"/>
              <a:t> (1)</a:t>
            </a:r>
            <a:endParaRPr lang="el-GR" sz="3600" b="1" dirty="0"/>
          </a:p>
        </p:txBody>
      </p:sp>
      <p:sp>
        <p:nvSpPr>
          <p:cNvPr id="20483" name="Rectangle 3"/>
          <p:cNvSpPr>
            <a:spLocks noGrp="1" noChangeArrowheads="1"/>
          </p:cNvSpPr>
          <p:nvPr>
            <p:ph type="body" idx="1"/>
          </p:nvPr>
        </p:nvSpPr>
        <p:spPr>
          <a:xfrm>
            <a:off x="0" y="908720"/>
            <a:ext cx="9144000" cy="5949280"/>
          </a:xfrm>
        </p:spPr>
        <p:txBody>
          <a:bodyPr/>
          <a:lstStyle/>
          <a:p>
            <a:pPr algn="ctr">
              <a:lnSpc>
                <a:spcPct val="90000"/>
              </a:lnSpc>
              <a:buNone/>
            </a:pPr>
            <a:r>
              <a:rPr lang="el-GR" b="1" u="sng" dirty="0" smtClean="0">
                <a:solidFill>
                  <a:srgbClr val="C00000"/>
                </a:solidFill>
              </a:rPr>
              <a:t>Σταθερές </a:t>
            </a:r>
            <a:r>
              <a:rPr lang="el-GR" b="1" u="sng" dirty="0">
                <a:solidFill>
                  <a:srgbClr val="C00000"/>
                </a:solidFill>
              </a:rPr>
              <a:t>Δαπάνες (μη ελεγχόμενες)</a:t>
            </a:r>
            <a:r>
              <a:rPr lang="el-GR" dirty="0">
                <a:solidFill>
                  <a:srgbClr val="C00000"/>
                </a:solidFill>
              </a:rPr>
              <a:t>: </a:t>
            </a:r>
            <a:endParaRPr lang="en-US" dirty="0" smtClean="0">
              <a:solidFill>
                <a:srgbClr val="C00000"/>
              </a:solidFill>
            </a:endParaRPr>
          </a:p>
          <a:p>
            <a:pPr>
              <a:lnSpc>
                <a:spcPct val="90000"/>
              </a:lnSpc>
            </a:pPr>
            <a:r>
              <a:rPr lang="el-GR" sz="2800" dirty="0" smtClean="0"/>
              <a:t>Δαπάνες </a:t>
            </a:r>
            <a:r>
              <a:rPr lang="el-GR" sz="2800" dirty="0"/>
              <a:t>που υφίστανται σε προκαθορισμένα ποσά και δεν συνδέονται με τις πωλήσεις (15% -30</a:t>
            </a:r>
            <a:r>
              <a:rPr lang="el-GR" sz="2800" dirty="0" smtClean="0"/>
              <a:t>%) όπως είναι οι εξής:</a:t>
            </a:r>
            <a:endParaRPr lang="el-GR" sz="2800" dirty="0"/>
          </a:p>
          <a:p>
            <a:pPr marL="514350" indent="-514350">
              <a:lnSpc>
                <a:spcPct val="90000"/>
              </a:lnSpc>
              <a:buFont typeface="+mj-lt"/>
              <a:buAutoNum type="arabicPeriod"/>
            </a:pPr>
            <a:r>
              <a:rPr lang="el-GR" dirty="0"/>
              <a:t>   Ενοίκια</a:t>
            </a:r>
          </a:p>
          <a:p>
            <a:pPr marL="514350" indent="-514350">
              <a:lnSpc>
                <a:spcPct val="90000"/>
              </a:lnSpc>
              <a:buFont typeface="+mj-lt"/>
              <a:buAutoNum type="arabicPeriod"/>
            </a:pPr>
            <a:r>
              <a:rPr lang="el-GR" dirty="0"/>
              <a:t>   Κοινόχρηστα</a:t>
            </a:r>
          </a:p>
          <a:p>
            <a:pPr marL="514350" indent="-514350">
              <a:lnSpc>
                <a:spcPct val="90000"/>
              </a:lnSpc>
              <a:buFont typeface="+mj-lt"/>
              <a:buAutoNum type="arabicPeriod"/>
            </a:pPr>
            <a:r>
              <a:rPr lang="el-GR" dirty="0"/>
              <a:t>   Φόροι Ακίνητης Περιουσίας, </a:t>
            </a:r>
            <a:r>
              <a:rPr lang="el-GR" dirty="0" smtClean="0"/>
              <a:t>Δημοτικά Τέλη</a:t>
            </a:r>
            <a:endParaRPr lang="el-GR" dirty="0"/>
          </a:p>
          <a:p>
            <a:pPr marL="514350" indent="-514350">
              <a:lnSpc>
                <a:spcPct val="90000"/>
              </a:lnSpc>
              <a:buFont typeface="+mj-lt"/>
              <a:buAutoNum type="arabicPeriod"/>
            </a:pPr>
            <a:r>
              <a:rPr lang="el-GR" dirty="0"/>
              <a:t>   Απόσβεση</a:t>
            </a:r>
          </a:p>
          <a:p>
            <a:pPr marL="514350" indent="-514350">
              <a:lnSpc>
                <a:spcPct val="90000"/>
              </a:lnSpc>
              <a:buFont typeface="+mj-lt"/>
              <a:buAutoNum type="arabicPeriod"/>
            </a:pPr>
            <a:r>
              <a:rPr lang="el-GR" dirty="0"/>
              <a:t>   </a:t>
            </a:r>
            <a:r>
              <a:rPr lang="el-GR" dirty="0" smtClean="0"/>
              <a:t>Τόκοι Δανείων</a:t>
            </a:r>
            <a:endParaRPr lang="el-GR" dirty="0"/>
          </a:p>
          <a:p>
            <a:pPr marL="514350" indent="-514350">
              <a:lnSpc>
                <a:spcPct val="90000"/>
              </a:lnSpc>
              <a:buFont typeface="+mj-lt"/>
              <a:buAutoNum type="arabicPeriod"/>
            </a:pPr>
            <a:r>
              <a:rPr lang="el-GR" dirty="0"/>
              <a:t>   Επαγγελματική ασφάλιση (πυρός, κλοπής, </a:t>
            </a:r>
            <a:r>
              <a:rPr lang="el-GR" dirty="0" smtClean="0"/>
              <a:t>	αστικής </a:t>
            </a:r>
            <a:r>
              <a:rPr lang="el-GR" dirty="0"/>
              <a:t>ευθύνης) </a:t>
            </a:r>
          </a:p>
        </p:txBody>
      </p:sp>
    </p:spTree>
    <p:extLst>
      <p:ext uri="{BB962C8B-B14F-4D97-AF65-F5344CB8AC3E}">
        <p14:creationId xmlns="" xmlns:p14="http://schemas.microsoft.com/office/powerpoint/2010/main" val="415688606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90066"/>
          </a:xfrm>
        </p:spPr>
        <p:txBody>
          <a:bodyPr/>
          <a:lstStyle/>
          <a:p>
            <a:r>
              <a:rPr lang="el-GR" sz="3600" b="1" dirty="0" smtClean="0"/>
              <a:t>ΚΑΤΗΓΟΡΙΕΣ ΔΑΠΑΝΩΝ</a:t>
            </a:r>
            <a:r>
              <a:rPr lang="en-US" sz="3600" b="1" dirty="0" smtClean="0"/>
              <a:t> (2)</a:t>
            </a:r>
            <a:endParaRPr lang="el-GR" sz="3600" dirty="0"/>
          </a:p>
        </p:txBody>
      </p:sp>
      <p:sp>
        <p:nvSpPr>
          <p:cNvPr id="22531" name="Rectangle 3"/>
          <p:cNvSpPr>
            <a:spLocks noGrp="1" noChangeArrowheads="1"/>
          </p:cNvSpPr>
          <p:nvPr>
            <p:ph type="body" idx="1"/>
          </p:nvPr>
        </p:nvSpPr>
        <p:spPr>
          <a:xfrm>
            <a:off x="0" y="764704"/>
            <a:ext cx="9144000" cy="6093296"/>
          </a:xfrm>
        </p:spPr>
        <p:txBody>
          <a:bodyPr/>
          <a:lstStyle/>
          <a:p>
            <a:pPr algn="ctr">
              <a:lnSpc>
                <a:spcPct val="90000"/>
              </a:lnSpc>
              <a:buNone/>
            </a:pPr>
            <a:r>
              <a:rPr lang="el-GR" sz="3000" b="1" u="sng" dirty="0" smtClean="0">
                <a:solidFill>
                  <a:srgbClr val="7030A0"/>
                </a:solidFill>
              </a:rPr>
              <a:t>Σταθερές Δαπάνες</a:t>
            </a:r>
            <a:r>
              <a:rPr lang="en-US" sz="3000" b="1" u="sng" dirty="0" smtClean="0">
                <a:solidFill>
                  <a:srgbClr val="7030A0"/>
                </a:solidFill>
              </a:rPr>
              <a:t> </a:t>
            </a:r>
            <a:r>
              <a:rPr lang="el-GR" sz="3000" b="1" u="sng" dirty="0" smtClean="0">
                <a:solidFill>
                  <a:srgbClr val="7030A0"/>
                </a:solidFill>
              </a:rPr>
              <a:t>(ελεγχόμενες)</a:t>
            </a:r>
            <a:endParaRPr lang="en-US" sz="3000" b="1" u="sng" dirty="0" smtClean="0">
              <a:solidFill>
                <a:srgbClr val="7030A0"/>
              </a:solidFill>
            </a:endParaRPr>
          </a:p>
          <a:p>
            <a:pPr>
              <a:lnSpc>
                <a:spcPct val="90000"/>
              </a:lnSpc>
            </a:pPr>
            <a:r>
              <a:rPr lang="el-GR" sz="3000" dirty="0" smtClean="0"/>
              <a:t>Αυτές </a:t>
            </a:r>
            <a:r>
              <a:rPr lang="el-GR" sz="3000" dirty="0"/>
              <a:t>οι δαπάνες δεν αυξάνονται με τις πωλήσεις, αλλά μπορούν να ελεγχθούν (15%-20%).</a:t>
            </a:r>
          </a:p>
          <a:p>
            <a:pPr marL="514350" indent="-514350">
              <a:lnSpc>
                <a:spcPct val="90000"/>
              </a:lnSpc>
              <a:buFont typeface="+mj-lt"/>
              <a:buAutoNum type="arabicPeriod"/>
            </a:pPr>
            <a:r>
              <a:rPr lang="el-GR" sz="3000" dirty="0" smtClean="0"/>
              <a:t> </a:t>
            </a:r>
            <a:r>
              <a:rPr lang="el-GR" sz="3000" dirty="0"/>
              <a:t>Ενέργεια (</a:t>
            </a:r>
            <a:r>
              <a:rPr lang="el-GR" sz="3000" dirty="0" smtClean="0"/>
              <a:t>Δ.Ε.Η., Υγραέριο</a:t>
            </a:r>
            <a:r>
              <a:rPr lang="el-GR" sz="3000" dirty="0"/>
              <a:t>, </a:t>
            </a:r>
            <a:r>
              <a:rPr lang="el-GR" sz="3000" dirty="0" smtClean="0"/>
              <a:t>Φυσικό Αέριο</a:t>
            </a:r>
            <a:r>
              <a:rPr lang="el-GR" sz="3000" dirty="0"/>
              <a:t>, </a:t>
            </a:r>
            <a:r>
              <a:rPr lang="el-GR" sz="3000" dirty="0" smtClean="0"/>
              <a:t>   	Πετρέλαιο</a:t>
            </a:r>
            <a:r>
              <a:rPr lang="el-GR" sz="3000" dirty="0"/>
              <a:t>)</a:t>
            </a:r>
          </a:p>
          <a:p>
            <a:pPr marL="514350" indent="-514350">
              <a:lnSpc>
                <a:spcPct val="90000"/>
              </a:lnSpc>
              <a:buFont typeface="+mj-lt"/>
              <a:buAutoNum type="arabicPeriod"/>
            </a:pPr>
            <a:r>
              <a:rPr lang="el-GR" sz="3000" dirty="0" smtClean="0"/>
              <a:t> Τηλέφωνο</a:t>
            </a:r>
            <a:endParaRPr lang="el-GR" sz="3000" dirty="0"/>
          </a:p>
          <a:p>
            <a:pPr marL="514350" indent="-514350">
              <a:lnSpc>
                <a:spcPct val="90000"/>
              </a:lnSpc>
              <a:buFont typeface="+mj-lt"/>
              <a:buAutoNum type="arabicPeriod"/>
            </a:pPr>
            <a:r>
              <a:rPr lang="el-GR" sz="3000" dirty="0"/>
              <a:t> </a:t>
            </a:r>
            <a:r>
              <a:rPr lang="el-GR" sz="3000" dirty="0" smtClean="0"/>
              <a:t>Ύδρευση </a:t>
            </a:r>
            <a:r>
              <a:rPr lang="el-GR" sz="3000" dirty="0"/>
              <a:t>και </a:t>
            </a:r>
            <a:r>
              <a:rPr lang="el-GR" sz="3000" dirty="0" smtClean="0"/>
              <a:t>Αποχέτευση</a:t>
            </a:r>
            <a:endParaRPr lang="el-GR" sz="3000" dirty="0"/>
          </a:p>
          <a:p>
            <a:pPr marL="514350" indent="-514350">
              <a:lnSpc>
                <a:spcPct val="90000"/>
              </a:lnSpc>
              <a:buFont typeface="+mj-lt"/>
              <a:buAutoNum type="arabicPeriod"/>
            </a:pPr>
            <a:r>
              <a:rPr lang="el-GR" sz="3000" dirty="0" smtClean="0"/>
              <a:t> </a:t>
            </a:r>
            <a:r>
              <a:rPr lang="el-GR" sz="3000" dirty="0"/>
              <a:t>Επισκευές και </a:t>
            </a:r>
            <a:r>
              <a:rPr lang="el-GR" sz="3000" dirty="0" smtClean="0"/>
              <a:t>Συντήρηση (εκτός των εκτάκτων)</a:t>
            </a:r>
            <a:endParaRPr lang="el-GR" sz="3000" dirty="0"/>
          </a:p>
          <a:p>
            <a:pPr marL="514350" indent="-514350">
              <a:lnSpc>
                <a:spcPct val="90000"/>
              </a:lnSpc>
              <a:buFont typeface="+mj-lt"/>
              <a:buAutoNum type="arabicPeriod"/>
            </a:pPr>
            <a:r>
              <a:rPr lang="el-GR" sz="3000" dirty="0" smtClean="0"/>
              <a:t> Οδοιπορικά</a:t>
            </a:r>
          </a:p>
          <a:p>
            <a:pPr marL="514350" indent="-514350">
              <a:lnSpc>
                <a:spcPct val="90000"/>
              </a:lnSpc>
              <a:buFont typeface="+mj-lt"/>
              <a:buAutoNum type="arabicPeriod"/>
            </a:pPr>
            <a:r>
              <a:rPr lang="el-GR" sz="3000" dirty="0" smtClean="0"/>
              <a:t> </a:t>
            </a:r>
            <a:r>
              <a:rPr lang="el-GR" sz="3000" dirty="0"/>
              <a:t>Εισφορές και </a:t>
            </a:r>
            <a:r>
              <a:rPr lang="el-GR" sz="3000" dirty="0" smtClean="0"/>
              <a:t>Συνδρομές</a:t>
            </a:r>
            <a:endParaRPr lang="el-GR" sz="3000" dirty="0"/>
          </a:p>
          <a:p>
            <a:pPr marL="514350" indent="-514350">
              <a:lnSpc>
                <a:spcPct val="90000"/>
              </a:lnSpc>
              <a:buFont typeface="+mj-lt"/>
              <a:buAutoNum type="arabicPeriod"/>
            </a:pPr>
            <a:r>
              <a:rPr lang="el-GR" sz="3000" dirty="0" smtClean="0"/>
              <a:t> Δωρεές </a:t>
            </a:r>
            <a:r>
              <a:rPr lang="el-GR" sz="3000" dirty="0"/>
              <a:t>και </a:t>
            </a:r>
            <a:r>
              <a:rPr lang="el-GR" sz="3000" dirty="0" smtClean="0"/>
              <a:t>Χορηγίες</a:t>
            </a:r>
            <a:endParaRPr lang="el-GR" sz="3000" dirty="0"/>
          </a:p>
          <a:p>
            <a:pPr marL="514350" indent="-514350">
              <a:lnSpc>
                <a:spcPct val="90000"/>
              </a:lnSpc>
              <a:buFont typeface="+mj-lt"/>
              <a:buAutoNum type="arabicPeriod"/>
            </a:pPr>
            <a:r>
              <a:rPr lang="el-GR" sz="3000" dirty="0"/>
              <a:t> </a:t>
            </a:r>
            <a:r>
              <a:rPr lang="el-GR" sz="3000" dirty="0" smtClean="0"/>
              <a:t>Αμοιβές </a:t>
            </a:r>
            <a:r>
              <a:rPr lang="el-GR" sz="3000" dirty="0"/>
              <a:t>Τρίτων </a:t>
            </a:r>
            <a:r>
              <a:rPr lang="el-GR" sz="3000" dirty="0" smtClean="0"/>
              <a:t>(Λογιστής</a:t>
            </a:r>
            <a:r>
              <a:rPr lang="el-GR" sz="3000" dirty="0"/>
              <a:t>, </a:t>
            </a:r>
            <a:r>
              <a:rPr lang="el-GR" sz="3000" dirty="0" smtClean="0"/>
              <a:t>Δικηγόρος</a:t>
            </a:r>
            <a:r>
              <a:rPr lang="el-GR" sz="3000" dirty="0"/>
              <a:t>)</a:t>
            </a:r>
            <a:endParaRPr lang="en-US" sz="3000" dirty="0"/>
          </a:p>
          <a:p>
            <a:pPr>
              <a:lnSpc>
                <a:spcPct val="90000"/>
              </a:lnSpc>
              <a:buFontTx/>
              <a:buNone/>
            </a:pPr>
            <a:endParaRPr lang="el-GR" sz="2800" dirty="0"/>
          </a:p>
        </p:txBody>
      </p:sp>
    </p:spTree>
    <p:extLst>
      <p:ext uri="{BB962C8B-B14F-4D97-AF65-F5344CB8AC3E}">
        <p14:creationId xmlns="" xmlns:p14="http://schemas.microsoft.com/office/powerpoint/2010/main" val="4191897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l-GR" altLang="el-GR" b="1" dirty="0" smtClean="0">
                <a:latin typeface="Bookman Old Style" pitchFamily="18" charset="0"/>
                <a:cs typeface="Times New Roman" pitchFamily="18" charset="0"/>
              </a:rPr>
              <a:t>Τα διάφορα είδη επιχειρήσεων</a:t>
            </a:r>
            <a:r>
              <a:rPr lang="el-GR" altLang="el-GR" dirty="0" smtClean="0"/>
              <a:t> </a:t>
            </a:r>
          </a:p>
        </p:txBody>
      </p:sp>
      <p:sp>
        <p:nvSpPr>
          <p:cNvPr id="209923" name="Rectangle 3"/>
          <p:cNvSpPr>
            <a:spLocks noGrp="1" noChangeArrowheads="1"/>
          </p:cNvSpPr>
          <p:nvPr>
            <p:ph idx="1"/>
          </p:nvPr>
        </p:nvSpPr>
        <p:spPr>
          <a:xfrm>
            <a:off x="179388" y="1484313"/>
            <a:ext cx="8775700" cy="5184775"/>
          </a:xfrm>
        </p:spPr>
        <p:txBody>
          <a:bodyPr/>
          <a:lstStyle/>
          <a:p>
            <a:pPr algn="just" eaLnBrk="1" hangingPunct="1">
              <a:buFont typeface="Wingdings" pitchFamily="2" charset="2"/>
              <a:buChar char="§"/>
            </a:pPr>
            <a:r>
              <a:rPr lang="el-GR" altLang="el-GR" dirty="0" smtClean="0">
                <a:solidFill>
                  <a:srgbClr val="000000"/>
                </a:solidFill>
                <a:latin typeface="Bookman Old Style" pitchFamily="18" charset="0"/>
              </a:rPr>
              <a:t>Κατάταξη των επιχειρήσεων με κριτήριο</a:t>
            </a:r>
            <a:r>
              <a:rPr lang="el-GR" altLang="el-GR" dirty="0" smtClean="0">
                <a:solidFill>
                  <a:srgbClr val="000000"/>
                </a:solidFill>
                <a:latin typeface="Bookman Old Style" pitchFamily="18" charset="0"/>
                <a:cs typeface="Times New Roman" pitchFamily="18" charset="0"/>
              </a:rPr>
              <a:t>:</a:t>
            </a:r>
            <a:endParaRPr lang="el-GR" altLang="el-GR" dirty="0" smtClean="0">
              <a:latin typeface="Bookman Old Style" pitchFamily="18" charset="0"/>
              <a:cs typeface="Times New Roman" pitchFamily="18" charset="0"/>
            </a:endParaRPr>
          </a:p>
          <a:p>
            <a:pPr lvl="1" algn="just" eaLnBrk="1" hangingPunct="1"/>
            <a:r>
              <a:rPr lang="el-GR" altLang="el-GR" sz="3200" dirty="0" smtClean="0">
                <a:solidFill>
                  <a:srgbClr val="000000"/>
                </a:solidFill>
                <a:latin typeface="Bookman Old Style" pitchFamily="18" charset="0"/>
              </a:rPr>
              <a:t>Την</a:t>
            </a:r>
            <a:r>
              <a:rPr lang="el-GR" altLang="el-GR" sz="3200" dirty="0" smtClean="0">
                <a:solidFill>
                  <a:srgbClr val="000000"/>
                </a:solidFill>
                <a:latin typeface="Bookman Old Style" pitchFamily="18" charset="0"/>
                <a:cs typeface="Times New Roman" pitchFamily="18" charset="0"/>
              </a:rPr>
              <a:t> εξειδίκευση της επιχειρηματικής δραστηριότητας. Οι επιχειρήσεις διακρίνονται σε:</a:t>
            </a:r>
            <a:r>
              <a:rPr lang="el-GR" altLang="el-GR" sz="3200" b="1" dirty="0" smtClean="0">
                <a:solidFill>
                  <a:schemeClr val="tx2"/>
                </a:solidFill>
                <a:latin typeface="Bookman Old Style" pitchFamily="18" charset="0"/>
                <a:cs typeface="Times New Roman" pitchFamily="18" charset="0"/>
              </a:rPr>
              <a:t> </a:t>
            </a:r>
            <a:endParaRPr lang="el-GR" altLang="el-GR" sz="3200" dirty="0" smtClean="0">
              <a:solidFill>
                <a:srgbClr val="000000"/>
              </a:solidFill>
              <a:latin typeface="Bookman Old Style" pitchFamily="18" charset="0"/>
            </a:endParaRPr>
          </a:p>
          <a:p>
            <a:pPr lvl="1" algn="just" eaLnBrk="1" hangingPunct="1">
              <a:buFont typeface="Wingdings" pitchFamily="2" charset="2"/>
              <a:buChar char="Ø"/>
            </a:pPr>
            <a:r>
              <a:rPr lang="el-GR" altLang="el-GR" sz="3200" b="1" dirty="0" smtClean="0">
                <a:solidFill>
                  <a:schemeClr val="tx2"/>
                </a:solidFill>
                <a:latin typeface="Bookman Old Style" pitchFamily="18" charset="0"/>
                <a:cs typeface="Times New Roman" pitchFamily="18" charset="0"/>
              </a:rPr>
              <a:t>Παραγωγικές ή μεταποιητικές (βιομηχανικές ή βιοτεχνικές), </a:t>
            </a:r>
            <a:endParaRPr lang="el-GR" altLang="el-GR" sz="3200" b="1" dirty="0" smtClean="0">
              <a:solidFill>
                <a:schemeClr val="tx2"/>
              </a:solidFill>
              <a:latin typeface="Bookman Old Style" pitchFamily="18" charset="0"/>
            </a:endParaRPr>
          </a:p>
          <a:p>
            <a:pPr lvl="1" algn="just" eaLnBrk="1" hangingPunct="1">
              <a:buFont typeface="Wingdings" pitchFamily="2" charset="2"/>
              <a:buChar char="Ø"/>
            </a:pPr>
            <a:r>
              <a:rPr lang="el-GR" altLang="el-GR" sz="3200" b="1" dirty="0" smtClean="0">
                <a:solidFill>
                  <a:schemeClr val="tx2"/>
                </a:solidFill>
                <a:latin typeface="Bookman Old Style" pitchFamily="18" charset="0"/>
                <a:cs typeface="Times New Roman" pitchFamily="18" charset="0"/>
              </a:rPr>
              <a:t>Εμπορικές και </a:t>
            </a:r>
            <a:endParaRPr lang="el-GR" altLang="el-GR" sz="3200" b="1" dirty="0" smtClean="0">
              <a:solidFill>
                <a:schemeClr val="tx2"/>
              </a:solidFill>
              <a:latin typeface="Bookman Old Style" pitchFamily="18" charset="0"/>
            </a:endParaRPr>
          </a:p>
          <a:p>
            <a:pPr lvl="1" algn="just" eaLnBrk="1" hangingPunct="1">
              <a:buFont typeface="Wingdings" pitchFamily="2" charset="2"/>
              <a:buChar char="Ø"/>
            </a:pPr>
            <a:r>
              <a:rPr lang="el-GR" altLang="el-GR" sz="3200" b="1" dirty="0" smtClean="0">
                <a:solidFill>
                  <a:schemeClr val="tx2"/>
                </a:solidFill>
                <a:latin typeface="Bookman Old Style" pitchFamily="18" charset="0"/>
                <a:cs typeface="Times New Roman" pitchFamily="18" charset="0"/>
              </a:rPr>
              <a:t>Παροχής υπηρεσιών.</a:t>
            </a: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dissolve">
                                      <p:cBhvr>
                                        <p:cTn id="7" dur="500"/>
                                        <p:tgtEl>
                                          <p:spTgt spid="2099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9923">
                                            <p:txEl>
                                              <p:pRg st="1" end="1"/>
                                            </p:txEl>
                                          </p:spTgt>
                                        </p:tgtEl>
                                        <p:attrNameLst>
                                          <p:attrName>style.visibility</p:attrName>
                                        </p:attrNameLst>
                                      </p:cBhvr>
                                      <p:to>
                                        <p:strVal val="visible"/>
                                      </p:to>
                                    </p:set>
                                    <p:animEffect transition="in" filter="dissolve">
                                      <p:cBhvr>
                                        <p:cTn id="10" dur="500"/>
                                        <p:tgtEl>
                                          <p:spTgt spid="2099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9923">
                                            <p:txEl>
                                              <p:pRg st="2" end="2"/>
                                            </p:txEl>
                                          </p:spTgt>
                                        </p:tgtEl>
                                        <p:attrNameLst>
                                          <p:attrName>style.visibility</p:attrName>
                                        </p:attrNameLst>
                                      </p:cBhvr>
                                      <p:to>
                                        <p:strVal val="visible"/>
                                      </p:to>
                                    </p:set>
                                    <p:animEffect transition="in" filter="dissolve">
                                      <p:cBhvr>
                                        <p:cTn id="13" dur="500"/>
                                        <p:tgtEl>
                                          <p:spTgt spid="2099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9923">
                                            <p:txEl>
                                              <p:pRg st="3" end="3"/>
                                            </p:txEl>
                                          </p:spTgt>
                                        </p:tgtEl>
                                        <p:attrNameLst>
                                          <p:attrName>style.visibility</p:attrName>
                                        </p:attrNameLst>
                                      </p:cBhvr>
                                      <p:to>
                                        <p:strVal val="visible"/>
                                      </p:to>
                                    </p:set>
                                    <p:animEffect transition="in" filter="dissolve">
                                      <p:cBhvr>
                                        <p:cTn id="16" dur="500"/>
                                        <p:tgtEl>
                                          <p:spTgt spid="20992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9923">
                                            <p:txEl>
                                              <p:pRg st="4" end="4"/>
                                            </p:txEl>
                                          </p:spTgt>
                                        </p:tgtEl>
                                        <p:attrNameLst>
                                          <p:attrName>style.visibility</p:attrName>
                                        </p:attrNameLst>
                                      </p:cBhvr>
                                      <p:to>
                                        <p:strVal val="visible"/>
                                      </p:to>
                                    </p:set>
                                    <p:animEffect transition="in" filter="dissolve">
                                      <p:cBhvr>
                                        <p:cTn id="19" dur="5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z="3600" b="1" dirty="0">
                <a:solidFill>
                  <a:srgbClr val="002060"/>
                </a:solidFill>
              </a:rPr>
              <a:t>ΜΕΤΑΒΛΗΤΕΣ ΔΑΠΑΝΕΣ</a:t>
            </a:r>
          </a:p>
        </p:txBody>
      </p:sp>
      <p:sp>
        <p:nvSpPr>
          <p:cNvPr id="23555" name="Rectangle 3"/>
          <p:cNvSpPr>
            <a:spLocks noGrp="1" noChangeArrowheads="1"/>
          </p:cNvSpPr>
          <p:nvPr>
            <p:ph type="body" idx="1"/>
          </p:nvPr>
        </p:nvSpPr>
        <p:spPr>
          <a:xfrm>
            <a:off x="179512" y="1340768"/>
            <a:ext cx="8784976" cy="5256584"/>
          </a:xfrm>
        </p:spPr>
        <p:txBody>
          <a:bodyPr/>
          <a:lstStyle/>
          <a:p>
            <a:pPr algn="just">
              <a:lnSpc>
                <a:spcPct val="90000"/>
              </a:lnSpc>
            </a:pPr>
            <a:r>
              <a:rPr lang="el-GR" dirty="0" smtClean="0"/>
              <a:t>Αυξάνονται </a:t>
            </a:r>
            <a:r>
              <a:rPr lang="el-GR" dirty="0"/>
              <a:t>με τον </a:t>
            </a:r>
            <a:r>
              <a:rPr lang="el-GR" dirty="0" smtClean="0"/>
              <a:t>Κύκλο Εργασιών </a:t>
            </a:r>
            <a:r>
              <a:rPr lang="el-GR" dirty="0"/>
              <a:t>της επιχείρησης, αλλά όχι με σταθερή αναλογία  (1</a:t>
            </a:r>
            <a:r>
              <a:rPr lang="el-GR" dirty="0">
                <a:cs typeface="Tahoma" pitchFamily="34" charset="0"/>
              </a:rPr>
              <a:t>/</a:t>
            </a:r>
            <a:r>
              <a:rPr lang="el-GR" dirty="0"/>
              <a:t>3-2</a:t>
            </a:r>
            <a:r>
              <a:rPr lang="el-GR" dirty="0">
                <a:cs typeface="Tahoma" pitchFamily="34" charset="0"/>
              </a:rPr>
              <a:t>/</a:t>
            </a:r>
            <a:r>
              <a:rPr lang="el-GR" dirty="0"/>
              <a:t>3 των </a:t>
            </a:r>
            <a:r>
              <a:rPr lang="el-GR" dirty="0" smtClean="0"/>
              <a:t>Συνολικών Δαπανών), </a:t>
            </a:r>
            <a:r>
              <a:rPr lang="el-GR" dirty="0"/>
              <a:t>εντάσσονται σε 2 </a:t>
            </a:r>
            <a:r>
              <a:rPr lang="el-GR" dirty="0" smtClean="0"/>
              <a:t>κατηγορίες:</a:t>
            </a:r>
            <a:endParaRPr lang="el-GR" dirty="0"/>
          </a:p>
          <a:p>
            <a:pPr algn="just">
              <a:lnSpc>
                <a:spcPct val="90000"/>
              </a:lnSpc>
              <a:buFontTx/>
              <a:buNone/>
            </a:pPr>
            <a:r>
              <a:rPr lang="el-GR" dirty="0"/>
              <a:t>  </a:t>
            </a:r>
            <a:r>
              <a:rPr lang="el-GR" b="1" dirty="0"/>
              <a:t>1.</a:t>
            </a:r>
            <a:r>
              <a:rPr lang="el-GR" dirty="0"/>
              <a:t> Δαπάνες </a:t>
            </a:r>
            <a:r>
              <a:rPr lang="el-GR" dirty="0" smtClean="0"/>
              <a:t>Προσωπικού.</a:t>
            </a:r>
            <a:endParaRPr lang="el-GR" dirty="0"/>
          </a:p>
          <a:p>
            <a:pPr algn="just">
              <a:lnSpc>
                <a:spcPct val="90000"/>
              </a:lnSpc>
              <a:buFontTx/>
              <a:buNone/>
            </a:pPr>
            <a:r>
              <a:rPr lang="el-GR" dirty="0"/>
              <a:t>  </a:t>
            </a:r>
            <a:r>
              <a:rPr lang="el-GR" b="1" dirty="0"/>
              <a:t>2.</a:t>
            </a:r>
            <a:r>
              <a:rPr lang="el-GR" dirty="0"/>
              <a:t> Άλλες μεταβλητές </a:t>
            </a:r>
            <a:r>
              <a:rPr lang="el-GR" dirty="0" smtClean="0"/>
              <a:t>δαπάνες όπως είναι:</a:t>
            </a:r>
            <a:endParaRPr lang="el-GR" dirty="0"/>
          </a:p>
          <a:p>
            <a:pPr algn="just">
              <a:lnSpc>
                <a:spcPct val="90000"/>
              </a:lnSpc>
              <a:buFontTx/>
              <a:buNone/>
            </a:pPr>
            <a:r>
              <a:rPr lang="el-GR" dirty="0"/>
              <a:t> </a:t>
            </a:r>
            <a:r>
              <a:rPr lang="el-GR" dirty="0" smtClean="0"/>
              <a:t>	Διαφήμιση </a:t>
            </a:r>
            <a:r>
              <a:rPr lang="el-GR" dirty="0"/>
              <a:t>&amp; Προβολή, Υλικά </a:t>
            </a:r>
            <a:r>
              <a:rPr lang="el-GR" dirty="0" smtClean="0"/>
              <a:t>Συσκευασίας</a:t>
            </a:r>
            <a:r>
              <a:rPr lang="el-GR" dirty="0"/>
              <a:t>, Μεταφορικά, Προμήθειες Πιστωτικών Καρτών, Γραφική </a:t>
            </a:r>
            <a:r>
              <a:rPr lang="el-GR" dirty="0" smtClean="0"/>
              <a:t>Ύλη. </a:t>
            </a:r>
            <a:endParaRPr lang="el-GR" dirty="0"/>
          </a:p>
          <a:p>
            <a:pPr>
              <a:lnSpc>
                <a:spcPct val="90000"/>
              </a:lnSpc>
            </a:pPr>
            <a:endParaRPr lang="el-GR" dirty="0"/>
          </a:p>
        </p:txBody>
      </p:sp>
    </p:spTree>
    <p:extLst>
      <p:ext uri="{BB962C8B-B14F-4D97-AF65-F5344CB8AC3E}">
        <p14:creationId xmlns="" xmlns:p14="http://schemas.microsoft.com/office/powerpoint/2010/main" val="31916310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n-US" sz="4000" b="1" dirty="0" smtClean="0"/>
              <a:t>BREAK EVEN POINT </a:t>
            </a:r>
            <a:r>
              <a:rPr lang="el-GR" sz="4000" b="1" dirty="0" smtClean="0"/>
              <a:t>Ή</a:t>
            </a:r>
            <a:br>
              <a:rPr lang="el-GR" sz="4000" b="1" dirty="0" smtClean="0"/>
            </a:br>
            <a:r>
              <a:rPr lang="en-US" sz="4000" b="1" dirty="0" smtClean="0"/>
              <a:t> </a:t>
            </a:r>
            <a:r>
              <a:rPr lang="el-GR" sz="4000" b="1" dirty="0" smtClean="0"/>
              <a:t>ΝΕΚΡΟ ΣΗΜΕΙΟ ΕΠΙΧΕΙΡΗΣΕΩΝ (1)</a:t>
            </a:r>
            <a:endParaRPr lang="el-GR" sz="4000" b="1" dirty="0"/>
          </a:p>
        </p:txBody>
      </p:sp>
      <p:sp>
        <p:nvSpPr>
          <p:cNvPr id="3" name="2 - Θέση περιεχομένου"/>
          <p:cNvSpPr>
            <a:spLocks noGrp="1"/>
          </p:cNvSpPr>
          <p:nvPr>
            <p:ph idx="1"/>
          </p:nvPr>
        </p:nvSpPr>
        <p:spPr>
          <a:xfrm>
            <a:off x="0" y="1484784"/>
            <a:ext cx="9144000" cy="5373216"/>
          </a:xfrm>
        </p:spPr>
        <p:txBody>
          <a:bodyPr/>
          <a:lstStyle/>
          <a:p>
            <a:pPr algn="just"/>
            <a:r>
              <a:rPr lang="el-GR" dirty="0" smtClean="0"/>
              <a:t>Είναι η κατάσταση εκείνη όπου η επιχείρηση δεν έχει κέρδη ούτε ζημία. Είναι το ποσό των συναλλαγών (του κύκλου εργασιών), όπου η επιχείρηση καλύπτει ακριβώς τα σταθερά και μεταβλητά της έξοδα και δεν αποκομίζει κανένα οικονομικό αποτέλεσμα κέρδους ή ζημίας.</a:t>
            </a:r>
            <a:endParaRPr lang="en-US" dirty="0" smtClean="0"/>
          </a:p>
          <a:p>
            <a:pPr marL="0" indent="0" algn="just"/>
            <a:r>
              <a:rPr lang="el-GR" altLang="el-GR" b="1" dirty="0" smtClean="0"/>
              <a:t> Νεκρό Σημείο</a:t>
            </a:r>
            <a:r>
              <a:rPr lang="en-US" altLang="el-GR" dirty="0" smtClean="0"/>
              <a:t>:</a:t>
            </a:r>
            <a:r>
              <a:rPr lang="el-GR" altLang="el-GR" dirty="0" smtClean="0"/>
              <a:t> είναι εκείνο το ποσό πωλήσεων με το οποίο μια επιχείρηση καλύπτει ακριβώς τα έξοδα της, τόσο σταθερά όσο και μεταβλητά. (Σταθερά και Μεταβλητά Κόστη)</a:t>
            </a:r>
            <a:r>
              <a:rPr lang="en-US" altLang="el-GR" dirty="0" smtClean="0"/>
              <a:t>.</a:t>
            </a:r>
            <a:endParaRPr lang="el-GR" dirty="0" smtClean="0"/>
          </a:p>
          <a:p>
            <a:endParaRPr lang="el-G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n-US" sz="4000" b="1" dirty="0" smtClean="0"/>
              <a:t>BREAK EVEN POINT </a:t>
            </a:r>
            <a:r>
              <a:rPr lang="el-GR" sz="4000" b="1" dirty="0" smtClean="0"/>
              <a:t>Ή</a:t>
            </a:r>
            <a:br>
              <a:rPr lang="el-GR" sz="4000" b="1" dirty="0" smtClean="0"/>
            </a:br>
            <a:r>
              <a:rPr lang="en-US" sz="4000" b="1" dirty="0" smtClean="0"/>
              <a:t> </a:t>
            </a:r>
            <a:r>
              <a:rPr lang="el-GR" sz="4000" b="1" dirty="0" smtClean="0"/>
              <a:t>ΝΕΚΡΟ ΣΗΜΕΙΟ ΕΠΙΧΕΙΡΗΣΕΩΝ (2)</a:t>
            </a:r>
            <a:endParaRPr lang="el-GR" sz="4000" dirty="0"/>
          </a:p>
        </p:txBody>
      </p:sp>
      <p:sp>
        <p:nvSpPr>
          <p:cNvPr id="3" name="2 - Θέση περιεχομένου"/>
          <p:cNvSpPr>
            <a:spLocks noGrp="1"/>
          </p:cNvSpPr>
          <p:nvPr>
            <p:ph idx="1"/>
          </p:nvPr>
        </p:nvSpPr>
        <p:spPr>
          <a:xfrm>
            <a:off x="0" y="1600200"/>
            <a:ext cx="9144000" cy="5257800"/>
          </a:xfrm>
        </p:spPr>
        <p:txBody>
          <a:bodyPr/>
          <a:lstStyle/>
          <a:p>
            <a:pPr algn="just" eaLnBrk="1" hangingPunct="1"/>
            <a:r>
              <a:rPr lang="el-GR" dirty="0" smtClean="0"/>
              <a:t>Με την ανάλυση του νεκρού σημείου εξετάζονται οι επιπτώσεις στην κερδοφορία μιας επιχείρησης από τις μεταβολές κυρίως του ύψους της παραγωγής.</a:t>
            </a:r>
          </a:p>
          <a:p>
            <a:pPr algn="just" eaLnBrk="1" hangingPunct="1"/>
            <a:r>
              <a:rPr lang="el-GR" dirty="0" smtClean="0"/>
              <a:t>Μπορούν όμως να εξεταστούν και οι επιπτώσεις στην κερδοφορία από μεταβολές των μεταβλητών και σταθερών δαπανών καθώς και στην τιμή πώλησης του προϊόντος.</a:t>
            </a:r>
          </a:p>
          <a:p>
            <a:endParaRPr lang="el-G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lstStyle/>
          <a:p>
            <a:r>
              <a:rPr lang="en-US" sz="3600" b="1" dirty="0" smtClean="0"/>
              <a:t>BREAK EVEN POINT </a:t>
            </a:r>
            <a:r>
              <a:rPr lang="el-GR" sz="3600" b="1" dirty="0" smtClean="0"/>
              <a:t>Ή</a:t>
            </a:r>
            <a:br>
              <a:rPr lang="el-GR" sz="3600" b="1" dirty="0" smtClean="0"/>
            </a:br>
            <a:r>
              <a:rPr lang="en-US" sz="3600" b="1" dirty="0" smtClean="0"/>
              <a:t> </a:t>
            </a:r>
            <a:r>
              <a:rPr lang="el-GR" sz="3600" b="1" dirty="0" smtClean="0"/>
              <a:t>ΝΕΚΡΟ ΣΗΜΕΙΟ ΕΠΙΧΕΙΡΗΣΕΩΝ (2)</a:t>
            </a:r>
            <a:endParaRPr lang="el-GR" sz="3600" dirty="0"/>
          </a:p>
        </p:txBody>
      </p:sp>
      <p:sp>
        <p:nvSpPr>
          <p:cNvPr id="3" name="2 - Θέση περιεχομένου"/>
          <p:cNvSpPr>
            <a:spLocks noGrp="1"/>
          </p:cNvSpPr>
          <p:nvPr>
            <p:ph idx="1"/>
          </p:nvPr>
        </p:nvSpPr>
        <p:spPr>
          <a:xfrm>
            <a:off x="0" y="980728"/>
            <a:ext cx="9144000" cy="5877272"/>
          </a:xfrm>
        </p:spPr>
        <p:txBody>
          <a:bodyPr/>
          <a:lstStyle/>
          <a:p>
            <a:pPr algn="just" eaLnBrk="1" hangingPunct="1">
              <a:lnSpc>
                <a:spcPct val="90000"/>
              </a:lnSpc>
            </a:pPr>
            <a:r>
              <a:rPr lang="el-GR" sz="3000" dirty="0" smtClean="0"/>
              <a:t>Το νεκρό σημείο είναι το ύψος της παραγωγής, στο οποίο η συνολική πρόσοδος καλύπτει μόνο το σύνολο των δαπανών (μεταβλητά + σταθερά).</a:t>
            </a:r>
          </a:p>
          <a:p>
            <a:pPr algn="just" eaLnBrk="1" hangingPunct="1">
              <a:lnSpc>
                <a:spcPct val="90000"/>
              </a:lnSpc>
            </a:pPr>
            <a:r>
              <a:rPr lang="el-GR" sz="3000" dirty="0" smtClean="0"/>
              <a:t>Μελέτη του Ν.Σ. πραγματοποιούμε στις παρακάτω περιπτώσεις</a:t>
            </a:r>
            <a:r>
              <a:rPr lang="en-US" sz="3000" dirty="0" smtClean="0"/>
              <a:t>:</a:t>
            </a:r>
            <a:endParaRPr lang="el-GR" sz="3000" dirty="0" smtClean="0"/>
          </a:p>
          <a:p>
            <a:pPr marL="0" indent="0" algn="just" eaLnBrk="1" hangingPunct="1">
              <a:spcBef>
                <a:spcPts val="0"/>
              </a:spcBef>
              <a:buFont typeface="Wingdings" pitchFamily="2" charset="2"/>
              <a:buNone/>
            </a:pPr>
            <a:r>
              <a:rPr lang="el-GR" sz="3000" b="1" dirty="0" smtClean="0">
                <a:solidFill>
                  <a:srgbClr val="7030A0"/>
                </a:solidFill>
              </a:rPr>
              <a:t>1) Επένδυση που δικαιολογείται από την μελλοντική εξοικονόμηση κόστους.</a:t>
            </a:r>
          </a:p>
          <a:p>
            <a:pPr marL="0" indent="0" algn="just" eaLnBrk="1" hangingPunct="1">
              <a:spcBef>
                <a:spcPts val="0"/>
              </a:spcBef>
              <a:buFont typeface="Wingdings" pitchFamily="2" charset="2"/>
              <a:buNone/>
            </a:pPr>
            <a:r>
              <a:rPr lang="el-GR" sz="3000" b="1" dirty="0" smtClean="0">
                <a:solidFill>
                  <a:srgbClr val="0070C0"/>
                </a:solidFill>
              </a:rPr>
              <a:t>2) Οι ετήσιες ώρες λειτουργίας, που είναι αναγκαίες πριν μια προτεινόμενη επένδυση γίνει επικερδής.</a:t>
            </a:r>
          </a:p>
          <a:p>
            <a:pPr marL="0" indent="0" algn="just" eaLnBrk="1" hangingPunct="1">
              <a:spcBef>
                <a:spcPts val="0"/>
              </a:spcBef>
              <a:buFont typeface="Wingdings" pitchFamily="2" charset="2"/>
              <a:buNone/>
            </a:pPr>
            <a:r>
              <a:rPr lang="el-GR" sz="3000" b="1" dirty="0" smtClean="0">
                <a:solidFill>
                  <a:srgbClr val="FF0000"/>
                </a:solidFill>
              </a:rPr>
              <a:t>3) Η χρονική περίοδος κατά την οποία μια προτεινόμενη επένδυση θα δώσει ποσό ίσο με αυτή την ίδια την επένδυση.</a:t>
            </a:r>
            <a:endParaRPr lang="en-US" sz="3000" b="1" dirty="0" smtClean="0">
              <a:solidFill>
                <a:srgbClr val="FF0000"/>
              </a:solidFill>
            </a:endParaRPr>
          </a:p>
          <a:p>
            <a:endParaRPr lang="el-G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ΛΕΙΤΟΥΡΓΙΑ Ν.Σ. (1)</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3000" dirty="0" smtClean="0"/>
              <a:t>Τα έσοδα της επιχείρησης θα πρέπει να καλύπτουν τα εξής:</a:t>
            </a:r>
          </a:p>
          <a:p>
            <a:pPr marL="514350" indent="-514350" algn="just">
              <a:buFont typeface="+mj-lt"/>
              <a:buAutoNum type="arabicPeriod"/>
            </a:pPr>
            <a:r>
              <a:rPr lang="el-GR" sz="3000" dirty="0" smtClean="0">
                <a:solidFill>
                  <a:srgbClr val="FF0000"/>
                </a:solidFill>
              </a:rPr>
              <a:t>Το κόστος που απαιτείται για την παραγωγή των προϊόντων (π.χ. Α΄ ύλες, κεφαλαιουχικός εξοπλισμός, εργατικά, γενικά έξοδα παραγωγής, μεταφοράς κλπ.).</a:t>
            </a:r>
          </a:p>
          <a:p>
            <a:pPr marL="514350" indent="-514350" algn="just">
              <a:buFont typeface="+mj-lt"/>
              <a:buAutoNum type="arabicPeriod"/>
            </a:pPr>
            <a:r>
              <a:rPr lang="el-GR" sz="3000" dirty="0" smtClean="0">
                <a:solidFill>
                  <a:srgbClr val="7030A0"/>
                </a:solidFill>
              </a:rPr>
              <a:t>Το κόστος του Marketing, της προώθησης πωλήσεων και της διαφήμισης για τα προϊόντα της.</a:t>
            </a:r>
          </a:p>
          <a:p>
            <a:pPr marL="514350" indent="-514350" algn="just">
              <a:buFont typeface="+mj-lt"/>
              <a:buAutoNum type="arabicPeriod"/>
            </a:pPr>
            <a:r>
              <a:rPr lang="el-GR" sz="3000" dirty="0" smtClean="0">
                <a:solidFill>
                  <a:srgbClr val="006600"/>
                </a:solidFill>
              </a:rPr>
              <a:t>Τα Γενικά Διοικητικά Έξοδα.</a:t>
            </a:r>
          </a:p>
          <a:p>
            <a:pPr marL="514350" indent="-514350" algn="just">
              <a:buFont typeface="+mj-lt"/>
              <a:buAutoNum type="arabicPeriod"/>
            </a:pPr>
            <a:r>
              <a:rPr lang="el-GR" sz="3000" dirty="0" smtClean="0">
                <a:solidFill>
                  <a:srgbClr val="002060"/>
                </a:solidFill>
              </a:rPr>
              <a:t>Το ποσό του κέρδους που αναμένει να πραγματοποιήσει κατά τη διάρκεια της χρήσης.</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ΛΕΙΤΟΥΡΓΙΑ Ν.Σ. (2)</a:t>
            </a:r>
            <a:endParaRPr lang="el-GR" dirty="0"/>
          </a:p>
        </p:txBody>
      </p:sp>
      <p:sp>
        <p:nvSpPr>
          <p:cNvPr id="3" name="2 - Θέση περιεχομένου"/>
          <p:cNvSpPr>
            <a:spLocks noGrp="1"/>
          </p:cNvSpPr>
          <p:nvPr>
            <p:ph idx="1"/>
          </p:nvPr>
        </p:nvSpPr>
        <p:spPr>
          <a:xfrm>
            <a:off x="0" y="1600200"/>
            <a:ext cx="9144000" cy="5257800"/>
          </a:xfrm>
        </p:spPr>
        <p:txBody>
          <a:bodyPr/>
          <a:lstStyle/>
          <a:p>
            <a:pPr algn="just"/>
            <a:r>
              <a:rPr lang="el-GR" dirty="0" smtClean="0"/>
              <a:t>Στην περίπτωση κατά την οποία η επιχείρηση καλύπτει με τις πωλήσεις της τα τρία πρώτα από τα παραπάνω στοιχεία τότε λέμε ότι λειτουργεί στο νεκρό σημείο του κύκλου εργασιών της.</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sz="3600" b="1" dirty="0" smtClean="0"/>
              <a:t>Εκφράσεις του Ν.Σ.</a:t>
            </a:r>
            <a:endParaRPr lang="el-GR" sz="3600" b="1" dirty="0"/>
          </a:p>
        </p:txBody>
      </p:sp>
      <p:sp>
        <p:nvSpPr>
          <p:cNvPr id="3" name="2 - Θέση περιεχομένου"/>
          <p:cNvSpPr>
            <a:spLocks noGrp="1"/>
          </p:cNvSpPr>
          <p:nvPr>
            <p:ph idx="1"/>
          </p:nvPr>
        </p:nvSpPr>
        <p:spPr>
          <a:xfrm>
            <a:off x="0" y="764704"/>
            <a:ext cx="9144000" cy="6093296"/>
          </a:xfrm>
        </p:spPr>
        <p:txBody>
          <a:bodyPr/>
          <a:lstStyle/>
          <a:p>
            <a:r>
              <a:rPr lang="el-GR" sz="2600" dirty="0" smtClean="0"/>
              <a:t>Εκφράζεται κατά διαφόρους τρόπους:</a:t>
            </a:r>
          </a:p>
          <a:p>
            <a:pPr marL="457200" indent="-457200" algn="just">
              <a:buFont typeface="+mj-lt"/>
              <a:buAutoNum type="arabicPeriod"/>
            </a:pPr>
            <a:r>
              <a:rPr lang="el-GR" sz="2600" b="1" dirty="0" smtClean="0">
                <a:solidFill>
                  <a:srgbClr val="002060"/>
                </a:solidFill>
              </a:rPr>
              <a:t>Ως αξία πωλήσεων: </a:t>
            </a:r>
            <a:r>
              <a:rPr lang="el-GR" sz="2600" dirty="0" smtClean="0"/>
              <a:t>Σε τι ύψος πωλήσεων (τζίρου) η επιχείρηση δεν πραγματοποιεί ούτε κέρδος ούτε ζημία.</a:t>
            </a:r>
          </a:p>
          <a:p>
            <a:pPr marL="457200" indent="-457200" algn="just">
              <a:buFont typeface="+mj-lt"/>
              <a:buAutoNum type="arabicPeriod"/>
            </a:pPr>
            <a:r>
              <a:rPr lang="el-GR" sz="2600" b="1" dirty="0" smtClean="0">
                <a:solidFill>
                  <a:srgbClr val="C00000"/>
                </a:solidFill>
              </a:rPr>
              <a:t>Ως ποσοστό % των Πωλήσεων: </a:t>
            </a:r>
            <a:r>
              <a:rPr lang="el-GR" sz="2600" dirty="0" smtClean="0"/>
              <a:t>Σε πιο ποσοστό επί των προβλεπόμενων πωλήσεων, η επιχείρηση δεν πραγματοποιεί ούτε κέρδος ούτε ζημία.</a:t>
            </a:r>
          </a:p>
          <a:p>
            <a:pPr marL="457200" indent="-457200" algn="just">
              <a:buFont typeface="+mj-lt"/>
              <a:buAutoNum type="arabicPeriod"/>
            </a:pPr>
            <a:r>
              <a:rPr lang="el-GR" sz="2600" b="1" dirty="0" smtClean="0">
                <a:solidFill>
                  <a:srgbClr val="006600"/>
                </a:solidFill>
              </a:rPr>
              <a:t>Ως ποσότητα Πωλήσεων: </a:t>
            </a:r>
            <a:r>
              <a:rPr lang="el-GR" sz="2600" dirty="0" smtClean="0"/>
              <a:t>Πόσα προϊόντα (ή άλλη μονάδα μέτρησης) πρέπει να πωλήσει η επιχείρηση για να μην πραγματοποιήσει ούτε κέρδος ούτε ζημία.</a:t>
            </a:r>
          </a:p>
          <a:p>
            <a:pPr marL="457200" indent="-457200" algn="just">
              <a:buFont typeface="+mj-lt"/>
              <a:buAutoNum type="arabicPeriod"/>
            </a:pPr>
            <a:r>
              <a:rPr lang="el-GR" sz="2600" b="1" dirty="0" smtClean="0">
                <a:solidFill>
                  <a:srgbClr val="7030A0"/>
                </a:solidFill>
              </a:rPr>
              <a:t>Ως χρόνος: </a:t>
            </a:r>
            <a:r>
              <a:rPr lang="el-GR" sz="2600" dirty="0" smtClean="0"/>
              <a:t>Σε ένα ετήσιο χρονικό ορίζοντα, πόσους μήνες θα χρειασθεί η επιχείρηση για να πραγματοποιήσει εκείνες τις πωλήσεις που θα την φέρουν σε σημείο να μην πραγματοποιήσει ούτε κέρδος ούτε ζημία.</a:t>
            </a:r>
            <a:endParaRPr lang="el-GR" sz="26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Συνιστώσες Ν.Σ.</a:t>
            </a:r>
            <a:endParaRPr lang="el-GR" b="1" dirty="0"/>
          </a:p>
        </p:txBody>
      </p:sp>
      <p:sp>
        <p:nvSpPr>
          <p:cNvPr id="3" name="2 - Θέση περιεχομένου"/>
          <p:cNvSpPr>
            <a:spLocks noGrp="1"/>
          </p:cNvSpPr>
          <p:nvPr>
            <p:ph idx="1"/>
          </p:nvPr>
        </p:nvSpPr>
        <p:spPr>
          <a:xfrm>
            <a:off x="0" y="1600200"/>
            <a:ext cx="9144000" cy="5257800"/>
          </a:xfrm>
        </p:spPr>
        <p:txBody>
          <a:bodyPr/>
          <a:lstStyle/>
          <a:p>
            <a:pPr algn="just"/>
            <a:r>
              <a:rPr lang="el-GR" dirty="0" smtClean="0"/>
              <a:t>Οι συνιστώσες του Νεκρού Σημείου είναι:</a:t>
            </a:r>
          </a:p>
          <a:p>
            <a:pPr marL="514350" indent="-514350" algn="just">
              <a:buFont typeface="+mj-lt"/>
              <a:buAutoNum type="arabicPeriod"/>
            </a:pPr>
            <a:r>
              <a:rPr lang="el-GR" dirty="0" smtClean="0"/>
              <a:t>Οι Πωλήσεις, </a:t>
            </a:r>
          </a:p>
          <a:p>
            <a:pPr marL="514350" indent="-514350" algn="just">
              <a:buFont typeface="+mj-lt"/>
              <a:buAutoNum type="arabicPeriod"/>
            </a:pPr>
            <a:r>
              <a:rPr lang="el-GR" dirty="0" smtClean="0"/>
              <a:t>Τα Έσοδα και </a:t>
            </a:r>
          </a:p>
          <a:p>
            <a:pPr marL="514350" indent="-514350" algn="just">
              <a:buFont typeface="+mj-lt"/>
              <a:buAutoNum type="arabicPeriod"/>
            </a:pPr>
            <a:r>
              <a:rPr lang="el-GR" dirty="0" smtClean="0"/>
              <a:t>Τα Έξοδα.</a:t>
            </a:r>
          </a:p>
          <a:p>
            <a:pPr algn="just"/>
            <a:endParaRPr lang="el-GR" dirty="0" smtClean="0"/>
          </a:p>
          <a:p>
            <a:pPr algn="just"/>
            <a:r>
              <a:rPr lang="el-GR" dirty="0" smtClean="0"/>
              <a:t>Τα έξοδα διακρίνονται σε </a:t>
            </a:r>
            <a:r>
              <a:rPr lang="el-GR" b="1" dirty="0" smtClean="0"/>
              <a:t>σταθερά έξοδα και μεταβλητά έξοδα.</a:t>
            </a:r>
            <a:endParaRPr lang="el-G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b="1" dirty="0" smtClean="0"/>
              <a:t>Συνολικά Έσοδα</a:t>
            </a:r>
            <a:endParaRPr lang="el-GR" b="1" dirty="0"/>
          </a:p>
        </p:txBody>
      </p:sp>
      <p:sp>
        <p:nvSpPr>
          <p:cNvPr id="3" name="2 - Θέση περιεχομένου"/>
          <p:cNvSpPr>
            <a:spLocks noGrp="1"/>
          </p:cNvSpPr>
          <p:nvPr>
            <p:ph idx="1"/>
          </p:nvPr>
        </p:nvSpPr>
        <p:spPr>
          <a:xfrm>
            <a:off x="0" y="1196752"/>
            <a:ext cx="9144000" cy="5661248"/>
          </a:xfrm>
        </p:spPr>
        <p:txBody>
          <a:bodyPr/>
          <a:lstStyle/>
          <a:p>
            <a:r>
              <a:rPr lang="el-GR" dirty="0" smtClean="0"/>
              <a:t>Τα συνολικά έσοδα των πωλήσεων είναι ίσα με τον αριθμό των πωλουμένων μονάδων (Q) επί την τιμή πωλήσεως κατά μονάδα προϊόντος (P)</a:t>
            </a:r>
          </a:p>
          <a:p>
            <a:pPr>
              <a:buNone/>
            </a:pPr>
            <a:r>
              <a:rPr lang="el-GR" dirty="0" smtClean="0"/>
              <a:t> 	Δηλαδή TR = Q*P</a:t>
            </a:r>
          </a:p>
          <a:p>
            <a:r>
              <a:rPr lang="el-GR" dirty="0" smtClean="0"/>
              <a:t>Π.χ. </a:t>
            </a:r>
            <a:r>
              <a:rPr lang="en-US" dirty="0" smtClean="0"/>
              <a:t>Total Revenue = </a:t>
            </a:r>
            <a:r>
              <a:rPr lang="el-GR" dirty="0" smtClean="0"/>
              <a:t>Συνολικά Έσοδα =</a:t>
            </a:r>
          </a:p>
          <a:p>
            <a:r>
              <a:rPr lang="en-US" dirty="0" smtClean="0"/>
              <a:t>Quantity (</a:t>
            </a:r>
            <a:r>
              <a:rPr lang="el-GR" dirty="0" smtClean="0"/>
              <a:t>ποσότητα ή αριθμός τεμαχίων) </a:t>
            </a:r>
            <a:r>
              <a:rPr lang="en-US" dirty="0" smtClean="0"/>
              <a:t>*</a:t>
            </a:r>
            <a:endParaRPr lang="el-GR" dirty="0" smtClean="0"/>
          </a:p>
          <a:p>
            <a:r>
              <a:rPr lang="en-US" dirty="0" smtClean="0"/>
              <a:t>Price </a:t>
            </a:r>
            <a:r>
              <a:rPr lang="el-GR" dirty="0" smtClean="0"/>
              <a:t>(τιμή ανά τεμάχιο προϊόντος)</a:t>
            </a:r>
            <a:r>
              <a:rPr lang="en-US" dirty="0" smtClean="0"/>
              <a:t> </a:t>
            </a:r>
            <a:endParaRPr lang="el-GR" dirty="0" smtClean="0"/>
          </a:p>
          <a:p>
            <a:r>
              <a:rPr lang="el-GR" dirty="0" smtClean="0"/>
              <a:t>100.000 = 10.000 τεμάχια * 10€ ανά τεμάχιο</a:t>
            </a:r>
          </a:p>
          <a:p>
            <a:endParaRPr lang="el-GR" dirty="0" smtClean="0"/>
          </a:p>
          <a:p>
            <a:pPr>
              <a:buNone/>
            </a:pPr>
            <a:endParaRPr lang="el-GR" dirty="0" smtClean="0"/>
          </a:p>
          <a:p>
            <a:pPr>
              <a:buNone/>
            </a:pPr>
            <a:endParaRPr lang="el-G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Σταθερά Έξοδα</a:t>
            </a:r>
            <a:endParaRPr lang="el-GR" b="1" dirty="0"/>
          </a:p>
        </p:txBody>
      </p:sp>
      <p:sp>
        <p:nvSpPr>
          <p:cNvPr id="3" name="2 - Θέση περιεχομένου"/>
          <p:cNvSpPr>
            <a:spLocks noGrp="1"/>
          </p:cNvSpPr>
          <p:nvPr>
            <p:ph idx="1"/>
          </p:nvPr>
        </p:nvSpPr>
        <p:spPr>
          <a:xfrm>
            <a:off x="251520" y="836712"/>
            <a:ext cx="8712968" cy="5832648"/>
          </a:xfrm>
        </p:spPr>
        <p:txBody>
          <a:bodyPr/>
          <a:lstStyle/>
          <a:p>
            <a:pPr algn="just"/>
            <a:r>
              <a:rPr lang="el-GR" b="1" dirty="0" smtClean="0"/>
              <a:t>Σταθερά, ονομάζονται τα έξοδα, τα οποία </a:t>
            </a:r>
            <a:r>
              <a:rPr lang="el-GR" dirty="0" smtClean="0"/>
              <a:t>πραγματοποιούνται σε κάθε περίπτωση, άσχετα με το αν λειτουργεί ή όχι η επιχείρηση ή αλλιώς ανεξάρτητα από τον βαθμό απασχόλησης.</a:t>
            </a:r>
          </a:p>
          <a:p>
            <a:pPr algn="just"/>
            <a:r>
              <a:rPr lang="el-GR" u="sng" dirty="0" smtClean="0"/>
              <a:t>Τέτοια έξοδα είναι:</a:t>
            </a:r>
            <a:r>
              <a:rPr lang="el-GR" dirty="0" smtClean="0"/>
              <a:t> Ενοίκια, Μισθοί Διοικητικού Προσωπικού Αποσβέσεις, Ασφάλιστρα χρηματοοικονομικά έξοδα κ.α.</a:t>
            </a:r>
          </a:p>
          <a:p>
            <a:pPr algn="just"/>
            <a:r>
              <a:rPr lang="el-GR" dirty="0" smtClean="0"/>
              <a:t>Είναι φανερό ότι </a:t>
            </a:r>
            <a:r>
              <a:rPr lang="el-GR" dirty="0" smtClean="0">
                <a:solidFill>
                  <a:srgbClr val="006600"/>
                </a:solidFill>
              </a:rPr>
              <a:t>όσο αυξάνει ο αριθμός των παραγόμενων μονάδων προϊόντος τόσο τα σταθερά έξοδα κατά μονάδα </a:t>
            </a:r>
            <a:r>
              <a:rPr lang="el-GR" dirty="0" smtClean="0">
                <a:solidFill>
                  <a:srgbClr val="C00000"/>
                </a:solidFill>
              </a:rPr>
              <a:t>ελαττώνονται.</a:t>
            </a:r>
            <a:endParaRPr lang="el-GR"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el-GR" altLang="el-GR" b="1" dirty="0" smtClean="0">
                <a:latin typeface="Bookman Old Style" pitchFamily="18" charset="0"/>
                <a:cs typeface="Times New Roman" pitchFamily="18" charset="0"/>
              </a:rPr>
              <a:t>Τα διάφορα είδη επιχειρήσεων</a:t>
            </a:r>
            <a:r>
              <a:rPr lang="el-GR" altLang="el-GR" dirty="0" smtClean="0"/>
              <a:t> </a:t>
            </a:r>
          </a:p>
        </p:txBody>
      </p:sp>
      <p:sp>
        <p:nvSpPr>
          <p:cNvPr id="210947" name="Rectangle 3"/>
          <p:cNvSpPr>
            <a:spLocks noGrp="1" noChangeArrowheads="1"/>
          </p:cNvSpPr>
          <p:nvPr>
            <p:ph idx="1"/>
          </p:nvPr>
        </p:nvSpPr>
        <p:spPr>
          <a:xfrm>
            <a:off x="179388" y="1341438"/>
            <a:ext cx="8775700" cy="5516562"/>
          </a:xfrm>
        </p:spPr>
        <p:txBody>
          <a:bodyPr/>
          <a:lstStyle/>
          <a:p>
            <a:pPr algn="just" eaLnBrk="1" hangingPunct="1">
              <a:buFont typeface="Wingdings" pitchFamily="2" charset="2"/>
              <a:buChar char="§"/>
            </a:pPr>
            <a:r>
              <a:rPr lang="el-GR" altLang="el-GR" dirty="0" smtClean="0">
                <a:solidFill>
                  <a:srgbClr val="000000"/>
                </a:solidFill>
                <a:latin typeface="Bookman Old Style" pitchFamily="18" charset="0"/>
              </a:rPr>
              <a:t>Κατάταξη των επιχειρήσεων με κριτήριο</a:t>
            </a:r>
            <a:r>
              <a:rPr lang="el-GR" altLang="el-GR" dirty="0" smtClean="0">
                <a:solidFill>
                  <a:srgbClr val="000000"/>
                </a:solidFill>
                <a:latin typeface="Bookman Old Style" pitchFamily="18" charset="0"/>
                <a:cs typeface="Times New Roman" pitchFamily="18" charset="0"/>
              </a:rPr>
              <a:t>:</a:t>
            </a:r>
            <a:endParaRPr lang="el-GR" altLang="el-GR" dirty="0" smtClean="0">
              <a:latin typeface="Bookman Old Style" pitchFamily="18" charset="0"/>
              <a:cs typeface="Times New Roman" pitchFamily="18" charset="0"/>
            </a:endParaRPr>
          </a:p>
          <a:p>
            <a:pPr algn="just" eaLnBrk="1" hangingPunct="1"/>
            <a:r>
              <a:rPr lang="el-GR" altLang="el-GR" b="1" dirty="0" smtClean="0">
                <a:solidFill>
                  <a:srgbClr val="000000"/>
                </a:solidFill>
                <a:latin typeface="Bookman Old Style" pitchFamily="18" charset="0"/>
                <a:cs typeface="Times New Roman" pitchFamily="18" charset="0"/>
              </a:rPr>
              <a:t>Το μέγεθος των επιχειρήσε</a:t>
            </a:r>
            <a:r>
              <a:rPr lang="el-GR" altLang="el-GR" b="1" dirty="0" smtClean="0">
                <a:solidFill>
                  <a:srgbClr val="000000"/>
                </a:solidFill>
                <a:latin typeface="Bookman Old Style" pitchFamily="18" charset="0"/>
              </a:rPr>
              <a:t>ω</a:t>
            </a:r>
            <a:r>
              <a:rPr lang="el-GR" altLang="el-GR" b="1" dirty="0" smtClean="0">
                <a:solidFill>
                  <a:srgbClr val="000000"/>
                </a:solidFill>
                <a:latin typeface="Bookman Old Style" pitchFamily="18" charset="0"/>
                <a:cs typeface="Times New Roman" pitchFamily="18" charset="0"/>
              </a:rPr>
              <a:t>ν</a:t>
            </a:r>
            <a:r>
              <a:rPr lang="el-GR" altLang="el-GR" dirty="0" smtClean="0">
                <a:solidFill>
                  <a:srgbClr val="000000"/>
                </a:solidFill>
                <a:latin typeface="Bookman Old Style" pitchFamily="18" charset="0"/>
                <a:cs typeface="Times New Roman" pitchFamily="18" charset="0"/>
              </a:rPr>
              <a:t>. </a:t>
            </a:r>
            <a:endParaRPr lang="el-GR" altLang="el-GR" dirty="0" smtClean="0">
              <a:solidFill>
                <a:srgbClr val="000000"/>
              </a:solidFill>
              <a:latin typeface="Bookman Old Style" pitchFamily="18" charset="0"/>
            </a:endParaRPr>
          </a:p>
          <a:p>
            <a:pPr lvl="1"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μικρές,</a:t>
            </a:r>
            <a:r>
              <a:rPr lang="el-GR" altLang="el-GR" sz="3200" dirty="0" smtClean="0">
                <a:latin typeface="Bookman Old Style" pitchFamily="18" charset="0"/>
              </a:rPr>
              <a:t> </a:t>
            </a:r>
          </a:p>
          <a:p>
            <a:pPr lvl="1"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μεσαίες και </a:t>
            </a:r>
            <a:endParaRPr lang="el-GR" altLang="el-GR" sz="3200" dirty="0" smtClean="0">
              <a:solidFill>
                <a:srgbClr val="000000"/>
              </a:solidFill>
              <a:latin typeface="Bookman Old Style" pitchFamily="18" charset="0"/>
            </a:endParaRPr>
          </a:p>
          <a:p>
            <a:pPr lvl="1"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μεγάλες </a:t>
            </a:r>
            <a:endParaRPr lang="el-GR" altLang="el-GR" sz="3200" dirty="0" smtClean="0">
              <a:solidFill>
                <a:srgbClr val="000000"/>
              </a:solidFill>
              <a:latin typeface="Bookman Old Style" pitchFamily="18" charset="0"/>
            </a:endParaRPr>
          </a:p>
          <a:p>
            <a:pPr lvl="1" algn="just" eaLnBrk="1" hangingPunct="1">
              <a:buFont typeface="Wingdings" pitchFamily="2" charset="2"/>
              <a:buChar char="§"/>
            </a:pPr>
            <a:r>
              <a:rPr lang="el-GR" altLang="el-GR" sz="3200" dirty="0" smtClean="0">
                <a:solidFill>
                  <a:srgbClr val="000000"/>
                </a:solidFill>
                <a:latin typeface="Bookman Old Style" pitchFamily="18" charset="0"/>
              </a:rPr>
              <a:t>Χρησιμοποίηση </a:t>
            </a:r>
            <a:r>
              <a:rPr lang="el-GR" altLang="el-GR" sz="3200" dirty="0" smtClean="0">
                <a:solidFill>
                  <a:srgbClr val="000000"/>
                </a:solidFill>
                <a:latin typeface="Bookman Old Style" pitchFamily="18" charset="0"/>
                <a:cs typeface="Times New Roman" pitchFamily="18" charset="0"/>
              </a:rPr>
              <a:t> </a:t>
            </a:r>
            <a:r>
              <a:rPr lang="el-GR" altLang="el-GR" sz="3200" dirty="0" smtClean="0">
                <a:solidFill>
                  <a:srgbClr val="000000"/>
                </a:solidFill>
                <a:latin typeface="Bookman Old Style" pitchFamily="18" charset="0"/>
              </a:rPr>
              <a:t>του ύψος των ιδίων κεφαλαίων, το σύνολον του ισολογισμού, τον κύκλο εργασιών, τον αριθμός εργαζομένων</a:t>
            </a:r>
            <a:r>
              <a:rPr lang="el-GR" altLang="el-GR" sz="3200" dirty="0" smtClean="0">
                <a:solidFill>
                  <a:srgbClr val="000000"/>
                </a:solidFill>
                <a:latin typeface="Bookman Old Style" pitchFamily="18" charset="0"/>
                <a:cs typeface="Times New Roman" pitchFamily="18" charset="0"/>
              </a:rPr>
              <a:t> </a:t>
            </a:r>
            <a:endParaRPr lang="el-GR" altLang="el-GR" sz="3200" dirty="0" smtClean="0">
              <a:solidFill>
                <a:srgbClr val="000000"/>
              </a:solidFill>
              <a:latin typeface="Bookman Old Style" pitchFamily="18" charset="0"/>
            </a:endParaRP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dissolve">
                                      <p:cBhvr>
                                        <p:cTn id="7" dur="500"/>
                                        <p:tgtEl>
                                          <p:spTgt spid="21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0947">
                                            <p:txEl>
                                              <p:pRg st="1" end="1"/>
                                            </p:txEl>
                                          </p:spTgt>
                                        </p:tgtEl>
                                        <p:attrNameLst>
                                          <p:attrName>style.visibility</p:attrName>
                                        </p:attrNameLst>
                                      </p:cBhvr>
                                      <p:to>
                                        <p:strVal val="visible"/>
                                      </p:to>
                                    </p:set>
                                    <p:animEffect transition="in" filter="dissolve">
                                      <p:cBhvr>
                                        <p:cTn id="12" dur="500"/>
                                        <p:tgtEl>
                                          <p:spTgt spid="21094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animEffect transition="in" filter="dissolve">
                                      <p:cBhvr>
                                        <p:cTn id="15" dur="500"/>
                                        <p:tgtEl>
                                          <p:spTgt spid="210947">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0947">
                                            <p:txEl>
                                              <p:pRg st="3" end="3"/>
                                            </p:txEl>
                                          </p:spTgt>
                                        </p:tgtEl>
                                        <p:attrNameLst>
                                          <p:attrName>style.visibility</p:attrName>
                                        </p:attrNameLst>
                                      </p:cBhvr>
                                      <p:to>
                                        <p:strVal val="visible"/>
                                      </p:to>
                                    </p:set>
                                    <p:animEffect transition="in" filter="dissolve">
                                      <p:cBhvr>
                                        <p:cTn id="18" dur="500"/>
                                        <p:tgtEl>
                                          <p:spTgt spid="21094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10947">
                                            <p:txEl>
                                              <p:pRg st="4" end="4"/>
                                            </p:txEl>
                                          </p:spTgt>
                                        </p:tgtEl>
                                        <p:attrNameLst>
                                          <p:attrName>style.visibility</p:attrName>
                                        </p:attrNameLst>
                                      </p:cBhvr>
                                      <p:to>
                                        <p:strVal val="visible"/>
                                      </p:to>
                                    </p:set>
                                    <p:animEffect transition="in" filter="dissolve">
                                      <p:cBhvr>
                                        <p:cTn id="21" dur="500"/>
                                        <p:tgtEl>
                                          <p:spTgt spid="21094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0947">
                                            <p:txEl>
                                              <p:pRg st="5" end="5"/>
                                            </p:txEl>
                                          </p:spTgt>
                                        </p:tgtEl>
                                        <p:attrNameLst>
                                          <p:attrName>style.visibility</p:attrName>
                                        </p:attrNameLst>
                                      </p:cBhvr>
                                      <p:to>
                                        <p:strVal val="visible"/>
                                      </p:to>
                                    </p:set>
                                    <p:animEffect transition="in" filter="dissolve">
                                      <p:cBhvr>
                                        <p:cTn id="24" dur="500"/>
                                        <p:tgtEl>
                                          <p:spTgt spid="210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Μεταβλητά Έξοδα</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b="1" dirty="0" smtClean="0"/>
              <a:t>Μεταβλητά, ονομάζονται τα έξοδα, τα οποία είναι </a:t>
            </a:r>
            <a:r>
              <a:rPr lang="el-GR" dirty="0" smtClean="0"/>
              <a:t>συνυφασμένα απόλυτα με τη λειτουργία της επιχείρησης</a:t>
            </a:r>
          </a:p>
          <a:p>
            <a:pPr algn="just"/>
            <a:r>
              <a:rPr lang="el-GR" u="sng" dirty="0" smtClean="0"/>
              <a:t>Τέτοια έξοδα είναι:</a:t>
            </a:r>
            <a:r>
              <a:rPr lang="el-GR" dirty="0" smtClean="0"/>
              <a:t> Ηλεκτρικό Ρεύμα, Αναλώσιμα τρόφιμα ποτά, υλικά καθαριότητας, μισθοί εργαζομένων στα παραγωγικά τμήματα κ.α.</a:t>
            </a:r>
          </a:p>
          <a:p>
            <a:pPr algn="just"/>
            <a:r>
              <a:rPr lang="el-GR" dirty="0" smtClean="0">
                <a:solidFill>
                  <a:srgbClr val="7030A0"/>
                </a:solidFill>
              </a:rPr>
              <a:t>Όσο αυξάνει η παραγωγή αυξάνουν και τα μεταβλητά έξοδα. </a:t>
            </a:r>
            <a:r>
              <a:rPr lang="el-GR" dirty="0" smtClean="0"/>
              <a:t>Διακρίνουμε το κατά μονάδα μεταβλητό κόστος </a:t>
            </a:r>
            <a:r>
              <a:rPr lang="el-GR" b="1" dirty="0" smtClean="0"/>
              <a:t>V </a:t>
            </a:r>
            <a:r>
              <a:rPr lang="el-GR" dirty="0" smtClean="0"/>
              <a:t>και το συνολικό μεταβλητό κόστος που είναι </a:t>
            </a:r>
            <a:r>
              <a:rPr lang="el-GR" b="1" dirty="0" smtClean="0"/>
              <a:t>VC = V*Q</a:t>
            </a:r>
            <a:endParaRPr lang="el-GR" b="1"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Συνολικά Έξοδα</a:t>
            </a:r>
            <a:endParaRPr lang="el-GR" b="1" dirty="0"/>
          </a:p>
        </p:txBody>
      </p:sp>
      <p:sp>
        <p:nvSpPr>
          <p:cNvPr id="3" name="2 - Θέση περιεχομένου"/>
          <p:cNvSpPr>
            <a:spLocks noGrp="1"/>
          </p:cNvSpPr>
          <p:nvPr>
            <p:ph idx="1"/>
          </p:nvPr>
        </p:nvSpPr>
        <p:spPr>
          <a:xfrm>
            <a:off x="467544" y="1600200"/>
            <a:ext cx="8208912" cy="4925144"/>
          </a:xfrm>
        </p:spPr>
        <p:txBody>
          <a:bodyPr/>
          <a:lstStyle/>
          <a:p>
            <a:pPr algn="just"/>
            <a:r>
              <a:rPr lang="el-GR" dirty="0" smtClean="0"/>
              <a:t>Το άθροισμα των σταθερών και μεταβλητών εξόδων μας δίνει τα συνολικά έξοδα. </a:t>
            </a:r>
          </a:p>
          <a:p>
            <a:r>
              <a:rPr lang="el-GR" dirty="0" smtClean="0"/>
              <a:t>Επομένως TC = FC + VC</a:t>
            </a:r>
          </a:p>
          <a:p>
            <a:endParaRPr lang="el-GR" dirty="0" smtClean="0"/>
          </a:p>
          <a:p>
            <a:r>
              <a:rPr lang="en-US" dirty="0" smtClean="0"/>
              <a:t>Fixed Cost =</a:t>
            </a:r>
            <a:r>
              <a:rPr lang="el-GR" dirty="0" smtClean="0"/>
              <a:t> </a:t>
            </a:r>
            <a:r>
              <a:rPr lang="en-US" b="1" dirty="0" smtClean="0"/>
              <a:t>S </a:t>
            </a:r>
            <a:r>
              <a:rPr lang="en-US" dirty="0" smtClean="0"/>
              <a:t>= </a:t>
            </a:r>
            <a:r>
              <a:rPr lang="el-GR" dirty="0" smtClean="0"/>
              <a:t>ΣΤΑΘΕΡΑ ΕΞΟΔΑ</a:t>
            </a:r>
            <a:endParaRPr lang="en-US" dirty="0" smtClean="0"/>
          </a:p>
          <a:p>
            <a:endParaRPr lang="en-US" dirty="0" smtClean="0"/>
          </a:p>
          <a:p>
            <a:r>
              <a:rPr lang="en-US" dirty="0" smtClean="0"/>
              <a:t>VC =</a:t>
            </a:r>
            <a:r>
              <a:rPr lang="el-GR" dirty="0" smtClean="0"/>
              <a:t> </a:t>
            </a:r>
            <a:r>
              <a:rPr lang="en-US" b="1" dirty="0" smtClean="0"/>
              <a:t>V</a:t>
            </a:r>
            <a:r>
              <a:rPr lang="en-US" dirty="0" smtClean="0"/>
              <a:t> = </a:t>
            </a:r>
            <a:r>
              <a:rPr lang="el-GR" dirty="0" smtClean="0"/>
              <a:t>ΜΕΤΑΒΛΗΤΑ ΕΞΟΔΑ</a:t>
            </a:r>
            <a:endParaRPr lang="el-G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l-GR" sz="3200" b="1" dirty="0" smtClean="0"/>
              <a:t>Μεταβολές Εσόδων Εξόδων</a:t>
            </a:r>
            <a:endParaRPr lang="el-GR" sz="3200" b="1" dirty="0"/>
          </a:p>
        </p:txBody>
      </p:sp>
      <p:sp>
        <p:nvSpPr>
          <p:cNvPr id="3" name="2 - Θέση περιεχομένου"/>
          <p:cNvSpPr>
            <a:spLocks noGrp="1"/>
          </p:cNvSpPr>
          <p:nvPr>
            <p:ph idx="1"/>
          </p:nvPr>
        </p:nvSpPr>
        <p:spPr>
          <a:xfrm>
            <a:off x="179512" y="764704"/>
            <a:ext cx="8784976" cy="5976664"/>
          </a:xfrm>
        </p:spPr>
        <p:txBody>
          <a:bodyPr/>
          <a:lstStyle/>
          <a:p>
            <a:pPr algn="just"/>
            <a:r>
              <a:rPr lang="el-GR" sz="2500" dirty="0" smtClean="0"/>
              <a:t>Το συνολικό κέρδος της επιχείρησης προσδιορίζεται από την αλληλεπίδραση </a:t>
            </a:r>
            <a:r>
              <a:rPr lang="el-GR" sz="2500" b="1" dirty="0" smtClean="0"/>
              <a:t>3 βασικών μεταβλητών</a:t>
            </a:r>
            <a:r>
              <a:rPr lang="el-GR" sz="2500" dirty="0" smtClean="0"/>
              <a:t>, </a:t>
            </a:r>
            <a:r>
              <a:rPr lang="el-GR" sz="2500" dirty="0" smtClean="0">
                <a:solidFill>
                  <a:srgbClr val="0000CC"/>
                </a:solidFill>
              </a:rPr>
              <a:t>των εσόδων </a:t>
            </a:r>
            <a:r>
              <a:rPr lang="el-GR" sz="2500" dirty="0" smtClean="0">
                <a:solidFill>
                  <a:srgbClr val="7030A0"/>
                </a:solidFill>
              </a:rPr>
              <a:t>των σταθερών εξόδων </a:t>
            </a:r>
            <a:r>
              <a:rPr lang="el-GR" sz="2500" dirty="0" smtClean="0"/>
              <a:t>και των </a:t>
            </a:r>
            <a:r>
              <a:rPr lang="el-GR" sz="2500" dirty="0" smtClean="0">
                <a:solidFill>
                  <a:srgbClr val="FF0000"/>
                </a:solidFill>
              </a:rPr>
              <a:t>μεταβλητών εξόδων</a:t>
            </a:r>
          </a:p>
          <a:p>
            <a:pPr algn="just"/>
            <a:r>
              <a:rPr lang="el-GR" sz="2500" dirty="0" smtClean="0"/>
              <a:t>Όταν επέλθει οποιαδήποτε μεταβολή σε μία ή περισσότερες από τις μεταβλητές αυτές θα μεταβληθεί και το συνολικό κέρδος της εταιρίας.</a:t>
            </a:r>
          </a:p>
          <a:p>
            <a:pPr algn="just"/>
            <a:r>
              <a:rPr lang="el-GR" sz="2500" dirty="0" smtClean="0"/>
              <a:t>Μπορεί για παράδειγμα να έχουμε μεταβολή της τιμής πώλησης του προϊόντος οπότε θα έχουμε μεταβολή των συνολικών εσόδων. </a:t>
            </a:r>
          </a:p>
          <a:p>
            <a:pPr algn="just"/>
            <a:r>
              <a:rPr lang="el-GR" sz="2500" dirty="0" smtClean="0"/>
              <a:t>Μπορεί να έχουμε μεταβολή των σταθερών εξόδων, π.χ. αύξηση των ενοικίων που πληρώνει η επιχείρηση και τέλος, </a:t>
            </a:r>
          </a:p>
          <a:p>
            <a:pPr algn="just"/>
            <a:r>
              <a:rPr lang="el-GR" sz="2500" dirty="0" smtClean="0"/>
              <a:t>Μπορεί να έχουμε μεταβολή των μεταβλητών εξόδων π.χ. μείωση </a:t>
            </a:r>
            <a:r>
              <a:rPr lang="en-US" sz="2500" dirty="0" smtClean="0"/>
              <a:t> </a:t>
            </a:r>
            <a:r>
              <a:rPr lang="el-GR" sz="2500" dirty="0" smtClean="0"/>
              <a:t>ή αύξηση της τιμής των Α΄ υλών.</a:t>
            </a:r>
            <a:endParaRPr lang="el-GR" sz="2500"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600" b="1" dirty="0" smtClean="0"/>
              <a:t>Μαθηματικός Προσδιορισμός Ν.Σ.</a:t>
            </a:r>
            <a:endParaRPr lang="el-GR" sz="3600" b="1" dirty="0"/>
          </a:p>
        </p:txBody>
      </p:sp>
      <p:sp>
        <p:nvSpPr>
          <p:cNvPr id="3" name="2 - Θέση περιεχομένου"/>
          <p:cNvSpPr>
            <a:spLocks noGrp="1"/>
          </p:cNvSpPr>
          <p:nvPr>
            <p:ph idx="1"/>
          </p:nvPr>
        </p:nvSpPr>
        <p:spPr>
          <a:xfrm>
            <a:off x="179512" y="980728"/>
            <a:ext cx="8784976" cy="5616624"/>
          </a:xfrm>
        </p:spPr>
        <p:txBody>
          <a:bodyPr/>
          <a:lstStyle/>
          <a:p>
            <a:pPr algn="just"/>
            <a:r>
              <a:rPr lang="el-GR" sz="2600" dirty="0" smtClean="0"/>
              <a:t>Μαθηματικά ο προσδιορισμός του Ν. Σ. γίνεται όπως ήδη αναφέρθηκε με απλή εξίσωση και με βάση τη σκέψη:</a:t>
            </a:r>
          </a:p>
          <a:p>
            <a:pPr algn="just"/>
            <a:r>
              <a:rPr lang="el-GR" sz="2600" dirty="0" smtClean="0"/>
              <a:t>Τα Έσοδα (κύκλος εργασιών ή τζίρος) είναι ίσα με το σύνολο των δαπανών που καταναλώθηκαν με σκοπό την πραγματοποίηση των εσόδων και οι οποίες αποτελούνται από Σταθερές (Σ) και Μεταβλητές (Μ) δαπάνες, συν ή μείον το Αποτέλεσμα (κέρδος ή ζημία (Α). Δηλαδή: </a:t>
            </a:r>
            <a:r>
              <a:rPr lang="el-GR" sz="2600" b="1" dirty="0" smtClean="0"/>
              <a:t>Κύκλος Εργασιών = Σ + Μ + (+ Α ή –Α)</a:t>
            </a:r>
          </a:p>
          <a:p>
            <a:r>
              <a:rPr lang="el-GR" sz="2600" dirty="0" smtClean="0"/>
              <a:t>Όταν δεν υπάρχει αποτέλεσμα, όπως στην περίπτωση του Νεκρού Σημείου, τότε το </a:t>
            </a:r>
            <a:r>
              <a:rPr lang="el-GR" sz="2600" b="1" dirty="0" smtClean="0"/>
              <a:t>Α = 0 </a:t>
            </a:r>
            <a:r>
              <a:rPr lang="el-GR" sz="2600" dirty="0" smtClean="0"/>
              <a:t>οπότε στο Ν. Σ. θα έχουμε : </a:t>
            </a:r>
            <a:r>
              <a:rPr lang="el-GR" sz="2600" b="1" dirty="0" smtClean="0"/>
              <a:t>Κύκλος Εργασιών = Σ + Μ = Ν.Σ.</a:t>
            </a:r>
          </a:p>
          <a:p>
            <a:r>
              <a:rPr lang="el-GR" sz="2600" b="1" dirty="0" smtClean="0"/>
              <a:t>Σ: Σταθερά έξοδα και Μ: Μεταβλητά έξοδα</a:t>
            </a:r>
            <a:endParaRPr lang="el-GR" sz="26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lstStyle/>
          <a:p>
            <a:r>
              <a:rPr lang="el-GR" b="1" dirty="0" smtClean="0"/>
              <a:t>Περιορισμοί Ν.Σ. (1)</a:t>
            </a:r>
            <a:endParaRPr lang="el-GR" b="1" dirty="0"/>
          </a:p>
        </p:txBody>
      </p:sp>
      <p:sp>
        <p:nvSpPr>
          <p:cNvPr id="3" name="2 - Θέση περιεχομένου"/>
          <p:cNvSpPr>
            <a:spLocks noGrp="1"/>
          </p:cNvSpPr>
          <p:nvPr>
            <p:ph idx="1"/>
          </p:nvPr>
        </p:nvSpPr>
        <p:spPr>
          <a:xfrm>
            <a:off x="0" y="764704"/>
            <a:ext cx="9144000" cy="6093296"/>
          </a:xfrm>
        </p:spPr>
        <p:txBody>
          <a:bodyPr/>
          <a:lstStyle/>
          <a:p>
            <a:pPr algn="just"/>
            <a:r>
              <a:rPr lang="el-GR" dirty="0" smtClean="0"/>
              <a:t>Η υπόθεση της γραμμικότητας των εσόδων και των εξόδων πολύ σπάνια συναντάται στην πράξη.</a:t>
            </a:r>
          </a:p>
          <a:p>
            <a:pPr algn="just"/>
            <a:r>
              <a:rPr lang="el-GR" dirty="0" smtClean="0"/>
              <a:t>Ακόμα και όταν έχουμε μη γραμμικές σχέσεις περιοριζόμαστε στην ανάλυση ενός προϊόντος. Ωστόσο, στην πράξη οι περισσότερες επιχειρήσεις παράγουν μια ποικιλία προϊόντων.</a:t>
            </a:r>
          </a:p>
          <a:p>
            <a:pPr algn="just"/>
            <a:r>
              <a:rPr lang="el-GR" dirty="0" smtClean="0"/>
              <a:t>Η ανάλυση του Ν.Σ. είναι μια στατική και όχι δυναμική ανάλυση. Αυτό σημαίνει ότι δεν λαμβάνεται υπόψη η δυναμική συμπεριφορά των εσόδων και των εξόδων, δηλαδή η πορεία τους στη διάρκεια του χρόνου.</a:t>
            </a:r>
            <a:endParaRPr lang="el-G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548680"/>
          </a:xfrm>
        </p:spPr>
        <p:txBody>
          <a:bodyPr/>
          <a:lstStyle/>
          <a:p>
            <a:r>
              <a:rPr lang="el-GR" sz="3200" b="1" dirty="0" smtClean="0"/>
              <a:t>Περιορισμοί Ν.Σ. (2)</a:t>
            </a:r>
            <a:endParaRPr lang="el-GR" sz="3200" dirty="0"/>
          </a:p>
        </p:txBody>
      </p:sp>
      <p:sp>
        <p:nvSpPr>
          <p:cNvPr id="3" name="2 - Θέση περιεχομένου"/>
          <p:cNvSpPr>
            <a:spLocks noGrp="1"/>
          </p:cNvSpPr>
          <p:nvPr>
            <p:ph idx="1"/>
          </p:nvPr>
        </p:nvSpPr>
        <p:spPr>
          <a:xfrm>
            <a:off x="0" y="548680"/>
            <a:ext cx="9144000" cy="6309320"/>
          </a:xfrm>
        </p:spPr>
        <p:txBody>
          <a:bodyPr/>
          <a:lstStyle/>
          <a:p>
            <a:pPr algn="just"/>
            <a:r>
              <a:rPr lang="el-GR" sz="2300" dirty="0" smtClean="0"/>
              <a:t>Όταν μια επιχείρηση παράγει πολλά ανόμοια προϊόντα είναι σχεδόν αδύνατο να υπολογιστεί το Ν.Σ. Εξάλλου για κάποια προϊόντα μπορεί η ανάλυση Ν.Σ. να δείξει ότι είναι ασύμφορα για την επιχείρηση, ωστόσο μπορεί να είναι εξαιρετικά σημαντικά για την συνολική λειτουργία ή εικόνα της επιχείρησης.</a:t>
            </a:r>
          </a:p>
          <a:p>
            <a:pPr algn="just"/>
            <a:r>
              <a:rPr lang="el-GR" sz="2300" dirty="0" smtClean="0"/>
              <a:t>Είναι πολύ δύσκολο να εφαρμοστεί ανάλυση Ν.Σ. σε επιχειρήσεις παροχής υπηρεσιών όπως τράπεζες, ασφάλειες, κλπ.</a:t>
            </a:r>
          </a:p>
          <a:p>
            <a:pPr algn="just"/>
            <a:r>
              <a:rPr lang="el-GR" sz="2300" dirty="0" smtClean="0"/>
              <a:t>Η ανάλυση Ν.Σ. είναι ένα εργαλείο βραχυχρόνιας χρήσης και δεν μπορεί να χρησιμοποιηθεί για μακροχρόνιες αποφάσεις.</a:t>
            </a:r>
          </a:p>
          <a:p>
            <a:pPr algn="just"/>
            <a:r>
              <a:rPr lang="el-GR" sz="2300" dirty="0" smtClean="0"/>
              <a:t>Οι υποθέσεις της σταθερής τιμής και απεριόριστης ζήτησης για το προϊόν ή τα προϊόντα της επιχείρησης είναι πολύ περιοριστικές και μη ρεαλιστικές.</a:t>
            </a:r>
          </a:p>
          <a:p>
            <a:pPr algn="just"/>
            <a:r>
              <a:rPr lang="el-GR" sz="2300" dirty="0" smtClean="0"/>
              <a:t>Υποθέτουμε σταθερή τεχνολογία και σταθερές αποδοτικότητες και παραγωγικότητες των παραγωγικών συντελεστών. Αυτό στην πράξη δεν συμβαίνει συχνά.</a:t>
            </a:r>
            <a:endParaRPr lang="el-GR" sz="230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633412"/>
          </a:xfrm>
        </p:spPr>
        <p:txBody>
          <a:bodyPr/>
          <a:lstStyle/>
          <a:p>
            <a:pPr eaLnBrk="1" hangingPunct="1"/>
            <a:r>
              <a:rPr lang="el-GR" sz="4000" b="1" u="sng" dirty="0" smtClean="0"/>
              <a:t>ΝΕΚΡΟ ΣΗΜΕΙΟ</a:t>
            </a:r>
          </a:p>
        </p:txBody>
      </p:sp>
      <p:sp>
        <p:nvSpPr>
          <p:cNvPr id="70659" name="Rectangle 3"/>
          <p:cNvSpPr>
            <a:spLocks noGrp="1" noChangeArrowheads="1"/>
          </p:cNvSpPr>
          <p:nvPr>
            <p:ph type="body" idx="1"/>
          </p:nvPr>
        </p:nvSpPr>
        <p:spPr>
          <a:xfrm>
            <a:off x="0" y="981075"/>
            <a:ext cx="9144000" cy="5876925"/>
          </a:xfrm>
        </p:spPr>
        <p:txBody>
          <a:bodyPr/>
          <a:lstStyle/>
          <a:p>
            <a:pPr algn="ctr" eaLnBrk="1" hangingPunct="1">
              <a:buFontTx/>
              <a:buNone/>
            </a:pPr>
            <a:r>
              <a:rPr lang="el-GR" u="sng" dirty="0" smtClean="0">
                <a:cs typeface="Arial" charset="0"/>
              </a:rPr>
              <a:t>Όταν η επιχείρηση παράγει 1 προϊόν</a:t>
            </a:r>
            <a:r>
              <a:rPr lang="en-US" dirty="0" smtClean="0"/>
              <a:t> </a:t>
            </a:r>
            <a:endParaRPr lang="el-GR" dirty="0" smtClean="0"/>
          </a:p>
          <a:p>
            <a:pPr eaLnBrk="1" hangingPunct="1">
              <a:buFontTx/>
              <a:buNone/>
            </a:pPr>
            <a:r>
              <a:rPr lang="en-US" dirty="0" smtClean="0"/>
              <a:t> </a:t>
            </a:r>
            <a:r>
              <a:rPr lang="el-GR" dirty="0" smtClean="0"/>
              <a:t>            </a:t>
            </a:r>
            <a:r>
              <a:rPr lang="en-US" b="1" dirty="0" smtClean="0"/>
              <a:t>FC</a:t>
            </a:r>
            <a:r>
              <a:rPr lang="en-US" dirty="0" smtClean="0"/>
              <a:t>= </a:t>
            </a:r>
            <a:r>
              <a:rPr lang="en-US" b="1" dirty="0" smtClean="0"/>
              <a:t>S</a:t>
            </a:r>
          </a:p>
          <a:p>
            <a:pPr eaLnBrk="1" hangingPunct="1">
              <a:buFontTx/>
              <a:buNone/>
            </a:pPr>
            <a:r>
              <a:rPr lang="el-GR" b="1" dirty="0" smtClean="0"/>
              <a:t>Ν.Σ. =</a:t>
            </a:r>
            <a:r>
              <a:rPr lang="en-US" b="1" dirty="0" smtClean="0"/>
              <a:t>     </a:t>
            </a:r>
            <a:r>
              <a:rPr lang="en-US" b="1" dirty="0" smtClean="0">
                <a:cs typeface="Arial" charset="0"/>
              </a:rPr>
              <a:t>───</a:t>
            </a:r>
            <a:endParaRPr lang="en-US" dirty="0" smtClean="0">
              <a:cs typeface="Arial" charset="0"/>
            </a:endParaRPr>
          </a:p>
          <a:p>
            <a:pPr eaLnBrk="1" hangingPunct="1">
              <a:buFontTx/>
              <a:buNone/>
            </a:pPr>
            <a:r>
              <a:rPr lang="en-US" b="1" dirty="0" smtClean="0"/>
              <a:t>               P-V</a:t>
            </a:r>
            <a:endParaRPr lang="el-GR" b="1" dirty="0" smtClean="0"/>
          </a:p>
          <a:p>
            <a:pPr eaLnBrk="1" hangingPunct="1">
              <a:buFontTx/>
              <a:buNone/>
            </a:pPr>
            <a:r>
              <a:rPr lang="en-US" b="1" dirty="0" smtClean="0"/>
              <a:t>S :</a:t>
            </a:r>
            <a:r>
              <a:rPr lang="el-GR" dirty="0" smtClean="0"/>
              <a:t> Σταθερό Κόστος</a:t>
            </a:r>
            <a:endParaRPr lang="en-US" dirty="0" smtClean="0"/>
          </a:p>
          <a:p>
            <a:pPr eaLnBrk="1" hangingPunct="1">
              <a:buFontTx/>
              <a:buNone/>
            </a:pPr>
            <a:r>
              <a:rPr lang="en-US" b="1" dirty="0" smtClean="0"/>
              <a:t>P :</a:t>
            </a:r>
            <a:r>
              <a:rPr lang="el-GR" b="1" dirty="0" smtClean="0"/>
              <a:t> </a:t>
            </a:r>
            <a:r>
              <a:rPr lang="el-GR" dirty="0" smtClean="0"/>
              <a:t>Τιμή Πώλησης ανά μονάδα προϊόντος</a:t>
            </a:r>
            <a:endParaRPr lang="en-US" dirty="0" smtClean="0"/>
          </a:p>
          <a:p>
            <a:pPr eaLnBrk="1" hangingPunct="1">
              <a:buFontTx/>
              <a:buNone/>
            </a:pPr>
            <a:r>
              <a:rPr lang="en-US" b="1" dirty="0" smtClean="0"/>
              <a:t>V</a:t>
            </a:r>
            <a:r>
              <a:rPr lang="el-GR" b="1" dirty="0" smtClean="0"/>
              <a:t> </a:t>
            </a:r>
            <a:r>
              <a:rPr lang="en-US" b="1" dirty="0" smtClean="0"/>
              <a:t>:</a:t>
            </a:r>
            <a:r>
              <a:rPr lang="el-GR" dirty="0" smtClean="0"/>
              <a:t> Μεταβλητές δαπάνες ανά μονάδα προϊόντος</a:t>
            </a:r>
            <a:endParaRPr lang="en-US" dirty="0" smtClean="0"/>
          </a:p>
          <a:p>
            <a:pPr eaLnBrk="1" hangingPunct="1">
              <a:buFontTx/>
              <a:buNone/>
            </a:pPr>
            <a:r>
              <a:rPr lang="en-US" b="1" dirty="0" smtClean="0"/>
              <a:t>P-V :</a:t>
            </a:r>
            <a:r>
              <a:rPr lang="en-US" dirty="0" smtClean="0"/>
              <a:t> </a:t>
            </a:r>
            <a:r>
              <a:rPr lang="el-GR" dirty="0" smtClean="0"/>
              <a:t>Μικτό κέρδος ανά μονάδα προϊόντος</a:t>
            </a:r>
            <a:endParaRPr lang="en-US" dirty="0" smtClean="0"/>
          </a:p>
          <a:p>
            <a:pPr eaLnBrk="1" hangingPunct="1">
              <a:buFontTx/>
              <a:buNone/>
            </a:pPr>
            <a:endParaRPr lang="el-GR" dirty="0" smtClean="0"/>
          </a:p>
          <a:p>
            <a:pPr eaLnBrk="1" hangingPunct="1">
              <a:buFontTx/>
              <a:buNone/>
            </a:pPr>
            <a:endParaRPr lang="el-GR" dirty="0" smtClean="0"/>
          </a:p>
          <a:p>
            <a:pPr eaLnBrk="1" hangingPunct="1">
              <a:buFontTx/>
              <a:buNone/>
            </a:pPr>
            <a:endParaRPr lang="el-GR" dirty="0" smtClean="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9512" y="188640"/>
            <a:ext cx="8784976" cy="864096"/>
          </a:xfrm>
        </p:spPr>
        <p:txBody>
          <a:bodyPr/>
          <a:lstStyle/>
          <a:p>
            <a:pPr eaLnBrk="1" hangingPunct="1"/>
            <a:r>
              <a:rPr lang="el-GR" sz="3000" b="1" dirty="0" smtClean="0">
                <a:solidFill>
                  <a:srgbClr val="0000CC"/>
                </a:solidFill>
              </a:rPr>
              <a:t>Υπολογισμός Ν.Σ. σε Αξία Πωλήσεων όταν η Επιχείρηση Παράγει Περισσότερα Προϊόντα</a:t>
            </a:r>
          </a:p>
        </p:txBody>
      </p:sp>
      <p:sp>
        <p:nvSpPr>
          <p:cNvPr id="71683" name="Rectangle 3"/>
          <p:cNvSpPr>
            <a:spLocks noGrp="1" noChangeArrowheads="1"/>
          </p:cNvSpPr>
          <p:nvPr>
            <p:ph type="body" idx="1"/>
          </p:nvPr>
        </p:nvSpPr>
        <p:spPr>
          <a:xfrm>
            <a:off x="179512" y="1196752"/>
            <a:ext cx="8964488" cy="5472608"/>
          </a:xfrm>
        </p:spPr>
        <p:txBody>
          <a:bodyPr/>
          <a:lstStyle/>
          <a:p>
            <a:pPr eaLnBrk="1" hangingPunct="1">
              <a:buFontTx/>
              <a:buNone/>
            </a:pPr>
            <a:r>
              <a:rPr lang="el-GR" b="1" dirty="0" smtClean="0"/>
              <a:t>Α = </a:t>
            </a:r>
            <a:r>
              <a:rPr lang="el-GR" b="1" u="sng" dirty="0" smtClean="0"/>
              <a:t> </a:t>
            </a:r>
            <a:r>
              <a:rPr lang="en-US" b="1" u="sng" dirty="0" smtClean="0"/>
              <a:t>P-V</a:t>
            </a:r>
            <a:r>
              <a:rPr lang="en-US" b="1" dirty="0" smtClean="0"/>
              <a:t>  = 1 - </a:t>
            </a:r>
            <a:r>
              <a:rPr lang="en-US" b="1" u="sng" dirty="0" smtClean="0"/>
              <a:t>V</a:t>
            </a:r>
          </a:p>
          <a:p>
            <a:pPr eaLnBrk="1" hangingPunct="1">
              <a:buFontTx/>
              <a:buNone/>
            </a:pPr>
            <a:r>
              <a:rPr lang="en-US" b="1" dirty="0" smtClean="0"/>
              <a:t>        </a:t>
            </a:r>
            <a:r>
              <a:rPr lang="el-GR" b="1" dirty="0" smtClean="0"/>
              <a:t> </a:t>
            </a:r>
            <a:r>
              <a:rPr lang="en-US" b="1" dirty="0" smtClean="0"/>
              <a:t>P            </a:t>
            </a:r>
            <a:r>
              <a:rPr lang="el-GR" b="1" dirty="0" smtClean="0"/>
              <a:t> </a:t>
            </a:r>
            <a:r>
              <a:rPr lang="en-US" b="1" dirty="0" smtClean="0"/>
              <a:t>P</a:t>
            </a:r>
          </a:p>
          <a:p>
            <a:pPr eaLnBrk="1" hangingPunct="1">
              <a:buFontTx/>
              <a:buNone/>
            </a:pPr>
            <a:r>
              <a:rPr lang="el-GR" sz="3000" b="1" dirty="0" smtClean="0"/>
              <a:t>Ρ = </a:t>
            </a:r>
            <a:r>
              <a:rPr lang="el-GR" sz="3000" dirty="0" smtClean="0"/>
              <a:t> Τιμή πώλησης ανά μονάδα προϊόντος</a:t>
            </a:r>
            <a:r>
              <a:rPr lang="el-GR" sz="3000" b="1" dirty="0" smtClean="0"/>
              <a:t> </a:t>
            </a:r>
          </a:p>
          <a:p>
            <a:pPr eaLnBrk="1" hangingPunct="1">
              <a:buFontTx/>
              <a:buNone/>
            </a:pPr>
            <a:r>
              <a:rPr lang="en-US" sz="3000" b="1" dirty="0" smtClean="0"/>
              <a:t>V = </a:t>
            </a:r>
            <a:r>
              <a:rPr lang="el-GR" sz="3000" dirty="0" smtClean="0"/>
              <a:t>Τιμή Μεταβλητού κόστους ανά μονάδα 	πωληθέντος προϊόντος. </a:t>
            </a:r>
          </a:p>
          <a:p>
            <a:pPr eaLnBrk="1" hangingPunct="1">
              <a:buFontTx/>
              <a:buNone/>
            </a:pPr>
            <a:r>
              <a:rPr lang="en-US" sz="3000" b="1" dirty="0" smtClean="0"/>
              <a:t>A </a:t>
            </a:r>
            <a:r>
              <a:rPr lang="el-GR" sz="3000" b="1" dirty="0" smtClean="0"/>
              <a:t>:</a:t>
            </a:r>
            <a:r>
              <a:rPr lang="en-US" sz="3000" dirty="0" smtClean="0"/>
              <a:t> </a:t>
            </a:r>
            <a:r>
              <a:rPr lang="el-GR" sz="3000" dirty="0" smtClean="0"/>
              <a:t>Συντελεστής Μικτού Περιθωρίου κέρδους</a:t>
            </a:r>
            <a:endParaRPr lang="en-US" sz="3000" dirty="0" smtClean="0"/>
          </a:p>
          <a:p>
            <a:pPr eaLnBrk="1" hangingPunct="1">
              <a:spcBef>
                <a:spcPts val="0"/>
              </a:spcBef>
              <a:buFontTx/>
              <a:buNone/>
            </a:pPr>
            <a:r>
              <a:rPr lang="en-US" b="1" dirty="0" smtClean="0"/>
              <a:t>              S         S          S</a:t>
            </a:r>
          </a:p>
          <a:p>
            <a:pPr eaLnBrk="1" hangingPunct="1">
              <a:spcBef>
                <a:spcPts val="0"/>
              </a:spcBef>
              <a:buFontTx/>
              <a:buNone/>
            </a:pPr>
            <a:r>
              <a:rPr lang="el-GR" b="1" dirty="0" smtClean="0"/>
              <a:t>Ν.Σ. =</a:t>
            </a:r>
            <a:r>
              <a:rPr lang="en-US" b="1" dirty="0" smtClean="0"/>
              <a:t> </a:t>
            </a:r>
            <a:r>
              <a:rPr lang="en-US" b="1" dirty="0" smtClean="0">
                <a:cs typeface="Arial" charset="0"/>
              </a:rPr>
              <a:t>─── = ───  = ───</a:t>
            </a:r>
            <a:endParaRPr lang="en-US" dirty="0" smtClean="0">
              <a:cs typeface="Arial" charset="0"/>
            </a:endParaRPr>
          </a:p>
          <a:p>
            <a:pPr eaLnBrk="1" hangingPunct="1">
              <a:spcBef>
                <a:spcPts val="0"/>
              </a:spcBef>
              <a:buFontTx/>
              <a:buNone/>
            </a:pPr>
            <a:r>
              <a:rPr lang="en-US" b="1" dirty="0" smtClean="0"/>
              <a:t>            </a:t>
            </a:r>
            <a:r>
              <a:rPr lang="en-US" b="1" u="sng" dirty="0" smtClean="0"/>
              <a:t>P-V</a:t>
            </a:r>
            <a:r>
              <a:rPr lang="en-US" b="1" dirty="0" smtClean="0"/>
              <a:t>    1 – </a:t>
            </a:r>
            <a:r>
              <a:rPr lang="en-US" b="1" u="sng" dirty="0" smtClean="0"/>
              <a:t>V</a:t>
            </a:r>
            <a:r>
              <a:rPr lang="en-US" b="1" dirty="0" smtClean="0"/>
              <a:t>      </a:t>
            </a:r>
            <a:r>
              <a:rPr lang="el-GR" b="1" dirty="0" smtClean="0"/>
              <a:t> </a:t>
            </a:r>
            <a:r>
              <a:rPr lang="en-US" b="1" dirty="0" smtClean="0"/>
              <a:t> A</a:t>
            </a:r>
            <a:endParaRPr lang="en-US" b="1" u="sng" dirty="0" smtClean="0"/>
          </a:p>
          <a:p>
            <a:pPr eaLnBrk="1" hangingPunct="1">
              <a:spcBef>
                <a:spcPts val="0"/>
              </a:spcBef>
              <a:buFontTx/>
              <a:buNone/>
            </a:pPr>
            <a:r>
              <a:rPr lang="en-US" dirty="0" smtClean="0"/>
              <a:t>              </a:t>
            </a:r>
            <a:r>
              <a:rPr lang="en-US" b="1" dirty="0" smtClean="0"/>
              <a:t>P            P</a:t>
            </a:r>
            <a:endParaRPr lang="el-GR" b="1" dirty="0" smtClean="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777875"/>
          </a:xfrm>
        </p:spPr>
        <p:txBody>
          <a:bodyPr/>
          <a:lstStyle/>
          <a:p>
            <a:pPr eaLnBrk="1" hangingPunct="1"/>
            <a:r>
              <a:rPr lang="el-GR" sz="3200" b="1" u="sng" dirty="0" smtClean="0"/>
              <a:t>1. Δείκτης Περιθωρίου Ασφαλείας Πωλήσεων</a:t>
            </a:r>
          </a:p>
        </p:txBody>
      </p:sp>
      <p:sp>
        <p:nvSpPr>
          <p:cNvPr id="73731" name="Rectangle 3"/>
          <p:cNvSpPr>
            <a:spLocks noGrp="1" noChangeArrowheads="1"/>
          </p:cNvSpPr>
          <p:nvPr>
            <p:ph type="body" idx="1"/>
          </p:nvPr>
        </p:nvSpPr>
        <p:spPr>
          <a:xfrm>
            <a:off x="0" y="1196752"/>
            <a:ext cx="9144000" cy="5661248"/>
          </a:xfrm>
        </p:spPr>
        <p:txBody>
          <a:bodyPr/>
          <a:lstStyle/>
          <a:p>
            <a:pPr eaLnBrk="1" hangingPunct="1">
              <a:buFontTx/>
              <a:buNone/>
            </a:pPr>
            <a:endParaRPr lang="el-GR" sz="2800" b="1" dirty="0" smtClean="0"/>
          </a:p>
          <a:p>
            <a:pPr eaLnBrk="1" hangingPunct="1">
              <a:buFontTx/>
              <a:buNone/>
            </a:pPr>
            <a:r>
              <a:rPr lang="el-GR" sz="2300" b="1" dirty="0" smtClean="0"/>
              <a:t>ΔΠΑΠ = </a:t>
            </a:r>
            <a:r>
              <a:rPr lang="el-GR" sz="2300" b="1" u="sng" dirty="0" smtClean="0"/>
              <a:t>Περιθώριο Ασφάλειας Πωλήσεων Χ 100</a:t>
            </a:r>
            <a:r>
              <a:rPr lang="el-GR" sz="2300" b="1" dirty="0" smtClean="0"/>
              <a:t> = </a:t>
            </a:r>
            <a:r>
              <a:rPr lang="el-GR" sz="2300" b="1" u="sng" dirty="0" smtClean="0"/>
              <a:t>1500</a:t>
            </a:r>
            <a:r>
              <a:rPr lang="el-GR" sz="2300" b="1" dirty="0" smtClean="0"/>
              <a:t> = 75%</a:t>
            </a:r>
          </a:p>
          <a:p>
            <a:pPr eaLnBrk="1" hangingPunct="1">
              <a:buFontTx/>
              <a:buNone/>
            </a:pPr>
            <a:r>
              <a:rPr lang="el-GR" sz="2400" b="1" dirty="0" smtClean="0"/>
              <a:t>                          </a:t>
            </a:r>
            <a:r>
              <a:rPr lang="el-GR" sz="2300" b="1" dirty="0" smtClean="0"/>
              <a:t>Συνολικές Πωλήσεις                         2000</a:t>
            </a:r>
          </a:p>
          <a:p>
            <a:pPr eaLnBrk="1" hangingPunct="1">
              <a:buFontTx/>
              <a:buNone/>
            </a:pPr>
            <a:endParaRPr lang="el-GR" dirty="0" smtClean="0"/>
          </a:p>
          <a:p>
            <a:pPr algn="just" eaLnBrk="1" hangingPunct="1"/>
            <a:r>
              <a:rPr lang="el-GR" dirty="0" smtClean="0"/>
              <a:t>Όσο μεγαλύτερος είναι ο δείκτης τόσο πιο </a:t>
            </a:r>
            <a:r>
              <a:rPr lang="el-GR" b="1" dirty="0" smtClean="0">
                <a:solidFill>
                  <a:srgbClr val="0000CC"/>
                </a:solidFill>
              </a:rPr>
              <a:t>ασφαλής</a:t>
            </a:r>
            <a:r>
              <a:rPr lang="el-GR" dirty="0" smtClean="0"/>
              <a:t> είναι η χρηματοοικονομική θέση της Επιχείρησης. </a:t>
            </a:r>
          </a:p>
          <a:p>
            <a:pPr algn="just" eaLnBrk="1" hangingPunct="1">
              <a:buFontTx/>
              <a:buNone/>
            </a:pPr>
            <a:r>
              <a:rPr lang="el-GR" b="1" dirty="0" smtClean="0"/>
              <a:t>Περιθώριο Ασφαλείας πωλήσεων = </a:t>
            </a:r>
          </a:p>
          <a:p>
            <a:pPr algn="just" eaLnBrk="1" hangingPunct="1">
              <a:buFontTx/>
              <a:buNone/>
            </a:pPr>
            <a:r>
              <a:rPr lang="el-GR" sz="2900" b="1" dirty="0" smtClean="0">
                <a:solidFill>
                  <a:schemeClr val="accent6"/>
                </a:solidFill>
              </a:rPr>
              <a:t>Συνολικές Πωλήσεις </a:t>
            </a:r>
            <a:r>
              <a:rPr lang="el-GR" sz="2900" b="1" dirty="0" smtClean="0"/>
              <a:t>–</a:t>
            </a:r>
            <a:r>
              <a:rPr lang="el-GR" sz="2900" dirty="0" smtClean="0"/>
              <a:t> </a:t>
            </a:r>
            <a:r>
              <a:rPr lang="el-GR" sz="2900" b="1" dirty="0" smtClean="0">
                <a:solidFill>
                  <a:srgbClr val="C00000"/>
                </a:solidFill>
              </a:rPr>
              <a:t>Πωλήσεις στο Νεκρό Σημείο</a:t>
            </a:r>
          </a:p>
          <a:p>
            <a:pPr eaLnBrk="1" hangingPunct="1">
              <a:buFontTx/>
              <a:buNone/>
            </a:pPr>
            <a:endParaRPr lang="el-GR" sz="2900" dirty="0" smtClean="0"/>
          </a:p>
          <a:p>
            <a:pPr eaLnBrk="1" hangingPunct="1">
              <a:buFontTx/>
              <a:buNone/>
            </a:pPr>
            <a:endParaRPr lang="el-GR" dirty="0" smtClean="0"/>
          </a:p>
          <a:p>
            <a:pPr eaLnBrk="1" hangingPunct="1">
              <a:buFontTx/>
              <a:buNone/>
            </a:pPr>
            <a:endParaRPr lang="el-GR" dirty="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184150"/>
            <a:ext cx="9144000" cy="504825"/>
          </a:xfrm>
          <a:noFill/>
        </p:spPr>
        <p:txBody>
          <a:bodyPr anchor="t"/>
          <a:lstStyle/>
          <a:p>
            <a:r>
              <a:rPr lang="en-GB" altLang="el-GR" sz="3600" b="1" dirty="0" smtClean="0">
                <a:latin typeface="+mn-lt"/>
              </a:rPr>
              <a:t>Ανάλυση Νεκρού Σημείου</a:t>
            </a:r>
            <a:r>
              <a:rPr lang="en-GB" altLang="el-GR" sz="2800" b="1" dirty="0" smtClean="0">
                <a:latin typeface="+mn-lt"/>
              </a:rPr>
              <a:t> (1)</a:t>
            </a:r>
            <a:r>
              <a:rPr lang="el-GR" altLang="el-GR" sz="2800" b="1" dirty="0" smtClean="0">
                <a:latin typeface="+mn-lt"/>
              </a:rPr>
              <a:t/>
            </a:r>
            <a:br>
              <a:rPr lang="el-GR" altLang="el-GR" sz="2800" b="1" dirty="0" smtClean="0">
                <a:latin typeface="+mn-lt"/>
              </a:rPr>
            </a:br>
            <a:r>
              <a:rPr lang="el-GR" altLang="el-GR" sz="2800" b="1" dirty="0" smtClean="0">
                <a:latin typeface="+mn-lt"/>
              </a:rPr>
              <a:t>Έσοδα = Έξοδα ή</a:t>
            </a:r>
            <a:br>
              <a:rPr lang="el-GR" altLang="el-GR" sz="2800" b="1" dirty="0" smtClean="0">
                <a:latin typeface="+mn-lt"/>
              </a:rPr>
            </a:br>
            <a:r>
              <a:rPr lang="el-GR" altLang="el-GR" sz="2800" b="1" dirty="0" smtClean="0">
                <a:latin typeface="+mn-lt"/>
              </a:rPr>
              <a:t> Έσοδα-Έξοδα = 0</a:t>
            </a:r>
            <a:endParaRPr lang="el-GR" altLang="el-GR" sz="3600" dirty="0" smtClean="0">
              <a:latin typeface="+mn-lt"/>
            </a:endParaRPr>
          </a:p>
        </p:txBody>
      </p:sp>
      <p:sp>
        <p:nvSpPr>
          <p:cNvPr id="48132" name="Rectangle 3"/>
          <p:cNvSpPr>
            <a:spLocks noGrp="1" noChangeArrowheads="1"/>
          </p:cNvSpPr>
          <p:nvPr>
            <p:ph type="body" idx="1"/>
          </p:nvPr>
        </p:nvSpPr>
        <p:spPr>
          <a:xfrm>
            <a:off x="395536" y="1772816"/>
            <a:ext cx="8291513" cy="4564435"/>
          </a:xfrm>
        </p:spPr>
        <p:txBody>
          <a:bodyPr/>
          <a:lstStyle/>
          <a:p>
            <a:pPr marL="0" indent="0" algn="just">
              <a:buFont typeface="Wingdings" pitchFamily="2" charset="2"/>
              <a:buNone/>
            </a:pPr>
            <a:r>
              <a:rPr lang="en-GB" altLang="el-GR" sz="2800" dirty="0" smtClean="0"/>
              <a:t>Η ανάλυση νεκρού σημείου είναι μια τεχνική η οποία χρησιμοποιείται για να καθοριστεί η ποσότητα παραγωγής ή πωλήσεων η οποία αντιστοιχεί σε μηδενικό επίπεδο κερδών πριν από τόκους και φόρους.</a:t>
            </a:r>
            <a:endParaRPr lang="el-GR" altLang="el-GR" sz="2800" dirty="0" smtClean="0"/>
          </a:p>
          <a:p>
            <a:pPr marL="0" indent="0" algn="just">
              <a:buFont typeface="Wingdings" pitchFamily="2" charset="2"/>
              <a:buNone/>
            </a:pPr>
            <a:r>
              <a:rPr lang="en-GB" altLang="el-GR" sz="2800" dirty="0" smtClean="0"/>
              <a:t>Νεκρό σημείο </a:t>
            </a:r>
            <a:r>
              <a:rPr lang="el-GR" altLang="el-GR" sz="2800" dirty="0" smtClean="0"/>
              <a:t>λέγεται</a:t>
            </a:r>
            <a:r>
              <a:rPr lang="en-GB" altLang="el-GR" sz="2800" dirty="0" smtClean="0"/>
              <a:t> το επίπεδο δραστηριότητας της επιχείρησης, εκφρασμένο συνήθως σε μονάδες προϊόντος ή αξία (έσοδα πωλήσεων), όπου τα έσοδα από τις πωλήσεις ισούνται με το σύνολο των εξόδων.</a:t>
            </a:r>
            <a:r>
              <a:rPr lang="el-GR" altLang="el-GR" sz="2800" dirty="0" smtClean="0"/>
              <a:t> </a:t>
            </a:r>
          </a:p>
          <a:p>
            <a:pPr marL="0" indent="0">
              <a:lnSpc>
                <a:spcPct val="90000"/>
              </a:lnSpc>
              <a:buFont typeface="Wingdings" pitchFamily="2" charset="2"/>
              <a:buNone/>
            </a:pPr>
            <a:endParaRPr lang="el-GR" altLang="el-GR"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914400" y="0"/>
            <a:ext cx="7793038" cy="1143000"/>
          </a:xfrm>
        </p:spPr>
        <p:txBody>
          <a:bodyPr/>
          <a:lstStyle/>
          <a:p>
            <a:pPr eaLnBrk="1" hangingPunct="1">
              <a:defRPr/>
            </a:pPr>
            <a:r>
              <a:rPr lang="el-GR" sz="3600" b="1" dirty="0" smtClean="0">
                <a:latin typeface="+mn-lt"/>
                <a:cs typeface="Times New Roman" pitchFamily="18" charset="0"/>
              </a:rPr>
              <a:t>Τα διάφορα είδη επιχειρήσεων</a:t>
            </a:r>
            <a:r>
              <a:rPr lang="el-GR" sz="3600" b="1" dirty="0" smtClean="0">
                <a:latin typeface="+mn-lt"/>
              </a:rPr>
              <a:t> </a:t>
            </a:r>
          </a:p>
        </p:txBody>
      </p:sp>
      <p:sp>
        <p:nvSpPr>
          <p:cNvPr id="211971" name="Rectangle 3"/>
          <p:cNvSpPr>
            <a:spLocks noGrp="1" noChangeArrowheads="1"/>
          </p:cNvSpPr>
          <p:nvPr>
            <p:ph idx="1"/>
          </p:nvPr>
        </p:nvSpPr>
        <p:spPr>
          <a:xfrm>
            <a:off x="0" y="981075"/>
            <a:ext cx="9144000" cy="5876925"/>
          </a:xfrm>
        </p:spPr>
        <p:txBody>
          <a:bodyPr/>
          <a:lstStyle/>
          <a:p>
            <a:pPr algn="just" eaLnBrk="1" hangingPunct="1">
              <a:buFont typeface="Wingdings" pitchFamily="2" charset="2"/>
              <a:buChar char="§"/>
            </a:pPr>
            <a:r>
              <a:rPr lang="el-GR" altLang="el-GR" dirty="0" smtClean="0">
                <a:solidFill>
                  <a:srgbClr val="000000"/>
                </a:solidFill>
              </a:rPr>
              <a:t>Κατάταξη των επιχειρήσεων με κριτήριο</a:t>
            </a:r>
            <a:r>
              <a:rPr lang="el-GR" altLang="el-GR" dirty="0" smtClean="0">
                <a:solidFill>
                  <a:srgbClr val="000000"/>
                </a:solidFill>
                <a:cs typeface="Times New Roman" pitchFamily="18" charset="0"/>
              </a:rPr>
              <a:t>:</a:t>
            </a:r>
            <a:endParaRPr lang="el-GR" altLang="el-GR" dirty="0" smtClean="0">
              <a:cs typeface="Times New Roman" pitchFamily="18" charset="0"/>
            </a:endParaRPr>
          </a:p>
          <a:p>
            <a:pPr lvl="1" algn="just" eaLnBrk="1" hangingPunct="1"/>
            <a:r>
              <a:rPr lang="el-GR" altLang="el-GR" sz="3200" b="1" dirty="0" smtClean="0">
                <a:solidFill>
                  <a:srgbClr val="000000"/>
                </a:solidFill>
              </a:rPr>
              <a:t>Τη</a:t>
            </a:r>
            <a:r>
              <a:rPr lang="el-GR" altLang="el-GR" sz="3200" b="1" dirty="0" smtClean="0">
                <a:solidFill>
                  <a:srgbClr val="000000"/>
                </a:solidFill>
                <a:cs typeface="Times New Roman" pitchFamily="18" charset="0"/>
              </a:rPr>
              <a:t> φάση λειτουργίας των επιχειρήσεων.</a:t>
            </a:r>
            <a:r>
              <a:rPr lang="el-GR" altLang="el-GR" sz="3200" dirty="0" smtClean="0">
                <a:solidFill>
                  <a:srgbClr val="000000"/>
                </a:solidFill>
                <a:cs typeface="Times New Roman" pitchFamily="18" charset="0"/>
              </a:rPr>
              <a:t> </a:t>
            </a:r>
            <a:endParaRPr lang="el-GR" altLang="el-GR" sz="3200" dirty="0" smtClean="0">
              <a:solidFill>
                <a:srgbClr val="000000"/>
              </a:solidFill>
            </a:endParaRPr>
          </a:p>
          <a:p>
            <a:pPr lvl="1" algn="just" eaLnBrk="1" hangingPunct="1">
              <a:buFont typeface="Wingdings" pitchFamily="2" charset="2"/>
              <a:buChar char="Ø"/>
            </a:pPr>
            <a:r>
              <a:rPr lang="el-GR" altLang="el-GR" sz="3200" dirty="0" smtClean="0">
                <a:solidFill>
                  <a:srgbClr val="000000"/>
                </a:solidFill>
                <a:cs typeface="Times New Roman" pitchFamily="18" charset="0"/>
              </a:rPr>
              <a:t>Μία επιχείρηση είναι δυνατόν να διανύει τα πρώτα βήματα της ζωής της, </a:t>
            </a:r>
            <a:endParaRPr lang="el-GR" altLang="el-GR" sz="3200" dirty="0" smtClean="0">
              <a:solidFill>
                <a:srgbClr val="000000"/>
              </a:solidFill>
            </a:endParaRPr>
          </a:p>
          <a:p>
            <a:pPr lvl="1" algn="just" eaLnBrk="1" hangingPunct="1">
              <a:buFont typeface="Wingdings" pitchFamily="2" charset="2"/>
              <a:buChar char="Ø"/>
            </a:pPr>
            <a:r>
              <a:rPr lang="el-GR" altLang="el-GR" sz="3200" dirty="0" smtClean="0">
                <a:solidFill>
                  <a:srgbClr val="000000"/>
                </a:solidFill>
                <a:cs typeface="Times New Roman" pitchFamily="18" charset="0"/>
              </a:rPr>
              <a:t>να έχει εισέλθει σε μίαν από τις διαδοχικές φάσεις αναπτύξεως, </a:t>
            </a:r>
            <a:endParaRPr lang="el-GR" altLang="el-GR" sz="3200" dirty="0" smtClean="0">
              <a:solidFill>
                <a:srgbClr val="000000"/>
              </a:solidFill>
            </a:endParaRPr>
          </a:p>
          <a:p>
            <a:pPr lvl="1" algn="just" eaLnBrk="1" hangingPunct="1">
              <a:buFont typeface="Wingdings" pitchFamily="2" charset="2"/>
              <a:buChar char="Ø"/>
            </a:pPr>
            <a:r>
              <a:rPr lang="el-GR" altLang="el-GR" sz="3200" dirty="0" smtClean="0">
                <a:solidFill>
                  <a:srgbClr val="000000"/>
                </a:solidFill>
                <a:cs typeface="Times New Roman" pitchFamily="18" charset="0"/>
              </a:rPr>
              <a:t>να γνωρίζει φθίνουσα πορεία, οπότε ενδέχεται να χαρακτηρίσθηκε ως προβληματική, να έχει τεθεί υπό εκκαθάριση ή να έχει κηρυχθεί σε πτώχευση.</a:t>
            </a:r>
            <a:endParaRPr lang="el-GR" altLang="el-GR" sz="3200" dirty="0" smtClean="0">
              <a:cs typeface="Times New Roman" pitchFamily="18" charset="0"/>
            </a:endParaRP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dissolve">
                                      <p:cBhvr>
                                        <p:cTn id="7" dur="500"/>
                                        <p:tgtEl>
                                          <p:spTgt spid="2119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1971">
                                            <p:txEl>
                                              <p:pRg st="1" end="1"/>
                                            </p:txEl>
                                          </p:spTgt>
                                        </p:tgtEl>
                                        <p:attrNameLst>
                                          <p:attrName>style.visibility</p:attrName>
                                        </p:attrNameLst>
                                      </p:cBhvr>
                                      <p:to>
                                        <p:strVal val="visible"/>
                                      </p:to>
                                    </p:set>
                                    <p:animEffect transition="in" filter="dissolve">
                                      <p:cBhvr>
                                        <p:cTn id="10" dur="500"/>
                                        <p:tgtEl>
                                          <p:spTgt spid="2119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animEffect transition="in" filter="dissolve">
                                      <p:cBhvr>
                                        <p:cTn id="13" dur="500"/>
                                        <p:tgtEl>
                                          <p:spTgt spid="2119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1971">
                                            <p:txEl>
                                              <p:pRg st="3" end="3"/>
                                            </p:txEl>
                                          </p:spTgt>
                                        </p:tgtEl>
                                        <p:attrNameLst>
                                          <p:attrName>style.visibility</p:attrName>
                                        </p:attrNameLst>
                                      </p:cBhvr>
                                      <p:to>
                                        <p:strVal val="visible"/>
                                      </p:to>
                                    </p:set>
                                    <p:animEffect transition="in" filter="dissolve">
                                      <p:cBhvr>
                                        <p:cTn id="16" dur="500"/>
                                        <p:tgtEl>
                                          <p:spTgt spid="21197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1971">
                                            <p:txEl>
                                              <p:pRg st="4" end="4"/>
                                            </p:txEl>
                                          </p:spTgt>
                                        </p:tgtEl>
                                        <p:attrNameLst>
                                          <p:attrName>style.visibility</p:attrName>
                                        </p:attrNameLst>
                                      </p:cBhvr>
                                      <p:to>
                                        <p:strVal val="visible"/>
                                      </p:to>
                                    </p:set>
                                    <p:animEffect transition="in" filter="dissolve">
                                      <p:cBhvr>
                                        <p:cTn id="19" dur="500"/>
                                        <p:tgtEl>
                                          <p:spTgt spid="211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5"/>
          <p:cNvSpPr txBox="1">
            <a:spLocks noChangeArrowheads="1"/>
          </p:cNvSpPr>
          <p:nvPr/>
        </p:nvSpPr>
        <p:spPr bwMode="auto">
          <a:xfrm>
            <a:off x="539750" y="4214813"/>
            <a:ext cx="560388" cy="277812"/>
          </a:xfrm>
          <a:prstGeom prst="rect">
            <a:avLst/>
          </a:prstGeom>
          <a:noFill/>
          <a:ln w="9525">
            <a:noFill/>
            <a:miter lim="800000"/>
            <a:headEnd/>
            <a:tailEnd/>
          </a:ln>
        </p:spPr>
        <p:txBody>
          <a:bodyPr/>
          <a:lstStyle/>
          <a:p>
            <a:r>
              <a:rPr lang="el-GR" altLang="el-GR" dirty="0">
                <a:latin typeface="Times New Roman" pitchFamily="18" charset="0"/>
              </a:rPr>
              <a:t>S</a:t>
            </a:r>
            <a:r>
              <a:rPr lang="el-GR" altLang="el-GR" baseline="-25000" dirty="0">
                <a:latin typeface="Times New Roman" pitchFamily="18" charset="0"/>
              </a:rPr>
              <a:t>B</a:t>
            </a:r>
            <a:endParaRPr lang="el-GR" altLang="el-GR" dirty="0">
              <a:latin typeface="Times New Roman" pitchFamily="18" charset="0"/>
            </a:endParaRPr>
          </a:p>
        </p:txBody>
      </p:sp>
      <p:sp>
        <p:nvSpPr>
          <p:cNvPr id="49156" name="Text Box 6"/>
          <p:cNvSpPr txBox="1">
            <a:spLocks noChangeArrowheads="1"/>
          </p:cNvSpPr>
          <p:nvPr/>
        </p:nvSpPr>
        <p:spPr bwMode="auto">
          <a:xfrm>
            <a:off x="6356350" y="3311525"/>
            <a:ext cx="2032000" cy="277813"/>
          </a:xfrm>
          <a:prstGeom prst="rect">
            <a:avLst/>
          </a:prstGeom>
          <a:noFill/>
          <a:ln w="9525">
            <a:noFill/>
            <a:miter lim="800000"/>
            <a:headEnd/>
            <a:tailEnd/>
          </a:ln>
        </p:spPr>
        <p:txBody>
          <a:bodyPr/>
          <a:lstStyle/>
          <a:p>
            <a:r>
              <a:rPr lang="el-GR" altLang="el-GR" dirty="0">
                <a:latin typeface="Times New Roman" pitchFamily="18" charset="0"/>
              </a:rPr>
              <a:t>Συνολικό κόστος</a:t>
            </a:r>
          </a:p>
        </p:txBody>
      </p:sp>
      <p:sp>
        <p:nvSpPr>
          <p:cNvPr id="49157" name="Text Box 7"/>
          <p:cNvSpPr txBox="1">
            <a:spLocks noChangeArrowheads="1"/>
          </p:cNvSpPr>
          <p:nvPr/>
        </p:nvSpPr>
        <p:spPr bwMode="auto">
          <a:xfrm>
            <a:off x="4183063" y="3311525"/>
            <a:ext cx="981075" cy="277813"/>
          </a:xfrm>
          <a:prstGeom prst="rect">
            <a:avLst/>
          </a:prstGeom>
          <a:noFill/>
          <a:ln w="9525">
            <a:noFill/>
            <a:miter lim="800000"/>
            <a:headEnd/>
            <a:tailEnd/>
          </a:ln>
        </p:spPr>
        <p:txBody>
          <a:bodyPr/>
          <a:lstStyle/>
          <a:p>
            <a:r>
              <a:rPr lang="el-GR" altLang="el-GR" dirty="0">
                <a:latin typeface="Times New Roman" pitchFamily="18" charset="0"/>
              </a:rPr>
              <a:t>Κέρδη</a:t>
            </a:r>
          </a:p>
        </p:txBody>
      </p:sp>
      <p:sp>
        <p:nvSpPr>
          <p:cNvPr id="49158" name="Text Box 8"/>
          <p:cNvSpPr txBox="1">
            <a:spLocks noChangeArrowheads="1"/>
          </p:cNvSpPr>
          <p:nvPr/>
        </p:nvSpPr>
        <p:spPr bwMode="auto">
          <a:xfrm>
            <a:off x="1100138" y="4840288"/>
            <a:ext cx="981075" cy="277812"/>
          </a:xfrm>
          <a:prstGeom prst="rect">
            <a:avLst/>
          </a:prstGeom>
          <a:noFill/>
          <a:ln w="9525">
            <a:noFill/>
            <a:miter lim="800000"/>
            <a:headEnd/>
            <a:tailEnd/>
          </a:ln>
        </p:spPr>
        <p:txBody>
          <a:bodyPr/>
          <a:lstStyle/>
          <a:p>
            <a:r>
              <a:rPr lang="el-GR" altLang="el-GR" dirty="0">
                <a:latin typeface="Times New Roman" pitchFamily="18" charset="0"/>
              </a:rPr>
              <a:t>Ζημιές</a:t>
            </a:r>
          </a:p>
        </p:txBody>
      </p:sp>
      <p:grpSp>
        <p:nvGrpSpPr>
          <p:cNvPr id="2" name="Group 9"/>
          <p:cNvGrpSpPr>
            <a:grpSpLocks/>
          </p:cNvGrpSpPr>
          <p:nvPr/>
        </p:nvGrpSpPr>
        <p:grpSpPr bwMode="auto">
          <a:xfrm>
            <a:off x="1100138" y="1782763"/>
            <a:ext cx="7007225" cy="3821112"/>
            <a:chOff x="2175" y="5214"/>
            <a:chExt cx="7500" cy="5610"/>
          </a:xfrm>
        </p:grpSpPr>
        <p:sp>
          <p:nvSpPr>
            <p:cNvPr id="49172" name="Line 10"/>
            <p:cNvSpPr>
              <a:spLocks noChangeShapeType="1"/>
            </p:cNvSpPr>
            <p:nvPr/>
          </p:nvSpPr>
          <p:spPr bwMode="auto">
            <a:xfrm>
              <a:off x="2175" y="5214"/>
              <a:ext cx="0" cy="5610"/>
            </a:xfrm>
            <a:prstGeom prst="line">
              <a:avLst/>
            </a:prstGeom>
            <a:noFill/>
            <a:ln w="9525">
              <a:solidFill>
                <a:schemeClr val="tx1"/>
              </a:solidFill>
              <a:round/>
              <a:headEnd type="triangle" w="med" len="med"/>
              <a:tailEnd/>
            </a:ln>
          </p:spPr>
          <p:txBody>
            <a:bodyPr/>
            <a:lstStyle/>
            <a:p>
              <a:endParaRPr lang="el-GR" dirty="0"/>
            </a:p>
          </p:txBody>
        </p:sp>
        <p:sp>
          <p:nvSpPr>
            <p:cNvPr id="49173" name="Line 11"/>
            <p:cNvSpPr>
              <a:spLocks noChangeShapeType="1"/>
            </p:cNvSpPr>
            <p:nvPr/>
          </p:nvSpPr>
          <p:spPr bwMode="auto">
            <a:xfrm>
              <a:off x="2175" y="10824"/>
              <a:ext cx="7500" cy="0"/>
            </a:xfrm>
            <a:prstGeom prst="line">
              <a:avLst/>
            </a:prstGeom>
            <a:noFill/>
            <a:ln w="9525">
              <a:solidFill>
                <a:schemeClr val="tx1"/>
              </a:solidFill>
              <a:round/>
              <a:headEnd/>
              <a:tailEnd type="triangle" w="med" len="med"/>
            </a:ln>
          </p:spPr>
          <p:txBody>
            <a:bodyPr/>
            <a:lstStyle/>
            <a:p>
              <a:endParaRPr lang="el-GR" dirty="0"/>
            </a:p>
          </p:txBody>
        </p:sp>
        <p:sp>
          <p:nvSpPr>
            <p:cNvPr id="49174" name="Line 12"/>
            <p:cNvSpPr>
              <a:spLocks noChangeShapeType="1"/>
            </p:cNvSpPr>
            <p:nvPr/>
          </p:nvSpPr>
          <p:spPr bwMode="auto">
            <a:xfrm flipV="1">
              <a:off x="2175" y="5826"/>
              <a:ext cx="4950" cy="4998"/>
            </a:xfrm>
            <a:prstGeom prst="line">
              <a:avLst/>
            </a:prstGeom>
            <a:noFill/>
            <a:ln w="9525">
              <a:solidFill>
                <a:schemeClr val="tx1"/>
              </a:solidFill>
              <a:round/>
              <a:headEnd/>
              <a:tailEnd/>
            </a:ln>
          </p:spPr>
          <p:txBody>
            <a:bodyPr/>
            <a:lstStyle/>
            <a:p>
              <a:endParaRPr lang="el-GR" dirty="0"/>
            </a:p>
          </p:txBody>
        </p:sp>
        <p:sp>
          <p:nvSpPr>
            <p:cNvPr id="49175" name="Line 13"/>
            <p:cNvSpPr>
              <a:spLocks noChangeShapeType="1"/>
            </p:cNvSpPr>
            <p:nvPr/>
          </p:nvSpPr>
          <p:spPr bwMode="auto">
            <a:xfrm flipV="1">
              <a:off x="2175" y="7254"/>
              <a:ext cx="6450" cy="2448"/>
            </a:xfrm>
            <a:prstGeom prst="line">
              <a:avLst/>
            </a:prstGeom>
            <a:noFill/>
            <a:ln w="9525">
              <a:solidFill>
                <a:schemeClr val="tx1"/>
              </a:solidFill>
              <a:round/>
              <a:headEnd/>
              <a:tailEnd/>
            </a:ln>
          </p:spPr>
          <p:txBody>
            <a:bodyPr/>
            <a:lstStyle/>
            <a:p>
              <a:endParaRPr lang="el-GR" dirty="0"/>
            </a:p>
          </p:txBody>
        </p:sp>
        <p:sp>
          <p:nvSpPr>
            <p:cNvPr id="49176" name="Line 14"/>
            <p:cNvSpPr>
              <a:spLocks noChangeShapeType="1"/>
            </p:cNvSpPr>
            <p:nvPr/>
          </p:nvSpPr>
          <p:spPr bwMode="auto">
            <a:xfrm flipH="1">
              <a:off x="2175" y="9001"/>
              <a:ext cx="1759" cy="0"/>
            </a:xfrm>
            <a:prstGeom prst="line">
              <a:avLst/>
            </a:prstGeom>
            <a:noFill/>
            <a:ln w="9525">
              <a:solidFill>
                <a:schemeClr val="tx1"/>
              </a:solidFill>
              <a:prstDash val="sysDot"/>
              <a:round/>
              <a:headEnd/>
              <a:tailEnd/>
            </a:ln>
          </p:spPr>
          <p:txBody>
            <a:bodyPr/>
            <a:lstStyle/>
            <a:p>
              <a:endParaRPr lang="el-GR" dirty="0"/>
            </a:p>
          </p:txBody>
        </p:sp>
        <p:sp>
          <p:nvSpPr>
            <p:cNvPr id="49177" name="Line 15"/>
            <p:cNvSpPr>
              <a:spLocks noChangeShapeType="1"/>
            </p:cNvSpPr>
            <p:nvPr/>
          </p:nvSpPr>
          <p:spPr bwMode="auto">
            <a:xfrm>
              <a:off x="3934" y="9001"/>
              <a:ext cx="0" cy="1823"/>
            </a:xfrm>
            <a:prstGeom prst="line">
              <a:avLst/>
            </a:prstGeom>
            <a:noFill/>
            <a:ln w="9525">
              <a:solidFill>
                <a:schemeClr val="tx1"/>
              </a:solidFill>
              <a:prstDash val="sysDot"/>
              <a:round/>
              <a:headEnd/>
              <a:tailEnd/>
            </a:ln>
          </p:spPr>
          <p:txBody>
            <a:bodyPr/>
            <a:lstStyle/>
            <a:p>
              <a:endParaRPr lang="el-GR" dirty="0"/>
            </a:p>
          </p:txBody>
        </p:sp>
        <p:sp>
          <p:nvSpPr>
            <p:cNvPr id="49178" name="Line 16"/>
            <p:cNvSpPr>
              <a:spLocks noChangeShapeType="1"/>
            </p:cNvSpPr>
            <p:nvPr/>
          </p:nvSpPr>
          <p:spPr bwMode="auto">
            <a:xfrm>
              <a:off x="2175" y="9702"/>
              <a:ext cx="6852" cy="0"/>
            </a:xfrm>
            <a:prstGeom prst="line">
              <a:avLst/>
            </a:prstGeom>
            <a:noFill/>
            <a:ln w="9525">
              <a:solidFill>
                <a:schemeClr val="tx1"/>
              </a:solidFill>
              <a:prstDash val="sysDot"/>
              <a:round/>
              <a:headEnd/>
              <a:tailEnd/>
            </a:ln>
          </p:spPr>
          <p:txBody>
            <a:bodyPr/>
            <a:lstStyle/>
            <a:p>
              <a:endParaRPr lang="el-GR" dirty="0"/>
            </a:p>
          </p:txBody>
        </p:sp>
      </p:grpSp>
      <p:sp>
        <p:nvSpPr>
          <p:cNvPr id="49160" name="Text Box 17"/>
          <p:cNvSpPr txBox="1">
            <a:spLocks noChangeArrowheads="1"/>
          </p:cNvSpPr>
          <p:nvPr/>
        </p:nvSpPr>
        <p:spPr bwMode="auto">
          <a:xfrm>
            <a:off x="890588" y="1268413"/>
            <a:ext cx="2017712" cy="277812"/>
          </a:xfrm>
          <a:prstGeom prst="rect">
            <a:avLst/>
          </a:prstGeom>
          <a:noFill/>
          <a:ln w="9525">
            <a:noFill/>
            <a:miter lim="800000"/>
            <a:headEnd/>
            <a:tailEnd/>
          </a:ln>
        </p:spPr>
        <p:txBody>
          <a:bodyPr/>
          <a:lstStyle/>
          <a:p>
            <a:r>
              <a:rPr lang="el-GR" altLang="el-GR" dirty="0">
                <a:latin typeface="Times New Roman" pitchFamily="18" charset="0"/>
              </a:rPr>
              <a:t>Έσοδα και κόστος</a:t>
            </a:r>
          </a:p>
        </p:txBody>
      </p:sp>
      <p:sp>
        <p:nvSpPr>
          <p:cNvPr id="49161" name="Text Box 18"/>
          <p:cNvSpPr txBox="1">
            <a:spLocks noChangeArrowheads="1"/>
          </p:cNvSpPr>
          <p:nvPr/>
        </p:nvSpPr>
        <p:spPr bwMode="auto">
          <a:xfrm>
            <a:off x="5726113" y="5673725"/>
            <a:ext cx="2662237" cy="277813"/>
          </a:xfrm>
          <a:prstGeom prst="rect">
            <a:avLst/>
          </a:prstGeom>
          <a:noFill/>
          <a:ln w="9525">
            <a:noFill/>
            <a:miter lim="800000"/>
            <a:headEnd/>
            <a:tailEnd/>
          </a:ln>
        </p:spPr>
        <p:txBody>
          <a:bodyPr/>
          <a:lstStyle/>
          <a:p>
            <a:r>
              <a:rPr lang="el-GR" altLang="el-GR" dirty="0">
                <a:latin typeface="Times New Roman" pitchFamily="18" charset="0"/>
              </a:rPr>
              <a:t>Παραγωγή και πωλήσεις</a:t>
            </a:r>
          </a:p>
        </p:txBody>
      </p:sp>
      <p:sp>
        <p:nvSpPr>
          <p:cNvPr id="49162" name="Text Box 19"/>
          <p:cNvSpPr txBox="1">
            <a:spLocks noChangeArrowheads="1"/>
          </p:cNvSpPr>
          <p:nvPr/>
        </p:nvSpPr>
        <p:spPr bwMode="auto">
          <a:xfrm>
            <a:off x="1311275" y="3519488"/>
            <a:ext cx="2032000" cy="279400"/>
          </a:xfrm>
          <a:prstGeom prst="rect">
            <a:avLst/>
          </a:prstGeom>
          <a:noFill/>
          <a:ln w="9525">
            <a:noFill/>
            <a:miter lim="800000"/>
            <a:headEnd/>
            <a:tailEnd/>
          </a:ln>
        </p:spPr>
        <p:txBody>
          <a:bodyPr/>
          <a:lstStyle/>
          <a:p>
            <a:r>
              <a:rPr lang="el-GR" altLang="el-GR" dirty="0">
                <a:latin typeface="Times New Roman" pitchFamily="18" charset="0"/>
              </a:rPr>
              <a:t>Νεκρό σημείο</a:t>
            </a:r>
          </a:p>
        </p:txBody>
      </p:sp>
      <p:sp>
        <p:nvSpPr>
          <p:cNvPr id="49163" name="Text Box 20"/>
          <p:cNvSpPr txBox="1">
            <a:spLocks noChangeArrowheads="1"/>
          </p:cNvSpPr>
          <p:nvPr/>
        </p:nvSpPr>
        <p:spPr bwMode="auto">
          <a:xfrm>
            <a:off x="5445125" y="5048250"/>
            <a:ext cx="2032000" cy="277813"/>
          </a:xfrm>
          <a:prstGeom prst="rect">
            <a:avLst/>
          </a:prstGeom>
          <a:noFill/>
          <a:ln w="9525">
            <a:noFill/>
            <a:miter lim="800000"/>
            <a:headEnd/>
            <a:tailEnd/>
          </a:ln>
        </p:spPr>
        <p:txBody>
          <a:bodyPr/>
          <a:lstStyle/>
          <a:p>
            <a:r>
              <a:rPr lang="el-GR" altLang="el-GR" dirty="0">
                <a:latin typeface="Times New Roman" pitchFamily="18" charset="0"/>
              </a:rPr>
              <a:t>Σταθερό κόστος</a:t>
            </a:r>
          </a:p>
        </p:txBody>
      </p:sp>
      <p:sp>
        <p:nvSpPr>
          <p:cNvPr id="49164" name="Line 21"/>
          <p:cNvSpPr>
            <a:spLocks noChangeShapeType="1"/>
          </p:cNvSpPr>
          <p:nvPr/>
        </p:nvSpPr>
        <p:spPr bwMode="auto">
          <a:xfrm>
            <a:off x="2432050" y="3937000"/>
            <a:ext cx="279400" cy="347663"/>
          </a:xfrm>
          <a:prstGeom prst="line">
            <a:avLst/>
          </a:prstGeom>
          <a:noFill/>
          <a:ln w="9525">
            <a:solidFill>
              <a:schemeClr val="tx1"/>
            </a:solidFill>
            <a:round/>
            <a:headEnd/>
            <a:tailEnd type="triangle" w="med" len="med"/>
          </a:ln>
        </p:spPr>
        <p:txBody>
          <a:bodyPr/>
          <a:lstStyle/>
          <a:p>
            <a:endParaRPr lang="el-GR" dirty="0"/>
          </a:p>
        </p:txBody>
      </p:sp>
      <p:sp>
        <p:nvSpPr>
          <p:cNvPr id="49165" name="Text Box 22"/>
          <p:cNvSpPr txBox="1">
            <a:spLocks noChangeArrowheads="1"/>
          </p:cNvSpPr>
          <p:nvPr/>
        </p:nvSpPr>
        <p:spPr bwMode="auto">
          <a:xfrm>
            <a:off x="2501900" y="5673725"/>
            <a:ext cx="630238" cy="277813"/>
          </a:xfrm>
          <a:prstGeom prst="rect">
            <a:avLst/>
          </a:prstGeom>
          <a:noFill/>
          <a:ln w="9525">
            <a:noFill/>
            <a:miter lim="800000"/>
            <a:headEnd/>
            <a:tailEnd/>
          </a:ln>
        </p:spPr>
        <p:txBody>
          <a:bodyPr/>
          <a:lstStyle/>
          <a:p>
            <a:r>
              <a:rPr lang="el-GR" altLang="el-GR" dirty="0">
                <a:latin typeface="Times New Roman" pitchFamily="18" charset="0"/>
              </a:rPr>
              <a:t>Q</a:t>
            </a:r>
            <a:r>
              <a:rPr lang="el-GR" altLang="el-GR" baseline="-25000" dirty="0">
                <a:latin typeface="Times New Roman" pitchFamily="18" charset="0"/>
              </a:rPr>
              <a:t>B</a:t>
            </a:r>
            <a:endParaRPr lang="el-GR" altLang="el-GR" dirty="0">
              <a:latin typeface="Times New Roman" pitchFamily="18" charset="0"/>
            </a:endParaRPr>
          </a:p>
        </p:txBody>
      </p:sp>
      <p:sp>
        <p:nvSpPr>
          <p:cNvPr id="49166" name="Text Box 23"/>
          <p:cNvSpPr txBox="1">
            <a:spLocks noChangeArrowheads="1"/>
          </p:cNvSpPr>
          <p:nvPr/>
        </p:nvSpPr>
        <p:spPr bwMode="auto">
          <a:xfrm>
            <a:off x="749300" y="5743575"/>
            <a:ext cx="631825" cy="277813"/>
          </a:xfrm>
          <a:prstGeom prst="rect">
            <a:avLst/>
          </a:prstGeom>
          <a:noFill/>
          <a:ln w="9525">
            <a:noFill/>
            <a:miter lim="800000"/>
            <a:headEnd/>
            <a:tailEnd/>
          </a:ln>
        </p:spPr>
        <p:txBody>
          <a:bodyPr/>
          <a:lstStyle/>
          <a:p>
            <a:r>
              <a:rPr lang="el-GR" altLang="el-GR" dirty="0">
                <a:latin typeface="Times New Roman" pitchFamily="18" charset="0"/>
              </a:rPr>
              <a:t>0</a:t>
            </a:r>
          </a:p>
        </p:txBody>
      </p:sp>
      <p:sp>
        <p:nvSpPr>
          <p:cNvPr id="49167" name="Text Box 24"/>
          <p:cNvSpPr txBox="1">
            <a:spLocks noChangeArrowheads="1"/>
          </p:cNvSpPr>
          <p:nvPr/>
        </p:nvSpPr>
        <p:spPr bwMode="auto">
          <a:xfrm>
            <a:off x="4394200" y="4071938"/>
            <a:ext cx="2032000" cy="279400"/>
          </a:xfrm>
          <a:prstGeom prst="rect">
            <a:avLst/>
          </a:prstGeom>
          <a:noFill/>
          <a:ln w="9525">
            <a:noFill/>
            <a:miter lim="800000"/>
            <a:headEnd/>
            <a:tailEnd/>
          </a:ln>
        </p:spPr>
        <p:txBody>
          <a:bodyPr/>
          <a:lstStyle/>
          <a:p>
            <a:r>
              <a:rPr lang="el-GR" altLang="el-GR" dirty="0">
                <a:latin typeface="Times New Roman" pitchFamily="18" charset="0"/>
              </a:rPr>
              <a:t>Μεταβλητό κόστος</a:t>
            </a:r>
          </a:p>
        </p:txBody>
      </p:sp>
      <p:sp>
        <p:nvSpPr>
          <p:cNvPr id="49168" name="Line 25"/>
          <p:cNvSpPr>
            <a:spLocks noChangeShapeType="1"/>
          </p:cNvSpPr>
          <p:nvPr/>
        </p:nvSpPr>
        <p:spPr bwMode="auto">
          <a:xfrm>
            <a:off x="5235575" y="3724275"/>
            <a:ext cx="0" cy="277813"/>
          </a:xfrm>
          <a:prstGeom prst="line">
            <a:avLst/>
          </a:prstGeom>
          <a:noFill/>
          <a:ln w="9525">
            <a:solidFill>
              <a:schemeClr val="tx1"/>
            </a:solidFill>
            <a:round/>
            <a:headEnd type="arrow" w="med" len="med"/>
            <a:tailEnd/>
          </a:ln>
        </p:spPr>
        <p:txBody>
          <a:bodyPr/>
          <a:lstStyle/>
          <a:p>
            <a:endParaRPr lang="el-GR" dirty="0"/>
          </a:p>
        </p:txBody>
      </p:sp>
      <p:sp>
        <p:nvSpPr>
          <p:cNvPr id="49169" name="Line 26"/>
          <p:cNvSpPr>
            <a:spLocks noChangeShapeType="1"/>
          </p:cNvSpPr>
          <p:nvPr/>
        </p:nvSpPr>
        <p:spPr bwMode="auto">
          <a:xfrm>
            <a:off x="5235575" y="4489450"/>
            <a:ext cx="0" cy="346075"/>
          </a:xfrm>
          <a:prstGeom prst="line">
            <a:avLst/>
          </a:prstGeom>
          <a:noFill/>
          <a:ln w="9525">
            <a:solidFill>
              <a:schemeClr val="tx1"/>
            </a:solidFill>
            <a:round/>
            <a:headEnd/>
            <a:tailEnd type="arrow" w="med" len="med"/>
          </a:ln>
        </p:spPr>
        <p:txBody>
          <a:bodyPr/>
          <a:lstStyle/>
          <a:p>
            <a:endParaRPr lang="el-GR" dirty="0"/>
          </a:p>
        </p:txBody>
      </p:sp>
      <p:sp>
        <p:nvSpPr>
          <p:cNvPr id="49170" name="Text Box 27"/>
          <p:cNvSpPr txBox="1">
            <a:spLocks noChangeArrowheads="1"/>
          </p:cNvSpPr>
          <p:nvPr/>
        </p:nvSpPr>
        <p:spPr bwMode="auto">
          <a:xfrm>
            <a:off x="5867400" y="1844675"/>
            <a:ext cx="2032000" cy="277813"/>
          </a:xfrm>
          <a:prstGeom prst="rect">
            <a:avLst/>
          </a:prstGeom>
          <a:noFill/>
          <a:ln w="9525">
            <a:noFill/>
            <a:miter lim="800000"/>
            <a:headEnd/>
            <a:tailEnd/>
          </a:ln>
        </p:spPr>
        <p:txBody>
          <a:bodyPr/>
          <a:lstStyle/>
          <a:p>
            <a:r>
              <a:rPr lang="el-GR" altLang="el-GR" dirty="0">
                <a:latin typeface="Times New Roman" pitchFamily="18" charset="0"/>
              </a:rPr>
              <a:t>Συνολικά έσοδα</a:t>
            </a:r>
          </a:p>
        </p:txBody>
      </p:sp>
      <p:sp>
        <p:nvSpPr>
          <p:cNvPr id="49171" name="Rectangle 30"/>
          <p:cNvSpPr>
            <a:spLocks noGrp="1" noChangeArrowheads="1"/>
          </p:cNvSpPr>
          <p:nvPr>
            <p:ph type="title"/>
          </p:nvPr>
        </p:nvSpPr>
        <p:spPr>
          <a:xfrm>
            <a:off x="0" y="201613"/>
            <a:ext cx="9144000" cy="490537"/>
          </a:xfrm>
          <a:noFill/>
        </p:spPr>
        <p:txBody>
          <a:bodyPr anchor="t"/>
          <a:lstStyle/>
          <a:p>
            <a:r>
              <a:rPr lang="en-GB" altLang="el-GR" sz="3600" b="1" dirty="0" smtClean="0">
                <a:latin typeface="+mn-lt"/>
              </a:rPr>
              <a:t>Ανάλυση Νεκρού Σημείου (2)</a:t>
            </a:r>
            <a:endParaRPr lang="el-GR" altLang="el-GR" sz="3600" b="1" dirty="0" smtClean="0">
              <a:latin typeface="+mn-lt"/>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79512" y="1196975"/>
            <a:ext cx="8856984" cy="5400377"/>
          </a:xfrm>
        </p:spPr>
        <p:txBody>
          <a:bodyPr/>
          <a:lstStyle/>
          <a:p>
            <a:pPr marL="0" indent="0" algn="just">
              <a:buFont typeface="Wingdings" pitchFamily="2" charset="2"/>
              <a:buNone/>
            </a:pPr>
            <a:r>
              <a:rPr lang="en-GB" altLang="el-GR" sz="2800" dirty="0" smtClean="0">
                <a:latin typeface="Calibri" pitchFamily="34" charset="0"/>
              </a:rPr>
              <a:t>Στο </a:t>
            </a:r>
            <a:r>
              <a:rPr lang="el-GR" altLang="el-GR" sz="2800" dirty="0" smtClean="0">
                <a:latin typeface="Calibri" pitchFamily="34" charset="0"/>
              </a:rPr>
              <a:t>Νεκρό</a:t>
            </a:r>
            <a:r>
              <a:rPr lang="en-GB" altLang="el-GR" sz="2800" dirty="0" smtClean="0">
                <a:latin typeface="Calibri" pitchFamily="34" charset="0"/>
              </a:rPr>
              <a:t> σημείο θα έχουμε </a:t>
            </a:r>
            <a:r>
              <a:rPr lang="el-GR" altLang="el-GR" sz="2800" dirty="0" smtClean="0">
                <a:latin typeface="Calibri" pitchFamily="34" charset="0"/>
              </a:rPr>
              <a:t>Έσοδα - Έξοδα</a:t>
            </a:r>
            <a:r>
              <a:rPr lang="en-GB" altLang="el-GR" sz="2800" dirty="0" smtClean="0">
                <a:latin typeface="Calibri" pitchFamily="34" charset="0"/>
              </a:rPr>
              <a:t> = 0 και </a:t>
            </a:r>
            <a:r>
              <a:rPr lang="el-GR" altLang="el-GR" sz="2800" dirty="0" smtClean="0">
                <a:latin typeface="Calibri" pitchFamily="34" charset="0"/>
              </a:rPr>
              <a:t>η ποσότητα </a:t>
            </a:r>
            <a:r>
              <a:rPr lang="en-US" altLang="el-GR" sz="2800" dirty="0" smtClean="0">
                <a:latin typeface="Calibri" pitchFamily="34" charset="0"/>
              </a:rPr>
              <a:t>Q</a:t>
            </a:r>
            <a:r>
              <a:rPr lang="en-GB" altLang="el-GR" sz="2800" baseline="-25000" dirty="0" smtClean="0">
                <a:latin typeface="Calibri" pitchFamily="34" charset="0"/>
              </a:rPr>
              <a:t>Β</a:t>
            </a:r>
            <a:r>
              <a:rPr lang="en-GB" altLang="el-GR" sz="2800" dirty="0" smtClean="0">
                <a:latin typeface="Calibri" pitchFamily="34" charset="0"/>
              </a:rPr>
              <a:t> που παράγεται και πωλείται στο </a:t>
            </a:r>
            <a:r>
              <a:rPr lang="el-GR" altLang="el-GR" sz="2800" dirty="0" smtClean="0">
                <a:latin typeface="Calibri" pitchFamily="34" charset="0"/>
              </a:rPr>
              <a:t>Νεκρό</a:t>
            </a:r>
            <a:r>
              <a:rPr lang="en-GB" altLang="el-GR" sz="2800" dirty="0" smtClean="0">
                <a:latin typeface="Calibri" pitchFamily="34" charset="0"/>
              </a:rPr>
              <a:t> </a:t>
            </a:r>
            <a:r>
              <a:rPr lang="el-GR" altLang="el-GR" sz="2800" dirty="0" smtClean="0">
                <a:latin typeface="Calibri" pitchFamily="34" charset="0"/>
              </a:rPr>
              <a:t>Σημείο</a:t>
            </a:r>
            <a:r>
              <a:rPr lang="en-GB" altLang="el-GR" sz="2800" dirty="0" smtClean="0">
                <a:latin typeface="Calibri" pitchFamily="34" charset="0"/>
              </a:rPr>
              <a:t> εκφρασμένη σε μονάδες</a:t>
            </a:r>
            <a:r>
              <a:rPr lang="el-GR" altLang="el-GR" sz="2800" dirty="0" smtClean="0">
                <a:latin typeface="Calibri" pitchFamily="34" charset="0"/>
              </a:rPr>
              <a:t> </a:t>
            </a:r>
            <a:r>
              <a:rPr lang="en-GB" altLang="el-GR" sz="2800" dirty="0" smtClean="0">
                <a:latin typeface="Calibri" pitchFamily="34" charset="0"/>
              </a:rPr>
              <a:t>θα</a:t>
            </a:r>
            <a:r>
              <a:rPr lang="el-GR" altLang="el-GR" sz="2800" dirty="0" smtClean="0">
                <a:latin typeface="Calibri" pitchFamily="34" charset="0"/>
              </a:rPr>
              <a:t> είναι ίση </a:t>
            </a:r>
            <a:r>
              <a:rPr lang="en-GB" altLang="el-GR" sz="2800" dirty="0" smtClean="0">
                <a:latin typeface="Calibri" pitchFamily="34" charset="0"/>
              </a:rPr>
              <a:t>με</a:t>
            </a:r>
            <a:r>
              <a:rPr lang="el-GR" altLang="el-GR" sz="2800" dirty="0" smtClean="0">
                <a:latin typeface="Calibri" pitchFamily="34" charset="0"/>
              </a:rPr>
              <a:t>:</a:t>
            </a:r>
          </a:p>
          <a:p>
            <a:pPr marL="0" indent="0" algn="just">
              <a:buFont typeface="Wingdings" pitchFamily="2" charset="2"/>
              <a:buNone/>
            </a:pPr>
            <a:r>
              <a:rPr lang="el-GR" altLang="el-GR" sz="2800" b="1" dirty="0" smtClean="0">
                <a:latin typeface="Calibri" pitchFamily="34" charset="0"/>
              </a:rPr>
              <a:t>Έσοδα = </a:t>
            </a:r>
            <a:r>
              <a:rPr lang="en-US" altLang="el-GR" sz="2800" b="1" dirty="0" smtClean="0">
                <a:latin typeface="Calibri" pitchFamily="34" charset="0"/>
              </a:rPr>
              <a:t>p*Q</a:t>
            </a:r>
          </a:p>
          <a:p>
            <a:pPr marL="0" indent="0" algn="just">
              <a:buFont typeface="Wingdings" pitchFamily="2" charset="2"/>
              <a:buNone/>
            </a:pPr>
            <a:r>
              <a:rPr lang="el-GR" altLang="el-GR" sz="2800" dirty="0" smtClean="0">
                <a:solidFill>
                  <a:srgbClr val="0000CC"/>
                </a:solidFill>
                <a:latin typeface="Calibri" pitchFamily="34" charset="0"/>
              </a:rPr>
              <a:t>Όπου: </a:t>
            </a:r>
            <a:r>
              <a:rPr lang="en-US" altLang="el-GR" sz="2800" b="1" dirty="0" smtClean="0">
                <a:solidFill>
                  <a:srgbClr val="0000CC"/>
                </a:solidFill>
                <a:latin typeface="Calibri" pitchFamily="34" charset="0"/>
              </a:rPr>
              <a:t>p</a:t>
            </a:r>
            <a:r>
              <a:rPr lang="en-US" altLang="el-GR" sz="2800" dirty="0" smtClean="0">
                <a:solidFill>
                  <a:srgbClr val="0000CC"/>
                </a:solidFill>
                <a:latin typeface="Calibri" pitchFamily="34" charset="0"/>
              </a:rPr>
              <a:t> = </a:t>
            </a:r>
            <a:r>
              <a:rPr lang="el-GR" altLang="el-GR" sz="2800" dirty="0" smtClean="0">
                <a:solidFill>
                  <a:srgbClr val="0000CC"/>
                </a:solidFill>
                <a:latin typeface="Calibri" pitchFamily="34" charset="0"/>
              </a:rPr>
              <a:t>τιμή μονάδος πώλησης και </a:t>
            </a:r>
            <a:r>
              <a:rPr lang="en-US" altLang="el-GR" sz="2800" b="1" dirty="0" smtClean="0">
                <a:solidFill>
                  <a:srgbClr val="0000CC"/>
                </a:solidFill>
                <a:latin typeface="Calibri" pitchFamily="34" charset="0"/>
              </a:rPr>
              <a:t>Q</a:t>
            </a:r>
            <a:r>
              <a:rPr lang="en-US" altLang="el-GR" sz="2800" dirty="0" smtClean="0">
                <a:solidFill>
                  <a:srgbClr val="0000CC"/>
                </a:solidFill>
                <a:latin typeface="Calibri" pitchFamily="34" charset="0"/>
              </a:rPr>
              <a:t> = </a:t>
            </a:r>
            <a:r>
              <a:rPr lang="el-GR" altLang="el-GR" sz="2800" dirty="0" smtClean="0">
                <a:solidFill>
                  <a:srgbClr val="0000CC"/>
                </a:solidFill>
                <a:latin typeface="Calibri" pitchFamily="34" charset="0"/>
              </a:rPr>
              <a:t>Μονάδες πωλήσεων</a:t>
            </a:r>
          </a:p>
          <a:p>
            <a:pPr marL="0" indent="0" algn="just">
              <a:buFont typeface="Wingdings" pitchFamily="2" charset="2"/>
              <a:buNone/>
            </a:pPr>
            <a:r>
              <a:rPr lang="el-GR" altLang="el-GR" sz="2800" b="1" dirty="0" smtClean="0">
                <a:latin typeface="Calibri" pitchFamily="34" charset="0"/>
              </a:rPr>
              <a:t>Έξοδα = Σταθερά + Μεταβλητά = </a:t>
            </a:r>
            <a:r>
              <a:rPr lang="en-US" altLang="el-GR" sz="2800" b="1" dirty="0" smtClean="0">
                <a:latin typeface="Calibri" pitchFamily="34" charset="0"/>
              </a:rPr>
              <a:t>S + (v*Q)</a:t>
            </a:r>
            <a:endParaRPr lang="el-GR" altLang="el-GR" sz="2800" b="1" dirty="0" smtClean="0">
              <a:latin typeface="Calibri" pitchFamily="34" charset="0"/>
            </a:endParaRPr>
          </a:p>
          <a:p>
            <a:pPr marL="0" indent="0" algn="just">
              <a:buFont typeface="Wingdings" pitchFamily="2" charset="2"/>
              <a:buNone/>
            </a:pPr>
            <a:r>
              <a:rPr lang="el-GR" altLang="el-GR" sz="2800" dirty="0" smtClean="0">
                <a:solidFill>
                  <a:srgbClr val="C00000"/>
                </a:solidFill>
                <a:latin typeface="Calibri" pitchFamily="34" charset="0"/>
              </a:rPr>
              <a:t>Σταθερά = </a:t>
            </a:r>
            <a:r>
              <a:rPr lang="en-US" altLang="el-GR" sz="2800" b="1" dirty="0" smtClean="0">
                <a:solidFill>
                  <a:srgbClr val="C00000"/>
                </a:solidFill>
                <a:latin typeface="Calibri" pitchFamily="34" charset="0"/>
              </a:rPr>
              <a:t>S</a:t>
            </a:r>
            <a:r>
              <a:rPr lang="el-GR" altLang="el-GR" sz="2800" b="1" dirty="0" smtClean="0">
                <a:solidFill>
                  <a:srgbClr val="C00000"/>
                </a:solidFill>
                <a:latin typeface="Calibri" pitchFamily="34" charset="0"/>
              </a:rPr>
              <a:t> ή </a:t>
            </a:r>
            <a:r>
              <a:rPr lang="en-US" altLang="el-GR" sz="2800" b="1" dirty="0" smtClean="0">
                <a:solidFill>
                  <a:srgbClr val="C00000"/>
                </a:solidFill>
                <a:latin typeface="Calibri" pitchFamily="34" charset="0"/>
              </a:rPr>
              <a:t>F</a:t>
            </a:r>
          </a:p>
          <a:p>
            <a:pPr marL="0" indent="0" algn="just">
              <a:buFont typeface="Wingdings" pitchFamily="2" charset="2"/>
              <a:buNone/>
            </a:pPr>
            <a:r>
              <a:rPr lang="el-GR" altLang="el-GR" sz="2800" dirty="0" smtClean="0">
                <a:solidFill>
                  <a:srgbClr val="FF0000"/>
                </a:solidFill>
                <a:latin typeface="Calibri" pitchFamily="34" charset="0"/>
              </a:rPr>
              <a:t>Μεταβλητά = </a:t>
            </a:r>
            <a:r>
              <a:rPr lang="en-US" altLang="el-GR" sz="2800" b="1" dirty="0" smtClean="0">
                <a:solidFill>
                  <a:srgbClr val="FF0000"/>
                </a:solidFill>
                <a:latin typeface="Calibri" pitchFamily="34" charset="0"/>
              </a:rPr>
              <a:t>v*Q</a:t>
            </a:r>
          </a:p>
          <a:p>
            <a:pPr marL="0" indent="0" algn="just">
              <a:buFont typeface="Wingdings" pitchFamily="2" charset="2"/>
              <a:buNone/>
            </a:pPr>
            <a:r>
              <a:rPr lang="el-GR" altLang="el-GR" sz="2800" dirty="0" smtClean="0">
                <a:solidFill>
                  <a:srgbClr val="FF0000"/>
                </a:solidFill>
                <a:latin typeface="Calibri" pitchFamily="34" charset="0"/>
              </a:rPr>
              <a:t>Όπου </a:t>
            </a:r>
            <a:r>
              <a:rPr lang="en-US" altLang="el-GR" sz="2800" b="1" dirty="0" smtClean="0">
                <a:solidFill>
                  <a:srgbClr val="FF0000"/>
                </a:solidFill>
                <a:latin typeface="Calibri" pitchFamily="34" charset="0"/>
              </a:rPr>
              <a:t>v</a:t>
            </a:r>
            <a:r>
              <a:rPr lang="en-US" altLang="el-GR" sz="2800" dirty="0" smtClean="0">
                <a:solidFill>
                  <a:srgbClr val="FF0000"/>
                </a:solidFill>
                <a:latin typeface="Calibri" pitchFamily="34" charset="0"/>
              </a:rPr>
              <a:t> = </a:t>
            </a:r>
            <a:r>
              <a:rPr lang="el-GR" altLang="el-GR" sz="2800" dirty="0" smtClean="0">
                <a:solidFill>
                  <a:srgbClr val="FF0000"/>
                </a:solidFill>
                <a:latin typeface="Calibri" pitchFamily="34" charset="0"/>
              </a:rPr>
              <a:t>τιμή μεταβλητού εξόδου</a:t>
            </a:r>
            <a:r>
              <a:rPr lang="en-US" altLang="el-GR" sz="2800" dirty="0" smtClean="0">
                <a:solidFill>
                  <a:srgbClr val="FF0000"/>
                </a:solidFill>
                <a:latin typeface="Calibri" pitchFamily="34" charset="0"/>
              </a:rPr>
              <a:t> </a:t>
            </a:r>
            <a:r>
              <a:rPr lang="el-GR" altLang="el-GR" sz="2800" dirty="0" smtClean="0">
                <a:solidFill>
                  <a:srgbClr val="FF0000"/>
                </a:solidFill>
                <a:latin typeface="Calibri" pitchFamily="34" charset="0"/>
              </a:rPr>
              <a:t>ανά μονάδα πωλήσεων</a:t>
            </a:r>
          </a:p>
          <a:p>
            <a:pPr marL="0" indent="0" algn="just">
              <a:buFont typeface="Wingdings" pitchFamily="2" charset="2"/>
              <a:buNone/>
            </a:pPr>
            <a:endParaRPr lang="el-GR" altLang="el-GR" sz="2800" dirty="0" smtClean="0">
              <a:latin typeface="Times New Roman" pitchFamily="18" charset="0"/>
            </a:endParaRPr>
          </a:p>
        </p:txBody>
      </p:sp>
      <p:sp>
        <p:nvSpPr>
          <p:cNvPr id="50180" name="Rectangle 5"/>
          <p:cNvSpPr>
            <a:spLocks noChangeArrowheads="1"/>
          </p:cNvSpPr>
          <p:nvPr/>
        </p:nvSpPr>
        <p:spPr bwMode="auto">
          <a:xfrm>
            <a:off x="0" y="2443163"/>
            <a:ext cx="9144000" cy="0"/>
          </a:xfrm>
          <a:prstGeom prst="rect">
            <a:avLst/>
          </a:prstGeom>
          <a:noFill/>
          <a:ln w="9525">
            <a:noFill/>
            <a:miter lim="800000"/>
            <a:headEnd/>
            <a:tailEnd/>
          </a:ln>
        </p:spPr>
        <p:txBody>
          <a:bodyPr wrap="none" anchor="ctr">
            <a:spAutoFit/>
          </a:bodyPr>
          <a:lstStyle/>
          <a:p>
            <a:endParaRPr lang="el-GR" altLang="el-GR" dirty="0"/>
          </a:p>
        </p:txBody>
      </p:sp>
      <p:sp>
        <p:nvSpPr>
          <p:cNvPr id="50181" name="Rectangle 7"/>
          <p:cNvSpPr>
            <a:spLocks noChangeArrowheads="1"/>
          </p:cNvSpPr>
          <p:nvPr/>
        </p:nvSpPr>
        <p:spPr bwMode="auto">
          <a:xfrm>
            <a:off x="0" y="2743200"/>
            <a:ext cx="9144000" cy="0"/>
          </a:xfrm>
          <a:prstGeom prst="rect">
            <a:avLst/>
          </a:prstGeom>
          <a:noFill/>
          <a:ln w="9525">
            <a:noFill/>
            <a:miter lim="800000"/>
            <a:headEnd/>
            <a:tailEnd/>
          </a:ln>
        </p:spPr>
        <p:txBody>
          <a:bodyPr wrap="none" anchor="ctr">
            <a:spAutoFit/>
          </a:bodyPr>
          <a:lstStyle/>
          <a:p>
            <a:endParaRPr lang="el-GR" altLang="el-GR" dirty="0"/>
          </a:p>
        </p:txBody>
      </p:sp>
      <p:sp>
        <p:nvSpPr>
          <p:cNvPr id="9224" name="Rectangle 8"/>
          <p:cNvSpPr>
            <a:spLocks noChangeArrowheads="1"/>
          </p:cNvSpPr>
          <p:nvPr/>
        </p:nvSpPr>
        <p:spPr bwMode="auto">
          <a:xfrm>
            <a:off x="0" y="222250"/>
            <a:ext cx="9144000" cy="504825"/>
          </a:xfrm>
          <a:prstGeom prst="rect">
            <a:avLst/>
          </a:prstGeom>
          <a:noFill/>
          <a:ln w="9525">
            <a:noFill/>
            <a:miter lim="800000"/>
            <a:headEnd/>
            <a:tailEnd/>
          </a:ln>
        </p:spPr>
        <p:txBody>
          <a:bodyPr/>
          <a:lstStyle/>
          <a:p>
            <a:pPr algn="ctr">
              <a:defRPr/>
            </a:pPr>
            <a:r>
              <a:rPr lang="en-GB" sz="3600" b="1" dirty="0">
                <a:solidFill>
                  <a:schemeClr val="tx2"/>
                </a:solidFill>
                <a:latin typeface="Times New Roman" pitchFamily="18" charset="0"/>
              </a:rPr>
              <a:t>Ανάλυση Νεκρού Σημείου (3)</a:t>
            </a:r>
            <a:endParaRPr lang="el-GR" sz="36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n-GB" sz="3600" b="1" dirty="0" smtClean="0">
                <a:latin typeface="Times New Roman" pitchFamily="18" charset="0"/>
              </a:rPr>
              <a:t>Ανάλυση Νεκρού Σημείου (4)</a:t>
            </a:r>
            <a:r>
              <a:rPr lang="el-GR" sz="3600" dirty="0" smtClean="0">
                <a:latin typeface="Times New Roman" pitchFamily="18" charset="0"/>
              </a:rPr>
              <a:t/>
            </a:r>
            <a:br>
              <a:rPr lang="el-GR" sz="3600" dirty="0" smtClean="0">
                <a:latin typeface="Times New Roman" pitchFamily="18" charset="0"/>
              </a:rPr>
            </a:br>
            <a:endParaRPr lang="el-GR" sz="3600" dirty="0"/>
          </a:p>
        </p:txBody>
      </p:sp>
      <p:sp>
        <p:nvSpPr>
          <p:cNvPr id="3" name="2 - Θέση περιεχομένου"/>
          <p:cNvSpPr>
            <a:spLocks noGrp="1"/>
          </p:cNvSpPr>
          <p:nvPr>
            <p:ph idx="1"/>
          </p:nvPr>
        </p:nvSpPr>
        <p:spPr/>
        <p:txBody>
          <a:bodyPr/>
          <a:lstStyle/>
          <a:p>
            <a:endParaRPr lang="el-GR" dirty="0"/>
          </a:p>
        </p:txBody>
      </p:sp>
      <p:graphicFrame>
        <p:nvGraphicFramePr>
          <p:cNvPr id="534530" name="Object 2"/>
          <p:cNvGraphicFramePr>
            <a:graphicFrameLocks noChangeAspect="1"/>
          </p:cNvGraphicFramePr>
          <p:nvPr/>
        </p:nvGraphicFramePr>
        <p:xfrm>
          <a:off x="467544" y="1052736"/>
          <a:ext cx="8352928" cy="5400600"/>
        </p:xfrm>
        <a:graphic>
          <a:graphicData uri="http://schemas.openxmlformats.org/presentationml/2006/ole">
            <p:oleObj spid="_x0000_s536578" name="Equation" r:id="rId3" imgW="1943100" imgH="1371600" progId="">
              <p:embed/>
            </p:oleObj>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0"/>
            <a:ext cx="9144000" cy="981075"/>
          </a:xfrm>
        </p:spPr>
        <p:txBody>
          <a:bodyPr/>
          <a:lstStyle/>
          <a:p>
            <a:pPr eaLnBrk="1" hangingPunct="1"/>
            <a:r>
              <a:rPr lang="en-US" altLang="el-GR" sz="3500" b="1" u="sng" dirty="0" smtClean="0"/>
              <a:t>Σημείο εξίσωσης (Break Even Point)</a:t>
            </a:r>
            <a:endParaRPr lang="el-GR" altLang="el-GR" sz="3500" b="1" u="sng" dirty="0" smtClean="0"/>
          </a:p>
        </p:txBody>
      </p:sp>
      <p:sp>
        <p:nvSpPr>
          <p:cNvPr id="179203" name="Rectangle 3"/>
          <p:cNvSpPr>
            <a:spLocks noGrp="1" noChangeArrowheads="1"/>
          </p:cNvSpPr>
          <p:nvPr>
            <p:ph type="body" idx="1"/>
          </p:nvPr>
        </p:nvSpPr>
        <p:spPr>
          <a:xfrm>
            <a:off x="323528" y="1196975"/>
            <a:ext cx="8424936" cy="5112345"/>
          </a:xfrm>
        </p:spPr>
        <p:txBody>
          <a:bodyPr/>
          <a:lstStyle/>
          <a:p>
            <a:pPr eaLnBrk="1" hangingPunct="1"/>
            <a:r>
              <a:rPr lang="el-GR" altLang="el-GR" sz="3600" u="sng" dirty="0" smtClean="0"/>
              <a:t>To </a:t>
            </a:r>
            <a:r>
              <a:rPr lang="en-US" altLang="el-GR" sz="3600" u="sng" dirty="0" smtClean="0"/>
              <a:t>Break Even Point </a:t>
            </a:r>
            <a:r>
              <a:rPr lang="el-GR" altLang="el-GR" sz="3600" u="sng" dirty="0" smtClean="0"/>
              <a:t>είναι:</a:t>
            </a:r>
          </a:p>
          <a:p>
            <a:pPr lvl="1" algn="just" eaLnBrk="1" hangingPunct="1"/>
            <a:r>
              <a:rPr lang="el-GR" altLang="el-GR" sz="3600" dirty="0" smtClean="0"/>
              <a:t>Το σημείο στο οποίο τα </a:t>
            </a:r>
            <a:r>
              <a:rPr lang="el-GR" altLang="el-GR" sz="3600" i="1" dirty="0" smtClean="0"/>
              <a:t>έσοδα </a:t>
            </a:r>
            <a:r>
              <a:rPr lang="el-GR" altLang="el-GR" sz="3600" b="1" i="1" dirty="0" smtClean="0"/>
              <a:t>ισούνται</a:t>
            </a:r>
            <a:r>
              <a:rPr lang="el-GR" altLang="el-GR" sz="3600" i="1" dirty="0" smtClean="0"/>
              <a:t> με το συνολικό κόστος</a:t>
            </a:r>
            <a:r>
              <a:rPr lang="el-GR" altLang="el-GR" sz="3600" dirty="0" smtClean="0"/>
              <a:t>, άρα η επιχείρηση έχει κέρδος </a:t>
            </a:r>
            <a:r>
              <a:rPr lang="el-GR" altLang="el-GR" sz="3600" b="1" dirty="0" smtClean="0"/>
              <a:t>0</a:t>
            </a:r>
            <a:r>
              <a:rPr lang="el-GR" altLang="el-GR" sz="3600" dirty="0" smtClean="0"/>
              <a:t> (μηδέν)</a:t>
            </a:r>
            <a:r>
              <a:rPr lang="en-US" altLang="el-GR" sz="3600" dirty="0" smtClean="0"/>
              <a:t>.</a:t>
            </a:r>
            <a:endParaRPr lang="el-GR" altLang="el-GR" sz="3600" dirty="0" smtClean="0"/>
          </a:p>
          <a:p>
            <a:pPr lvl="1" algn="just" eaLnBrk="1" hangingPunct="1"/>
            <a:r>
              <a:rPr lang="el-GR" altLang="el-GR" sz="3600" dirty="0" smtClean="0"/>
              <a:t>Το σημείο όπου το </a:t>
            </a:r>
            <a:r>
              <a:rPr lang="el-GR" altLang="el-GR" sz="3600" i="1" dirty="0" smtClean="0"/>
              <a:t>συνολικό περιθώριο συμμετοχής</a:t>
            </a:r>
            <a:r>
              <a:rPr lang="el-GR" altLang="el-GR" sz="3600" dirty="0" smtClean="0"/>
              <a:t> ισούται με το σταθερό κόστος</a:t>
            </a:r>
            <a:r>
              <a:rPr lang="en-US" altLang="el-GR" sz="3600" dirty="0" smtClean="0"/>
              <a:t>.</a:t>
            </a:r>
            <a:endParaRPr lang="el-GR" altLang="el-GR" sz="3600" dirty="0" smtClean="0"/>
          </a:p>
          <a:p>
            <a:pPr lvl="1" algn="just" eaLnBrk="1" hangingPunct="1"/>
            <a:r>
              <a:rPr lang="el-GR" altLang="el-GR" sz="3600" dirty="0" smtClean="0"/>
              <a:t>Δηλαδή: </a:t>
            </a:r>
            <a:r>
              <a:rPr lang="en-US" altLang="el-GR" sz="3600" dirty="0" smtClean="0"/>
              <a:t>(p*Q – v*Q) = F </a:t>
            </a:r>
            <a:r>
              <a:rPr lang="el-GR" altLang="el-GR" sz="3600" dirty="0" smtClean="0"/>
              <a:t>ή </a:t>
            </a:r>
            <a:r>
              <a:rPr lang="en-US" altLang="el-GR" sz="3600" dirty="0" smtClean="0"/>
              <a:t>S</a:t>
            </a:r>
            <a:endParaRPr lang="el-GR" altLang="el-GR"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500" fill="hold"/>
                                        <p:tgtEl>
                                          <p:spTgt spid="179202"/>
                                        </p:tgtEl>
                                        <p:attrNameLst>
                                          <p:attrName>ppt_x</p:attrName>
                                        </p:attrNameLst>
                                      </p:cBhvr>
                                      <p:tavLst>
                                        <p:tav tm="0">
                                          <p:val>
                                            <p:strVal val="#ppt_x"/>
                                          </p:val>
                                        </p:tav>
                                        <p:tav tm="100000">
                                          <p:val>
                                            <p:strVal val="#ppt_x"/>
                                          </p:val>
                                        </p:tav>
                                      </p:tavLst>
                                    </p:anim>
                                    <p:anim calcmode="lin" valueType="num">
                                      <p:cBhvr additive="base">
                                        <p:cTn id="8" dur="500" fill="hold"/>
                                        <p:tgtEl>
                                          <p:spTgt spid="179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9203">
                                            <p:txEl>
                                              <p:pRg st="0" end="0"/>
                                            </p:txEl>
                                          </p:spTgt>
                                        </p:tgtEl>
                                        <p:attrNameLst>
                                          <p:attrName>style.visibility</p:attrName>
                                        </p:attrNameLst>
                                      </p:cBhvr>
                                      <p:to>
                                        <p:strVal val="visible"/>
                                      </p:to>
                                    </p:set>
                                    <p:anim calcmode="lin" valueType="num">
                                      <p:cBhvr additive="base">
                                        <p:cTn id="13" dur="5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79203">
                                            <p:txEl>
                                              <p:pRg st="1" end="1"/>
                                            </p:txEl>
                                          </p:spTgt>
                                        </p:tgtEl>
                                        <p:attrNameLst>
                                          <p:attrName>style.visibility</p:attrName>
                                        </p:attrNameLst>
                                      </p:cBhvr>
                                      <p:to>
                                        <p:strVal val="visible"/>
                                      </p:to>
                                    </p:set>
                                    <p:anim calcmode="lin" valueType="num">
                                      <p:cBhvr additive="base">
                                        <p:cTn id="19" dur="50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79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79203">
                                            <p:txEl>
                                              <p:pRg st="2" end="2"/>
                                            </p:txEl>
                                          </p:spTgt>
                                        </p:tgtEl>
                                        <p:attrNameLst>
                                          <p:attrName>style.visibility</p:attrName>
                                        </p:attrNameLst>
                                      </p:cBhvr>
                                      <p:to>
                                        <p:strVal val="visible"/>
                                      </p:to>
                                    </p:set>
                                    <p:anim calcmode="lin" valueType="num">
                                      <p:cBhvr additive="base">
                                        <p:cTn id="25" dur="5000" fill="hold"/>
                                        <p:tgtEl>
                                          <p:spTgt spid="17920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79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79203">
                                            <p:txEl>
                                              <p:pRg st="3" end="3"/>
                                            </p:txEl>
                                          </p:spTgt>
                                        </p:tgtEl>
                                        <p:attrNameLst>
                                          <p:attrName>style.visibility</p:attrName>
                                        </p:attrNameLst>
                                      </p:cBhvr>
                                      <p:to>
                                        <p:strVal val="visible"/>
                                      </p:to>
                                    </p:set>
                                    <p:anim calcmode="lin" valueType="num">
                                      <p:cBhvr additive="base">
                                        <p:cTn id="31" dur="5000" fill="hold"/>
                                        <p:tgtEl>
                                          <p:spTgt spid="17920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79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 Θέση αριθμού διαφάνειας"/>
          <p:cNvSpPr>
            <a:spLocks noGrp="1"/>
          </p:cNvSpPr>
          <p:nvPr>
            <p:ph type="sldNum" sz="quarter" idx="12"/>
          </p:nvPr>
        </p:nvSpPr>
        <p:spPr>
          <a:xfrm>
            <a:off x="457200" y="6245225"/>
            <a:ext cx="2133600" cy="476250"/>
          </a:xfrm>
          <a:noFill/>
        </p:spPr>
        <p:txBody>
          <a:bodyPr/>
          <a:lstStyle/>
          <a:p>
            <a:pPr algn="l"/>
            <a:fld id="{55669B24-FE4C-4B14-B970-420A981E17BD}" type="slidenum">
              <a:rPr lang="el-GR" altLang="el-GR" smtClean="0">
                <a:latin typeface="Arial" pitchFamily="34" charset="0"/>
              </a:rPr>
              <a:pPr algn="l"/>
              <a:t>164</a:t>
            </a:fld>
            <a:endParaRPr lang="el-GR" altLang="el-GR" dirty="0" smtClean="0">
              <a:latin typeface="Arial" pitchFamily="34" charset="0"/>
            </a:endParaRPr>
          </a:p>
        </p:txBody>
      </p:sp>
      <p:sp>
        <p:nvSpPr>
          <p:cNvPr id="51203" name="Rectangle 7"/>
          <p:cNvSpPr>
            <a:spLocks noGrp="1" noChangeArrowheads="1"/>
          </p:cNvSpPr>
          <p:nvPr>
            <p:ph type="body" idx="1"/>
          </p:nvPr>
        </p:nvSpPr>
        <p:spPr>
          <a:xfrm>
            <a:off x="611560" y="1556792"/>
            <a:ext cx="8229600" cy="4392959"/>
          </a:xfrm>
        </p:spPr>
        <p:txBody>
          <a:bodyPr/>
          <a:lstStyle/>
          <a:p>
            <a:pPr marL="0" indent="0" algn="just">
              <a:buFont typeface="Wingdings" pitchFamily="2" charset="2"/>
              <a:buNone/>
            </a:pPr>
            <a:r>
              <a:rPr lang="el-GR" altLang="el-GR" sz="3000" dirty="0" smtClean="0">
                <a:latin typeface="Times New Roman" pitchFamily="18" charset="0"/>
              </a:rPr>
              <a:t>Έστω ότι η επιχείρηση ΑΒΓ παράγει ένα προϊόν το οποίο πωλεί προς 10 ευρώ. Το μεταβλητό κόστος ανά μονάδα προϊόντος είναι 7 ευρώ και το συνολικό σταθερό κόστος είναι 150.000 ευρώ. Ζητείται: Να βρεθεί ποιο είναι το νεκρό σημείο της επιχείρησης σε μονάδες πωλήσεων και σε αξία πωλήσεων. </a:t>
            </a:r>
          </a:p>
        </p:txBody>
      </p:sp>
      <p:sp>
        <p:nvSpPr>
          <p:cNvPr id="51204" name="Rectangle 9"/>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l-GR" altLang="el-GR" dirty="0"/>
          </a:p>
        </p:txBody>
      </p:sp>
      <p:sp>
        <p:nvSpPr>
          <p:cNvPr id="10251" name="Rectangle 11"/>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3600" b="1" dirty="0">
                <a:latin typeface="Times New Roman" pitchFamily="18" charset="0"/>
              </a:rPr>
              <a:t>Παράδειγμα</a:t>
            </a:r>
            <a:endParaRPr lang="el-GR" sz="3600" dirty="0">
              <a:latin typeface="Times New Roman" pitchFamily="18"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52228" name="Object 2"/>
          <p:cNvGraphicFramePr>
            <a:graphicFrameLocks noChangeAspect="1"/>
          </p:cNvGraphicFramePr>
          <p:nvPr/>
        </p:nvGraphicFramePr>
        <p:xfrm>
          <a:off x="671513" y="1412875"/>
          <a:ext cx="7513637" cy="1223963"/>
        </p:xfrm>
        <a:graphic>
          <a:graphicData uri="http://schemas.openxmlformats.org/presentationml/2006/ole">
            <p:oleObj spid="_x0000_s537602" name="Equation" r:id="rId4" imgW="3251200" imgH="393700" progId="">
              <p:embed/>
            </p:oleObj>
          </a:graphicData>
        </a:graphic>
      </p:graphicFrame>
      <p:sp>
        <p:nvSpPr>
          <p:cNvPr id="5222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52230" name="Object 3"/>
          <p:cNvGraphicFramePr>
            <a:graphicFrameLocks noChangeAspect="1"/>
          </p:cNvGraphicFramePr>
          <p:nvPr/>
        </p:nvGraphicFramePr>
        <p:xfrm>
          <a:off x="395536" y="4365104"/>
          <a:ext cx="8351837" cy="2305050"/>
        </p:xfrm>
        <a:graphic>
          <a:graphicData uri="http://schemas.openxmlformats.org/presentationml/2006/ole">
            <p:oleObj spid="_x0000_s537603" name="Equation" r:id="rId5" imgW="3708400" imgH="622300" progId="">
              <p:embed/>
            </p:oleObj>
          </a:graphicData>
        </a:graphic>
      </p:graphicFrame>
      <p:sp>
        <p:nvSpPr>
          <p:cNvPr id="56337" name="Rectangle 1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3600" b="1" dirty="0">
                <a:latin typeface="Times New Roman" pitchFamily="18" charset="0"/>
              </a:rPr>
              <a:t>Απάντηση </a:t>
            </a:r>
            <a:r>
              <a:rPr lang="el-GR" sz="3600" b="1" dirty="0" smtClean="0">
                <a:latin typeface="Times New Roman" pitchFamily="18" charset="0"/>
              </a:rPr>
              <a:t>Παραδείγματος</a:t>
            </a: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r>
              <a:rPr lang="el-GR" sz="3600" b="1" dirty="0" smtClean="0">
                <a:latin typeface="Times New Roman" pitchFamily="18" charset="0"/>
              </a:rPr>
              <a:t>Ν.Σ. σε αξία πωλήσεων: </a:t>
            </a:r>
            <a:r>
              <a:rPr lang="en-US" sz="3600" b="1" dirty="0" smtClean="0">
                <a:latin typeface="Times New Roman" pitchFamily="18" charset="0"/>
              </a:rPr>
              <a:t>Q</a:t>
            </a:r>
            <a:r>
              <a:rPr lang="en-US" sz="2000" b="1" dirty="0" smtClean="0">
                <a:latin typeface="Times New Roman" pitchFamily="18" charset="0"/>
              </a:rPr>
              <a:t>A</a:t>
            </a:r>
            <a:r>
              <a:rPr lang="en-US" sz="3600" b="1" dirty="0" smtClean="0">
                <a:latin typeface="Times New Roman" pitchFamily="18" charset="0"/>
              </a:rPr>
              <a:t> = Q</a:t>
            </a:r>
            <a:r>
              <a:rPr lang="en-US" sz="2000" b="1" dirty="0" smtClean="0">
                <a:latin typeface="Times New Roman" pitchFamily="18" charset="0"/>
              </a:rPr>
              <a:t>B</a:t>
            </a:r>
            <a:r>
              <a:rPr lang="en-US" sz="3600" b="1" dirty="0" smtClean="0">
                <a:latin typeface="Times New Roman" pitchFamily="18" charset="0"/>
              </a:rPr>
              <a:t>*p =&gt;</a:t>
            </a:r>
            <a:endParaRPr lang="el-GR" sz="3600" b="1" dirty="0" smtClean="0">
              <a:latin typeface="Times New Roman" pitchFamily="18" charset="0"/>
            </a:endParaRPr>
          </a:p>
          <a:p>
            <a:pPr algn="ctr">
              <a:spcBef>
                <a:spcPct val="20000"/>
              </a:spcBef>
              <a:buClr>
                <a:schemeClr val="hlink"/>
              </a:buClr>
              <a:buSzPct val="90000"/>
              <a:buFont typeface="Wingdings" pitchFamily="2" charset="2"/>
              <a:buNone/>
              <a:defRPr/>
            </a:pPr>
            <a:r>
              <a:rPr lang="el-GR" sz="3600" b="1" dirty="0" smtClean="0">
                <a:latin typeface="Times New Roman" pitchFamily="18" charset="0"/>
              </a:rPr>
              <a:t> </a:t>
            </a:r>
            <a:r>
              <a:rPr lang="en-US" sz="3600" b="1" dirty="0" smtClean="0">
                <a:latin typeface="Times New Roman" pitchFamily="18" charset="0"/>
              </a:rPr>
              <a:t>Q</a:t>
            </a:r>
            <a:r>
              <a:rPr lang="en-US" sz="2000" b="1" dirty="0" smtClean="0">
                <a:latin typeface="Times New Roman" pitchFamily="18" charset="0"/>
              </a:rPr>
              <a:t>A</a:t>
            </a:r>
            <a:r>
              <a:rPr lang="en-US" sz="3600" b="1" dirty="0" smtClean="0">
                <a:latin typeface="Times New Roman" pitchFamily="18" charset="0"/>
              </a:rPr>
              <a:t> = 50.000</a:t>
            </a:r>
            <a:r>
              <a:rPr lang="el-GR" sz="3600" b="1" dirty="0" smtClean="0">
                <a:latin typeface="Times New Roman" pitchFamily="18" charset="0"/>
              </a:rPr>
              <a:t>μονάδες * 10€/μ = 500.000€</a:t>
            </a:r>
            <a:endParaRPr lang="el-GR" sz="3600" b="1" dirty="0">
              <a:latin typeface="Times New Roman" pitchFamily="18"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0"/>
            <a:ext cx="8856984" cy="1268760"/>
          </a:xfrm>
        </p:spPr>
        <p:txBody>
          <a:bodyPr/>
          <a:lstStyle/>
          <a:p>
            <a:r>
              <a:rPr lang="el-GR" altLang="el-GR" sz="4000" b="1" u="sng" dirty="0" smtClean="0"/>
              <a:t/>
            </a:r>
            <a:br>
              <a:rPr lang="el-GR" altLang="el-GR" sz="4000" b="1" u="sng" dirty="0" smtClean="0"/>
            </a:br>
            <a:r>
              <a:rPr lang="el-GR" altLang="el-GR" sz="3600" b="1" u="sng" dirty="0" smtClean="0">
                <a:solidFill>
                  <a:srgbClr val="FF0000"/>
                </a:solidFill>
              </a:rPr>
              <a:t>Σημείο Εξίσωσης Συνολικών</a:t>
            </a:r>
            <a:br>
              <a:rPr lang="el-GR" altLang="el-GR" sz="3600" b="1" u="sng" dirty="0" smtClean="0">
                <a:solidFill>
                  <a:srgbClr val="FF0000"/>
                </a:solidFill>
              </a:rPr>
            </a:br>
            <a:r>
              <a:rPr lang="el-GR" altLang="el-GR" sz="3600" b="1" u="sng" dirty="0" smtClean="0">
                <a:solidFill>
                  <a:srgbClr val="FF0000"/>
                </a:solidFill>
              </a:rPr>
              <a:t> Εσόδων – Εξόδων</a:t>
            </a:r>
            <a:r>
              <a:rPr lang="en-US" altLang="el-GR" sz="3600" b="1" u="sng" dirty="0" smtClean="0">
                <a:solidFill>
                  <a:srgbClr val="FF0000"/>
                </a:solidFill>
              </a:rPr>
              <a:t> =</a:t>
            </a:r>
            <a:r>
              <a:rPr lang="el-GR" altLang="el-GR" sz="3600" b="1" u="sng" dirty="0" smtClean="0">
                <a:solidFill>
                  <a:srgbClr val="FF0000"/>
                </a:solidFill>
              </a:rPr>
              <a:t> </a:t>
            </a:r>
            <a:r>
              <a:rPr lang="en-US" altLang="el-GR" sz="3600" b="1" u="sng" dirty="0" smtClean="0">
                <a:solidFill>
                  <a:srgbClr val="FF0000"/>
                </a:solidFill>
              </a:rPr>
              <a:t>0</a:t>
            </a:r>
            <a:r>
              <a:rPr lang="en-US" altLang="el-GR" sz="4000" b="1" u="sng" dirty="0" smtClean="0"/>
              <a:t/>
            </a:r>
            <a:br>
              <a:rPr lang="en-US" altLang="el-GR" sz="4000" b="1" u="sng" dirty="0" smtClean="0"/>
            </a:br>
            <a:endParaRPr lang="el-GR" dirty="0"/>
          </a:p>
        </p:txBody>
      </p:sp>
      <p:sp>
        <p:nvSpPr>
          <p:cNvPr id="3" name="2 - Θέση περιεχομένου"/>
          <p:cNvSpPr>
            <a:spLocks noGrp="1"/>
          </p:cNvSpPr>
          <p:nvPr>
            <p:ph idx="1"/>
          </p:nvPr>
        </p:nvSpPr>
        <p:spPr>
          <a:xfrm>
            <a:off x="179512" y="1268760"/>
            <a:ext cx="8784976" cy="5328592"/>
          </a:xfrm>
        </p:spPr>
        <p:txBody>
          <a:bodyPr/>
          <a:lstStyle/>
          <a:p>
            <a:pPr marL="514350" indent="-514350">
              <a:spcBef>
                <a:spcPts val="0"/>
              </a:spcBef>
              <a:buNone/>
            </a:pPr>
            <a:r>
              <a:rPr lang="en-US" altLang="el-GR" sz="2800" dirty="0" smtClean="0"/>
              <a:t>1) </a:t>
            </a:r>
            <a:r>
              <a:rPr lang="el-GR" altLang="el-GR" sz="2800" dirty="0" smtClean="0"/>
              <a:t>Περιθώριο συμμετοχής (ανά μονάδα) = </a:t>
            </a:r>
            <a:endParaRPr lang="en-US" altLang="el-GR" sz="2800" dirty="0" smtClean="0"/>
          </a:p>
          <a:p>
            <a:pPr marL="514350" indent="-514350">
              <a:spcBef>
                <a:spcPts val="0"/>
              </a:spcBef>
              <a:buNone/>
            </a:pPr>
            <a:r>
              <a:rPr lang="en-US" altLang="el-GR" sz="2800" dirty="0" smtClean="0"/>
              <a:t>	</a:t>
            </a:r>
            <a:r>
              <a:rPr lang="el-GR" altLang="el-GR" sz="2800" dirty="0" smtClean="0"/>
              <a:t>Τιμή - Μεταβλητό κόστος</a:t>
            </a:r>
            <a:endParaRPr lang="en-US" altLang="el-GR" sz="2800" dirty="0" smtClean="0"/>
          </a:p>
          <a:p>
            <a:pPr marL="514350" indent="-514350">
              <a:spcBef>
                <a:spcPts val="0"/>
              </a:spcBef>
              <a:buNone/>
            </a:pPr>
            <a:endParaRPr lang="el-GR" altLang="el-GR" sz="2800" dirty="0" smtClean="0"/>
          </a:p>
          <a:p>
            <a:pPr marL="514350" indent="-514350">
              <a:spcBef>
                <a:spcPts val="0"/>
              </a:spcBef>
              <a:buNone/>
            </a:pPr>
            <a:r>
              <a:rPr lang="en-US" altLang="el-GR" sz="2800" dirty="0" smtClean="0"/>
              <a:t>2) </a:t>
            </a:r>
            <a:r>
              <a:rPr lang="el-GR" altLang="el-GR" sz="2800" dirty="0" smtClean="0"/>
              <a:t>Σημείο εξίσωσης (σε μονάδες) = </a:t>
            </a:r>
            <a:endParaRPr lang="en-US" altLang="el-GR" sz="2800" dirty="0" smtClean="0"/>
          </a:p>
          <a:p>
            <a:pPr marL="514350" indent="-514350">
              <a:spcBef>
                <a:spcPts val="0"/>
              </a:spcBef>
              <a:buNone/>
            </a:pPr>
            <a:r>
              <a:rPr lang="el-GR" altLang="el-GR" sz="2800" dirty="0" smtClean="0"/>
              <a:t>Σταθερό Κόστος </a:t>
            </a:r>
            <a:r>
              <a:rPr lang="el-GR" altLang="el-GR" sz="2800" b="1" dirty="0" smtClean="0"/>
              <a:t>/</a:t>
            </a:r>
            <a:r>
              <a:rPr lang="el-GR" altLang="el-GR" sz="2800" dirty="0" smtClean="0"/>
              <a:t> Περιθώριο συμμετοχής ανά μονάδα</a:t>
            </a:r>
          </a:p>
          <a:p>
            <a:pPr marL="514350" indent="-514350">
              <a:spcBef>
                <a:spcPts val="0"/>
              </a:spcBef>
              <a:buNone/>
            </a:pPr>
            <a:endParaRPr lang="en-US" altLang="el-GR" sz="2800" dirty="0" smtClean="0"/>
          </a:p>
          <a:p>
            <a:pPr marL="514350" indent="-514350">
              <a:spcBef>
                <a:spcPts val="0"/>
              </a:spcBef>
              <a:buNone/>
            </a:pPr>
            <a:r>
              <a:rPr lang="en-US" altLang="el-GR" sz="2800" dirty="0" smtClean="0"/>
              <a:t>3) </a:t>
            </a:r>
            <a:r>
              <a:rPr lang="el-GR" altLang="el-GR" sz="2800" dirty="0" smtClean="0"/>
              <a:t>% Περιθωρίου συμμετοχής = </a:t>
            </a:r>
            <a:endParaRPr lang="en-US" altLang="el-GR" sz="2800" dirty="0" smtClean="0"/>
          </a:p>
          <a:p>
            <a:pPr marL="514350" indent="-514350">
              <a:spcBef>
                <a:spcPts val="0"/>
              </a:spcBef>
              <a:buNone/>
            </a:pPr>
            <a:r>
              <a:rPr lang="el-GR" altLang="el-GR" sz="2800" dirty="0" smtClean="0"/>
              <a:t>(Περιθώριο συμμετοχής ανά μονάδα </a:t>
            </a:r>
            <a:r>
              <a:rPr lang="el-GR" altLang="el-GR" sz="2800" b="1" dirty="0" smtClean="0"/>
              <a:t>/</a:t>
            </a:r>
            <a:r>
              <a:rPr lang="el-GR" altLang="el-GR" sz="2800" dirty="0" smtClean="0"/>
              <a:t> Τιμή)*100</a:t>
            </a:r>
          </a:p>
          <a:p>
            <a:pPr marL="514350" indent="-514350">
              <a:spcBef>
                <a:spcPts val="0"/>
              </a:spcBef>
              <a:buNone/>
            </a:pPr>
            <a:endParaRPr lang="en-US" altLang="el-GR" sz="2800" dirty="0" smtClean="0"/>
          </a:p>
          <a:p>
            <a:pPr marL="514350" indent="-514350">
              <a:spcBef>
                <a:spcPts val="0"/>
              </a:spcBef>
              <a:buNone/>
            </a:pPr>
            <a:r>
              <a:rPr lang="en-US" altLang="el-GR" sz="2800" dirty="0" smtClean="0"/>
              <a:t>4) </a:t>
            </a:r>
            <a:r>
              <a:rPr lang="el-GR" altLang="el-GR" sz="2800" dirty="0" smtClean="0"/>
              <a:t>Σημείο εξίσωσης (σε αξία) = </a:t>
            </a:r>
            <a:endParaRPr lang="en-US" altLang="el-GR" sz="2800" dirty="0" smtClean="0"/>
          </a:p>
          <a:p>
            <a:pPr marL="514350" indent="-514350">
              <a:spcBef>
                <a:spcPts val="0"/>
              </a:spcBef>
              <a:buNone/>
            </a:pPr>
            <a:r>
              <a:rPr lang="en-US" altLang="el-GR" sz="2800" dirty="0" smtClean="0"/>
              <a:t>	</a:t>
            </a:r>
            <a:r>
              <a:rPr lang="el-GR" altLang="el-GR" sz="2800" dirty="0" smtClean="0"/>
              <a:t>Σταθερό κόστος </a:t>
            </a:r>
            <a:r>
              <a:rPr lang="el-GR" altLang="el-GR" sz="2800" b="1" dirty="0" smtClean="0"/>
              <a:t>/</a:t>
            </a:r>
            <a:r>
              <a:rPr lang="el-GR" altLang="el-GR" sz="2800" dirty="0" smtClean="0"/>
              <a:t> % Περιθωρίου συμμετοχής </a:t>
            </a:r>
          </a:p>
          <a:p>
            <a:endParaRPr lang="el-GR" altLang="el-GR" sz="2400" dirty="0" smtClean="0"/>
          </a:p>
          <a:p>
            <a:endParaRPr lang="el-GR" altLang="el-GR" sz="2400" dirty="0" smtClean="0"/>
          </a:p>
          <a:p>
            <a:endParaRPr lang="el-GR" sz="24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381000"/>
            <a:ext cx="8458200" cy="1219200"/>
          </a:xfrm>
          <a:prstGeom prst="rect">
            <a:avLst/>
          </a:prstGeom>
          <a:noFill/>
          <a:ln w="9525">
            <a:noFill/>
            <a:miter lim="800000"/>
            <a:headEnd/>
            <a:tailEnd/>
          </a:ln>
        </p:spPr>
        <p:txBody>
          <a:bodyPr lIns="92075" tIns="46038" rIns="92075" bIns="46038" anchor="ctr"/>
          <a:lstStyle/>
          <a:p>
            <a:pPr algn="ctr" eaLnBrk="0" hangingPunct="0">
              <a:lnSpc>
                <a:spcPct val="90000"/>
              </a:lnSpc>
            </a:pPr>
            <a:r>
              <a:rPr lang="el-GR" altLang="el-GR" sz="4000" dirty="0">
                <a:solidFill>
                  <a:schemeClr val="tx2"/>
                </a:solidFill>
              </a:rPr>
              <a:t>Σημείο Εξίσωσης Συνολικών Εσόδων - Εξόδων</a:t>
            </a:r>
            <a:endParaRPr lang="en-US" altLang="el-GR" sz="3600" dirty="0">
              <a:solidFill>
                <a:schemeClr val="tx2"/>
              </a:solidFill>
            </a:endParaRPr>
          </a:p>
        </p:txBody>
      </p:sp>
      <p:grpSp>
        <p:nvGrpSpPr>
          <p:cNvPr id="2" name="Group 3"/>
          <p:cNvGrpSpPr>
            <a:grpSpLocks/>
          </p:cNvGrpSpPr>
          <p:nvPr/>
        </p:nvGrpSpPr>
        <p:grpSpPr bwMode="auto">
          <a:xfrm>
            <a:off x="179389" y="1905000"/>
            <a:ext cx="6768876" cy="4764088"/>
            <a:chOff x="525" y="1248"/>
            <a:chExt cx="4275" cy="3001"/>
          </a:xfrm>
        </p:grpSpPr>
        <p:sp>
          <p:nvSpPr>
            <p:cNvPr id="71690" name="Rectangle 4"/>
            <p:cNvSpPr>
              <a:spLocks noChangeArrowheads="1"/>
            </p:cNvSpPr>
            <p:nvPr/>
          </p:nvSpPr>
          <p:spPr bwMode="auto">
            <a:xfrm>
              <a:off x="525" y="1248"/>
              <a:ext cx="3856" cy="3001"/>
            </a:xfrm>
            <a:prstGeom prst="rect">
              <a:avLst/>
            </a:prstGeom>
            <a:noFill/>
            <a:ln w="9525">
              <a:noFill/>
              <a:miter lim="800000"/>
              <a:headEnd/>
              <a:tailEnd/>
            </a:ln>
          </p:spPr>
          <p:txBody>
            <a:bodyPr lIns="92075" tIns="46038" rIns="92075" bIns="46038"/>
            <a:lstStyle/>
            <a:p>
              <a:pPr marL="342900" indent="-342900" eaLnBrk="0" hangingPunct="0">
                <a:lnSpc>
                  <a:spcPct val="50000"/>
                </a:lnSpc>
                <a:spcBef>
                  <a:spcPct val="20000"/>
                </a:spcBef>
                <a:buClr>
                  <a:schemeClr val="tx2"/>
                </a:buClr>
                <a:buSzPct val="75000"/>
              </a:pPr>
              <a:r>
                <a:rPr lang="el-GR" altLang="el-GR" sz="2400" dirty="0"/>
                <a:t>Περιθώριο συμμετοχής (ανά μονάδα) = </a:t>
              </a:r>
            </a:p>
            <a:p>
              <a:pPr marL="342900" indent="-342900" eaLnBrk="0" hangingPunct="0">
                <a:lnSpc>
                  <a:spcPct val="50000"/>
                </a:lnSpc>
                <a:spcBef>
                  <a:spcPct val="20000"/>
                </a:spcBef>
              </a:pPr>
              <a:r>
                <a:rPr lang="el-GR" altLang="el-GR" sz="2400" dirty="0"/>
                <a:t>		Τιμή - Μεταβλητό κόστος</a:t>
              </a:r>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buClr>
                  <a:schemeClr val="tx2"/>
                </a:buClr>
                <a:buSzPct val="75000"/>
              </a:pPr>
              <a:r>
                <a:rPr lang="el-GR" altLang="el-GR" sz="2400" dirty="0"/>
                <a:t>Σημείο εξίσωσης (σε μονάδες) = </a:t>
              </a:r>
            </a:p>
            <a:p>
              <a:pPr marL="342900" indent="-342900" eaLnBrk="0" hangingPunct="0">
                <a:lnSpc>
                  <a:spcPct val="50000"/>
                </a:lnSpc>
                <a:spcBef>
                  <a:spcPct val="20000"/>
                </a:spcBef>
                <a:buClr>
                  <a:schemeClr val="tx2"/>
                </a:buClr>
                <a:buSzPct val="75000"/>
                <a:buFont typeface="Monotype Sorts"/>
                <a:buNone/>
              </a:pPr>
              <a:r>
                <a:rPr lang="el-GR" altLang="el-GR" sz="2400" dirty="0"/>
                <a:t>				Σταθερό κόστος		</a:t>
              </a:r>
            </a:p>
            <a:p>
              <a:pPr marL="342900" indent="-342900" eaLnBrk="0" hangingPunct="0">
                <a:lnSpc>
                  <a:spcPct val="50000"/>
                </a:lnSpc>
                <a:spcBef>
                  <a:spcPct val="20000"/>
                </a:spcBef>
              </a:pPr>
              <a:r>
                <a:rPr lang="el-GR" altLang="el-GR" sz="2400" dirty="0"/>
                <a:t>		</a:t>
              </a:r>
            </a:p>
            <a:p>
              <a:pPr marL="342900" indent="-342900" eaLnBrk="0" hangingPunct="0">
                <a:lnSpc>
                  <a:spcPct val="50000"/>
                </a:lnSpc>
                <a:spcBef>
                  <a:spcPct val="20000"/>
                </a:spcBef>
              </a:pPr>
              <a:r>
                <a:rPr lang="el-GR" altLang="el-GR" sz="2400" dirty="0"/>
                <a:t>		  Περιθώριο συμμετοχής ανά μονάδα</a:t>
              </a:r>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buClr>
                  <a:schemeClr val="tx2"/>
                </a:buClr>
                <a:buSzPct val="75000"/>
              </a:pPr>
              <a:r>
                <a:rPr lang="el-GR" altLang="el-GR" sz="2400" dirty="0"/>
                <a:t>% </a:t>
              </a:r>
              <a:r>
                <a:rPr lang="el-GR" altLang="el-GR" sz="2400" dirty="0" smtClean="0"/>
                <a:t>Περιθωρίου </a:t>
              </a:r>
              <a:r>
                <a:rPr lang="el-GR" altLang="el-GR" sz="2400" dirty="0"/>
                <a:t>συμμετοχής </a:t>
              </a:r>
              <a:r>
                <a:rPr lang="el-GR" altLang="el-GR" sz="2400" dirty="0" smtClean="0"/>
                <a:t>= </a:t>
              </a:r>
            </a:p>
            <a:p>
              <a:pPr marL="342900" indent="-342900" eaLnBrk="0" hangingPunct="0">
                <a:lnSpc>
                  <a:spcPct val="50000"/>
                </a:lnSpc>
                <a:spcBef>
                  <a:spcPct val="20000"/>
                </a:spcBef>
                <a:buClr>
                  <a:schemeClr val="tx2"/>
                </a:buClr>
                <a:buSzPct val="75000"/>
                <a:buFont typeface="Monotype Sorts"/>
                <a:buNone/>
              </a:pPr>
              <a:r>
                <a:rPr lang="el-GR" altLang="el-GR" sz="2400" dirty="0" smtClean="0"/>
                <a:t>			Περιθώριο συμμετοχής </a:t>
              </a:r>
            </a:p>
            <a:p>
              <a:pPr marL="1600200" lvl="3" indent="-228600" eaLnBrk="0" hangingPunct="0">
                <a:lnSpc>
                  <a:spcPct val="50000"/>
                </a:lnSpc>
                <a:spcBef>
                  <a:spcPct val="20000"/>
                </a:spcBef>
              </a:pPr>
              <a:r>
                <a:rPr lang="el-GR" altLang="el-GR" sz="2400" dirty="0" smtClean="0"/>
                <a:t>(</a:t>
              </a:r>
              <a:r>
                <a:rPr lang="el-GR" altLang="el-GR" sz="2400" dirty="0"/>
                <a:t>			      </a:t>
              </a:r>
              <a:r>
                <a:rPr lang="el-GR" altLang="el-GR" sz="2400" dirty="0" smtClean="0"/>
                <a:t>		       )*100</a:t>
              </a:r>
              <a:endParaRPr lang="el-GR" altLang="el-GR" sz="2400" dirty="0"/>
            </a:p>
            <a:p>
              <a:pPr marL="1600200" lvl="3" indent="-228600" eaLnBrk="0" hangingPunct="0">
                <a:lnSpc>
                  <a:spcPct val="50000"/>
                </a:lnSpc>
                <a:spcBef>
                  <a:spcPct val="20000"/>
                </a:spcBef>
              </a:pPr>
              <a:r>
                <a:rPr lang="el-GR" altLang="el-GR" sz="2400" dirty="0"/>
                <a:t>  </a:t>
              </a:r>
              <a:r>
                <a:rPr lang="el-GR" altLang="el-GR" sz="2400" dirty="0" smtClean="0"/>
                <a:t>Τιμή ανά μονάδα πώλησης</a:t>
              </a:r>
              <a:endParaRPr lang="el-GR" altLang="el-GR" sz="2400" dirty="0"/>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buClr>
                  <a:schemeClr val="tx2"/>
                </a:buClr>
                <a:buSzPct val="75000"/>
              </a:pPr>
              <a:r>
                <a:rPr lang="el-GR" altLang="el-GR" sz="2400" dirty="0"/>
                <a:t>Σημείο εξίσωσης (σε αξία) = </a:t>
              </a:r>
            </a:p>
            <a:p>
              <a:pPr marL="342900" indent="-342900" eaLnBrk="0" hangingPunct="0">
                <a:lnSpc>
                  <a:spcPct val="50000"/>
                </a:lnSpc>
                <a:spcBef>
                  <a:spcPct val="20000"/>
                </a:spcBef>
                <a:buClr>
                  <a:schemeClr val="tx2"/>
                </a:buClr>
                <a:buSzPct val="75000"/>
                <a:buFont typeface="Monotype Sorts"/>
                <a:buNone/>
              </a:pPr>
              <a:r>
                <a:rPr lang="el-GR" altLang="el-GR" sz="2400" dirty="0"/>
                <a:t>				Σταθερό κόστος</a:t>
              </a:r>
            </a:p>
            <a:p>
              <a:pPr marL="342900" indent="-342900" eaLnBrk="0" hangingPunct="0">
                <a:lnSpc>
                  <a:spcPct val="50000"/>
                </a:lnSpc>
                <a:spcBef>
                  <a:spcPct val="20000"/>
                </a:spcBef>
              </a:pPr>
              <a:r>
                <a:rPr lang="el-GR" altLang="el-GR" sz="2400" dirty="0"/>
                <a:t>		    </a:t>
              </a:r>
            </a:p>
            <a:p>
              <a:pPr marL="342900" indent="-342900" eaLnBrk="0" hangingPunct="0">
                <a:lnSpc>
                  <a:spcPct val="50000"/>
                </a:lnSpc>
                <a:spcBef>
                  <a:spcPct val="20000"/>
                </a:spcBef>
              </a:pPr>
              <a:r>
                <a:rPr lang="el-GR" altLang="el-GR" sz="2400" dirty="0"/>
                <a:t>                   % Περιθώριο συμμετοχής </a:t>
              </a:r>
            </a:p>
          </p:txBody>
        </p:sp>
        <p:sp>
          <p:nvSpPr>
            <p:cNvPr id="71691" name="Line 5"/>
            <p:cNvSpPr>
              <a:spLocks noChangeShapeType="1"/>
            </p:cNvSpPr>
            <p:nvPr/>
          </p:nvSpPr>
          <p:spPr bwMode="auto">
            <a:xfrm>
              <a:off x="748" y="2064"/>
              <a:ext cx="4052"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1692" name="Line 6"/>
            <p:cNvSpPr>
              <a:spLocks noChangeShapeType="1"/>
            </p:cNvSpPr>
            <p:nvPr/>
          </p:nvSpPr>
          <p:spPr bwMode="auto">
            <a:xfrm flipV="1">
              <a:off x="1387" y="3161"/>
              <a:ext cx="2549"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1693" name="Line 7"/>
            <p:cNvSpPr>
              <a:spLocks noChangeShapeType="1"/>
            </p:cNvSpPr>
            <p:nvPr/>
          </p:nvSpPr>
          <p:spPr bwMode="auto">
            <a:xfrm>
              <a:off x="1514" y="3940"/>
              <a:ext cx="2690" cy="0"/>
            </a:xfrm>
            <a:prstGeom prst="line">
              <a:avLst/>
            </a:prstGeom>
            <a:noFill/>
            <a:ln w="12700">
              <a:solidFill>
                <a:schemeClr val="tx1"/>
              </a:solidFill>
              <a:round/>
              <a:headEnd type="none" w="sm" len="sm"/>
              <a:tailEnd type="none" w="sm" len="sm"/>
            </a:ln>
          </p:spPr>
          <p:txBody>
            <a:bodyPr wrap="none" anchor="ctr"/>
            <a:lstStyle/>
            <a:p>
              <a:endParaRPr lang="el-GR" dirty="0"/>
            </a:p>
          </p:txBody>
        </p:sp>
      </p:grpSp>
      <p:sp>
        <p:nvSpPr>
          <p:cNvPr id="71684" name="Rectangle 8"/>
          <p:cNvSpPr>
            <a:spLocks noChangeArrowheads="1"/>
          </p:cNvSpPr>
          <p:nvPr/>
        </p:nvSpPr>
        <p:spPr bwMode="auto">
          <a:xfrm>
            <a:off x="0" y="188640"/>
            <a:ext cx="9144000" cy="1335360"/>
          </a:xfrm>
          <a:prstGeom prst="rect">
            <a:avLst/>
          </a:prstGeom>
          <a:solidFill>
            <a:srgbClr val="F7FD15"/>
          </a:solidFill>
          <a:ln w="12700">
            <a:solidFill>
              <a:schemeClr val="tx1"/>
            </a:solidFill>
            <a:miter lim="800000"/>
            <a:headEnd type="none" w="sm" len="sm"/>
            <a:tailEnd type="none" w="sm" len="sm"/>
          </a:ln>
        </p:spPr>
        <p:txBody>
          <a:bodyPr wrap="none" anchor="ctr"/>
          <a:lstStyle/>
          <a:p>
            <a:pPr algn="ctr" eaLnBrk="0" hangingPunct="0"/>
            <a:r>
              <a:rPr lang="el-GR" altLang="el-GR" sz="2400" b="1" u="sng" dirty="0" smtClean="0"/>
              <a:t>ΠΑΡΑΔΕΙΓΜΑ:</a:t>
            </a:r>
          </a:p>
          <a:p>
            <a:pPr algn="ctr" eaLnBrk="0" hangingPunct="0"/>
            <a:r>
              <a:rPr lang="el-GR" altLang="el-GR" sz="2400" b="1" dirty="0" smtClean="0"/>
              <a:t>Τιμή </a:t>
            </a:r>
            <a:r>
              <a:rPr lang="el-GR" altLang="el-GR" sz="2400" b="1" dirty="0"/>
              <a:t>= €</a:t>
            </a:r>
            <a:r>
              <a:rPr lang="el-GR" altLang="el-GR" sz="2400" b="1" dirty="0" smtClean="0"/>
              <a:t>10/μονάδα πώλησης</a:t>
            </a:r>
            <a:endParaRPr lang="el-GR" altLang="el-GR" sz="2400" b="1" dirty="0"/>
          </a:p>
          <a:p>
            <a:pPr algn="ctr" eaLnBrk="0" hangingPunct="0"/>
            <a:r>
              <a:rPr lang="el-GR" altLang="el-GR" sz="2400" b="1" dirty="0"/>
              <a:t>Μεταβλητό κόστος = €</a:t>
            </a:r>
            <a:r>
              <a:rPr lang="el-GR" altLang="el-GR" sz="2400" b="1" dirty="0" smtClean="0"/>
              <a:t>6/μονάδα πώλησης</a:t>
            </a:r>
            <a:endParaRPr lang="el-GR" altLang="el-GR" sz="2400" b="1" dirty="0"/>
          </a:p>
          <a:p>
            <a:pPr algn="ctr" eaLnBrk="0" hangingPunct="0"/>
            <a:r>
              <a:rPr lang="el-GR" altLang="el-GR" sz="2400" b="1" dirty="0"/>
              <a:t>Σταθερό κόστος = €</a:t>
            </a:r>
            <a:r>
              <a:rPr lang="el-GR" altLang="el-GR" sz="2400" b="1" dirty="0" smtClean="0"/>
              <a:t>4.000 ανεξαρτήτως πωλήσεων </a:t>
            </a:r>
            <a:endParaRPr lang="el-GR" altLang="el-GR" sz="2400" b="1" dirty="0"/>
          </a:p>
        </p:txBody>
      </p:sp>
      <p:sp>
        <p:nvSpPr>
          <p:cNvPr id="181257" name="Rectangle 9"/>
          <p:cNvSpPr>
            <a:spLocks noChangeArrowheads="1"/>
          </p:cNvSpPr>
          <p:nvPr/>
        </p:nvSpPr>
        <p:spPr bwMode="auto">
          <a:xfrm>
            <a:off x="7086600" y="1752600"/>
            <a:ext cx="2057400" cy="6096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eaLnBrk="0" hangingPunct="0"/>
            <a:r>
              <a:rPr lang="el-GR" altLang="el-GR" sz="3200" dirty="0"/>
              <a:t>10-6 = €4</a:t>
            </a:r>
          </a:p>
        </p:txBody>
      </p:sp>
      <p:sp>
        <p:nvSpPr>
          <p:cNvPr id="181258" name="Rectangle 10"/>
          <p:cNvSpPr>
            <a:spLocks noChangeArrowheads="1"/>
          </p:cNvSpPr>
          <p:nvPr/>
        </p:nvSpPr>
        <p:spPr bwMode="auto">
          <a:xfrm>
            <a:off x="7086600" y="2743200"/>
            <a:ext cx="2057400" cy="12954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eaLnBrk="0" hangingPunct="0"/>
            <a:r>
              <a:rPr lang="el-GR" altLang="el-GR" sz="2400" dirty="0"/>
              <a:t>4.000/4 = </a:t>
            </a:r>
          </a:p>
          <a:p>
            <a:pPr algn="ctr" eaLnBrk="0" hangingPunct="0"/>
            <a:r>
              <a:rPr lang="el-GR" altLang="el-GR" sz="2400" dirty="0"/>
              <a:t>1.000 μονάδες</a:t>
            </a:r>
            <a:endParaRPr lang="el-GR" altLang="el-GR" sz="3200" dirty="0"/>
          </a:p>
        </p:txBody>
      </p:sp>
      <p:sp>
        <p:nvSpPr>
          <p:cNvPr id="181259" name="Rectangle 11"/>
          <p:cNvSpPr>
            <a:spLocks noChangeArrowheads="1"/>
          </p:cNvSpPr>
          <p:nvPr/>
        </p:nvSpPr>
        <p:spPr bwMode="auto">
          <a:xfrm>
            <a:off x="6400800" y="4343400"/>
            <a:ext cx="2743200" cy="609600"/>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eaLnBrk="0" hangingPunct="0"/>
            <a:r>
              <a:rPr lang="el-GR" altLang="el-GR" sz="3200" dirty="0"/>
              <a:t>4/10= 40%</a:t>
            </a:r>
          </a:p>
        </p:txBody>
      </p:sp>
      <p:sp>
        <p:nvSpPr>
          <p:cNvPr id="181260" name="Rectangle 12"/>
          <p:cNvSpPr>
            <a:spLocks noChangeArrowheads="1"/>
          </p:cNvSpPr>
          <p:nvPr/>
        </p:nvSpPr>
        <p:spPr bwMode="auto">
          <a:xfrm>
            <a:off x="6400800" y="5181600"/>
            <a:ext cx="2743200" cy="838200"/>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eaLnBrk="0" hangingPunct="0"/>
            <a:r>
              <a:rPr lang="el-GR" altLang="el-GR" sz="2400" dirty="0"/>
              <a:t>4.000 /40% = </a:t>
            </a:r>
          </a:p>
          <a:p>
            <a:pPr algn="ctr" eaLnBrk="0" hangingPunct="0"/>
            <a:r>
              <a:rPr lang="el-GR" altLang="el-GR" sz="2400" dirty="0"/>
              <a:t>€10.000</a:t>
            </a:r>
          </a:p>
        </p:txBody>
      </p:sp>
      <p:sp>
        <p:nvSpPr>
          <p:cNvPr id="181261" name="Rectangle 13"/>
          <p:cNvSpPr>
            <a:spLocks noChangeArrowheads="1"/>
          </p:cNvSpPr>
          <p:nvPr/>
        </p:nvSpPr>
        <p:spPr bwMode="auto">
          <a:xfrm>
            <a:off x="6400800" y="6019800"/>
            <a:ext cx="27432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l-GR" altLang="el-GR" b="1" dirty="0"/>
              <a:t>Ή </a:t>
            </a:r>
          </a:p>
          <a:p>
            <a:pPr algn="ctr" eaLnBrk="0" hangingPunct="0"/>
            <a:r>
              <a:rPr lang="el-GR" altLang="el-GR" sz="2000" dirty="0"/>
              <a:t>1.000 μονάδες Χ €10</a:t>
            </a:r>
          </a:p>
          <a:p>
            <a:pPr algn="ctr" eaLnBrk="0" hangingPunct="0"/>
            <a:r>
              <a:rPr lang="el-GR" altLang="el-GR" sz="2000" dirty="0"/>
              <a:t>=€10.000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7"/>
                                        </p:tgtEl>
                                        <p:attrNameLst>
                                          <p:attrName>style.visibility</p:attrName>
                                        </p:attrNameLst>
                                      </p:cBhvr>
                                      <p:to>
                                        <p:strVal val="visible"/>
                                      </p:to>
                                    </p:set>
                                    <p:anim calcmode="lin" valueType="num">
                                      <p:cBhvr additive="base">
                                        <p:cTn id="7" dur="500" fill="hold"/>
                                        <p:tgtEl>
                                          <p:spTgt spid="181257"/>
                                        </p:tgtEl>
                                        <p:attrNameLst>
                                          <p:attrName>ppt_x</p:attrName>
                                        </p:attrNameLst>
                                      </p:cBhvr>
                                      <p:tavLst>
                                        <p:tav tm="0">
                                          <p:val>
                                            <p:strVal val="0-#ppt_w/2"/>
                                          </p:val>
                                        </p:tav>
                                        <p:tav tm="100000">
                                          <p:val>
                                            <p:strVal val="#ppt_x"/>
                                          </p:val>
                                        </p:tav>
                                      </p:tavLst>
                                    </p:anim>
                                    <p:anim calcmode="lin" valueType="num">
                                      <p:cBhvr additive="base">
                                        <p:cTn id="8" dur="500" fill="hold"/>
                                        <p:tgtEl>
                                          <p:spTgt spid="1812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8"/>
                                        </p:tgtEl>
                                        <p:attrNameLst>
                                          <p:attrName>style.visibility</p:attrName>
                                        </p:attrNameLst>
                                      </p:cBhvr>
                                      <p:to>
                                        <p:strVal val="visible"/>
                                      </p:to>
                                    </p:set>
                                    <p:anim calcmode="lin" valueType="num">
                                      <p:cBhvr additive="base">
                                        <p:cTn id="13" dur="500" fill="hold"/>
                                        <p:tgtEl>
                                          <p:spTgt spid="181258"/>
                                        </p:tgtEl>
                                        <p:attrNameLst>
                                          <p:attrName>ppt_x</p:attrName>
                                        </p:attrNameLst>
                                      </p:cBhvr>
                                      <p:tavLst>
                                        <p:tav tm="0">
                                          <p:val>
                                            <p:strVal val="0-#ppt_w/2"/>
                                          </p:val>
                                        </p:tav>
                                        <p:tav tm="100000">
                                          <p:val>
                                            <p:strVal val="#ppt_x"/>
                                          </p:val>
                                        </p:tav>
                                      </p:tavLst>
                                    </p:anim>
                                    <p:anim calcmode="lin" valueType="num">
                                      <p:cBhvr additive="base">
                                        <p:cTn id="14" dur="500" fill="hold"/>
                                        <p:tgtEl>
                                          <p:spTgt spid="1812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1259"/>
                                        </p:tgtEl>
                                        <p:attrNameLst>
                                          <p:attrName>style.visibility</p:attrName>
                                        </p:attrNameLst>
                                      </p:cBhvr>
                                      <p:to>
                                        <p:strVal val="visible"/>
                                      </p:to>
                                    </p:set>
                                    <p:anim calcmode="lin" valueType="num">
                                      <p:cBhvr additive="base">
                                        <p:cTn id="19" dur="500" fill="hold"/>
                                        <p:tgtEl>
                                          <p:spTgt spid="181259"/>
                                        </p:tgtEl>
                                        <p:attrNameLst>
                                          <p:attrName>ppt_x</p:attrName>
                                        </p:attrNameLst>
                                      </p:cBhvr>
                                      <p:tavLst>
                                        <p:tav tm="0">
                                          <p:val>
                                            <p:strVal val="0-#ppt_w/2"/>
                                          </p:val>
                                        </p:tav>
                                        <p:tav tm="100000">
                                          <p:val>
                                            <p:strVal val="#ppt_x"/>
                                          </p:val>
                                        </p:tav>
                                      </p:tavLst>
                                    </p:anim>
                                    <p:anim calcmode="lin" valueType="num">
                                      <p:cBhvr additive="base">
                                        <p:cTn id="20" dur="500" fill="hold"/>
                                        <p:tgtEl>
                                          <p:spTgt spid="1812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1260"/>
                                        </p:tgtEl>
                                        <p:attrNameLst>
                                          <p:attrName>style.visibility</p:attrName>
                                        </p:attrNameLst>
                                      </p:cBhvr>
                                      <p:to>
                                        <p:strVal val="visible"/>
                                      </p:to>
                                    </p:set>
                                    <p:anim calcmode="lin" valueType="num">
                                      <p:cBhvr additive="base">
                                        <p:cTn id="25" dur="500" fill="hold"/>
                                        <p:tgtEl>
                                          <p:spTgt spid="181260"/>
                                        </p:tgtEl>
                                        <p:attrNameLst>
                                          <p:attrName>ppt_x</p:attrName>
                                        </p:attrNameLst>
                                      </p:cBhvr>
                                      <p:tavLst>
                                        <p:tav tm="0">
                                          <p:val>
                                            <p:strVal val="0-#ppt_w/2"/>
                                          </p:val>
                                        </p:tav>
                                        <p:tav tm="100000">
                                          <p:val>
                                            <p:strVal val="#ppt_x"/>
                                          </p:val>
                                        </p:tav>
                                      </p:tavLst>
                                    </p:anim>
                                    <p:anim calcmode="lin" valueType="num">
                                      <p:cBhvr additive="base">
                                        <p:cTn id="26" dur="500" fill="hold"/>
                                        <p:tgtEl>
                                          <p:spTgt spid="18126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1261"/>
                                        </p:tgtEl>
                                        <p:attrNameLst>
                                          <p:attrName>style.visibility</p:attrName>
                                        </p:attrNameLst>
                                      </p:cBhvr>
                                      <p:to>
                                        <p:strVal val="visible"/>
                                      </p:to>
                                    </p:set>
                                    <p:anim calcmode="lin" valueType="num">
                                      <p:cBhvr additive="base">
                                        <p:cTn id="31" dur="500" fill="hold"/>
                                        <p:tgtEl>
                                          <p:spTgt spid="181261"/>
                                        </p:tgtEl>
                                        <p:attrNameLst>
                                          <p:attrName>ppt_x</p:attrName>
                                        </p:attrNameLst>
                                      </p:cBhvr>
                                      <p:tavLst>
                                        <p:tav tm="0">
                                          <p:val>
                                            <p:strVal val="0-#ppt_w/2"/>
                                          </p:val>
                                        </p:tav>
                                        <p:tav tm="100000">
                                          <p:val>
                                            <p:strVal val="#ppt_x"/>
                                          </p:val>
                                        </p:tav>
                                      </p:tavLst>
                                    </p:anim>
                                    <p:anim calcmode="lin" valueType="num">
                                      <p:cBhvr additive="base">
                                        <p:cTn id="32" dur="500" fill="hold"/>
                                        <p:tgtEl>
                                          <p:spTgt spid="181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animBg="1" autoUpdateAnimBg="0"/>
      <p:bldP spid="181258" grpId="0" animBg="1" autoUpdateAnimBg="0"/>
      <p:bldP spid="181259" grpId="0" animBg="1" autoUpdateAnimBg="0"/>
      <p:bldP spid="181260" grpId="0" animBg="1" autoUpdateAnimBg="0"/>
      <p:bldP spid="181261" grpId="0" animBg="1"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692150"/>
          </a:xfrm>
        </p:spPr>
        <p:txBody>
          <a:bodyPr/>
          <a:lstStyle/>
          <a:p>
            <a:pPr eaLnBrk="1" hangingPunct="1"/>
            <a:r>
              <a:rPr lang="el-GR" altLang="el-GR" sz="4000" b="1" u="sng" dirty="0" smtClean="0"/>
              <a:t>Άσκηση</a:t>
            </a:r>
            <a:endParaRPr lang="en-GB" altLang="el-GR" sz="4000" b="1" u="sng" dirty="0" smtClean="0"/>
          </a:p>
        </p:txBody>
      </p:sp>
      <p:sp>
        <p:nvSpPr>
          <p:cNvPr id="72707" name="Rectangle 3"/>
          <p:cNvSpPr>
            <a:spLocks noGrp="1" noChangeArrowheads="1"/>
          </p:cNvSpPr>
          <p:nvPr>
            <p:ph type="body" idx="1"/>
          </p:nvPr>
        </p:nvSpPr>
        <p:spPr>
          <a:xfrm>
            <a:off x="0" y="836613"/>
            <a:ext cx="9144000" cy="6021387"/>
          </a:xfrm>
        </p:spPr>
        <p:txBody>
          <a:bodyPr/>
          <a:lstStyle/>
          <a:p>
            <a:pPr algn="just" eaLnBrk="1" hangingPunct="1"/>
            <a:r>
              <a:rPr lang="el-GR" altLang="el-GR" sz="2900" b="1" i="1" dirty="0" smtClean="0">
                <a:solidFill>
                  <a:srgbClr val="0000CC"/>
                </a:solidFill>
              </a:rPr>
              <a:t>Το σταθερό λειτουργικό κόστος μιας εταιρείας είναι €5.000. Η τιμή πώλησης ανά μονάδα προϊόντος είναι €20 το δε μεταβλητό κόστος ανά μονάδα είναι €10. Πόσες μονάδες προϊόντος πρέπει να πωλήσει η εταιρεία έτσι ώστε τα κέρδη της να είναι μηδενικά;</a:t>
            </a:r>
          </a:p>
          <a:p>
            <a:pPr algn="just" eaLnBrk="1" hangingPunct="1"/>
            <a:r>
              <a:rPr lang="el-GR" altLang="el-GR" sz="2900" b="1" dirty="0" smtClean="0"/>
              <a:t>Γνωρίζουμε ότι ο τύπος του νεκρού σημείου είναι:</a:t>
            </a:r>
          </a:p>
          <a:p>
            <a:pPr eaLnBrk="1" hangingPunct="1"/>
            <a:endParaRPr lang="el-GR" altLang="el-GR" sz="2900" b="1" dirty="0" smtClean="0"/>
          </a:p>
          <a:p>
            <a:pPr eaLnBrk="1" hangingPunct="1"/>
            <a:r>
              <a:rPr lang="el-GR" altLang="el-GR" sz="2900" dirty="0" smtClean="0"/>
              <a:t>Όπου </a:t>
            </a:r>
            <a:r>
              <a:rPr lang="el-GR" altLang="el-GR" sz="2900" b="1" dirty="0" smtClean="0"/>
              <a:t>Χ </a:t>
            </a:r>
            <a:r>
              <a:rPr lang="el-GR" altLang="el-GR" sz="2900" dirty="0" smtClean="0"/>
              <a:t>είναι οι μονάδες πώλησης αποθέματος</a:t>
            </a:r>
          </a:p>
          <a:p>
            <a:pPr eaLnBrk="1" hangingPunct="1">
              <a:buFontTx/>
              <a:buNone/>
            </a:pPr>
            <a:r>
              <a:rPr lang="el-GR" altLang="el-GR" sz="2900" b="1" i="1" dirty="0" smtClean="0">
                <a:solidFill>
                  <a:srgbClr val="CC3300"/>
                </a:solidFill>
              </a:rPr>
              <a:t>	</a:t>
            </a:r>
            <a:r>
              <a:rPr lang="el-GR" altLang="el-GR" sz="2900" b="1" dirty="0" smtClean="0"/>
              <a:t>Άρα:</a:t>
            </a:r>
          </a:p>
          <a:p>
            <a:pPr eaLnBrk="1" hangingPunct="1">
              <a:buFontTx/>
              <a:buNone/>
            </a:pPr>
            <a:r>
              <a:rPr lang="el-GR" altLang="el-GR" sz="2000" b="1" dirty="0" smtClean="0"/>
              <a:t>ΝΣ: Σε αξία πωλήσεων</a:t>
            </a:r>
          </a:p>
          <a:p>
            <a:pPr eaLnBrk="1" hangingPunct="1">
              <a:buFontTx/>
              <a:buNone/>
            </a:pPr>
            <a:r>
              <a:rPr lang="el-GR" altLang="el-GR" sz="2000" b="1" dirty="0" smtClean="0"/>
              <a:t>500*20 =10.000€</a:t>
            </a:r>
          </a:p>
          <a:p>
            <a:pPr eaLnBrk="1" hangingPunct="1">
              <a:buFontTx/>
              <a:buNone/>
            </a:pPr>
            <a:endParaRPr lang="el-GR" altLang="el-GR" sz="2400" dirty="0" smtClean="0"/>
          </a:p>
        </p:txBody>
      </p:sp>
      <p:graphicFrame>
        <p:nvGraphicFramePr>
          <p:cNvPr id="72708" name="Object 5"/>
          <p:cNvGraphicFramePr>
            <a:graphicFrameLocks noChangeAspect="1"/>
          </p:cNvGraphicFramePr>
          <p:nvPr/>
        </p:nvGraphicFramePr>
        <p:xfrm>
          <a:off x="1691680" y="4149080"/>
          <a:ext cx="7096125" cy="771525"/>
        </p:xfrm>
        <a:graphic>
          <a:graphicData uri="http://schemas.openxmlformats.org/presentationml/2006/ole">
            <p:oleObj spid="_x0000_s535554" name="Equation" r:id="rId4" imgW="5321300" imgH="723900" progId="Equation.3">
              <p:embed/>
            </p:oleObj>
          </a:graphicData>
        </a:graphic>
      </p:graphicFrame>
      <p:graphicFrame>
        <p:nvGraphicFramePr>
          <p:cNvPr id="72709" name="Object 6"/>
          <p:cNvGraphicFramePr>
            <a:graphicFrameLocks noChangeAspect="1"/>
          </p:cNvGraphicFramePr>
          <p:nvPr/>
        </p:nvGraphicFramePr>
        <p:xfrm>
          <a:off x="3419872" y="5733256"/>
          <a:ext cx="4048125" cy="771525"/>
        </p:xfrm>
        <a:graphic>
          <a:graphicData uri="http://schemas.openxmlformats.org/presentationml/2006/ole">
            <p:oleObj spid="_x0000_s535555" name="Equation" r:id="rId5" imgW="3035300" imgH="723900" progId="Equation.3">
              <p:embed/>
            </p:oleObj>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609600"/>
            <a:ext cx="9220200" cy="838200"/>
          </a:xfrm>
          <a:prstGeom prst="rect">
            <a:avLst/>
          </a:prstGeom>
          <a:solidFill>
            <a:srgbClr val="F47B6E"/>
          </a:solidFill>
          <a:ln w="9525">
            <a:solidFill>
              <a:srgbClr val="009900"/>
            </a:solidFill>
            <a:miter lim="800000"/>
            <a:headEnd/>
            <a:tailEnd/>
          </a:ln>
          <a:effectLst/>
          <a:extLst/>
        </p:spPr>
        <p:txBody>
          <a:bodyPr lIns="92075" tIns="46038" rIns="92075" bIns="46038" anchor="ctr"/>
          <a:lstStyle/>
          <a:p>
            <a:pPr algn="ctr" eaLnBrk="0" hangingPunct="0">
              <a:defRPr/>
            </a:pPr>
            <a:r>
              <a:rPr lang="el-GR" sz="4000" b="1" u="sng" dirty="0">
                <a:effectLst>
                  <a:outerShdw blurRad="38100" dist="38100" dir="2700000" algn="tl">
                    <a:srgbClr val="FFFFFF"/>
                  </a:outerShdw>
                </a:effectLst>
                <a:latin typeface="Arial" charset="0"/>
              </a:rPr>
              <a:t>Σ</a:t>
            </a:r>
            <a:r>
              <a:rPr lang="el-GR" sz="4000" b="1" u="sng" dirty="0">
                <a:latin typeface="Arial" charset="0"/>
              </a:rPr>
              <a:t>χέση Κόστους - Όγκου - Κέρδους</a:t>
            </a:r>
            <a:endParaRPr lang="en-US" sz="4000" b="1" u="sng" dirty="0">
              <a:latin typeface="Arial" charset="0"/>
            </a:endParaRPr>
          </a:p>
        </p:txBody>
      </p:sp>
      <p:sp>
        <p:nvSpPr>
          <p:cNvPr id="73731" name="Rectangle 3"/>
          <p:cNvSpPr>
            <a:spLocks noChangeArrowheads="1"/>
          </p:cNvSpPr>
          <p:nvPr/>
        </p:nvSpPr>
        <p:spPr bwMode="auto">
          <a:xfrm>
            <a:off x="395536" y="1905000"/>
            <a:ext cx="8519864" cy="4114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2"/>
              </a:buClr>
              <a:buSzPct val="75000"/>
              <a:buFont typeface="Arial" pitchFamily="34" charset="0"/>
              <a:buChar char="•"/>
            </a:pPr>
            <a:r>
              <a:rPr lang="el-GR" altLang="el-GR" sz="3000" dirty="0">
                <a:solidFill>
                  <a:schemeClr val="accent2"/>
                </a:solidFill>
              </a:rPr>
              <a:t>Απαιτούμενος όγκος πωλήσεων (μονάδες) = </a:t>
            </a:r>
          </a:p>
          <a:p>
            <a:pPr marL="342900" indent="-342900" eaLnBrk="0" hangingPunct="0">
              <a:spcBef>
                <a:spcPct val="20000"/>
              </a:spcBef>
            </a:pPr>
            <a:r>
              <a:rPr lang="el-GR" altLang="el-GR" sz="3000" dirty="0"/>
              <a:t>		Σταθερό κόστος + </a:t>
            </a:r>
            <a:r>
              <a:rPr lang="el-GR" altLang="el-GR" sz="3000" dirty="0" smtClean="0"/>
              <a:t>Απαιτούμενα </a:t>
            </a:r>
            <a:r>
              <a:rPr lang="el-GR" altLang="el-GR" sz="3000" dirty="0"/>
              <a:t>κέρδη </a:t>
            </a:r>
          </a:p>
          <a:p>
            <a:pPr marL="342900" indent="-342900" eaLnBrk="0" hangingPunct="0">
              <a:spcBef>
                <a:spcPct val="20000"/>
              </a:spcBef>
            </a:pPr>
            <a:r>
              <a:rPr lang="el-GR" altLang="el-GR" sz="3000" dirty="0"/>
              <a:t>          </a:t>
            </a:r>
            <a:r>
              <a:rPr lang="el-GR" altLang="el-GR" sz="3000" dirty="0" smtClean="0"/>
              <a:t>Περιθωρίου </a:t>
            </a:r>
            <a:r>
              <a:rPr lang="el-GR" altLang="el-GR" sz="3000" dirty="0"/>
              <a:t>συμμετοχής ανά μονάδα </a:t>
            </a:r>
          </a:p>
          <a:p>
            <a:pPr marL="342900" indent="-342900" eaLnBrk="0" hangingPunct="0">
              <a:spcBef>
                <a:spcPct val="20000"/>
              </a:spcBef>
            </a:pPr>
            <a:endParaRPr lang="el-GR" altLang="el-GR" sz="3000" dirty="0"/>
          </a:p>
          <a:p>
            <a:pPr marL="342900" indent="-342900" eaLnBrk="0" hangingPunct="0">
              <a:spcBef>
                <a:spcPct val="20000"/>
              </a:spcBef>
              <a:buClr>
                <a:schemeClr val="tx2"/>
              </a:buClr>
              <a:buSzPct val="75000"/>
              <a:buFont typeface="Arial" pitchFamily="34" charset="0"/>
              <a:buChar char="•"/>
            </a:pPr>
            <a:r>
              <a:rPr lang="el-GR" altLang="el-GR" sz="3000" dirty="0">
                <a:solidFill>
                  <a:srgbClr val="3B49CB"/>
                </a:solidFill>
              </a:rPr>
              <a:t>Απαιτούμενος όγκος πωλήσεων (σε αξία) = </a:t>
            </a:r>
          </a:p>
          <a:p>
            <a:pPr marL="342900" indent="-342900" eaLnBrk="0" hangingPunct="0">
              <a:spcBef>
                <a:spcPct val="20000"/>
              </a:spcBef>
            </a:pPr>
            <a:r>
              <a:rPr lang="el-GR" altLang="el-GR" sz="3000" dirty="0"/>
              <a:t>		Σταθερό κόστος + </a:t>
            </a:r>
            <a:r>
              <a:rPr lang="el-GR" altLang="el-GR" sz="3000" dirty="0" smtClean="0"/>
              <a:t>Απαιτούμενα </a:t>
            </a:r>
            <a:r>
              <a:rPr lang="el-GR" altLang="el-GR" sz="3000" dirty="0"/>
              <a:t>κέρδη </a:t>
            </a:r>
          </a:p>
          <a:p>
            <a:pPr marL="342900" indent="-342900" eaLnBrk="0" hangingPunct="0">
              <a:spcBef>
                <a:spcPct val="20000"/>
              </a:spcBef>
            </a:pPr>
            <a:r>
              <a:rPr lang="el-GR" altLang="el-GR" sz="3000" dirty="0"/>
              <a:t>        % </a:t>
            </a:r>
            <a:r>
              <a:rPr lang="el-GR" altLang="el-GR" sz="3000" dirty="0" smtClean="0"/>
              <a:t>Περιθωρίου </a:t>
            </a:r>
            <a:r>
              <a:rPr lang="el-GR" altLang="el-GR" sz="3000" dirty="0"/>
              <a:t>συμμετοχής ανά μονάδα </a:t>
            </a:r>
          </a:p>
          <a:p>
            <a:pPr marL="342900" indent="-342900" eaLnBrk="0" hangingPunct="0">
              <a:spcBef>
                <a:spcPct val="20000"/>
              </a:spcBef>
            </a:pPr>
            <a:endParaRPr lang="el-GR" altLang="el-GR" sz="3000" dirty="0"/>
          </a:p>
        </p:txBody>
      </p:sp>
      <p:sp>
        <p:nvSpPr>
          <p:cNvPr id="73732" name="Line 4"/>
          <p:cNvSpPr>
            <a:spLocks noChangeShapeType="1"/>
          </p:cNvSpPr>
          <p:nvPr/>
        </p:nvSpPr>
        <p:spPr bwMode="auto">
          <a:xfrm>
            <a:off x="1296988" y="3048000"/>
            <a:ext cx="6913562"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3733" name="Line 5"/>
          <p:cNvSpPr>
            <a:spLocks noChangeShapeType="1"/>
          </p:cNvSpPr>
          <p:nvPr/>
        </p:nvSpPr>
        <p:spPr bwMode="auto">
          <a:xfrm>
            <a:off x="1295400" y="5257800"/>
            <a:ext cx="6837363" cy="0"/>
          </a:xfrm>
          <a:prstGeom prst="line">
            <a:avLst/>
          </a:prstGeom>
          <a:noFill/>
          <a:ln w="12700">
            <a:solidFill>
              <a:schemeClr val="tx1"/>
            </a:solidFill>
            <a:round/>
            <a:headEnd type="none" w="sm" len="sm"/>
            <a:tailEnd type="none" w="sm" len="sm"/>
          </a:ln>
        </p:spPr>
        <p:txBody>
          <a:bodyPr wrap="none" anchor="ctr"/>
          <a:lstStyle/>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l-GR" altLang="el-GR" b="1" dirty="0" smtClean="0">
                <a:latin typeface="Bookman Old Style" pitchFamily="18" charset="0"/>
                <a:cs typeface="Times New Roman" pitchFamily="18" charset="0"/>
              </a:rPr>
              <a:t>Τα διάφορα είδη επιχειρήσεων</a:t>
            </a:r>
            <a:r>
              <a:rPr lang="el-GR" altLang="el-GR" dirty="0" smtClean="0"/>
              <a:t> </a:t>
            </a:r>
          </a:p>
        </p:txBody>
      </p:sp>
      <p:sp>
        <p:nvSpPr>
          <p:cNvPr id="212995" name="Rectangle 3"/>
          <p:cNvSpPr>
            <a:spLocks noGrp="1" noChangeArrowheads="1"/>
          </p:cNvSpPr>
          <p:nvPr>
            <p:ph idx="1"/>
          </p:nvPr>
        </p:nvSpPr>
        <p:spPr>
          <a:xfrm>
            <a:off x="228600" y="1341438"/>
            <a:ext cx="8726488" cy="5327650"/>
          </a:xfrm>
        </p:spPr>
        <p:txBody>
          <a:bodyPr/>
          <a:lstStyle/>
          <a:p>
            <a:pPr algn="just" eaLnBrk="1" hangingPunct="1"/>
            <a:r>
              <a:rPr lang="el-GR" altLang="el-GR" sz="3600" dirty="0" smtClean="0">
                <a:solidFill>
                  <a:srgbClr val="000000"/>
                </a:solidFill>
                <a:latin typeface="Bookman Old Style" pitchFamily="18" charset="0"/>
                <a:cs typeface="Times New Roman" pitchFamily="18" charset="0"/>
              </a:rPr>
              <a:t>Από την τοποθέτηση </a:t>
            </a:r>
            <a:r>
              <a:rPr lang="el-GR" altLang="el-GR" sz="3600" dirty="0" smtClean="0">
                <a:solidFill>
                  <a:srgbClr val="000000"/>
                </a:solidFill>
                <a:latin typeface="Bookman Old Style" pitchFamily="18" charset="0"/>
              </a:rPr>
              <a:t>κάθε</a:t>
            </a:r>
            <a:r>
              <a:rPr lang="el-GR" altLang="el-GR" sz="3600" dirty="0" smtClean="0">
                <a:solidFill>
                  <a:srgbClr val="000000"/>
                </a:solidFill>
                <a:latin typeface="Bookman Old Style" pitchFamily="18" charset="0"/>
                <a:cs typeface="Times New Roman" pitchFamily="18" charset="0"/>
              </a:rPr>
              <a:t> επιχείρησης με βάση τα προηγούμενα και άλλα κριτήρια εξαρτώνται </a:t>
            </a:r>
            <a:endParaRPr lang="el-GR" altLang="el-GR" sz="3600" dirty="0" smtClean="0">
              <a:solidFill>
                <a:srgbClr val="000000"/>
              </a:solidFill>
              <a:latin typeface="Bookman Old Style" pitchFamily="18" charset="0"/>
            </a:endParaRPr>
          </a:p>
          <a:p>
            <a:pPr lvl="1" algn="just" eaLnBrk="1" hangingPunct="1"/>
            <a:r>
              <a:rPr lang="el-GR" altLang="el-GR" sz="3600" dirty="0" smtClean="0">
                <a:solidFill>
                  <a:srgbClr val="000000"/>
                </a:solidFill>
                <a:latin typeface="Bookman Old Style" pitchFamily="18" charset="0"/>
                <a:cs typeface="Times New Roman" pitchFamily="18" charset="0"/>
              </a:rPr>
              <a:t>η πρόσβαση στις πηγές χρηματοδοτήσεως, </a:t>
            </a:r>
            <a:endParaRPr lang="el-GR" altLang="el-GR" sz="3600" dirty="0" smtClean="0">
              <a:solidFill>
                <a:srgbClr val="000000"/>
              </a:solidFill>
              <a:latin typeface="Bookman Old Style" pitchFamily="18" charset="0"/>
            </a:endParaRPr>
          </a:p>
          <a:p>
            <a:pPr lvl="1" algn="just" eaLnBrk="1" hangingPunct="1"/>
            <a:r>
              <a:rPr lang="el-GR" altLang="el-GR" sz="3600" dirty="0" smtClean="0">
                <a:solidFill>
                  <a:srgbClr val="000000"/>
                </a:solidFill>
                <a:latin typeface="Bookman Old Style" pitchFamily="18" charset="0"/>
                <a:cs typeface="Times New Roman" pitchFamily="18" charset="0"/>
              </a:rPr>
              <a:t>η λειτουργία και το οικονομικό αποτέλεσμα της.</a:t>
            </a:r>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dissolve">
                                      <p:cBhvr>
                                        <p:cTn id="7" dur="500"/>
                                        <p:tgtEl>
                                          <p:spTgt spid="2129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2995">
                                            <p:txEl>
                                              <p:pRg st="1" end="1"/>
                                            </p:txEl>
                                          </p:spTgt>
                                        </p:tgtEl>
                                        <p:attrNameLst>
                                          <p:attrName>style.visibility</p:attrName>
                                        </p:attrNameLst>
                                      </p:cBhvr>
                                      <p:to>
                                        <p:strVal val="visible"/>
                                      </p:to>
                                    </p:set>
                                    <p:animEffect transition="in" filter="dissolve">
                                      <p:cBhvr>
                                        <p:cTn id="10" dur="500"/>
                                        <p:tgtEl>
                                          <p:spTgt spid="2129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Effect transition="in" filter="dissolve">
                                      <p:cBhvr>
                                        <p:cTn id="13" dur="500"/>
                                        <p:tgtEl>
                                          <p:spTgt spid="212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762000" y="609600"/>
            <a:ext cx="8458200" cy="838200"/>
          </a:xfrm>
          <a:prstGeom prst="rect">
            <a:avLst/>
          </a:prstGeom>
          <a:noFill/>
          <a:ln>
            <a:noFill/>
          </a:ln>
          <a:effectLst/>
          <a:extLst/>
        </p:spPr>
        <p:txBody>
          <a:bodyPr lIns="92075" tIns="46038" rIns="92075" bIns="46038" anchor="ctr"/>
          <a:lstStyle/>
          <a:p>
            <a:pPr algn="ctr" eaLnBrk="0" hangingPunct="0">
              <a:defRPr/>
            </a:pPr>
            <a:r>
              <a:rPr lang="el-GR" sz="4000" dirty="0">
                <a:solidFill>
                  <a:schemeClr val="tx2"/>
                </a:solidFill>
                <a:effectLst>
                  <a:outerShdw blurRad="38100" dist="38100" dir="2700000" algn="tl">
                    <a:srgbClr val="C0C0C0"/>
                  </a:outerShdw>
                </a:effectLst>
                <a:latin typeface="Arial" charset="0"/>
              </a:rPr>
              <a:t>Σ</a:t>
            </a:r>
            <a:r>
              <a:rPr lang="el-GR" sz="4000" dirty="0">
                <a:solidFill>
                  <a:schemeClr val="tx2"/>
                </a:solidFill>
                <a:latin typeface="Arial" charset="0"/>
              </a:rPr>
              <a:t>χέση Κόστους - Όγκου - Κέρδους</a:t>
            </a:r>
            <a:endParaRPr lang="en-US" sz="4000" dirty="0">
              <a:solidFill>
                <a:schemeClr val="tx2"/>
              </a:solidFill>
              <a:latin typeface="Arial" charset="0"/>
            </a:endParaRPr>
          </a:p>
        </p:txBody>
      </p:sp>
      <p:sp>
        <p:nvSpPr>
          <p:cNvPr id="74755" name="Rectangle 3"/>
          <p:cNvSpPr>
            <a:spLocks noChangeArrowheads="1"/>
          </p:cNvSpPr>
          <p:nvPr/>
        </p:nvSpPr>
        <p:spPr bwMode="auto">
          <a:xfrm>
            <a:off x="0" y="1905000"/>
            <a:ext cx="9144000" cy="49530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2"/>
              </a:buClr>
              <a:buSzPct val="75000"/>
              <a:buFont typeface="Arial" pitchFamily="34" charset="0"/>
              <a:buChar char="•"/>
            </a:pPr>
            <a:r>
              <a:rPr lang="el-GR" altLang="el-GR" sz="3000" dirty="0">
                <a:solidFill>
                  <a:schemeClr val="accent2"/>
                </a:solidFill>
              </a:rPr>
              <a:t>Απαιτούμενος όγκος πωλήσεων (μονάδες) = </a:t>
            </a:r>
          </a:p>
          <a:p>
            <a:pPr marL="342900" indent="-342900" eaLnBrk="0" hangingPunct="0">
              <a:spcBef>
                <a:spcPct val="20000"/>
              </a:spcBef>
            </a:pPr>
            <a:r>
              <a:rPr lang="el-GR" altLang="el-GR" sz="3000" dirty="0"/>
              <a:t>		</a:t>
            </a:r>
            <a:r>
              <a:rPr lang="el-GR" altLang="el-GR" sz="2800" dirty="0"/>
              <a:t>Σταθερό κόστος + </a:t>
            </a:r>
            <a:r>
              <a:rPr lang="el-GR" altLang="el-GR" sz="2800" dirty="0" smtClean="0"/>
              <a:t>Απαιτούμενα </a:t>
            </a:r>
            <a:r>
              <a:rPr lang="el-GR" altLang="el-GR" sz="2800" dirty="0"/>
              <a:t>κέρδη </a:t>
            </a:r>
          </a:p>
          <a:p>
            <a:pPr marL="342900" indent="-342900" eaLnBrk="0" hangingPunct="0">
              <a:spcBef>
                <a:spcPct val="20000"/>
              </a:spcBef>
            </a:pPr>
            <a:r>
              <a:rPr lang="el-GR" altLang="el-GR" sz="2800" dirty="0"/>
              <a:t>          </a:t>
            </a:r>
            <a:r>
              <a:rPr lang="el-GR" altLang="el-GR" sz="2800" dirty="0" smtClean="0"/>
              <a:t>Περιθωρίου </a:t>
            </a:r>
            <a:r>
              <a:rPr lang="el-GR" altLang="el-GR" sz="2800" dirty="0"/>
              <a:t>συμμετοχής ανά μονάδα </a:t>
            </a:r>
          </a:p>
          <a:p>
            <a:pPr marL="342900" indent="-342900" eaLnBrk="0" hangingPunct="0">
              <a:spcBef>
                <a:spcPct val="20000"/>
              </a:spcBef>
            </a:pPr>
            <a:endParaRPr lang="el-GR" altLang="el-GR" sz="3000" dirty="0"/>
          </a:p>
          <a:p>
            <a:pPr marL="342900" indent="-342900" eaLnBrk="0" hangingPunct="0">
              <a:spcBef>
                <a:spcPct val="20000"/>
              </a:spcBef>
              <a:buClr>
                <a:schemeClr val="tx2"/>
              </a:buClr>
              <a:buSzPct val="75000"/>
              <a:buFont typeface="Arial" pitchFamily="34" charset="0"/>
              <a:buChar char="•"/>
            </a:pPr>
            <a:r>
              <a:rPr lang="el-GR" altLang="el-GR" sz="3000" dirty="0">
                <a:solidFill>
                  <a:srgbClr val="3B49CB"/>
                </a:solidFill>
              </a:rPr>
              <a:t>Απαιτούμενος όγκος πωλήσεων (σε αξία) = </a:t>
            </a:r>
          </a:p>
          <a:p>
            <a:pPr marL="342900" indent="-342900" eaLnBrk="0" hangingPunct="0">
              <a:spcBef>
                <a:spcPct val="20000"/>
              </a:spcBef>
            </a:pPr>
            <a:r>
              <a:rPr lang="el-GR" altLang="el-GR" sz="3000" dirty="0"/>
              <a:t>		Σταθερό κόστος + απαιτούμενα κέρδη </a:t>
            </a:r>
          </a:p>
          <a:p>
            <a:pPr marL="342900" indent="-342900" eaLnBrk="0" hangingPunct="0">
              <a:spcBef>
                <a:spcPct val="20000"/>
              </a:spcBef>
            </a:pPr>
            <a:r>
              <a:rPr lang="el-GR" altLang="el-GR" sz="3000" dirty="0"/>
              <a:t>        % </a:t>
            </a:r>
            <a:r>
              <a:rPr lang="el-GR" altLang="el-GR" sz="3000" dirty="0" smtClean="0"/>
              <a:t>Περιθωρίου </a:t>
            </a:r>
            <a:r>
              <a:rPr lang="el-GR" altLang="el-GR" sz="3000" dirty="0"/>
              <a:t>συμμετοχής ανά μονάδα </a:t>
            </a:r>
          </a:p>
          <a:p>
            <a:pPr marL="342900" indent="-342900" eaLnBrk="0" hangingPunct="0">
              <a:spcBef>
                <a:spcPct val="20000"/>
              </a:spcBef>
            </a:pPr>
            <a:endParaRPr lang="el-GR" altLang="el-GR" sz="3000" dirty="0"/>
          </a:p>
        </p:txBody>
      </p:sp>
      <p:sp>
        <p:nvSpPr>
          <p:cNvPr id="74756" name="Line 4"/>
          <p:cNvSpPr>
            <a:spLocks noChangeShapeType="1"/>
          </p:cNvSpPr>
          <p:nvPr/>
        </p:nvSpPr>
        <p:spPr bwMode="auto">
          <a:xfrm>
            <a:off x="1296988" y="3048000"/>
            <a:ext cx="6913562"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4757" name="Line 5"/>
          <p:cNvSpPr>
            <a:spLocks noChangeShapeType="1"/>
          </p:cNvSpPr>
          <p:nvPr/>
        </p:nvSpPr>
        <p:spPr bwMode="auto">
          <a:xfrm>
            <a:off x="1295400" y="5257800"/>
            <a:ext cx="6837363"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184326" name="Rectangle 6"/>
          <p:cNvSpPr>
            <a:spLocks noChangeArrowheads="1"/>
          </p:cNvSpPr>
          <p:nvPr/>
        </p:nvSpPr>
        <p:spPr bwMode="auto">
          <a:xfrm>
            <a:off x="0" y="457200"/>
            <a:ext cx="8991600" cy="1447800"/>
          </a:xfrm>
          <a:prstGeom prst="rect">
            <a:avLst/>
          </a:prstGeom>
          <a:solidFill>
            <a:srgbClr val="F7FD15"/>
          </a:solidFill>
          <a:ln w="12700">
            <a:solidFill>
              <a:schemeClr val="tx1"/>
            </a:solidFill>
            <a:miter lim="800000"/>
            <a:headEnd type="none" w="sm" len="sm"/>
            <a:tailEnd type="none" w="sm" len="sm"/>
          </a:ln>
        </p:spPr>
        <p:txBody>
          <a:bodyPr wrap="none" anchor="ctr"/>
          <a:lstStyle/>
          <a:p>
            <a:pPr eaLnBrk="0" hangingPunct="0"/>
            <a:r>
              <a:rPr lang="el-GR" altLang="el-GR" sz="2400" i="1" dirty="0"/>
              <a:t>Τιμή = €10/μονάδα</a:t>
            </a:r>
          </a:p>
          <a:p>
            <a:pPr eaLnBrk="0" hangingPunct="0"/>
            <a:r>
              <a:rPr lang="el-GR" altLang="el-GR" sz="2400" i="1" dirty="0"/>
              <a:t>Μεταβλητό κόστος = €6/μονάδα</a:t>
            </a:r>
          </a:p>
          <a:p>
            <a:pPr eaLnBrk="0" hangingPunct="0"/>
            <a:r>
              <a:rPr lang="el-GR" altLang="el-GR" sz="2400" i="1" dirty="0"/>
              <a:t>Σταθερό κόστος = €4.000  </a:t>
            </a:r>
          </a:p>
          <a:p>
            <a:pPr eaLnBrk="0" hangingPunct="0"/>
            <a:r>
              <a:rPr lang="el-GR" altLang="el-GR" sz="2400" i="1" dirty="0"/>
              <a:t>Απαιτούμενο κέρδος = € 2.000 (αγνοούνται οι </a:t>
            </a:r>
            <a:r>
              <a:rPr lang="el-GR" altLang="el-GR" sz="2400" i="1" dirty="0" smtClean="0"/>
              <a:t>φόροι –προ φόρων)</a:t>
            </a:r>
            <a:endParaRPr lang="el-GR" altLang="el-GR" sz="2400" i="1" dirty="0"/>
          </a:p>
        </p:txBody>
      </p:sp>
      <p:sp>
        <p:nvSpPr>
          <p:cNvPr id="184327" name="Rectangle 7"/>
          <p:cNvSpPr>
            <a:spLocks noChangeArrowheads="1"/>
          </p:cNvSpPr>
          <p:nvPr/>
        </p:nvSpPr>
        <p:spPr bwMode="auto">
          <a:xfrm>
            <a:off x="395536" y="3429000"/>
            <a:ext cx="8443664" cy="685800"/>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2800" dirty="0">
                <a:solidFill>
                  <a:schemeClr val="accent2"/>
                </a:solidFill>
              </a:rPr>
              <a:t>= (4.000+2.000</a:t>
            </a:r>
            <a:r>
              <a:rPr lang="el-GR" altLang="el-GR" sz="2800" dirty="0" smtClean="0">
                <a:solidFill>
                  <a:schemeClr val="accent2"/>
                </a:solidFill>
              </a:rPr>
              <a:t>)</a:t>
            </a:r>
            <a:r>
              <a:rPr lang="en-US" altLang="el-GR" sz="2800" dirty="0" smtClean="0">
                <a:solidFill>
                  <a:schemeClr val="accent2"/>
                </a:solidFill>
              </a:rPr>
              <a:t> </a:t>
            </a:r>
            <a:r>
              <a:rPr lang="el-GR" altLang="el-GR" sz="2800" b="1" dirty="0" smtClean="0">
                <a:solidFill>
                  <a:schemeClr val="accent2"/>
                </a:solidFill>
              </a:rPr>
              <a:t>/</a:t>
            </a:r>
            <a:r>
              <a:rPr lang="el-GR" altLang="el-GR" sz="2800" dirty="0" smtClean="0">
                <a:solidFill>
                  <a:schemeClr val="accent2"/>
                </a:solidFill>
              </a:rPr>
              <a:t> </a:t>
            </a:r>
            <a:r>
              <a:rPr lang="el-GR" altLang="el-GR" sz="2800" dirty="0">
                <a:solidFill>
                  <a:schemeClr val="accent2"/>
                </a:solidFill>
              </a:rPr>
              <a:t>(10-6</a:t>
            </a:r>
            <a:r>
              <a:rPr lang="el-GR" altLang="el-GR" sz="2800" dirty="0" smtClean="0">
                <a:solidFill>
                  <a:schemeClr val="accent2"/>
                </a:solidFill>
              </a:rPr>
              <a:t>)</a:t>
            </a:r>
            <a:r>
              <a:rPr lang="en-US" altLang="el-GR" sz="2800" dirty="0" smtClean="0">
                <a:solidFill>
                  <a:schemeClr val="accent2"/>
                </a:solidFill>
              </a:rPr>
              <a:t> </a:t>
            </a:r>
            <a:r>
              <a:rPr lang="el-GR" altLang="el-GR" sz="2800" dirty="0" smtClean="0">
                <a:solidFill>
                  <a:schemeClr val="accent2"/>
                </a:solidFill>
              </a:rPr>
              <a:t>= 6.000</a:t>
            </a:r>
            <a:r>
              <a:rPr lang="en-US" altLang="el-GR" sz="2800" dirty="0" smtClean="0">
                <a:solidFill>
                  <a:schemeClr val="accent2"/>
                </a:solidFill>
              </a:rPr>
              <a:t> </a:t>
            </a:r>
            <a:r>
              <a:rPr lang="el-GR" altLang="el-GR" sz="2800" b="1" dirty="0" smtClean="0">
                <a:solidFill>
                  <a:schemeClr val="accent2"/>
                </a:solidFill>
              </a:rPr>
              <a:t>/</a:t>
            </a:r>
            <a:r>
              <a:rPr lang="en-US" altLang="el-GR" sz="2800" dirty="0" smtClean="0">
                <a:solidFill>
                  <a:schemeClr val="accent2"/>
                </a:solidFill>
              </a:rPr>
              <a:t> </a:t>
            </a:r>
            <a:r>
              <a:rPr lang="el-GR" altLang="el-GR" sz="2800" dirty="0" smtClean="0">
                <a:solidFill>
                  <a:schemeClr val="accent2"/>
                </a:solidFill>
              </a:rPr>
              <a:t>4</a:t>
            </a:r>
            <a:r>
              <a:rPr lang="en-US" altLang="el-GR" sz="2800" dirty="0" smtClean="0">
                <a:solidFill>
                  <a:schemeClr val="accent2"/>
                </a:solidFill>
              </a:rPr>
              <a:t> </a:t>
            </a:r>
            <a:r>
              <a:rPr lang="el-GR" altLang="el-GR" sz="2800" dirty="0" smtClean="0">
                <a:solidFill>
                  <a:schemeClr val="accent2"/>
                </a:solidFill>
              </a:rPr>
              <a:t>= </a:t>
            </a:r>
            <a:r>
              <a:rPr lang="el-GR" altLang="el-GR" sz="2800" dirty="0">
                <a:solidFill>
                  <a:schemeClr val="accent2"/>
                </a:solidFill>
              </a:rPr>
              <a:t>1.500 μονάδες</a:t>
            </a:r>
          </a:p>
        </p:txBody>
      </p:sp>
      <p:sp>
        <p:nvSpPr>
          <p:cNvPr id="184328" name="Rectangle 8"/>
          <p:cNvSpPr>
            <a:spLocks noChangeArrowheads="1"/>
          </p:cNvSpPr>
          <p:nvPr/>
        </p:nvSpPr>
        <p:spPr bwMode="auto">
          <a:xfrm>
            <a:off x="107504" y="5733256"/>
            <a:ext cx="8856984" cy="457200"/>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2800" dirty="0">
                <a:solidFill>
                  <a:srgbClr val="3B49CB"/>
                </a:solidFill>
              </a:rPr>
              <a:t>= (4.000+2.000</a:t>
            </a:r>
            <a:r>
              <a:rPr lang="el-GR" altLang="el-GR" sz="2800" dirty="0" smtClean="0">
                <a:solidFill>
                  <a:srgbClr val="3B49CB"/>
                </a:solidFill>
              </a:rPr>
              <a:t>)</a:t>
            </a:r>
            <a:r>
              <a:rPr lang="en-US" altLang="el-GR" sz="2800" dirty="0" smtClean="0">
                <a:solidFill>
                  <a:srgbClr val="3B49CB"/>
                </a:solidFill>
              </a:rPr>
              <a:t> </a:t>
            </a:r>
            <a:r>
              <a:rPr lang="el-GR" altLang="el-GR" sz="2800" b="1" dirty="0" smtClean="0">
                <a:solidFill>
                  <a:srgbClr val="3B49CB"/>
                </a:solidFill>
              </a:rPr>
              <a:t>/</a:t>
            </a:r>
            <a:r>
              <a:rPr lang="el-GR" altLang="el-GR" sz="2800" dirty="0" smtClean="0">
                <a:solidFill>
                  <a:srgbClr val="3B49CB"/>
                </a:solidFill>
              </a:rPr>
              <a:t> </a:t>
            </a:r>
            <a:r>
              <a:rPr lang="el-GR" altLang="el-GR" sz="2800" dirty="0">
                <a:solidFill>
                  <a:srgbClr val="3B49CB"/>
                </a:solidFill>
              </a:rPr>
              <a:t>[(10-6</a:t>
            </a:r>
            <a:r>
              <a:rPr lang="el-GR" altLang="el-GR" sz="2800" dirty="0" smtClean="0">
                <a:solidFill>
                  <a:srgbClr val="3B49CB"/>
                </a:solidFill>
              </a:rPr>
              <a:t>) </a:t>
            </a:r>
            <a:r>
              <a:rPr lang="el-GR" altLang="el-GR" sz="2800" b="1" dirty="0" smtClean="0">
                <a:solidFill>
                  <a:srgbClr val="3B49CB"/>
                </a:solidFill>
              </a:rPr>
              <a:t>/ </a:t>
            </a:r>
            <a:r>
              <a:rPr lang="el-GR" altLang="el-GR" sz="2800" dirty="0" smtClean="0">
                <a:solidFill>
                  <a:srgbClr val="3B49CB"/>
                </a:solidFill>
              </a:rPr>
              <a:t>10</a:t>
            </a:r>
            <a:r>
              <a:rPr lang="el-GR" altLang="el-GR" sz="2800" dirty="0">
                <a:solidFill>
                  <a:srgbClr val="3B49CB"/>
                </a:solidFill>
              </a:rPr>
              <a:t>] = </a:t>
            </a:r>
            <a:r>
              <a:rPr lang="el-GR" altLang="el-GR" sz="2800" dirty="0" smtClean="0">
                <a:solidFill>
                  <a:srgbClr val="3B49CB"/>
                </a:solidFill>
              </a:rPr>
              <a:t>6.000</a:t>
            </a:r>
            <a:r>
              <a:rPr lang="en-US" altLang="el-GR" sz="2800" dirty="0" smtClean="0">
                <a:solidFill>
                  <a:srgbClr val="3B49CB"/>
                </a:solidFill>
              </a:rPr>
              <a:t> </a:t>
            </a:r>
            <a:r>
              <a:rPr lang="el-GR" altLang="el-GR" sz="2800" b="1" dirty="0" smtClean="0">
                <a:solidFill>
                  <a:srgbClr val="3B49CB"/>
                </a:solidFill>
              </a:rPr>
              <a:t>/</a:t>
            </a:r>
            <a:r>
              <a:rPr lang="en-US" altLang="el-GR" sz="2800" b="1" dirty="0" smtClean="0">
                <a:solidFill>
                  <a:srgbClr val="3B49CB"/>
                </a:solidFill>
              </a:rPr>
              <a:t> </a:t>
            </a:r>
            <a:r>
              <a:rPr lang="el-GR" altLang="el-GR" sz="2800" dirty="0" smtClean="0">
                <a:solidFill>
                  <a:srgbClr val="3B49CB"/>
                </a:solidFill>
              </a:rPr>
              <a:t>40%</a:t>
            </a:r>
            <a:r>
              <a:rPr lang="en-US" altLang="el-GR" sz="2800" dirty="0" smtClean="0">
                <a:solidFill>
                  <a:srgbClr val="3B49CB"/>
                </a:solidFill>
              </a:rPr>
              <a:t> </a:t>
            </a:r>
            <a:r>
              <a:rPr lang="el-GR" altLang="el-GR" sz="2800" dirty="0" smtClean="0">
                <a:solidFill>
                  <a:srgbClr val="3B49CB"/>
                </a:solidFill>
              </a:rPr>
              <a:t>= </a:t>
            </a:r>
            <a:r>
              <a:rPr lang="el-GR" altLang="el-GR" sz="2800" dirty="0">
                <a:solidFill>
                  <a:srgbClr val="3B49CB"/>
                </a:solidFill>
              </a:rPr>
              <a:t>€15.000</a:t>
            </a:r>
            <a:endParaRPr lang="el-GR" altLang="el-GR" sz="2800" dirty="0">
              <a:solidFill>
                <a:schemeClr val="accent2"/>
              </a:solidFill>
            </a:endParaRPr>
          </a:p>
        </p:txBody>
      </p:sp>
      <p:sp>
        <p:nvSpPr>
          <p:cNvPr id="184329" name="Rectangle 9"/>
          <p:cNvSpPr>
            <a:spLocks noChangeArrowheads="1"/>
          </p:cNvSpPr>
          <p:nvPr/>
        </p:nvSpPr>
        <p:spPr bwMode="auto">
          <a:xfrm>
            <a:off x="1115616" y="6248400"/>
            <a:ext cx="7272808" cy="519113"/>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2800" b="1" dirty="0">
                <a:solidFill>
                  <a:schemeClr val="accent2"/>
                </a:solidFill>
              </a:rPr>
              <a:t>ή</a:t>
            </a:r>
            <a:r>
              <a:rPr lang="el-GR" altLang="el-GR" sz="2800" dirty="0">
                <a:solidFill>
                  <a:srgbClr val="3B49CB"/>
                </a:solidFill>
              </a:rPr>
              <a:t> 1.500 μονάδες Χ €</a:t>
            </a:r>
            <a:r>
              <a:rPr lang="el-GR" altLang="el-GR" sz="2800" dirty="0" smtClean="0">
                <a:solidFill>
                  <a:srgbClr val="3B49CB"/>
                </a:solidFill>
              </a:rPr>
              <a:t>10</a:t>
            </a:r>
            <a:r>
              <a:rPr lang="en-US" altLang="el-GR" sz="2800" dirty="0" smtClean="0">
                <a:solidFill>
                  <a:srgbClr val="3B49CB"/>
                </a:solidFill>
              </a:rPr>
              <a:t> </a:t>
            </a:r>
            <a:r>
              <a:rPr lang="el-GR" altLang="el-GR" sz="2800" dirty="0" smtClean="0">
                <a:solidFill>
                  <a:srgbClr val="3B49CB"/>
                </a:solidFill>
              </a:rPr>
              <a:t>ανά</a:t>
            </a:r>
            <a:r>
              <a:rPr lang="en-US" altLang="el-GR" sz="2800" b="1" dirty="0" smtClean="0">
                <a:solidFill>
                  <a:srgbClr val="3B49CB"/>
                </a:solidFill>
              </a:rPr>
              <a:t> </a:t>
            </a:r>
            <a:r>
              <a:rPr lang="el-GR" altLang="el-GR" sz="2800" dirty="0" smtClean="0">
                <a:solidFill>
                  <a:srgbClr val="3B49CB"/>
                </a:solidFill>
              </a:rPr>
              <a:t>μονάδα </a:t>
            </a:r>
            <a:r>
              <a:rPr lang="el-GR" altLang="el-GR" sz="2800" dirty="0">
                <a:solidFill>
                  <a:srgbClr val="3B49CB"/>
                </a:solidFill>
              </a:rPr>
              <a:t>= </a:t>
            </a:r>
            <a:r>
              <a:rPr lang="el-GR" altLang="el-GR" sz="2800" dirty="0" smtClean="0">
                <a:solidFill>
                  <a:srgbClr val="3B49CB"/>
                </a:solidFill>
              </a:rPr>
              <a:t>€15.000</a:t>
            </a:r>
            <a:endParaRPr lang="el-GR" altLang="el-GR" sz="2800" dirty="0">
              <a:solidFill>
                <a:srgbClr val="3B49CB"/>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additive="base">
                                        <p:cTn id="7" dur="500" fill="hold"/>
                                        <p:tgtEl>
                                          <p:spTgt spid="184326"/>
                                        </p:tgtEl>
                                        <p:attrNameLst>
                                          <p:attrName>ppt_x</p:attrName>
                                        </p:attrNameLst>
                                      </p:cBhvr>
                                      <p:tavLst>
                                        <p:tav tm="0">
                                          <p:val>
                                            <p:strVal val="0-#ppt_w/2"/>
                                          </p:val>
                                        </p:tav>
                                        <p:tav tm="100000">
                                          <p:val>
                                            <p:strVal val="#ppt_x"/>
                                          </p:val>
                                        </p:tav>
                                      </p:tavLst>
                                    </p:anim>
                                    <p:anim calcmode="lin" valueType="num">
                                      <p:cBhvr additive="base">
                                        <p:cTn id="8" dur="500" fill="hold"/>
                                        <p:tgtEl>
                                          <p:spTgt spid="1843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27"/>
                                        </p:tgtEl>
                                        <p:attrNameLst>
                                          <p:attrName>style.visibility</p:attrName>
                                        </p:attrNameLst>
                                      </p:cBhvr>
                                      <p:to>
                                        <p:strVal val="visible"/>
                                      </p:to>
                                    </p:set>
                                    <p:anim calcmode="lin" valueType="num">
                                      <p:cBhvr additive="base">
                                        <p:cTn id="13" dur="500" fill="hold"/>
                                        <p:tgtEl>
                                          <p:spTgt spid="184327"/>
                                        </p:tgtEl>
                                        <p:attrNameLst>
                                          <p:attrName>ppt_x</p:attrName>
                                        </p:attrNameLst>
                                      </p:cBhvr>
                                      <p:tavLst>
                                        <p:tav tm="0">
                                          <p:val>
                                            <p:strVal val="0-#ppt_w/2"/>
                                          </p:val>
                                        </p:tav>
                                        <p:tav tm="100000">
                                          <p:val>
                                            <p:strVal val="#ppt_x"/>
                                          </p:val>
                                        </p:tav>
                                      </p:tavLst>
                                    </p:anim>
                                    <p:anim calcmode="lin" valueType="num">
                                      <p:cBhvr additive="base">
                                        <p:cTn id="14" dur="500" fill="hold"/>
                                        <p:tgtEl>
                                          <p:spTgt spid="1843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28"/>
                                        </p:tgtEl>
                                        <p:attrNameLst>
                                          <p:attrName>style.visibility</p:attrName>
                                        </p:attrNameLst>
                                      </p:cBhvr>
                                      <p:to>
                                        <p:strVal val="visible"/>
                                      </p:to>
                                    </p:set>
                                    <p:anim calcmode="lin" valueType="num">
                                      <p:cBhvr additive="base">
                                        <p:cTn id="19" dur="500" fill="hold"/>
                                        <p:tgtEl>
                                          <p:spTgt spid="184328"/>
                                        </p:tgtEl>
                                        <p:attrNameLst>
                                          <p:attrName>ppt_x</p:attrName>
                                        </p:attrNameLst>
                                      </p:cBhvr>
                                      <p:tavLst>
                                        <p:tav tm="0">
                                          <p:val>
                                            <p:strVal val="0-#ppt_w/2"/>
                                          </p:val>
                                        </p:tav>
                                        <p:tav tm="100000">
                                          <p:val>
                                            <p:strVal val="#ppt_x"/>
                                          </p:val>
                                        </p:tav>
                                      </p:tavLst>
                                    </p:anim>
                                    <p:anim calcmode="lin" valueType="num">
                                      <p:cBhvr additive="base">
                                        <p:cTn id="20" dur="500" fill="hold"/>
                                        <p:tgtEl>
                                          <p:spTgt spid="1843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29"/>
                                        </p:tgtEl>
                                        <p:attrNameLst>
                                          <p:attrName>style.visibility</p:attrName>
                                        </p:attrNameLst>
                                      </p:cBhvr>
                                      <p:to>
                                        <p:strVal val="visible"/>
                                      </p:to>
                                    </p:set>
                                    <p:anim calcmode="lin" valueType="num">
                                      <p:cBhvr additive="base">
                                        <p:cTn id="25" dur="500" fill="hold"/>
                                        <p:tgtEl>
                                          <p:spTgt spid="184329"/>
                                        </p:tgtEl>
                                        <p:attrNameLst>
                                          <p:attrName>ppt_x</p:attrName>
                                        </p:attrNameLst>
                                      </p:cBhvr>
                                      <p:tavLst>
                                        <p:tav tm="0">
                                          <p:val>
                                            <p:strVal val="0-#ppt_w/2"/>
                                          </p:val>
                                        </p:tav>
                                        <p:tav tm="100000">
                                          <p:val>
                                            <p:strVal val="#ppt_x"/>
                                          </p:val>
                                        </p:tav>
                                      </p:tavLst>
                                    </p:anim>
                                    <p:anim calcmode="lin" valueType="num">
                                      <p:cBhvr additive="base">
                                        <p:cTn id="26" dur="500" fill="hold"/>
                                        <p:tgtEl>
                                          <p:spTgt spid="184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animBg="1" autoUpdateAnimBg="0"/>
      <p:bldP spid="184327" grpId="0" animBg="1" autoUpdateAnimBg="0"/>
      <p:bldP spid="184328" grpId="0" animBg="1" autoUpdateAnimBg="0"/>
      <p:bldP spid="184329"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74638"/>
            <a:ext cx="9144000" cy="634082"/>
          </a:xfrm>
        </p:spPr>
        <p:txBody>
          <a:bodyPr/>
          <a:lstStyle/>
          <a:p>
            <a:pPr eaLnBrk="1" hangingPunct="1"/>
            <a:r>
              <a:rPr lang="el-GR" altLang="el-GR" sz="2800" b="1" u="sng" dirty="0" smtClean="0"/>
              <a:t>Κέρδος Μετά από Φόρους και Κέρδος Προ Φόρων</a:t>
            </a:r>
            <a:r>
              <a:rPr lang="el-GR" altLang="el-GR" sz="2800" dirty="0" smtClean="0"/>
              <a:t> </a:t>
            </a:r>
            <a:endParaRPr lang="en-GB" altLang="el-GR" sz="2800" dirty="0" smtClean="0"/>
          </a:p>
        </p:txBody>
      </p:sp>
      <p:sp>
        <p:nvSpPr>
          <p:cNvPr id="75779" name="Rectangle 3"/>
          <p:cNvSpPr>
            <a:spLocks noGrp="1" noChangeArrowheads="1"/>
          </p:cNvSpPr>
          <p:nvPr>
            <p:ph type="body" idx="1"/>
          </p:nvPr>
        </p:nvSpPr>
        <p:spPr>
          <a:xfrm>
            <a:off x="251520" y="1124744"/>
            <a:ext cx="8712968" cy="5472608"/>
          </a:xfrm>
        </p:spPr>
        <p:txBody>
          <a:bodyPr/>
          <a:lstStyle/>
          <a:p>
            <a:pPr eaLnBrk="1" hangingPunct="1">
              <a:buFontTx/>
              <a:buNone/>
            </a:pPr>
            <a:r>
              <a:rPr lang="en-GB" altLang="el-GR" b="1" dirty="0" smtClean="0">
                <a:solidFill>
                  <a:srgbClr val="7030A0"/>
                </a:solidFill>
              </a:rPr>
              <a:t>ΚΜΦ</a:t>
            </a:r>
            <a:r>
              <a:rPr lang="en-GB" altLang="el-GR" b="1" dirty="0" smtClean="0"/>
              <a:t> = </a:t>
            </a:r>
            <a:r>
              <a:rPr lang="en-GB" altLang="el-GR" b="1" dirty="0" smtClean="0">
                <a:solidFill>
                  <a:srgbClr val="0000CC"/>
                </a:solidFill>
              </a:rPr>
              <a:t>ΚΠΦ</a:t>
            </a:r>
            <a:r>
              <a:rPr lang="en-GB" altLang="el-GR" b="1" dirty="0" smtClean="0"/>
              <a:t> – </a:t>
            </a:r>
            <a:r>
              <a:rPr lang="en-GB" altLang="el-GR" b="1" dirty="0" smtClean="0">
                <a:solidFill>
                  <a:srgbClr val="FF0000"/>
                </a:solidFill>
              </a:rPr>
              <a:t>Φόρος</a:t>
            </a:r>
            <a:r>
              <a:rPr lang="el-GR" altLang="el-GR" dirty="0" smtClean="0"/>
              <a:t>	</a:t>
            </a:r>
            <a:endParaRPr lang="en-GB" altLang="el-GR" b="1" dirty="0" smtClean="0">
              <a:solidFill>
                <a:srgbClr val="FF0000"/>
              </a:solidFill>
            </a:endParaRPr>
          </a:p>
          <a:p>
            <a:pPr eaLnBrk="1" hangingPunct="1">
              <a:buFontTx/>
              <a:buNone/>
            </a:pPr>
            <a:r>
              <a:rPr lang="en-GB" altLang="el-GR" b="1" dirty="0" smtClean="0">
                <a:solidFill>
                  <a:srgbClr val="7030A0"/>
                </a:solidFill>
              </a:rPr>
              <a:t>ΚΜΦ</a:t>
            </a:r>
            <a:r>
              <a:rPr lang="en-GB" altLang="el-GR" b="1" dirty="0" smtClean="0"/>
              <a:t> = </a:t>
            </a:r>
            <a:r>
              <a:rPr lang="en-GB" altLang="el-GR" b="1" dirty="0" smtClean="0">
                <a:solidFill>
                  <a:srgbClr val="0000CC"/>
                </a:solidFill>
              </a:rPr>
              <a:t>ΚΠΦ</a:t>
            </a:r>
            <a:r>
              <a:rPr lang="en-GB" altLang="el-GR" b="1" dirty="0" smtClean="0"/>
              <a:t> – </a:t>
            </a:r>
            <a:r>
              <a:rPr lang="el-GR" altLang="el-GR" b="1" dirty="0" smtClean="0"/>
              <a:t>(</a:t>
            </a:r>
            <a:r>
              <a:rPr lang="en-GB" altLang="el-GR" b="1" dirty="0" smtClean="0">
                <a:solidFill>
                  <a:srgbClr val="0000CC"/>
                </a:solidFill>
              </a:rPr>
              <a:t>ΚΠΦ</a:t>
            </a:r>
            <a:r>
              <a:rPr lang="en-GB" altLang="el-GR" b="1" dirty="0" smtClean="0"/>
              <a:t> * </a:t>
            </a:r>
            <a:r>
              <a:rPr lang="en-GB" altLang="el-GR" b="1" dirty="0" smtClean="0">
                <a:solidFill>
                  <a:srgbClr val="C00000"/>
                </a:solidFill>
              </a:rPr>
              <a:t>ΦΣ</a:t>
            </a:r>
            <a:r>
              <a:rPr lang="el-GR" altLang="el-GR" b="1" dirty="0" smtClean="0"/>
              <a:t>)</a:t>
            </a:r>
            <a:endParaRPr lang="en-GB" altLang="el-GR" b="1" dirty="0" smtClean="0"/>
          </a:p>
          <a:p>
            <a:pPr eaLnBrk="1" hangingPunct="1">
              <a:buFontTx/>
              <a:buNone/>
            </a:pPr>
            <a:r>
              <a:rPr lang="en-GB" altLang="el-GR" b="1" dirty="0" smtClean="0">
                <a:solidFill>
                  <a:srgbClr val="7030A0"/>
                </a:solidFill>
              </a:rPr>
              <a:t>ΚΜΦ</a:t>
            </a:r>
            <a:r>
              <a:rPr lang="en-GB" altLang="el-GR" b="1" dirty="0" smtClean="0"/>
              <a:t> = </a:t>
            </a:r>
            <a:r>
              <a:rPr lang="en-GB" altLang="el-GR" b="1" dirty="0" smtClean="0">
                <a:solidFill>
                  <a:srgbClr val="0000CC"/>
                </a:solidFill>
              </a:rPr>
              <a:t>ΚΠΦ</a:t>
            </a:r>
            <a:r>
              <a:rPr lang="en-GB" altLang="el-GR" b="1" dirty="0" smtClean="0"/>
              <a:t> *(</a:t>
            </a:r>
            <a:r>
              <a:rPr lang="en-GB" altLang="el-GR" b="1" dirty="0" smtClean="0">
                <a:solidFill>
                  <a:srgbClr val="C00000"/>
                </a:solidFill>
              </a:rPr>
              <a:t>1-ΦΣ</a:t>
            </a:r>
            <a:r>
              <a:rPr lang="en-GB" altLang="el-GR" b="1" dirty="0" smtClean="0"/>
              <a:t>)</a:t>
            </a:r>
          </a:p>
          <a:p>
            <a:pPr eaLnBrk="1" hangingPunct="1">
              <a:buFontTx/>
              <a:buNone/>
            </a:pPr>
            <a:r>
              <a:rPr lang="en-GB" altLang="el-GR" b="1" dirty="0" smtClean="0">
                <a:solidFill>
                  <a:srgbClr val="7030A0"/>
                </a:solidFill>
              </a:rPr>
              <a:t>ΚΜΦ</a:t>
            </a:r>
            <a:r>
              <a:rPr lang="en-GB" altLang="el-GR" b="1" dirty="0" smtClean="0"/>
              <a:t>  </a:t>
            </a:r>
            <a:r>
              <a:rPr lang="en-GB" altLang="el-GR" b="1" dirty="0" smtClean="0">
                <a:solidFill>
                  <a:srgbClr val="7030A0"/>
                </a:solidFill>
              </a:rPr>
              <a:t>= Κέρδος </a:t>
            </a:r>
            <a:r>
              <a:rPr lang="el-GR" altLang="el-GR" b="1" dirty="0" smtClean="0">
                <a:solidFill>
                  <a:srgbClr val="7030A0"/>
                </a:solidFill>
              </a:rPr>
              <a:t>Μ</a:t>
            </a:r>
            <a:r>
              <a:rPr lang="en-GB" altLang="el-GR" b="1" dirty="0" smtClean="0">
                <a:solidFill>
                  <a:srgbClr val="7030A0"/>
                </a:solidFill>
              </a:rPr>
              <a:t>ετά </a:t>
            </a:r>
            <a:r>
              <a:rPr lang="el-GR" altLang="el-GR" b="1" dirty="0" smtClean="0">
                <a:solidFill>
                  <a:srgbClr val="7030A0"/>
                </a:solidFill>
              </a:rPr>
              <a:t>Φ</a:t>
            </a:r>
            <a:r>
              <a:rPr lang="en-GB" altLang="el-GR" b="1" dirty="0" smtClean="0">
                <a:solidFill>
                  <a:srgbClr val="7030A0"/>
                </a:solidFill>
              </a:rPr>
              <a:t>όρων </a:t>
            </a:r>
          </a:p>
          <a:p>
            <a:pPr eaLnBrk="1" hangingPunct="1">
              <a:buFontTx/>
              <a:buNone/>
            </a:pPr>
            <a:r>
              <a:rPr lang="el-GR" altLang="el-GR" b="1" dirty="0" smtClean="0">
                <a:solidFill>
                  <a:srgbClr val="FF0000"/>
                </a:solidFill>
              </a:rPr>
              <a:t>Φόρος = (</a:t>
            </a:r>
            <a:r>
              <a:rPr lang="en-GB" altLang="el-GR" b="1" dirty="0" smtClean="0">
                <a:solidFill>
                  <a:srgbClr val="0000CC"/>
                </a:solidFill>
              </a:rPr>
              <a:t>ΚΠΦ</a:t>
            </a:r>
            <a:r>
              <a:rPr lang="en-GB" altLang="el-GR" b="1" dirty="0" smtClean="0">
                <a:solidFill>
                  <a:srgbClr val="FF0000"/>
                </a:solidFill>
              </a:rPr>
              <a:t> * </a:t>
            </a:r>
            <a:r>
              <a:rPr lang="en-GB" altLang="el-GR" b="1" dirty="0" smtClean="0">
                <a:solidFill>
                  <a:srgbClr val="C00000"/>
                </a:solidFill>
              </a:rPr>
              <a:t>ΦΣ</a:t>
            </a:r>
            <a:r>
              <a:rPr lang="el-GR" altLang="el-GR" b="1" dirty="0" smtClean="0">
                <a:solidFill>
                  <a:srgbClr val="FF0000"/>
                </a:solidFill>
              </a:rPr>
              <a:t>)</a:t>
            </a:r>
            <a:endParaRPr lang="el-GR" altLang="el-GR" b="1" dirty="0" smtClean="0">
              <a:solidFill>
                <a:srgbClr val="0000CC"/>
              </a:solidFill>
            </a:endParaRPr>
          </a:p>
          <a:p>
            <a:pPr eaLnBrk="1" hangingPunct="1">
              <a:buFontTx/>
              <a:buNone/>
            </a:pPr>
            <a:r>
              <a:rPr lang="en-GB" altLang="el-GR" b="1" dirty="0" smtClean="0">
                <a:solidFill>
                  <a:srgbClr val="0000CC"/>
                </a:solidFill>
              </a:rPr>
              <a:t>ΚΠΦ</a:t>
            </a:r>
            <a:r>
              <a:rPr lang="el-GR" altLang="el-GR" b="1" dirty="0" smtClean="0">
                <a:solidFill>
                  <a:srgbClr val="0000CC"/>
                </a:solidFill>
              </a:rPr>
              <a:t> </a:t>
            </a:r>
            <a:r>
              <a:rPr lang="en-GB" altLang="el-GR" b="1" dirty="0" smtClean="0">
                <a:solidFill>
                  <a:srgbClr val="0000CC"/>
                </a:solidFill>
              </a:rPr>
              <a:t>= Κέρδος </a:t>
            </a:r>
            <a:r>
              <a:rPr lang="el-GR" altLang="el-GR" b="1" dirty="0" smtClean="0">
                <a:solidFill>
                  <a:srgbClr val="0000CC"/>
                </a:solidFill>
              </a:rPr>
              <a:t>Π</a:t>
            </a:r>
            <a:r>
              <a:rPr lang="en-GB" altLang="el-GR" b="1" dirty="0" smtClean="0">
                <a:solidFill>
                  <a:srgbClr val="0000CC"/>
                </a:solidFill>
              </a:rPr>
              <a:t>ρο </a:t>
            </a:r>
            <a:r>
              <a:rPr lang="el-GR" altLang="el-GR" b="1" dirty="0" smtClean="0">
                <a:solidFill>
                  <a:srgbClr val="0000CC"/>
                </a:solidFill>
              </a:rPr>
              <a:t>Φ</a:t>
            </a:r>
            <a:r>
              <a:rPr lang="en-GB" altLang="el-GR" b="1" dirty="0" smtClean="0">
                <a:solidFill>
                  <a:srgbClr val="0000CC"/>
                </a:solidFill>
              </a:rPr>
              <a:t>όρων </a:t>
            </a:r>
          </a:p>
          <a:p>
            <a:pPr eaLnBrk="1" hangingPunct="1">
              <a:buFontTx/>
              <a:buNone/>
            </a:pPr>
            <a:r>
              <a:rPr lang="en-GB" altLang="el-GR" b="1" dirty="0" smtClean="0">
                <a:solidFill>
                  <a:srgbClr val="C00000"/>
                </a:solidFill>
              </a:rPr>
              <a:t>ΦΣ = Φορολογικός </a:t>
            </a:r>
            <a:r>
              <a:rPr lang="el-GR" altLang="el-GR" b="1" dirty="0" smtClean="0">
                <a:solidFill>
                  <a:srgbClr val="C00000"/>
                </a:solidFill>
              </a:rPr>
              <a:t>Σ</a:t>
            </a:r>
            <a:r>
              <a:rPr lang="en-GB" altLang="el-GR" b="1" dirty="0" smtClean="0">
                <a:solidFill>
                  <a:srgbClr val="C00000"/>
                </a:solidFill>
              </a:rPr>
              <a:t>υντελεστής </a:t>
            </a:r>
          </a:p>
          <a:p>
            <a:pPr eaLnBrk="1" hangingPunct="1"/>
            <a:endParaRPr lang="en-GB" altLang="el-GR" dirty="0" smtClean="0"/>
          </a:p>
        </p:txBody>
      </p:sp>
      <p:sp>
        <p:nvSpPr>
          <p:cNvPr id="185348" name="Rectangle 4"/>
          <p:cNvSpPr>
            <a:spLocks noChangeArrowheads="1"/>
          </p:cNvSpPr>
          <p:nvPr/>
        </p:nvSpPr>
        <p:spPr bwMode="auto">
          <a:xfrm>
            <a:off x="467544" y="5445224"/>
            <a:ext cx="3352800" cy="914400"/>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3200" b="1" dirty="0">
                <a:solidFill>
                  <a:srgbClr val="7030A0"/>
                </a:solidFill>
              </a:rPr>
              <a:t>ΚΜΦ</a:t>
            </a:r>
            <a:r>
              <a:rPr lang="el-GR" altLang="el-GR" sz="3200" b="1" dirty="0"/>
              <a:t> = €1.200</a:t>
            </a:r>
          </a:p>
          <a:p>
            <a:pPr algn="ctr" eaLnBrk="0" hangingPunct="0"/>
            <a:r>
              <a:rPr lang="el-GR" altLang="el-GR" sz="3200" b="1" dirty="0">
                <a:solidFill>
                  <a:srgbClr val="C00000"/>
                </a:solidFill>
              </a:rPr>
              <a:t>ΦΣ</a:t>
            </a:r>
            <a:r>
              <a:rPr lang="el-GR" altLang="el-GR" sz="3200" b="1" dirty="0"/>
              <a:t> = 40%</a:t>
            </a:r>
          </a:p>
        </p:txBody>
      </p:sp>
      <p:grpSp>
        <p:nvGrpSpPr>
          <p:cNvPr id="2" name="Group 5"/>
          <p:cNvGrpSpPr>
            <a:grpSpLocks/>
          </p:cNvGrpSpPr>
          <p:nvPr/>
        </p:nvGrpSpPr>
        <p:grpSpPr bwMode="auto">
          <a:xfrm>
            <a:off x="3923928" y="5373216"/>
            <a:ext cx="4800600" cy="1143000"/>
            <a:chOff x="2736" y="3360"/>
            <a:chExt cx="3024" cy="720"/>
          </a:xfrm>
        </p:grpSpPr>
        <p:sp>
          <p:nvSpPr>
            <p:cNvPr id="75782" name="Rectangle 6"/>
            <p:cNvSpPr>
              <a:spLocks noChangeArrowheads="1"/>
            </p:cNvSpPr>
            <p:nvPr/>
          </p:nvSpPr>
          <p:spPr bwMode="auto">
            <a:xfrm>
              <a:off x="2736" y="3360"/>
              <a:ext cx="3024" cy="720"/>
            </a:xfrm>
            <a:prstGeom prst="rect">
              <a:avLst/>
            </a:prstGeom>
            <a:solidFill>
              <a:srgbClr val="99FF99"/>
            </a:solidFill>
            <a:ln w="12700">
              <a:solidFill>
                <a:schemeClr val="tx1"/>
              </a:solidFill>
              <a:miter lim="800000"/>
              <a:headEnd type="none" w="sm" len="sm"/>
              <a:tailEnd type="none" w="sm" len="sm"/>
            </a:ln>
          </p:spPr>
          <p:txBody>
            <a:bodyPr wrap="none" anchor="ctr"/>
            <a:lstStyle/>
            <a:p>
              <a:pPr eaLnBrk="0" hangingPunct="0"/>
              <a:r>
                <a:rPr lang="el-GR" altLang="el-GR" sz="2800" b="1" dirty="0">
                  <a:solidFill>
                    <a:srgbClr val="0000CC"/>
                  </a:solidFill>
                </a:rPr>
                <a:t>ΚΠΦ</a:t>
              </a:r>
              <a:r>
                <a:rPr lang="el-GR" altLang="el-GR" sz="2800" b="1" dirty="0"/>
                <a:t> =</a:t>
              </a:r>
            </a:p>
          </p:txBody>
        </p:sp>
        <p:grpSp>
          <p:nvGrpSpPr>
            <p:cNvPr id="3" name="Group 7"/>
            <p:cNvGrpSpPr>
              <a:grpSpLocks/>
            </p:cNvGrpSpPr>
            <p:nvPr/>
          </p:nvGrpSpPr>
          <p:grpSpPr bwMode="auto">
            <a:xfrm>
              <a:off x="3552" y="3439"/>
              <a:ext cx="1104" cy="618"/>
              <a:chOff x="3936" y="3410"/>
              <a:chExt cx="1104" cy="618"/>
            </a:xfrm>
          </p:grpSpPr>
          <p:sp>
            <p:nvSpPr>
              <p:cNvPr id="75785" name="Line 8"/>
              <p:cNvSpPr>
                <a:spLocks noChangeShapeType="1"/>
              </p:cNvSpPr>
              <p:nvPr/>
            </p:nvSpPr>
            <p:spPr bwMode="auto">
              <a:xfrm>
                <a:off x="3936" y="3696"/>
                <a:ext cx="1104"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5786" name="Text Box 9"/>
              <p:cNvSpPr txBox="1">
                <a:spLocks noChangeArrowheads="1"/>
              </p:cNvSpPr>
              <p:nvPr/>
            </p:nvSpPr>
            <p:spPr bwMode="auto">
              <a:xfrm>
                <a:off x="4070" y="3410"/>
                <a:ext cx="678" cy="327"/>
              </a:xfrm>
              <a:prstGeom prst="rect">
                <a:avLst/>
              </a:prstGeom>
              <a:noFill/>
              <a:ln w="12700">
                <a:noFill/>
                <a:miter lim="800000"/>
                <a:headEnd type="none" w="sm" len="sm"/>
                <a:tailEnd type="none" w="sm" len="sm"/>
              </a:ln>
            </p:spPr>
            <p:txBody>
              <a:bodyPr wrap="none">
                <a:spAutoFit/>
              </a:bodyPr>
              <a:lstStyle/>
              <a:p>
                <a:pPr eaLnBrk="0" hangingPunct="0"/>
                <a:r>
                  <a:rPr lang="el-GR" altLang="el-GR" sz="2800" b="1" dirty="0"/>
                  <a:t>1.200</a:t>
                </a:r>
              </a:p>
            </p:txBody>
          </p:sp>
          <p:sp>
            <p:nvSpPr>
              <p:cNvPr id="75787" name="Text Box 10"/>
              <p:cNvSpPr txBox="1">
                <a:spLocks noChangeArrowheads="1"/>
              </p:cNvSpPr>
              <p:nvPr/>
            </p:nvSpPr>
            <p:spPr bwMode="auto">
              <a:xfrm>
                <a:off x="4080" y="3698"/>
                <a:ext cx="834" cy="330"/>
              </a:xfrm>
              <a:prstGeom prst="rect">
                <a:avLst/>
              </a:prstGeom>
              <a:noFill/>
              <a:ln w="12700">
                <a:noFill/>
                <a:miter lim="800000"/>
                <a:headEnd type="none" w="sm" len="sm"/>
                <a:tailEnd type="none" w="sm" len="sm"/>
              </a:ln>
            </p:spPr>
            <p:txBody>
              <a:bodyPr wrap="none">
                <a:spAutoFit/>
              </a:bodyPr>
              <a:lstStyle/>
              <a:p>
                <a:pPr eaLnBrk="0" hangingPunct="0"/>
                <a:r>
                  <a:rPr lang="el-GR" altLang="el-GR" sz="2800" b="1" dirty="0" smtClean="0"/>
                  <a:t>1- 40</a:t>
                </a:r>
                <a:r>
                  <a:rPr lang="el-GR" altLang="el-GR" sz="2800" b="1" dirty="0"/>
                  <a:t>%</a:t>
                </a:r>
              </a:p>
            </p:txBody>
          </p:sp>
        </p:grpSp>
        <p:sp>
          <p:nvSpPr>
            <p:cNvPr id="75784" name="Text Box 11"/>
            <p:cNvSpPr txBox="1">
              <a:spLocks noChangeArrowheads="1"/>
            </p:cNvSpPr>
            <p:nvPr/>
          </p:nvSpPr>
          <p:spPr bwMode="auto">
            <a:xfrm>
              <a:off x="4608" y="3554"/>
              <a:ext cx="996" cy="327"/>
            </a:xfrm>
            <a:prstGeom prst="rect">
              <a:avLst/>
            </a:prstGeom>
            <a:noFill/>
            <a:ln w="12700">
              <a:noFill/>
              <a:miter lim="800000"/>
              <a:headEnd type="none" w="sm" len="sm"/>
              <a:tailEnd type="none" w="sm" len="sm"/>
            </a:ln>
          </p:spPr>
          <p:txBody>
            <a:bodyPr wrap="none">
              <a:spAutoFit/>
            </a:bodyPr>
            <a:lstStyle/>
            <a:p>
              <a:pPr eaLnBrk="0" hangingPunct="0"/>
              <a:r>
                <a:rPr lang="el-GR" altLang="el-GR" sz="2800" b="1" dirty="0"/>
                <a:t>= €2.000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0-#ppt_w/2"/>
                                          </p:val>
                                        </p:tav>
                                        <p:tav tm="100000">
                                          <p:val>
                                            <p:strVal val="#ppt_x"/>
                                          </p:val>
                                        </p:tav>
                                      </p:tavLst>
                                    </p:anim>
                                    <p:anim calcmode="lin" valueType="num">
                                      <p:cBhvr additive="base">
                                        <p:cTn id="8" dur="500" fill="hold"/>
                                        <p:tgtEl>
                                          <p:spTgt spid="1853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4 - Θέση αριθμού διαφάνειας"/>
          <p:cNvSpPr>
            <a:spLocks noGrp="1"/>
          </p:cNvSpPr>
          <p:nvPr>
            <p:ph type="sldNum" sz="quarter" idx="12"/>
          </p:nvPr>
        </p:nvSpPr>
        <p:spPr>
          <a:xfrm>
            <a:off x="457200" y="6245225"/>
            <a:ext cx="2133600" cy="476250"/>
          </a:xfrm>
          <a:noFill/>
        </p:spPr>
        <p:txBody>
          <a:bodyPr/>
          <a:lstStyle/>
          <a:p>
            <a:pPr algn="l"/>
            <a:fld id="{C14D8022-D672-448C-8298-005CC96FA2BB}" type="slidenum">
              <a:rPr lang="el-GR" altLang="el-GR" smtClean="0">
                <a:latin typeface="Arial" pitchFamily="34" charset="0"/>
              </a:rPr>
              <a:pPr algn="l"/>
              <a:t>172</a:t>
            </a:fld>
            <a:endParaRPr lang="el-GR" altLang="el-GR" dirty="0" smtClean="0">
              <a:latin typeface="Arial" pitchFamily="34" charset="0"/>
            </a:endParaRPr>
          </a:p>
        </p:txBody>
      </p:sp>
      <p:sp>
        <p:nvSpPr>
          <p:cNvPr id="53251" name="Rectangle 2"/>
          <p:cNvSpPr>
            <a:spLocks noGrp="1" noChangeArrowheads="1"/>
          </p:cNvSpPr>
          <p:nvPr>
            <p:ph type="title"/>
          </p:nvPr>
        </p:nvSpPr>
        <p:spPr>
          <a:xfrm>
            <a:off x="0" y="198438"/>
            <a:ext cx="9144000" cy="417512"/>
          </a:xfrm>
          <a:noFill/>
        </p:spPr>
        <p:txBody>
          <a:bodyPr anchor="t"/>
          <a:lstStyle/>
          <a:p>
            <a:r>
              <a:rPr lang="en-GB" altLang="el-GR" sz="3600" b="1" dirty="0" smtClean="0">
                <a:latin typeface="+mn-lt"/>
              </a:rPr>
              <a:t>Επιχειρηματικός </a:t>
            </a:r>
            <a:r>
              <a:rPr lang="el-GR" altLang="el-GR" sz="3600" b="1" dirty="0" smtClean="0">
                <a:latin typeface="+mn-lt"/>
              </a:rPr>
              <a:t>Κ</a:t>
            </a:r>
            <a:r>
              <a:rPr lang="en-GB" altLang="el-GR" sz="3600" b="1" dirty="0" smtClean="0">
                <a:latin typeface="+mn-lt"/>
              </a:rPr>
              <a:t>ίνδυνος</a:t>
            </a:r>
            <a:r>
              <a:rPr lang="en-GB" altLang="el-GR" sz="3600" dirty="0" smtClean="0">
                <a:latin typeface="+mn-lt"/>
              </a:rPr>
              <a:t> </a:t>
            </a:r>
            <a:r>
              <a:rPr lang="en-GB" altLang="el-GR" sz="3600" b="1" dirty="0" smtClean="0">
                <a:latin typeface="+mn-lt"/>
              </a:rPr>
              <a:t>(1)</a:t>
            </a:r>
            <a:endParaRPr lang="el-GR" altLang="el-GR" sz="3600" b="1" dirty="0" smtClean="0">
              <a:latin typeface="+mn-lt"/>
            </a:endParaRPr>
          </a:p>
        </p:txBody>
      </p:sp>
      <p:sp>
        <p:nvSpPr>
          <p:cNvPr id="53252" name="Rectangle 3"/>
          <p:cNvSpPr>
            <a:spLocks noGrp="1" noChangeArrowheads="1"/>
          </p:cNvSpPr>
          <p:nvPr>
            <p:ph type="body" sz="half" idx="1"/>
          </p:nvPr>
        </p:nvSpPr>
        <p:spPr>
          <a:xfrm>
            <a:off x="395536" y="1196975"/>
            <a:ext cx="8352928" cy="4608513"/>
          </a:xfrm>
        </p:spPr>
        <p:txBody>
          <a:bodyPr/>
          <a:lstStyle/>
          <a:p>
            <a:pPr marL="0" indent="0" algn="just">
              <a:buFont typeface="Wingdings" pitchFamily="2" charset="2"/>
              <a:buNone/>
            </a:pPr>
            <a:r>
              <a:rPr lang="en-GB" altLang="el-GR" sz="2800" dirty="0" smtClean="0"/>
              <a:t>Ο επιχειρηματικός κίνδυνος είναι ο κίνδυνος τον οποίο αντιμετωπίζουν οι μέτοχοι μιας επιχείρησης η οποία δεν έχει δανειακά κεφάλαια.</a:t>
            </a:r>
            <a:endParaRPr lang="el-GR" altLang="el-GR" sz="2800" dirty="0" smtClean="0"/>
          </a:p>
          <a:p>
            <a:pPr marL="0" indent="0" algn="just">
              <a:buFont typeface="Wingdings" pitchFamily="2" charset="2"/>
              <a:buNone/>
            </a:pPr>
            <a:r>
              <a:rPr lang="en-GB" altLang="el-GR" sz="2800" dirty="0" smtClean="0"/>
              <a:t>Ο επιχειρηματικός κίνδυνος πηγάζει από την αβεβαιότητα των προβλεπόμενων ταμιακών ροών μιας επιχείρησης, η οποία με την σειρά της προέρχεται από την αβεβαιότητα των λειτουργικών κερδών που θα έχει η επιχείρηση και των κεφαλαίων που θα πρέπει να επενδύσει.</a:t>
            </a:r>
            <a:endParaRPr lang="el-GR" altLang="el-GR" sz="2800" dirty="0"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 Θέση αριθμού διαφάνειας"/>
          <p:cNvSpPr>
            <a:spLocks noGrp="1"/>
          </p:cNvSpPr>
          <p:nvPr>
            <p:ph type="sldNum" sz="quarter" idx="12"/>
          </p:nvPr>
        </p:nvSpPr>
        <p:spPr>
          <a:xfrm>
            <a:off x="457200" y="6245225"/>
            <a:ext cx="2133600" cy="476250"/>
          </a:xfrm>
          <a:noFill/>
        </p:spPr>
        <p:txBody>
          <a:bodyPr/>
          <a:lstStyle/>
          <a:p>
            <a:pPr algn="l"/>
            <a:fld id="{9FF5399D-FA77-4551-9ED4-6667AB7801F6}" type="slidenum">
              <a:rPr lang="el-GR" altLang="el-GR" smtClean="0">
                <a:latin typeface="Arial" pitchFamily="34" charset="0"/>
              </a:rPr>
              <a:pPr algn="l"/>
              <a:t>173</a:t>
            </a:fld>
            <a:endParaRPr lang="el-GR" altLang="el-GR" dirty="0" smtClean="0">
              <a:latin typeface="Arial" pitchFamily="34" charset="0"/>
            </a:endParaRPr>
          </a:p>
        </p:txBody>
      </p:sp>
      <p:sp>
        <p:nvSpPr>
          <p:cNvPr id="54275" name="Rectangle 3"/>
          <p:cNvSpPr>
            <a:spLocks noGrp="1" noChangeArrowheads="1"/>
          </p:cNvSpPr>
          <p:nvPr>
            <p:ph type="body" idx="1"/>
          </p:nvPr>
        </p:nvSpPr>
        <p:spPr>
          <a:xfrm>
            <a:off x="539552" y="1484312"/>
            <a:ext cx="8208912" cy="4032919"/>
          </a:xfrm>
        </p:spPr>
        <p:txBody>
          <a:bodyPr/>
          <a:lstStyle/>
          <a:p>
            <a:pPr marL="0" indent="0" algn="just">
              <a:buFont typeface="Wingdings" pitchFamily="2" charset="2"/>
              <a:buNone/>
            </a:pPr>
            <a:r>
              <a:rPr lang="en-GB" altLang="el-GR" sz="2800" dirty="0" smtClean="0"/>
              <a:t>Η απόδοση του επενδυμένου κεφαλαίου (</a:t>
            </a:r>
            <a:r>
              <a:rPr lang="en-US" altLang="el-GR" sz="2800" dirty="0" smtClean="0"/>
              <a:t>Return on Invested Capital</a:t>
            </a:r>
            <a:r>
              <a:rPr lang="en-GB" altLang="el-GR" sz="2800" dirty="0" smtClean="0"/>
              <a:t> – </a:t>
            </a:r>
            <a:r>
              <a:rPr lang="en-US" altLang="el-GR" sz="2800" dirty="0" smtClean="0"/>
              <a:t>ROIC</a:t>
            </a:r>
            <a:r>
              <a:rPr lang="en-GB" altLang="el-GR" sz="2800" dirty="0" smtClean="0"/>
              <a:t>) συνδυάζει αυτές τις δύο πηγές αβεβαιότητας και η μεταβλητότητά της μπορεί να χρησιμοποιηθεί για να μετρήσει τον μεμονωμένο επιχειρηματικό κίνδυνο. </a:t>
            </a:r>
            <a:r>
              <a:rPr lang="el-GR" altLang="el-GR" sz="2800" dirty="0" smtClean="0"/>
              <a:t>Η απόδοση του επενδυμένου κεφαλαίου υπολογίζεται ως εξής:</a:t>
            </a:r>
          </a:p>
        </p:txBody>
      </p:sp>
      <p:sp>
        <p:nvSpPr>
          <p:cNvPr id="54276" name="Rectangle 5"/>
          <p:cNvSpPr>
            <a:spLocks noGrp="1" noChangeArrowheads="1"/>
          </p:cNvSpPr>
          <p:nvPr>
            <p:ph type="title"/>
          </p:nvPr>
        </p:nvSpPr>
        <p:spPr>
          <a:xfrm>
            <a:off x="0" y="198438"/>
            <a:ext cx="9144000" cy="417512"/>
          </a:xfrm>
          <a:noFill/>
        </p:spPr>
        <p:txBody>
          <a:bodyPr anchor="t"/>
          <a:lstStyle/>
          <a:p>
            <a:r>
              <a:rPr lang="en-GB" altLang="el-GR" sz="3600" b="1" dirty="0" smtClean="0">
                <a:latin typeface="+mn-lt"/>
              </a:rPr>
              <a:t>Επιχειρηματικός </a:t>
            </a:r>
            <a:r>
              <a:rPr lang="el-GR" altLang="el-GR" sz="3600" b="1" dirty="0" smtClean="0">
                <a:latin typeface="+mn-lt"/>
              </a:rPr>
              <a:t>Κ</a:t>
            </a:r>
            <a:r>
              <a:rPr lang="en-GB" altLang="el-GR" sz="3600" b="1" dirty="0" smtClean="0">
                <a:latin typeface="+mn-lt"/>
              </a:rPr>
              <a:t>ίνδυνος</a:t>
            </a:r>
            <a:r>
              <a:rPr lang="en-GB" altLang="el-GR" sz="3600" dirty="0" smtClean="0">
                <a:latin typeface="+mn-lt"/>
              </a:rPr>
              <a:t> </a:t>
            </a:r>
            <a:r>
              <a:rPr lang="en-GB" altLang="el-GR" sz="3600" b="1" dirty="0" smtClean="0">
                <a:latin typeface="+mn-lt"/>
              </a:rPr>
              <a:t>(2)</a:t>
            </a:r>
            <a:endParaRPr lang="el-GR" altLang="el-GR" sz="3600" b="1" dirty="0" smtClean="0">
              <a:latin typeface="+mn-lt"/>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 Θέση αριθμού διαφάνειας"/>
          <p:cNvSpPr>
            <a:spLocks noGrp="1"/>
          </p:cNvSpPr>
          <p:nvPr>
            <p:ph type="sldNum" sz="quarter" idx="12"/>
          </p:nvPr>
        </p:nvSpPr>
        <p:spPr>
          <a:xfrm>
            <a:off x="457200" y="6245225"/>
            <a:ext cx="2133600" cy="476250"/>
          </a:xfrm>
          <a:noFill/>
        </p:spPr>
        <p:txBody>
          <a:bodyPr/>
          <a:lstStyle/>
          <a:p>
            <a:pPr algn="l"/>
            <a:fld id="{D281B684-60D3-4090-BEE7-446503C59177}" type="slidenum">
              <a:rPr lang="el-GR" altLang="el-GR" smtClean="0">
                <a:latin typeface="Arial" pitchFamily="34" charset="0"/>
              </a:rPr>
              <a:pPr algn="l"/>
              <a:t>174</a:t>
            </a:fld>
            <a:endParaRPr lang="el-GR" altLang="el-GR" dirty="0" smtClean="0">
              <a:latin typeface="Arial" pitchFamily="34" charset="0"/>
            </a:endParaRPr>
          </a:p>
        </p:txBody>
      </p:sp>
      <p:sp>
        <p:nvSpPr>
          <p:cNvPr id="552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55300" name="Object 2"/>
          <p:cNvGraphicFramePr>
            <a:graphicFrameLocks noChangeAspect="1"/>
          </p:cNvGraphicFramePr>
          <p:nvPr/>
        </p:nvGraphicFramePr>
        <p:xfrm>
          <a:off x="250825" y="1916113"/>
          <a:ext cx="8748713" cy="3313112"/>
        </p:xfrm>
        <a:graphic>
          <a:graphicData uri="http://schemas.openxmlformats.org/presentationml/2006/ole">
            <p:oleObj spid="_x0000_s55300" name="Equation" r:id="rId4" imgW="5219700" imgH="1536700" progId="">
              <p:embed/>
            </p:oleObj>
          </a:graphicData>
        </a:graphic>
      </p:graphicFrame>
      <p:sp>
        <p:nvSpPr>
          <p:cNvPr id="55301" name="Rectangle 7"/>
          <p:cNvSpPr>
            <a:spLocks noGrp="1" noChangeArrowheads="1"/>
          </p:cNvSpPr>
          <p:nvPr>
            <p:ph type="title"/>
          </p:nvPr>
        </p:nvSpPr>
        <p:spPr>
          <a:xfrm>
            <a:off x="0" y="198438"/>
            <a:ext cx="9144000" cy="417512"/>
          </a:xfrm>
          <a:noFill/>
        </p:spPr>
        <p:txBody>
          <a:bodyPr anchor="t"/>
          <a:lstStyle/>
          <a:p>
            <a:r>
              <a:rPr lang="en-GB" altLang="el-GR" sz="3600" b="1" dirty="0" smtClean="0">
                <a:latin typeface="Times New Roman" pitchFamily="18" charset="0"/>
              </a:rPr>
              <a:t>Επιχειρηματικός κίνδυνος</a:t>
            </a:r>
            <a:r>
              <a:rPr lang="en-GB" altLang="el-GR" sz="2800" dirty="0" smtClean="0"/>
              <a:t> </a:t>
            </a:r>
            <a:r>
              <a:rPr lang="en-GB" altLang="el-GR" sz="2800" b="1" dirty="0" smtClean="0"/>
              <a:t>(3)</a:t>
            </a:r>
            <a:endParaRPr lang="el-GR" altLang="el-GR" sz="2800" b="1" dirty="0"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87325"/>
            <a:ext cx="9144000" cy="721395"/>
          </a:xfrm>
          <a:noFill/>
        </p:spPr>
        <p:txBody>
          <a:bodyPr anchor="t"/>
          <a:lstStyle/>
          <a:p>
            <a:r>
              <a:rPr lang="en-GB" altLang="el-GR" sz="3600" b="1" dirty="0" smtClean="0">
                <a:latin typeface="Times New Roman" pitchFamily="18" charset="0"/>
              </a:rPr>
              <a:t>Λειτουργική Μόχλευση</a:t>
            </a:r>
            <a:r>
              <a:rPr lang="en-US" altLang="el-GR" sz="3600" b="1" dirty="0" smtClean="0"/>
              <a:t> (1)</a:t>
            </a:r>
            <a:endParaRPr lang="el-GR" altLang="el-GR" sz="3600" dirty="0" smtClean="0"/>
          </a:p>
        </p:txBody>
      </p:sp>
      <p:sp>
        <p:nvSpPr>
          <p:cNvPr id="56323" name="Rectangle 3"/>
          <p:cNvSpPr>
            <a:spLocks noGrp="1" noChangeArrowheads="1"/>
          </p:cNvSpPr>
          <p:nvPr>
            <p:ph type="body" idx="1"/>
          </p:nvPr>
        </p:nvSpPr>
        <p:spPr>
          <a:xfrm>
            <a:off x="468313" y="1268413"/>
            <a:ext cx="8351837" cy="5329237"/>
          </a:xfrm>
        </p:spPr>
        <p:txBody>
          <a:bodyPr/>
          <a:lstStyle/>
          <a:p>
            <a:pPr marL="0" indent="0" algn="just">
              <a:lnSpc>
                <a:spcPct val="150000"/>
              </a:lnSpc>
              <a:buFont typeface="Wingdings" pitchFamily="2" charset="2"/>
              <a:buNone/>
            </a:pPr>
            <a:r>
              <a:rPr lang="en-GB" altLang="el-GR" sz="2800" dirty="0" smtClean="0">
                <a:latin typeface="Times New Roman" pitchFamily="18" charset="0"/>
              </a:rPr>
              <a:t>Λειτουργική μόχλευση λέγεται η αντικατάσταση μεθόδων παραγωγής μεταβλητού κόστους με μεθόδους σταθερού κόστους, με σκοπό διάφορες μεταβολές στις πωλήσεις να οδηγούν σε μεγαλύτερες μεταβολές στα καθαρά λειτουργικά κέρδη μιας επιχείρησης.</a:t>
            </a:r>
            <a:r>
              <a:rPr lang="el-GR" altLang="el-GR" sz="2800" dirty="0" smtClean="0">
                <a:latin typeface="Times New Roman" pitchFamily="18" charset="0"/>
              </a:rPr>
              <a:t> </a:t>
            </a:r>
            <a:r>
              <a:rPr lang="en-GB" altLang="el-GR" sz="2800" dirty="0" smtClean="0">
                <a:latin typeface="Times New Roman" pitchFamily="18" charset="0"/>
              </a:rPr>
              <a:t>Εάν ένα μεγάλο ποσοστό του συνολικού κόστους μιας επιχείρησης είναι σταθερό, τότε η επιχείρηση λέγεται ότι έχει ένα υψηλό βαθμό λειτουργικής μόχλευσης.</a:t>
            </a:r>
            <a:r>
              <a:rPr lang="el-GR" altLang="el-GR" sz="28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 Θέση αριθμού διαφάνειας"/>
          <p:cNvSpPr>
            <a:spLocks noGrp="1"/>
          </p:cNvSpPr>
          <p:nvPr>
            <p:ph type="sldNum" sz="quarter" idx="12"/>
          </p:nvPr>
        </p:nvSpPr>
        <p:spPr>
          <a:xfrm>
            <a:off x="457200" y="6245225"/>
            <a:ext cx="2133600" cy="476250"/>
          </a:xfrm>
          <a:noFill/>
        </p:spPr>
        <p:txBody>
          <a:bodyPr/>
          <a:lstStyle/>
          <a:p>
            <a:pPr algn="l"/>
            <a:fld id="{1EE47BB2-53CB-44A2-8ECE-E2255B15E10F}" type="slidenum">
              <a:rPr lang="el-GR" altLang="el-GR" smtClean="0">
                <a:latin typeface="Arial" pitchFamily="34" charset="0"/>
              </a:rPr>
              <a:pPr algn="l"/>
              <a:t>176</a:t>
            </a:fld>
            <a:endParaRPr lang="el-GR" altLang="el-GR" dirty="0" smtClean="0">
              <a:latin typeface="Arial" pitchFamily="34" charset="0"/>
            </a:endParaRPr>
          </a:p>
        </p:txBody>
      </p:sp>
      <p:sp>
        <p:nvSpPr>
          <p:cNvPr id="57347" name="Rectangle 3"/>
          <p:cNvSpPr>
            <a:spLocks noGrp="1" noChangeArrowheads="1"/>
          </p:cNvSpPr>
          <p:nvPr>
            <p:ph type="body" idx="1"/>
          </p:nvPr>
        </p:nvSpPr>
        <p:spPr>
          <a:xfrm>
            <a:off x="250825" y="1196975"/>
            <a:ext cx="8569325" cy="4968875"/>
          </a:xfrm>
        </p:spPr>
        <p:txBody>
          <a:bodyPr/>
          <a:lstStyle/>
          <a:p>
            <a:pPr marL="0" indent="0" algn="just">
              <a:lnSpc>
                <a:spcPct val="150000"/>
              </a:lnSpc>
              <a:buFont typeface="Wingdings" pitchFamily="2" charset="2"/>
              <a:buNone/>
            </a:pPr>
            <a:r>
              <a:rPr lang="en-GB" altLang="el-GR" sz="2800" dirty="0" smtClean="0">
                <a:latin typeface="Times New Roman" pitchFamily="18" charset="0"/>
              </a:rPr>
              <a:t>Ένας μεγάλος βαθμός λειτουργικής μόχλευσης σημαίνει ότι, όταν όλα τα άλλα παραμένουν σταθερά, μία σχετικά μικρή μεταβολή των πωλήσεων έχει ως αποτέλεσμα μία μεγάλη μεταβολή στα καθαρά λειτουργικά κέρδη, δηλαδή στα κέρδη πριν από τόκους</a:t>
            </a:r>
            <a:r>
              <a:rPr lang="el-GR" altLang="el-GR" sz="2800" dirty="0" smtClean="0">
                <a:latin typeface="Times New Roman" pitchFamily="18" charset="0"/>
              </a:rPr>
              <a:t> </a:t>
            </a:r>
            <a:r>
              <a:rPr lang="en-GB" altLang="el-GR" sz="2800" dirty="0" smtClean="0">
                <a:latin typeface="Times New Roman" pitchFamily="18" charset="0"/>
              </a:rPr>
              <a:t>και φόρους (ΕΒΙΤ).</a:t>
            </a:r>
            <a:r>
              <a:rPr lang="en-GB" altLang="el-GR" sz="3600" dirty="0" smtClean="0">
                <a:latin typeface="Times New Roman" pitchFamily="18" charset="0"/>
              </a:rPr>
              <a:t> </a:t>
            </a:r>
            <a:endParaRPr lang="el-GR" altLang="el-GR" sz="3600" dirty="0" smtClean="0">
              <a:latin typeface="Times New Roman" pitchFamily="18" charset="0"/>
            </a:endParaRPr>
          </a:p>
          <a:p>
            <a:pPr marL="0" indent="0"/>
            <a:endParaRPr lang="el-GR" altLang="el-GR" dirty="0" smtClean="0"/>
          </a:p>
        </p:txBody>
      </p:sp>
      <p:sp>
        <p:nvSpPr>
          <p:cNvPr id="57348" name="Rectangle 5"/>
          <p:cNvSpPr>
            <a:spLocks noGrp="1" noChangeArrowheads="1"/>
          </p:cNvSpPr>
          <p:nvPr>
            <p:ph type="title"/>
          </p:nvPr>
        </p:nvSpPr>
        <p:spPr>
          <a:xfrm>
            <a:off x="0" y="187325"/>
            <a:ext cx="9144000" cy="276225"/>
          </a:xfrm>
          <a:noFill/>
        </p:spPr>
        <p:txBody>
          <a:bodyPr anchor="t"/>
          <a:lstStyle/>
          <a:p>
            <a:r>
              <a:rPr lang="en-GB" altLang="el-GR" sz="3600" b="1" dirty="0" smtClean="0">
                <a:latin typeface="Times New Roman" pitchFamily="18" charset="0"/>
              </a:rPr>
              <a:t>Λειτουργική Μόχλευση</a:t>
            </a:r>
            <a:r>
              <a:rPr lang="en-US" altLang="el-GR" sz="2800" b="1" dirty="0" smtClean="0"/>
              <a:t> (2)</a:t>
            </a:r>
            <a:endParaRPr lang="el-GR" altLang="el-GR" sz="2800" b="1"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84150"/>
            <a:ext cx="9144000" cy="504825"/>
          </a:xfrm>
          <a:noFill/>
        </p:spPr>
        <p:txBody>
          <a:bodyPr anchor="t"/>
          <a:lstStyle/>
          <a:p>
            <a:r>
              <a:rPr lang="en-GB" altLang="el-GR" sz="3600" b="1" dirty="0" smtClean="0">
                <a:latin typeface="Times New Roman" pitchFamily="18" charset="0"/>
              </a:rPr>
              <a:t>Βαθμός </a:t>
            </a:r>
            <a:r>
              <a:rPr lang="el-GR" altLang="el-GR" sz="3600" b="1" dirty="0" smtClean="0">
                <a:latin typeface="Times New Roman" pitchFamily="18" charset="0"/>
              </a:rPr>
              <a:t>Λ</a:t>
            </a:r>
            <a:r>
              <a:rPr lang="en-GB" altLang="el-GR" sz="3600" b="1" dirty="0" smtClean="0">
                <a:latin typeface="Times New Roman" pitchFamily="18" charset="0"/>
              </a:rPr>
              <a:t>ειτουργικής </a:t>
            </a:r>
            <a:r>
              <a:rPr lang="el-GR" altLang="el-GR" sz="3600" b="1" dirty="0" smtClean="0">
                <a:latin typeface="Times New Roman" pitchFamily="18" charset="0"/>
              </a:rPr>
              <a:t>Μ</a:t>
            </a:r>
            <a:r>
              <a:rPr lang="en-GB" altLang="el-GR" sz="3600" b="1" dirty="0" smtClean="0">
                <a:latin typeface="Times New Roman" pitchFamily="18" charset="0"/>
              </a:rPr>
              <a:t>όχλευσης</a:t>
            </a:r>
            <a:r>
              <a:rPr lang="en-US" altLang="el-GR" sz="2800" b="1" dirty="0" smtClean="0"/>
              <a:t> (1)</a:t>
            </a:r>
            <a:endParaRPr lang="el-GR" altLang="el-GR" sz="3200" dirty="0" smtClean="0"/>
          </a:p>
        </p:txBody>
      </p:sp>
      <p:sp>
        <p:nvSpPr>
          <p:cNvPr id="58371" name="Rectangle 3"/>
          <p:cNvSpPr>
            <a:spLocks noGrp="1" noChangeArrowheads="1"/>
          </p:cNvSpPr>
          <p:nvPr>
            <p:ph type="body" idx="1"/>
          </p:nvPr>
        </p:nvSpPr>
        <p:spPr>
          <a:xfrm>
            <a:off x="250825" y="1196975"/>
            <a:ext cx="8569325" cy="5111750"/>
          </a:xfrm>
        </p:spPr>
        <p:txBody>
          <a:bodyPr/>
          <a:lstStyle/>
          <a:p>
            <a:pPr marL="0" indent="0" algn="just">
              <a:lnSpc>
                <a:spcPct val="150000"/>
              </a:lnSpc>
              <a:buFont typeface="Wingdings" pitchFamily="2" charset="2"/>
              <a:buNone/>
            </a:pPr>
            <a:r>
              <a:rPr lang="el-GR" altLang="el-GR" sz="2800" dirty="0" smtClean="0">
                <a:latin typeface="Times New Roman" pitchFamily="18" charset="0"/>
              </a:rPr>
              <a:t>Η λειτουργική μόχλευση την οποία χρησιμοποιεί μια επιχείρηση μετριέται με τον βαθμό λειτουργικής μόχλευσης (</a:t>
            </a:r>
            <a:r>
              <a:rPr lang="en-GB" altLang="el-GR" sz="2800" dirty="0" smtClean="0">
                <a:latin typeface="Times New Roman" pitchFamily="18" charset="0"/>
              </a:rPr>
              <a:t>Degree of Operating Leverage</a:t>
            </a:r>
            <a:r>
              <a:rPr lang="el-GR" altLang="el-GR" sz="2800" dirty="0" smtClean="0">
                <a:latin typeface="Times New Roman" pitchFamily="18" charset="0"/>
              </a:rPr>
              <a:t> ή </a:t>
            </a:r>
            <a:r>
              <a:rPr lang="en-GB" altLang="el-GR" sz="2800" dirty="0" smtClean="0">
                <a:latin typeface="Times New Roman" pitchFamily="18" charset="0"/>
              </a:rPr>
              <a:t>DOL</a:t>
            </a:r>
            <a:r>
              <a:rPr lang="el-GR" altLang="el-GR" sz="2800" dirty="0" smtClean="0">
                <a:latin typeface="Times New Roman" pitchFamily="18" charset="0"/>
              </a:rPr>
              <a:t>).  Ο Βαθμός Λειτουργικής Μόχλευσης είναι ο λόγος της ποσοστιαίας μεταβολής των καθαρών λειτουργικών κερδών (</a:t>
            </a:r>
            <a:r>
              <a:rPr lang="en-GB" altLang="el-GR" sz="2800" dirty="0" smtClean="0">
                <a:latin typeface="Times New Roman" pitchFamily="18" charset="0"/>
              </a:rPr>
              <a:t>Earnings Before Interest and Taxes</a:t>
            </a:r>
            <a:r>
              <a:rPr lang="el-GR" altLang="el-GR" sz="2800" dirty="0" smtClean="0">
                <a:latin typeface="Times New Roman" pitchFamily="18" charset="0"/>
              </a:rPr>
              <a:t> - </a:t>
            </a:r>
            <a:r>
              <a:rPr lang="en-GB" altLang="el-GR" sz="2800" dirty="0" smtClean="0">
                <a:latin typeface="Times New Roman" pitchFamily="18" charset="0"/>
              </a:rPr>
              <a:t>EBIT</a:t>
            </a:r>
            <a:r>
              <a:rPr lang="el-GR" altLang="el-GR" sz="2800" dirty="0" smtClean="0">
                <a:latin typeface="Times New Roman" pitchFamily="18" charset="0"/>
              </a:rPr>
              <a:t>) προς την ποσοστιαία μεταβολή του αριθμού των μονάδων προϊόντος που πουλήθηκαν:</a:t>
            </a:r>
          </a:p>
        </p:txBody>
      </p:sp>
      <p:sp>
        <p:nvSpPr>
          <p:cNvPr id="58372" name="Rectangle 5"/>
          <p:cNvSpPr>
            <a:spLocks noChangeArrowheads="1"/>
          </p:cNvSpPr>
          <p:nvPr/>
        </p:nvSpPr>
        <p:spPr bwMode="auto">
          <a:xfrm>
            <a:off x="0" y="3119438"/>
            <a:ext cx="9144000" cy="0"/>
          </a:xfrm>
          <a:prstGeom prst="rect">
            <a:avLst/>
          </a:prstGeom>
          <a:noFill/>
          <a:ln w="9525">
            <a:noFill/>
            <a:miter lim="800000"/>
            <a:headEnd/>
            <a:tailEnd/>
          </a:ln>
        </p:spPr>
        <p:txBody>
          <a:bodyPr anchor="ctr">
            <a:spAutoFit/>
          </a:bodyPr>
          <a:lstStyle/>
          <a:p>
            <a:endParaRPr lang="el-GR" altLang="el-GR"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 Θέση αριθμού διαφάνειας"/>
          <p:cNvSpPr>
            <a:spLocks noGrp="1"/>
          </p:cNvSpPr>
          <p:nvPr>
            <p:ph type="sldNum" sz="quarter" idx="12"/>
          </p:nvPr>
        </p:nvSpPr>
        <p:spPr>
          <a:xfrm>
            <a:off x="457200" y="6245225"/>
            <a:ext cx="2133600" cy="476250"/>
          </a:xfrm>
          <a:noFill/>
        </p:spPr>
        <p:txBody>
          <a:bodyPr/>
          <a:lstStyle/>
          <a:p>
            <a:pPr algn="l"/>
            <a:fld id="{12A57A34-1019-4D20-97C4-AE7F2501374C}" type="slidenum">
              <a:rPr lang="el-GR" altLang="el-GR" smtClean="0">
                <a:latin typeface="Arial" pitchFamily="34" charset="0"/>
              </a:rPr>
              <a:pPr algn="l"/>
              <a:t>178</a:t>
            </a:fld>
            <a:endParaRPr lang="el-GR" altLang="el-GR" dirty="0" smtClean="0">
              <a:latin typeface="Arial" pitchFamily="34" charset="0"/>
            </a:endParaRPr>
          </a:p>
        </p:txBody>
      </p:sp>
      <p:graphicFrame>
        <p:nvGraphicFramePr>
          <p:cNvPr id="59395" name="Object 2"/>
          <p:cNvGraphicFramePr>
            <a:graphicFrameLocks noChangeAspect="1"/>
          </p:cNvGraphicFramePr>
          <p:nvPr>
            <p:ph idx="1"/>
          </p:nvPr>
        </p:nvGraphicFramePr>
        <p:xfrm>
          <a:off x="1979712" y="3429000"/>
          <a:ext cx="5545137" cy="1708150"/>
        </p:xfrm>
        <a:graphic>
          <a:graphicData uri="http://schemas.openxmlformats.org/presentationml/2006/ole">
            <p:oleObj spid="_x0000_s59395" name="Equation" r:id="rId4" imgW="2019300" imgH="622300" progId="">
              <p:embed/>
            </p:oleObj>
          </a:graphicData>
        </a:graphic>
      </p:graphicFrame>
      <p:sp>
        <p:nvSpPr>
          <p:cNvPr id="59396" name="Rectangle 8"/>
          <p:cNvSpPr>
            <a:spLocks noGrp="1" noChangeArrowheads="1"/>
          </p:cNvSpPr>
          <p:nvPr>
            <p:ph type="title"/>
          </p:nvPr>
        </p:nvSpPr>
        <p:spPr>
          <a:xfrm>
            <a:off x="0" y="184150"/>
            <a:ext cx="9144000" cy="504825"/>
          </a:xfrm>
          <a:noFill/>
        </p:spPr>
        <p:txBody>
          <a:bodyPr anchor="t"/>
          <a:lstStyle/>
          <a:p>
            <a:pPr algn="just"/>
            <a:r>
              <a:rPr lang="en-GB" altLang="el-GR" sz="3600" b="1" dirty="0" smtClean="0">
                <a:solidFill>
                  <a:srgbClr val="0000CC"/>
                </a:solidFill>
                <a:latin typeface="Times New Roman" pitchFamily="18" charset="0"/>
              </a:rPr>
              <a:t>Βαθμός </a:t>
            </a:r>
            <a:r>
              <a:rPr lang="el-GR" altLang="el-GR" sz="3600" b="1" dirty="0" smtClean="0">
                <a:solidFill>
                  <a:srgbClr val="0000CC"/>
                </a:solidFill>
                <a:latin typeface="Times New Roman" pitchFamily="18" charset="0"/>
              </a:rPr>
              <a:t>Λ</a:t>
            </a:r>
            <a:r>
              <a:rPr lang="en-GB" altLang="el-GR" sz="3600" b="1" dirty="0" smtClean="0">
                <a:solidFill>
                  <a:srgbClr val="0000CC"/>
                </a:solidFill>
                <a:latin typeface="Times New Roman" pitchFamily="18" charset="0"/>
              </a:rPr>
              <a:t>ειτουργικής </a:t>
            </a:r>
            <a:r>
              <a:rPr lang="el-GR" altLang="el-GR" sz="3600" b="1" dirty="0" smtClean="0">
                <a:solidFill>
                  <a:srgbClr val="0000CC"/>
                </a:solidFill>
                <a:latin typeface="Times New Roman" pitchFamily="18" charset="0"/>
              </a:rPr>
              <a:t>Μ</a:t>
            </a:r>
            <a:r>
              <a:rPr lang="en-GB" altLang="el-GR" sz="3600" b="1" dirty="0" smtClean="0">
                <a:solidFill>
                  <a:srgbClr val="0000CC"/>
                </a:solidFill>
                <a:latin typeface="Times New Roman" pitchFamily="18" charset="0"/>
              </a:rPr>
              <a:t>όχλευσης</a:t>
            </a:r>
            <a:r>
              <a:rPr lang="en-US" altLang="el-GR" sz="2800" b="1" dirty="0" smtClean="0">
                <a:solidFill>
                  <a:srgbClr val="0000CC"/>
                </a:solidFill>
              </a:rPr>
              <a:t> (2)</a:t>
            </a:r>
            <a:r>
              <a:rPr lang="el-GR" altLang="el-GR" sz="2800" b="1" dirty="0" smtClean="0"/>
              <a:t/>
            </a:r>
            <a:br>
              <a:rPr lang="el-GR" altLang="el-GR" sz="2800" b="1" dirty="0" smtClean="0"/>
            </a:br>
            <a:r>
              <a:rPr lang="el-GR" altLang="el-GR" sz="2800" b="1" dirty="0" smtClean="0"/>
              <a:t/>
            </a:r>
            <a:br>
              <a:rPr lang="el-GR" altLang="el-GR" sz="2800" b="1" dirty="0" smtClean="0"/>
            </a:br>
            <a:r>
              <a:rPr lang="el-GR" altLang="el-GR" sz="2800" b="1" dirty="0" smtClean="0"/>
              <a:t>ΑΡΙΘΜΗΤΗΣ [(ΕΒΙΤ</a:t>
            </a:r>
            <a:r>
              <a:rPr lang="el-GR" altLang="el-GR" sz="2800" b="1" baseline="-25000" dirty="0" smtClean="0"/>
              <a:t>2019</a:t>
            </a:r>
            <a:r>
              <a:rPr lang="el-GR" altLang="el-GR" sz="2800" b="1" dirty="0" smtClean="0"/>
              <a:t> – ΕΒΙΤ</a:t>
            </a:r>
            <a:r>
              <a:rPr lang="el-GR" altLang="el-GR" sz="2800" b="1" baseline="-25000" dirty="0" smtClean="0"/>
              <a:t>2018</a:t>
            </a:r>
            <a:r>
              <a:rPr lang="el-GR" altLang="el-GR" sz="2800" b="1" dirty="0" smtClean="0"/>
              <a:t>) / ΕΒΙΤ</a:t>
            </a:r>
            <a:r>
              <a:rPr lang="el-GR" altLang="el-GR" sz="2800" b="1" baseline="-25000" dirty="0" smtClean="0"/>
              <a:t>2018</a:t>
            </a:r>
            <a:r>
              <a:rPr lang="el-GR" altLang="el-GR" sz="2800" b="1" dirty="0" smtClean="0"/>
              <a:t>]*100</a:t>
            </a:r>
            <a:br>
              <a:rPr lang="el-GR" altLang="el-GR" sz="2800" b="1" dirty="0" smtClean="0"/>
            </a:br>
            <a:r>
              <a:rPr lang="el-GR" altLang="el-GR" sz="2800" b="1" dirty="0" smtClean="0"/>
              <a:t/>
            </a:r>
            <a:br>
              <a:rPr lang="el-GR" altLang="el-GR" sz="2800" b="1" dirty="0" smtClean="0"/>
            </a:br>
            <a:r>
              <a:rPr lang="el-GR" altLang="el-GR" sz="2800" b="1" dirty="0" smtClean="0"/>
              <a:t>ΠΑΡΟΝΟΜΑΣΤΗΣ: [</a:t>
            </a:r>
            <a:r>
              <a:rPr lang="en-US" altLang="el-GR" sz="2800" b="1" dirty="0" smtClean="0"/>
              <a:t>Q</a:t>
            </a:r>
            <a:r>
              <a:rPr lang="en-US" altLang="el-GR" sz="2800" b="1" baseline="-25000" dirty="0" smtClean="0"/>
              <a:t>2019</a:t>
            </a:r>
            <a:r>
              <a:rPr lang="en-US" altLang="el-GR" sz="2800" b="1" dirty="0" smtClean="0"/>
              <a:t> – Q</a:t>
            </a:r>
            <a:r>
              <a:rPr lang="en-US" altLang="el-GR" sz="2800" b="1" baseline="-25000" dirty="0" smtClean="0"/>
              <a:t>2018</a:t>
            </a:r>
            <a:r>
              <a:rPr lang="en-US" altLang="el-GR" sz="2800" b="1" dirty="0" smtClean="0"/>
              <a:t>) / Q</a:t>
            </a:r>
            <a:r>
              <a:rPr lang="en-US" altLang="el-GR" sz="2800" b="1" baseline="-25000" dirty="0" smtClean="0"/>
              <a:t>2018</a:t>
            </a:r>
            <a:r>
              <a:rPr lang="en-US" altLang="el-GR" sz="2800" b="1" dirty="0" smtClean="0"/>
              <a:t>]*100</a:t>
            </a:r>
            <a:endParaRPr lang="el-GR" altLang="el-GR" sz="2800" b="1" dirty="0"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 Θέση αριθμού διαφάνειας"/>
          <p:cNvSpPr>
            <a:spLocks noGrp="1"/>
          </p:cNvSpPr>
          <p:nvPr>
            <p:ph type="sldNum" sz="quarter" idx="12"/>
          </p:nvPr>
        </p:nvSpPr>
        <p:spPr>
          <a:xfrm>
            <a:off x="457200" y="6245225"/>
            <a:ext cx="2133600" cy="476250"/>
          </a:xfrm>
          <a:noFill/>
        </p:spPr>
        <p:txBody>
          <a:bodyPr/>
          <a:lstStyle/>
          <a:p>
            <a:pPr algn="l"/>
            <a:fld id="{2929D4F3-E98D-41AD-B4F2-77E5216B6C33}" type="slidenum">
              <a:rPr lang="el-GR" altLang="el-GR" smtClean="0">
                <a:latin typeface="Arial" pitchFamily="34" charset="0"/>
              </a:rPr>
              <a:pPr algn="l"/>
              <a:t>179</a:t>
            </a:fld>
            <a:endParaRPr lang="el-GR" altLang="el-GR" dirty="0" smtClean="0">
              <a:latin typeface="Arial" pitchFamily="34" charset="0"/>
            </a:endParaRPr>
          </a:p>
        </p:txBody>
      </p:sp>
      <p:sp>
        <p:nvSpPr>
          <p:cNvPr id="60419" name="Rectangle 3"/>
          <p:cNvSpPr>
            <a:spLocks noGrp="1" noChangeArrowheads="1"/>
          </p:cNvSpPr>
          <p:nvPr>
            <p:ph type="body" idx="1"/>
          </p:nvPr>
        </p:nvSpPr>
        <p:spPr>
          <a:xfrm>
            <a:off x="323850" y="981075"/>
            <a:ext cx="8496300" cy="3240088"/>
          </a:xfrm>
        </p:spPr>
        <p:txBody>
          <a:bodyPr/>
          <a:lstStyle/>
          <a:p>
            <a:pPr marL="0" indent="0" algn="just">
              <a:buFont typeface="Wingdings" pitchFamily="2" charset="2"/>
              <a:buNone/>
            </a:pPr>
            <a:r>
              <a:rPr lang="en-GB" altLang="el-GR" sz="2800" dirty="0" smtClean="0">
                <a:latin typeface="Times New Roman" pitchFamily="18" charset="0"/>
              </a:rPr>
              <a:t>Πρέπει να υπογραμμιστεί ότι αυτό που έχει σημασία στον υπολογισμό του βαθμού λειτουργικής μόχλευσης, είναι το επίπεδο παραγωγής που παίρνουμε ως βάση</a:t>
            </a:r>
            <a:r>
              <a:rPr lang="el-GR" altLang="el-GR" sz="2800" dirty="0" smtClean="0">
                <a:latin typeface="Times New Roman" pitchFamily="18" charset="0"/>
              </a:rPr>
              <a:t>. Για γραμμικό νεκρό σημείο έχει αναπτυχθεί μια σχέση η οποία δίνει τον βαθμό λειτουργικής μόχλευσης σε οποιοδήποτε επίπεδο παραγωγής </a:t>
            </a:r>
            <a:r>
              <a:rPr lang="en-GB" altLang="el-GR" sz="2800" dirty="0" smtClean="0">
                <a:latin typeface="Times New Roman" pitchFamily="18" charset="0"/>
              </a:rPr>
              <a:t>Q</a:t>
            </a:r>
            <a:r>
              <a:rPr lang="el-GR" altLang="el-GR" sz="2800" dirty="0" smtClean="0">
                <a:latin typeface="Times New Roman" pitchFamily="18" charset="0"/>
              </a:rPr>
              <a:t>.  Η σχέση αυτή είναι η εξής: </a:t>
            </a:r>
          </a:p>
        </p:txBody>
      </p:sp>
      <p:sp>
        <p:nvSpPr>
          <p:cNvPr id="60420" name="Rectangle 5"/>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60421" name="Object 2"/>
          <p:cNvGraphicFramePr>
            <a:graphicFrameLocks noChangeAspect="1"/>
          </p:cNvGraphicFramePr>
          <p:nvPr/>
        </p:nvGraphicFramePr>
        <p:xfrm>
          <a:off x="1116013" y="4292600"/>
          <a:ext cx="7343775" cy="1958975"/>
        </p:xfrm>
        <a:graphic>
          <a:graphicData uri="http://schemas.openxmlformats.org/presentationml/2006/ole">
            <p:oleObj spid="_x0000_s60421" name="Equation" r:id="rId4" imgW="2578100" imgH="660400" progId="">
              <p:embed/>
            </p:oleObj>
          </a:graphicData>
        </a:graphic>
      </p:graphicFrame>
      <p:sp>
        <p:nvSpPr>
          <p:cNvPr id="60422" name="Rectangle 7"/>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el-GR" altLang="el-GR" dirty="0"/>
          </a:p>
        </p:txBody>
      </p:sp>
      <p:sp>
        <p:nvSpPr>
          <p:cNvPr id="60423" name="Rectangle 10"/>
          <p:cNvSpPr>
            <a:spLocks noGrp="1" noChangeArrowheads="1"/>
          </p:cNvSpPr>
          <p:nvPr>
            <p:ph type="title"/>
          </p:nvPr>
        </p:nvSpPr>
        <p:spPr>
          <a:xfrm>
            <a:off x="0" y="184150"/>
            <a:ext cx="9144000" cy="504825"/>
          </a:xfrm>
          <a:noFill/>
        </p:spPr>
        <p:txBody>
          <a:bodyPr anchor="t"/>
          <a:lstStyle/>
          <a:p>
            <a:r>
              <a:rPr lang="en-GB" altLang="el-GR" sz="3600" b="1" dirty="0" smtClean="0">
                <a:latin typeface="Times New Roman" pitchFamily="18" charset="0"/>
              </a:rPr>
              <a:t>Βαθμός </a:t>
            </a:r>
            <a:r>
              <a:rPr lang="el-GR" altLang="el-GR" sz="3600" b="1" dirty="0" smtClean="0">
                <a:latin typeface="Times New Roman" pitchFamily="18" charset="0"/>
              </a:rPr>
              <a:t>Λ</a:t>
            </a:r>
            <a:r>
              <a:rPr lang="en-GB" altLang="el-GR" sz="3600" b="1" dirty="0" smtClean="0">
                <a:latin typeface="Times New Roman" pitchFamily="18" charset="0"/>
              </a:rPr>
              <a:t>ειτουργικής </a:t>
            </a:r>
            <a:r>
              <a:rPr lang="el-GR" altLang="el-GR" sz="3600" b="1" dirty="0" smtClean="0">
                <a:latin typeface="Times New Roman" pitchFamily="18" charset="0"/>
              </a:rPr>
              <a:t>Μ</a:t>
            </a:r>
            <a:r>
              <a:rPr lang="en-GB" altLang="el-GR" sz="3600" b="1" dirty="0" smtClean="0">
                <a:latin typeface="Times New Roman" pitchFamily="18" charset="0"/>
              </a:rPr>
              <a:t>όχλευσης</a:t>
            </a:r>
            <a:r>
              <a:rPr lang="en-US" altLang="el-GR" sz="2800" b="1" dirty="0" smtClean="0"/>
              <a:t> (3)</a:t>
            </a:r>
            <a:endParaRPr lang="el-GR" altLang="el-GR" sz="28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b="1" dirty="0" smtClean="0"/>
              <a:t>ΣΤΟΧΟΣ ΕΠΙΧΕΙΡΗΣΗΣ</a:t>
            </a:r>
            <a:endParaRPr lang="el-GR" b="1" dirty="0"/>
          </a:p>
        </p:txBody>
      </p:sp>
      <p:sp>
        <p:nvSpPr>
          <p:cNvPr id="3" name="2 - Θέση περιεχομένου"/>
          <p:cNvSpPr>
            <a:spLocks noGrp="1"/>
          </p:cNvSpPr>
          <p:nvPr>
            <p:ph idx="1"/>
          </p:nvPr>
        </p:nvSpPr>
        <p:spPr>
          <a:xfrm>
            <a:off x="0" y="1052736"/>
            <a:ext cx="9144000" cy="5805264"/>
          </a:xfrm>
        </p:spPr>
        <p:txBody>
          <a:bodyPr/>
          <a:lstStyle/>
          <a:p>
            <a:pPr algn="just"/>
            <a:r>
              <a:rPr lang="el-GR" dirty="0" smtClean="0"/>
              <a:t>Είναι η μηδενική διακράτηση μετρητών, φροντίζοντας την χρηματοδότηση των εισπρακτέων λογαριασμών και των Αποθεμάτων από τους προμηθευτές της.</a:t>
            </a:r>
          </a:p>
          <a:p>
            <a:pPr algn="just"/>
            <a:r>
              <a:rPr lang="el-GR" dirty="0" smtClean="0"/>
              <a:t>Αυτό επιτυγχάνεται μόνο εάν η επιχείρηση μετατρέπει ταχύτατα τις Α΄ ύλες και τα αποθέματα σε τελικά προϊόντα. </a:t>
            </a:r>
          </a:p>
          <a:p>
            <a:pPr algn="just"/>
            <a:r>
              <a:rPr lang="el-GR" dirty="0" smtClean="0"/>
              <a:t>Και εάν συμβαίνει,</a:t>
            </a:r>
          </a:p>
          <a:p>
            <a:pPr algn="just"/>
            <a:r>
              <a:rPr lang="el-GR" dirty="0" smtClean="0"/>
              <a:t>Αποθέματα + Εισπρακτέοι Λογαριασμοί = Πληρωτέοι Λογαριασμοί</a:t>
            </a:r>
          </a:p>
          <a:p>
            <a:endParaRPr lang="el-GR"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sz="half" idx="1"/>
          </p:nvPr>
        </p:nvSpPr>
        <p:spPr>
          <a:xfrm>
            <a:off x="1187450" y="1484313"/>
            <a:ext cx="6696075" cy="1152525"/>
          </a:xfrm>
        </p:spPr>
        <p:txBody>
          <a:bodyPr/>
          <a:lstStyle/>
          <a:p>
            <a:pPr marL="0" indent="0">
              <a:buFont typeface="Wingdings" pitchFamily="2" charset="2"/>
              <a:buNone/>
            </a:pPr>
            <a:r>
              <a:rPr lang="en-GB" altLang="el-GR" sz="2400" dirty="0" smtClean="0">
                <a:latin typeface="Times New Roman" pitchFamily="18" charset="0"/>
              </a:rPr>
              <a:t>Οπότε ο βαθμός λειτουργικής μόχλευσης βρίσκεται από τον τύπο:</a:t>
            </a:r>
            <a:endParaRPr lang="el-GR" altLang="el-GR" sz="2400" dirty="0" smtClean="0">
              <a:latin typeface="Times New Roman" pitchFamily="18" charset="0"/>
            </a:endParaRPr>
          </a:p>
        </p:txBody>
      </p:sp>
      <p:graphicFrame>
        <p:nvGraphicFramePr>
          <p:cNvPr id="61443" name="Object 2"/>
          <p:cNvGraphicFramePr>
            <a:graphicFrameLocks noChangeAspect="1"/>
          </p:cNvGraphicFramePr>
          <p:nvPr>
            <p:ph sz="half" idx="2"/>
          </p:nvPr>
        </p:nvGraphicFramePr>
        <p:xfrm>
          <a:off x="323850" y="2636838"/>
          <a:ext cx="8353425" cy="3082925"/>
        </p:xfrm>
        <a:graphic>
          <a:graphicData uri="http://schemas.openxmlformats.org/presentationml/2006/ole">
            <p:oleObj spid="_x0000_s61443" name="Equation" r:id="rId4" imgW="4064000" imgH="1498600" progId="">
              <p:embed/>
            </p:oleObj>
          </a:graphicData>
        </a:graphic>
      </p:graphicFrame>
      <p:sp>
        <p:nvSpPr>
          <p:cNvPr id="61444" name="Rectangle 8"/>
          <p:cNvSpPr>
            <a:spLocks noGrp="1" noChangeArrowheads="1"/>
          </p:cNvSpPr>
          <p:nvPr>
            <p:ph type="title"/>
          </p:nvPr>
        </p:nvSpPr>
        <p:spPr>
          <a:xfrm>
            <a:off x="0" y="184150"/>
            <a:ext cx="9144000" cy="504825"/>
          </a:xfrm>
          <a:noFill/>
        </p:spPr>
        <p:txBody>
          <a:bodyPr anchor="t"/>
          <a:lstStyle/>
          <a:p>
            <a:r>
              <a:rPr lang="en-GB" altLang="el-GR" sz="3600" b="1" dirty="0" smtClean="0">
                <a:latin typeface="Times New Roman" pitchFamily="18" charset="0"/>
              </a:rPr>
              <a:t>Βαθμός </a:t>
            </a:r>
            <a:r>
              <a:rPr lang="el-GR" altLang="el-GR" sz="3600" b="1" dirty="0" smtClean="0">
                <a:latin typeface="Times New Roman" pitchFamily="18" charset="0"/>
              </a:rPr>
              <a:t>Λ</a:t>
            </a:r>
            <a:r>
              <a:rPr lang="en-GB" altLang="el-GR" sz="3600" b="1" dirty="0" smtClean="0">
                <a:latin typeface="Times New Roman" pitchFamily="18" charset="0"/>
              </a:rPr>
              <a:t>ειτουργικής </a:t>
            </a:r>
            <a:r>
              <a:rPr lang="el-GR" altLang="el-GR" sz="3600" b="1" dirty="0" smtClean="0">
                <a:latin typeface="Times New Roman" pitchFamily="18" charset="0"/>
              </a:rPr>
              <a:t>Μ</a:t>
            </a:r>
            <a:r>
              <a:rPr lang="en-GB" altLang="el-GR" sz="3600" b="1" dirty="0" smtClean="0">
                <a:latin typeface="Times New Roman" pitchFamily="18" charset="0"/>
              </a:rPr>
              <a:t>όχλευσης</a:t>
            </a:r>
            <a:r>
              <a:rPr lang="en-US" altLang="el-GR" sz="2800" b="1" dirty="0" smtClean="0"/>
              <a:t> (4)</a:t>
            </a:r>
            <a:endParaRPr lang="el-GR" altLang="el-GR" sz="2800" b="1" dirty="0" smtClean="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 Θέση αριθμού διαφάνειας"/>
          <p:cNvSpPr>
            <a:spLocks noGrp="1"/>
          </p:cNvSpPr>
          <p:nvPr>
            <p:ph type="sldNum" sz="quarter" idx="12"/>
          </p:nvPr>
        </p:nvSpPr>
        <p:spPr>
          <a:xfrm>
            <a:off x="457200" y="6245225"/>
            <a:ext cx="2133600" cy="476250"/>
          </a:xfrm>
          <a:noFill/>
        </p:spPr>
        <p:txBody>
          <a:bodyPr/>
          <a:lstStyle/>
          <a:p>
            <a:pPr algn="l"/>
            <a:fld id="{8D28ED93-CE11-4334-B585-2AA4E24813BB}" type="slidenum">
              <a:rPr lang="el-GR" altLang="el-GR" smtClean="0">
                <a:latin typeface="Arial" pitchFamily="34" charset="0"/>
              </a:rPr>
              <a:pPr algn="l"/>
              <a:t>181</a:t>
            </a:fld>
            <a:endParaRPr lang="el-GR" altLang="el-GR" dirty="0" smtClean="0">
              <a:latin typeface="Arial" pitchFamily="34" charset="0"/>
            </a:endParaRPr>
          </a:p>
        </p:txBody>
      </p:sp>
      <p:sp>
        <p:nvSpPr>
          <p:cNvPr id="62467" name="Rectangle 3"/>
          <p:cNvSpPr>
            <a:spLocks noGrp="1" noChangeArrowheads="1"/>
          </p:cNvSpPr>
          <p:nvPr>
            <p:ph type="body" idx="1"/>
          </p:nvPr>
        </p:nvSpPr>
        <p:spPr>
          <a:xfrm>
            <a:off x="539750" y="1268413"/>
            <a:ext cx="8135938" cy="4824412"/>
          </a:xfrm>
        </p:spPr>
        <p:txBody>
          <a:bodyPr/>
          <a:lstStyle/>
          <a:p>
            <a:pPr marL="0" indent="0" algn="just">
              <a:buFont typeface="Wingdings" pitchFamily="2" charset="2"/>
              <a:buNone/>
            </a:pPr>
            <a:r>
              <a:rPr lang="el-GR" altLang="el-GR" sz="2800" dirty="0" smtClean="0">
                <a:latin typeface="Times New Roman" pitchFamily="18" charset="0"/>
              </a:rPr>
              <a:t>Έστω μια επιχείρηση ΑΒΓ η οποία παράγει ένα προϊόν το οποίο πουλά προς 20 ευρώ το τεμάχιο, ενώ πουλά 100.000 μονάδες προϊόντος. Η ΑΒΓ χρησιμοποιεί  σταθερό κόστος, ύψους 800.000 ευρώ, το μεταβλητό της κόστος ανέρχεται σε 10 ευρώ ανά μονάδα προϊόντος και επομένως τα κέρδη της προ τόκων και φόρων ανέρχονται σε 200.000 ευρώ. Ποιος είναι ο βαθμός λειτουργικής μόχλευσης της ΑΒΓ;</a:t>
            </a:r>
          </a:p>
        </p:txBody>
      </p:sp>
      <p:sp>
        <p:nvSpPr>
          <p:cNvPr id="20487" name="Rectangle 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4000" b="1" dirty="0">
                <a:latin typeface="Times New Roman" pitchFamily="18" charset="0"/>
              </a:rPr>
              <a:t>Παράδειγμα</a:t>
            </a:r>
            <a:endParaRPr lang="el-GR" sz="4000" dirty="0">
              <a:latin typeface="Times New Roman" pitchFamily="18"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4 - Θέση αριθμού διαφάνειας"/>
          <p:cNvSpPr>
            <a:spLocks noGrp="1"/>
          </p:cNvSpPr>
          <p:nvPr>
            <p:ph type="sldNum" sz="quarter" idx="12"/>
          </p:nvPr>
        </p:nvSpPr>
        <p:spPr>
          <a:xfrm>
            <a:off x="457200" y="6245225"/>
            <a:ext cx="2133600" cy="476250"/>
          </a:xfrm>
          <a:noFill/>
        </p:spPr>
        <p:txBody>
          <a:bodyPr/>
          <a:lstStyle/>
          <a:p>
            <a:pPr algn="l"/>
            <a:fld id="{CC560BC4-6D59-427D-9E66-0EF729A3B79A}" type="slidenum">
              <a:rPr lang="el-GR" altLang="el-GR" smtClean="0">
                <a:latin typeface="Arial" pitchFamily="34" charset="0"/>
              </a:rPr>
              <a:pPr algn="l"/>
              <a:t>182</a:t>
            </a:fld>
            <a:endParaRPr lang="el-GR" altLang="el-GR" dirty="0" smtClean="0">
              <a:latin typeface="Arial" pitchFamily="34" charset="0"/>
            </a:endParaRPr>
          </a:p>
        </p:txBody>
      </p:sp>
      <p:sp>
        <p:nvSpPr>
          <p:cNvPr id="63491" name="Rectangle 3"/>
          <p:cNvSpPr>
            <a:spLocks noGrp="1" noChangeArrowheads="1"/>
          </p:cNvSpPr>
          <p:nvPr>
            <p:ph type="body" sz="half" idx="1"/>
          </p:nvPr>
        </p:nvSpPr>
        <p:spPr>
          <a:xfrm>
            <a:off x="323528" y="4221163"/>
            <a:ext cx="8352928" cy="1655762"/>
          </a:xfrm>
        </p:spPr>
        <p:txBody>
          <a:bodyPr/>
          <a:lstStyle/>
          <a:p>
            <a:pPr marL="0" indent="0" algn="just">
              <a:buFont typeface="Wingdings" pitchFamily="2" charset="2"/>
              <a:buNone/>
            </a:pPr>
            <a:r>
              <a:rPr lang="el-GR" altLang="el-GR" sz="2800" dirty="0" smtClean="0">
                <a:latin typeface="Times New Roman" pitchFamily="18" charset="0"/>
              </a:rPr>
              <a:t>Άρα, μ</a:t>
            </a:r>
            <a:r>
              <a:rPr lang="en-GB" altLang="el-GR" sz="2800" dirty="0" smtClean="0">
                <a:latin typeface="Times New Roman" pitchFamily="18" charset="0"/>
              </a:rPr>
              <a:t>ια αύξηση κατά 10% στις πωλήσεις θα επιφέρει μια αύξηση κατά 10% *5  = 50% στα καθαρά λειτουργικά κέρδη (ΕΒΙΤ) της επιχείρησης.</a:t>
            </a:r>
            <a:r>
              <a:rPr lang="el-GR" altLang="el-GR" sz="2800" dirty="0" smtClean="0">
                <a:latin typeface="Times New Roman" pitchFamily="18" charset="0"/>
              </a:rPr>
              <a:t> </a:t>
            </a:r>
          </a:p>
        </p:txBody>
      </p:sp>
      <p:graphicFrame>
        <p:nvGraphicFramePr>
          <p:cNvPr id="63492" name="Object 2"/>
          <p:cNvGraphicFramePr>
            <a:graphicFrameLocks noChangeAspect="1"/>
          </p:cNvGraphicFramePr>
          <p:nvPr>
            <p:ph sz="half" idx="2"/>
          </p:nvPr>
        </p:nvGraphicFramePr>
        <p:xfrm>
          <a:off x="395288" y="1484313"/>
          <a:ext cx="8137525" cy="2343150"/>
        </p:xfrm>
        <a:graphic>
          <a:graphicData uri="http://schemas.openxmlformats.org/presentationml/2006/ole">
            <p:oleObj spid="_x0000_s63492" name="Equation" r:id="rId4" imgW="3022600" imgH="1092200" progId="">
              <p:embed/>
            </p:oleObj>
          </a:graphicData>
        </a:graphic>
      </p:graphicFrame>
      <p:sp>
        <p:nvSpPr>
          <p:cNvPr id="74759" name="Rectangle 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4000" b="1" dirty="0">
                <a:latin typeface="Times New Roman" pitchFamily="18" charset="0"/>
              </a:rPr>
              <a:t>Απάντηση Παραδείγματος</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 Θέση αριθμού διαφάνειας"/>
          <p:cNvSpPr>
            <a:spLocks noGrp="1"/>
          </p:cNvSpPr>
          <p:nvPr>
            <p:ph type="sldNum" sz="quarter" idx="12"/>
          </p:nvPr>
        </p:nvSpPr>
        <p:spPr>
          <a:xfrm>
            <a:off x="457200" y="6245225"/>
            <a:ext cx="2133600" cy="476250"/>
          </a:xfrm>
          <a:noFill/>
        </p:spPr>
        <p:txBody>
          <a:bodyPr/>
          <a:lstStyle/>
          <a:p>
            <a:pPr algn="l"/>
            <a:fld id="{0900EDEA-CB17-4B90-AD71-AA9EC01239C0}" type="slidenum">
              <a:rPr lang="el-GR" altLang="el-GR" smtClean="0">
                <a:latin typeface="Arial" pitchFamily="34" charset="0"/>
              </a:rPr>
              <a:pPr algn="l"/>
              <a:t>183</a:t>
            </a:fld>
            <a:endParaRPr lang="el-GR" altLang="el-GR" dirty="0" smtClean="0">
              <a:latin typeface="Arial" pitchFamily="34" charset="0"/>
            </a:endParaRPr>
          </a:p>
        </p:txBody>
      </p:sp>
      <p:sp>
        <p:nvSpPr>
          <p:cNvPr id="64515" name="Rectangle 2"/>
          <p:cNvSpPr>
            <a:spLocks noGrp="1" noChangeArrowheads="1"/>
          </p:cNvSpPr>
          <p:nvPr>
            <p:ph type="title"/>
          </p:nvPr>
        </p:nvSpPr>
        <p:spPr>
          <a:xfrm>
            <a:off x="0" y="209550"/>
            <a:ext cx="9144000" cy="431800"/>
          </a:xfrm>
          <a:noFill/>
        </p:spPr>
        <p:txBody>
          <a:bodyPr anchor="t"/>
          <a:lstStyle/>
          <a:p>
            <a:r>
              <a:rPr lang="el-GR" altLang="el-GR" sz="3600" b="1" dirty="0" smtClean="0">
                <a:latin typeface="Times New Roman" pitchFamily="18" charset="0"/>
              </a:rPr>
              <a:t>Χρηματοοικονομικός Κίνδυνος</a:t>
            </a:r>
          </a:p>
        </p:txBody>
      </p:sp>
      <p:sp>
        <p:nvSpPr>
          <p:cNvPr id="64516" name="Rectangle 3"/>
          <p:cNvSpPr>
            <a:spLocks noGrp="1" noChangeArrowheads="1"/>
          </p:cNvSpPr>
          <p:nvPr>
            <p:ph type="body" idx="1"/>
          </p:nvPr>
        </p:nvSpPr>
        <p:spPr>
          <a:xfrm>
            <a:off x="468313" y="1628775"/>
            <a:ext cx="8207375" cy="3168650"/>
          </a:xfrm>
        </p:spPr>
        <p:txBody>
          <a:bodyPr/>
          <a:lstStyle/>
          <a:p>
            <a:pPr marL="0" indent="0" algn="just">
              <a:buFont typeface="Wingdings" pitchFamily="2" charset="2"/>
              <a:buNone/>
            </a:pPr>
            <a:r>
              <a:rPr lang="en-GB" altLang="el-GR" sz="2800" dirty="0" smtClean="0">
                <a:latin typeface="Times New Roman" pitchFamily="18" charset="0"/>
              </a:rPr>
              <a:t>Χρηματοοικονομικός κίνδυνος λέγεται ο πρόσθετος κίνδυνος τ</a:t>
            </a:r>
            <a:r>
              <a:rPr lang="el-GR" altLang="el-GR" sz="2800" dirty="0" smtClean="0">
                <a:latin typeface="Times New Roman" pitchFamily="18" charset="0"/>
              </a:rPr>
              <a:t>ο</a:t>
            </a:r>
            <a:r>
              <a:rPr lang="en-GB" altLang="el-GR" sz="2800" dirty="0" smtClean="0">
                <a:latin typeface="Times New Roman" pitchFamily="18" charset="0"/>
              </a:rPr>
              <a:t>ν οποίο αναλαμβάνουν οι μέτοχοι μιας επιχείρησης, λόγω της απόφασης της επιχείρησης να χρηματοδοτηθεί με δανειακά κεφάλαια</a:t>
            </a:r>
            <a:r>
              <a:rPr lang="en-GB" altLang="el-GR" sz="2200" dirty="0" smtClean="0"/>
              <a:t>.</a:t>
            </a:r>
            <a:endParaRPr lang="el-GR" altLang="el-GR" sz="2200" dirty="0" smtClean="0"/>
          </a:p>
          <a:p>
            <a:pPr marL="0" indent="0" algn="just">
              <a:lnSpc>
                <a:spcPct val="80000"/>
              </a:lnSpc>
              <a:buFont typeface="Wingdings" pitchFamily="2" charset="2"/>
              <a:buNone/>
            </a:pPr>
            <a:endParaRPr lang="el-GR" altLang="el-GR" sz="2200" b="1" dirty="0" smtClean="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209550"/>
            <a:ext cx="9144000" cy="504825"/>
          </a:xfrm>
          <a:noFill/>
        </p:spPr>
        <p:txBody>
          <a:bodyPr anchor="t"/>
          <a:lstStyle/>
          <a:p>
            <a:r>
              <a:rPr lang="en-GB" altLang="el-GR" sz="3600" b="1" dirty="0" smtClean="0">
                <a:latin typeface="Times New Roman" pitchFamily="18" charset="0"/>
              </a:rPr>
              <a:t>Χρηματοοικονομική </a:t>
            </a:r>
            <a:r>
              <a:rPr lang="el-GR" altLang="el-GR" sz="3600" b="1" dirty="0" smtClean="0">
                <a:latin typeface="Times New Roman" pitchFamily="18" charset="0"/>
              </a:rPr>
              <a:t>Μ</a:t>
            </a:r>
            <a:r>
              <a:rPr lang="en-GB" altLang="el-GR" sz="3600" b="1" dirty="0" smtClean="0">
                <a:latin typeface="Times New Roman" pitchFamily="18" charset="0"/>
              </a:rPr>
              <a:t>όχλευση</a:t>
            </a:r>
            <a:r>
              <a:rPr lang="el-GR" altLang="el-GR" sz="3200" dirty="0" smtClean="0"/>
              <a:t> </a:t>
            </a:r>
            <a:r>
              <a:rPr lang="en-US" altLang="el-GR" sz="2800" b="1" dirty="0" smtClean="0"/>
              <a:t>(1)</a:t>
            </a:r>
            <a:endParaRPr lang="el-GR" altLang="el-GR" sz="2800" b="1" dirty="0" smtClean="0"/>
          </a:p>
        </p:txBody>
      </p:sp>
      <p:sp>
        <p:nvSpPr>
          <p:cNvPr id="65540" name="Rectangle 3"/>
          <p:cNvSpPr>
            <a:spLocks noGrp="1" noChangeArrowheads="1"/>
          </p:cNvSpPr>
          <p:nvPr>
            <p:ph type="body" idx="1"/>
          </p:nvPr>
        </p:nvSpPr>
        <p:spPr>
          <a:xfrm>
            <a:off x="251520" y="980728"/>
            <a:ext cx="8640960" cy="5616624"/>
          </a:xfrm>
        </p:spPr>
        <p:txBody>
          <a:bodyPr/>
          <a:lstStyle/>
          <a:p>
            <a:pPr marL="0" indent="0" algn="just">
              <a:buFont typeface="Wingdings" pitchFamily="2" charset="2"/>
              <a:buNone/>
            </a:pPr>
            <a:r>
              <a:rPr lang="en-GB" altLang="el-GR" sz="2800" dirty="0" smtClean="0"/>
              <a:t>Η χρηματοοικονομική μόχλευση είναι η χρησιμοποίηση δανειακών κεφαλαίων με σκοπό την αύξηση της απόδοσης των ιδίων κεφαλαίων. Είναι γενικά παραδεκτό ότι η χρησιμοποίηση δανειακών κεφαλαίων αυξάνει την αναμενόμενη απόδοση ιδίων κεφαλαίων μιας επιχείρησης</a:t>
            </a:r>
            <a:r>
              <a:rPr lang="el-GR" altLang="el-GR" sz="2800" dirty="0" smtClean="0"/>
              <a:t> (= </a:t>
            </a:r>
            <a:r>
              <a:rPr lang="en-US" altLang="el-GR" sz="2800" dirty="0" smtClean="0"/>
              <a:t>ROE)</a:t>
            </a:r>
            <a:r>
              <a:rPr lang="en-GB" altLang="el-GR" sz="2800" dirty="0" smtClean="0"/>
              <a:t>.</a:t>
            </a:r>
          </a:p>
          <a:p>
            <a:pPr marL="0" indent="0" algn="just">
              <a:buFont typeface="Wingdings" pitchFamily="2" charset="2"/>
              <a:buNone/>
            </a:pPr>
            <a:r>
              <a:rPr lang="el-GR" altLang="el-GR" sz="2800" u="sng" dirty="0" smtClean="0"/>
              <a:t>Εξήγηση:</a:t>
            </a:r>
            <a:r>
              <a:rPr lang="en-GB" altLang="el-GR" sz="2800" dirty="0" smtClean="0"/>
              <a:t> </a:t>
            </a:r>
            <a:r>
              <a:rPr lang="el-GR" altLang="el-GR" sz="2800" dirty="0" smtClean="0"/>
              <a:t>Αναμενόμενη Απόδοση Ιδίων Κεφαλαίων ισούται με </a:t>
            </a:r>
            <a:r>
              <a:rPr lang="en-US" altLang="el-GR" sz="2800" dirty="0" smtClean="0"/>
              <a:t>ROE</a:t>
            </a:r>
            <a:r>
              <a:rPr lang="el-GR" altLang="el-GR" sz="2800" baseline="-25000" dirty="0" smtClean="0"/>
              <a:t>ΧΔ</a:t>
            </a:r>
            <a:r>
              <a:rPr lang="en-US" altLang="el-GR" sz="2800" dirty="0" smtClean="0"/>
              <a:t> = </a:t>
            </a:r>
            <a:r>
              <a:rPr lang="el-GR" altLang="el-GR" sz="2800" dirty="0" smtClean="0"/>
              <a:t>(</a:t>
            </a:r>
            <a:r>
              <a:rPr lang="en-US" altLang="el-GR" sz="2800" dirty="0" smtClean="0"/>
              <a:t>EBIT</a:t>
            </a:r>
            <a:r>
              <a:rPr lang="el-GR" altLang="el-GR" sz="2800" dirty="0" smtClean="0"/>
              <a:t> </a:t>
            </a:r>
            <a:r>
              <a:rPr lang="en-US" altLang="el-GR" sz="2800" b="1" dirty="0" smtClean="0"/>
              <a:t>/</a:t>
            </a:r>
            <a:r>
              <a:rPr lang="el-GR" altLang="el-GR" sz="2800" dirty="0" smtClean="0"/>
              <a:t> ΙΔΙΑ ΚΕΦΑΛΑΙΑ)*100</a:t>
            </a:r>
          </a:p>
          <a:p>
            <a:pPr marL="0" indent="0" algn="just">
              <a:buFont typeface="Wingdings" pitchFamily="2" charset="2"/>
              <a:buNone/>
            </a:pPr>
            <a:r>
              <a:rPr lang="en-US" altLang="el-GR" sz="2800" dirty="0" smtClean="0"/>
              <a:t>ROE</a:t>
            </a:r>
            <a:r>
              <a:rPr lang="el-GR" altLang="el-GR" sz="2800" baseline="-25000" dirty="0" smtClean="0"/>
              <a:t>Δ</a:t>
            </a:r>
            <a:r>
              <a:rPr lang="el-GR" altLang="el-GR" sz="2800" dirty="0" smtClean="0"/>
              <a:t> = [</a:t>
            </a:r>
            <a:r>
              <a:rPr lang="en-US" altLang="el-GR" sz="2800" dirty="0" smtClean="0"/>
              <a:t>EBIT </a:t>
            </a:r>
            <a:r>
              <a:rPr lang="en-US" altLang="el-GR" sz="2800" b="1" dirty="0" smtClean="0"/>
              <a:t>/</a:t>
            </a:r>
            <a:r>
              <a:rPr lang="el-GR" altLang="el-GR" sz="2800" dirty="0" smtClean="0"/>
              <a:t> (ΙΔΙΑ ΚΕΦΑΛΑΙΑ - ΔΑΝΕΙΟ)]*100</a:t>
            </a:r>
          </a:p>
          <a:p>
            <a:pPr marL="0" indent="0" algn="just">
              <a:buFont typeface="Wingdings" pitchFamily="2" charset="2"/>
              <a:buNone/>
            </a:pPr>
            <a:r>
              <a:rPr lang="el-GR" altLang="el-GR" sz="2800" dirty="0" smtClean="0"/>
              <a:t>(ΙΔΙΑ ΚΕΦΑΛΑΙΑ – ΔΑΝΕΙΟ) &lt; ΙΔΙΑ ΚΕΦΑΛΑΙΑ και</a:t>
            </a:r>
          </a:p>
          <a:p>
            <a:pPr marL="0" indent="0" algn="just">
              <a:buFont typeface="Wingdings" pitchFamily="2" charset="2"/>
              <a:buNone/>
            </a:pPr>
            <a:r>
              <a:rPr lang="el-GR" altLang="el-GR" sz="2800" dirty="0" smtClean="0"/>
              <a:t>Άρα ο Δείκτης </a:t>
            </a:r>
            <a:r>
              <a:rPr lang="en-US" altLang="el-GR" sz="2800" dirty="0" smtClean="0"/>
              <a:t>ROE</a:t>
            </a:r>
            <a:r>
              <a:rPr lang="el-GR" altLang="el-GR" sz="2800" baseline="-25000" dirty="0" smtClean="0"/>
              <a:t>Δ</a:t>
            </a:r>
            <a:r>
              <a:rPr lang="el-GR" altLang="el-GR" sz="2800" dirty="0" smtClean="0"/>
              <a:t> &gt; </a:t>
            </a:r>
            <a:r>
              <a:rPr lang="en-US" altLang="el-GR" sz="2800" dirty="0" smtClean="0"/>
              <a:t>ROE</a:t>
            </a:r>
            <a:r>
              <a:rPr lang="el-GR" altLang="el-GR" sz="2800" baseline="-25000" dirty="0" smtClean="0"/>
              <a:t>ΧΔ</a:t>
            </a:r>
            <a:r>
              <a:rPr lang="en-US" altLang="el-GR" sz="2800" dirty="0" smtClean="0"/>
              <a:t> </a:t>
            </a:r>
            <a:r>
              <a:rPr lang="el-GR" altLang="el-GR" sz="2800" dirty="0" smtClean="0"/>
              <a:t>δεδομένου ότι δεν αλλάζει ο αριθμητής και παραμένει ίδιος.</a:t>
            </a:r>
          </a:p>
        </p:txBody>
      </p:sp>
      <p:sp>
        <p:nvSpPr>
          <p:cNvPr id="65541" name="Rectangle 5"/>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el-GR" altLang="el-GR"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4 - Θέση αριθμού διαφάνειας"/>
          <p:cNvSpPr>
            <a:spLocks noGrp="1"/>
          </p:cNvSpPr>
          <p:nvPr>
            <p:ph type="sldNum" sz="quarter" idx="12"/>
          </p:nvPr>
        </p:nvSpPr>
        <p:spPr>
          <a:xfrm>
            <a:off x="457200" y="6245225"/>
            <a:ext cx="2133600" cy="476250"/>
          </a:xfrm>
          <a:noFill/>
        </p:spPr>
        <p:txBody>
          <a:bodyPr/>
          <a:lstStyle/>
          <a:p>
            <a:pPr algn="l"/>
            <a:fld id="{3A82FEBF-5670-495D-AAEC-E998C7CCECEF}" type="slidenum">
              <a:rPr lang="el-GR" altLang="el-GR" smtClean="0">
                <a:latin typeface="Arial" pitchFamily="34" charset="0"/>
              </a:rPr>
              <a:pPr algn="l"/>
              <a:t>185</a:t>
            </a:fld>
            <a:endParaRPr lang="el-GR" altLang="el-GR" dirty="0" smtClean="0">
              <a:latin typeface="Arial" pitchFamily="34" charset="0"/>
            </a:endParaRPr>
          </a:p>
        </p:txBody>
      </p:sp>
      <p:sp>
        <p:nvSpPr>
          <p:cNvPr id="66563" name="Rectangle 3"/>
          <p:cNvSpPr>
            <a:spLocks noGrp="1" noChangeArrowheads="1"/>
          </p:cNvSpPr>
          <p:nvPr>
            <p:ph type="body" sz="half" idx="1"/>
          </p:nvPr>
        </p:nvSpPr>
        <p:spPr>
          <a:xfrm>
            <a:off x="1403350" y="1412875"/>
            <a:ext cx="6769100" cy="2305050"/>
          </a:xfrm>
        </p:spPr>
        <p:txBody>
          <a:bodyPr/>
          <a:lstStyle/>
          <a:p>
            <a:pPr marL="0" indent="0" algn="just">
              <a:buFont typeface="Wingdings" pitchFamily="2" charset="2"/>
              <a:buNone/>
            </a:pPr>
            <a:r>
              <a:rPr lang="el-GR" altLang="el-GR" sz="2800" dirty="0" smtClean="0">
                <a:latin typeface="Times New Roman" pitchFamily="18" charset="0"/>
              </a:rPr>
              <a:t>Ο βαθμός χρηματοοικονομικός μόχλευσης είναι ο λόγος της ποσοστιαίας μεταβολής των κερδών προς διάθεση ανά μετοχή προς τη ποσοστιαία μεταβολή των καθαρών λειτουργικών κερδών, δηλαδή:</a:t>
            </a:r>
          </a:p>
        </p:txBody>
      </p:sp>
      <p:graphicFrame>
        <p:nvGraphicFramePr>
          <p:cNvPr id="66564" name="Object 2"/>
          <p:cNvGraphicFramePr>
            <a:graphicFrameLocks noChangeAspect="1"/>
          </p:cNvGraphicFramePr>
          <p:nvPr>
            <p:ph sz="half" idx="2"/>
          </p:nvPr>
        </p:nvGraphicFramePr>
        <p:xfrm>
          <a:off x="2195513" y="3860800"/>
          <a:ext cx="5546725" cy="1535113"/>
        </p:xfrm>
        <a:graphic>
          <a:graphicData uri="http://schemas.openxmlformats.org/presentationml/2006/ole">
            <p:oleObj spid="_x0000_s66564" name="Equation" r:id="rId4" imgW="2019300" imgH="558800" progId="">
              <p:embed/>
            </p:oleObj>
          </a:graphicData>
        </a:graphic>
      </p:graphicFrame>
      <p:sp>
        <p:nvSpPr>
          <p:cNvPr id="66565" name="Rectangle 8"/>
          <p:cNvSpPr>
            <a:spLocks noGrp="1" noChangeArrowheads="1"/>
          </p:cNvSpPr>
          <p:nvPr>
            <p:ph type="title"/>
          </p:nvPr>
        </p:nvSpPr>
        <p:spPr>
          <a:xfrm>
            <a:off x="0" y="209550"/>
            <a:ext cx="9144000" cy="504825"/>
          </a:xfrm>
          <a:noFill/>
        </p:spPr>
        <p:txBody>
          <a:bodyPr anchor="t"/>
          <a:lstStyle/>
          <a:p>
            <a:r>
              <a:rPr lang="en-GB" altLang="el-GR" sz="3600" b="1" dirty="0" smtClean="0">
                <a:latin typeface="Times New Roman" pitchFamily="18" charset="0"/>
              </a:rPr>
              <a:t>Χρηματοοικονομική </a:t>
            </a:r>
            <a:r>
              <a:rPr lang="el-GR" altLang="el-GR" sz="3600" b="1" dirty="0" smtClean="0">
                <a:latin typeface="Times New Roman" pitchFamily="18" charset="0"/>
              </a:rPr>
              <a:t>Μ</a:t>
            </a:r>
            <a:r>
              <a:rPr lang="en-GB" altLang="el-GR" sz="3600" b="1" dirty="0" smtClean="0">
                <a:latin typeface="Times New Roman" pitchFamily="18" charset="0"/>
              </a:rPr>
              <a:t>όχλευση</a:t>
            </a:r>
            <a:r>
              <a:rPr lang="el-GR" altLang="el-GR" sz="3200" dirty="0" smtClean="0"/>
              <a:t> </a:t>
            </a:r>
            <a:r>
              <a:rPr lang="en-US" altLang="el-GR" sz="2800" b="1" dirty="0" smtClean="0"/>
              <a:t>(2)</a:t>
            </a:r>
            <a:endParaRPr lang="el-GR" altLang="el-GR" sz="2800" b="1" dirty="0" smtClean="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 Θέση αριθμού διαφάνειας"/>
          <p:cNvSpPr>
            <a:spLocks noGrp="1"/>
          </p:cNvSpPr>
          <p:nvPr>
            <p:ph type="sldNum" sz="quarter" idx="12"/>
          </p:nvPr>
        </p:nvSpPr>
        <p:spPr>
          <a:xfrm>
            <a:off x="457200" y="6245225"/>
            <a:ext cx="2133600" cy="476250"/>
          </a:xfrm>
          <a:noFill/>
        </p:spPr>
        <p:txBody>
          <a:bodyPr/>
          <a:lstStyle/>
          <a:p>
            <a:pPr algn="l"/>
            <a:fld id="{585EEED2-4194-4C46-AF18-D3348BA67693}" type="slidenum">
              <a:rPr lang="el-GR" altLang="el-GR" smtClean="0">
                <a:latin typeface="Arial" pitchFamily="34" charset="0"/>
              </a:rPr>
              <a:pPr algn="l"/>
              <a:t>186</a:t>
            </a:fld>
            <a:endParaRPr lang="el-GR" altLang="el-GR" dirty="0" smtClean="0">
              <a:latin typeface="Arial" pitchFamily="34" charset="0"/>
            </a:endParaRPr>
          </a:p>
        </p:txBody>
      </p:sp>
      <p:sp>
        <p:nvSpPr>
          <p:cNvPr id="67587" name="Rectangle 2"/>
          <p:cNvSpPr>
            <a:spLocks noGrp="1" noChangeArrowheads="1"/>
          </p:cNvSpPr>
          <p:nvPr>
            <p:ph type="title"/>
          </p:nvPr>
        </p:nvSpPr>
        <p:spPr>
          <a:xfrm>
            <a:off x="0" y="188913"/>
            <a:ext cx="9144000" cy="504825"/>
          </a:xfrm>
          <a:noFill/>
        </p:spPr>
        <p:txBody>
          <a:bodyPr anchor="t"/>
          <a:lstStyle/>
          <a:p>
            <a:r>
              <a:rPr lang="en-GB" altLang="el-GR" sz="3600" b="1" dirty="0" smtClean="0">
                <a:latin typeface="Times New Roman" pitchFamily="18" charset="0"/>
              </a:rPr>
              <a:t>Συνδυασμένη Μόχλευση</a:t>
            </a:r>
            <a:r>
              <a:rPr lang="en-GB" altLang="el-GR" sz="2800" b="1" dirty="0" smtClean="0">
                <a:latin typeface="Times New Roman" pitchFamily="18" charset="0"/>
              </a:rPr>
              <a:t> (1)</a:t>
            </a:r>
            <a:r>
              <a:rPr lang="el-GR" altLang="el-GR" sz="2800" dirty="0" smtClean="0"/>
              <a:t> </a:t>
            </a:r>
          </a:p>
        </p:txBody>
      </p:sp>
      <p:sp>
        <p:nvSpPr>
          <p:cNvPr id="67588" name="Rectangle 3"/>
          <p:cNvSpPr>
            <a:spLocks noGrp="1" noChangeArrowheads="1"/>
          </p:cNvSpPr>
          <p:nvPr>
            <p:ph type="body" idx="1"/>
          </p:nvPr>
        </p:nvSpPr>
        <p:spPr>
          <a:xfrm>
            <a:off x="539750" y="1052513"/>
            <a:ext cx="8062913" cy="3168650"/>
          </a:xfrm>
        </p:spPr>
        <p:txBody>
          <a:bodyPr/>
          <a:lstStyle/>
          <a:p>
            <a:pPr marL="0" indent="0" algn="just">
              <a:buFont typeface="Wingdings" pitchFamily="2" charset="2"/>
              <a:buNone/>
            </a:pPr>
            <a:r>
              <a:rPr lang="en-GB" altLang="el-GR" sz="2800" dirty="0" smtClean="0">
                <a:latin typeface="Times New Roman" pitchFamily="18" charset="0"/>
              </a:rPr>
              <a:t>Η εξίσωση που μας δίνει την λειτουργική μόχλευση μπορεί να συνδυαστεί με την εξίσωση που μας δίνει την χρηματοοικονομική μόχλευση και να παραχθεί μια εξίσωση που θα μας δώσει την συνολική ή συνδυασμένη μόχλευση. </a:t>
            </a:r>
            <a:r>
              <a:rPr lang="el-GR" altLang="el-GR" sz="2800" dirty="0" smtClean="0">
                <a:latin typeface="Times New Roman" pitchFamily="18" charset="0"/>
              </a:rPr>
              <a:t>Ο </a:t>
            </a:r>
            <a:r>
              <a:rPr lang="en-GB" altLang="el-GR" sz="2800" dirty="0" smtClean="0">
                <a:latin typeface="Times New Roman" pitchFamily="18" charset="0"/>
              </a:rPr>
              <a:t>βαθμό</a:t>
            </a:r>
            <a:r>
              <a:rPr lang="el-GR" altLang="el-GR" sz="2800" dirty="0" smtClean="0">
                <a:latin typeface="Times New Roman" pitchFamily="18" charset="0"/>
              </a:rPr>
              <a:t>ς</a:t>
            </a:r>
            <a:r>
              <a:rPr lang="en-GB" altLang="el-GR" sz="2800" dirty="0" smtClean="0">
                <a:latin typeface="Times New Roman" pitchFamily="18" charset="0"/>
              </a:rPr>
              <a:t> συνολικής ή συνδυασμένης μόχλευσης (</a:t>
            </a:r>
            <a:r>
              <a:rPr lang="en-US" altLang="el-GR" sz="2800" dirty="0" smtClean="0">
                <a:latin typeface="Times New Roman" pitchFamily="18" charset="0"/>
              </a:rPr>
              <a:t>degree of total or combined leverage</a:t>
            </a:r>
            <a:r>
              <a:rPr lang="en-GB" altLang="el-GR" sz="2800" dirty="0" smtClean="0">
                <a:latin typeface="Times New Roman" pitchFamily="18" charset="0"/>
              </a:rPr>
              <a:t> - D</a:t>
            </a:r>
            <a:r>
              <a:rPr lang="en-US" altLang="el-GR" sz="2800" dirty="0" smtClean="0">
                <a:latin typeface="Times New Roman" pitchFamily="18" charset="0"/>
              </a:rPr>
              <a:t>C</a:t>
            </a:r>
            <a:r>
              <a:rPr lang="en-GB" altLang="el-GR" sz="2800" dirty="0" smtClean="0">
                <a:latin typeface="Times New Roman" pitchFamily="18" charset="0"/>
              </a:rPr>
              <a:t>L)</a:t>
            </a:r>
            <a:r>
              <a:rPr lang="el-GR" altLang="el-GR" sz="2800" dirty="0" smtClean="0">
                <a:latin typeface="Times New Roman" pitchFamily="18" charset="0"/>
              </a:rPr>
              <a:t> δίνεται από την σχέση:</a:t>
            </a:r>
          </a:p>
        </p:txBody>
      </p:sp>
      <p:sp>
        <p:nvSpPr>
          <p:cNvPr id="67589" name="Rectangle 5"/>
          <p:cNvSpPr>
            <a:spLocks noChangeArrowheads="1"/>
          </p:cNvSpPr>
          <p:nvPr/>
        </p:nvSpPr>
        <p:spPr bwMode="auto">
          <a:xfrm>
            <a:off x="0" y="3119438"/>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67590" name="Object 2"/>
          <p:cNvGraphicFramePr>
            <a:graphicFrameLocks noChangeAspect="1"/>
          </p:cNvGraphicFramePr>
          <p:nvPr/>
        </p:nvGraphicFramePr>
        <p:xfrm>
          <a:off x="2555875" y="4581525"/>
          <a:ext cx="5111750" cy="1673225"/>
        </p:xfrm>
        <a:graphic>
          <a:graphicData uri="http://schemas.openxmlformats.org/presentationml/2006/ole">
            <p:oleObj spid="_x0000_s67590" name="Equation" r:id="rId4" imgW="1892300" imgH="622300" progId="">
              <p:embed/>
            </p:oleObj>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 Θέση αριθμού διαφάνειας"/>
          <p:cNvSpPr>
            <a:spLocks noGrp="1"/>
          </p:cNvSpPr>
          <p:nvPr>
            <p:ph type="sldNum" sz="quarter" idx="12"/>
          </p:nvPr>
        </p:nvSpPr>
        <p:spPr>
          <a:xfrm>
            <a:off x="457200" y="6245225"/>
            <a:ext cx="2133600" cy="476250"/>
          </a:xfrm>
          <a:noFill/>
        </p:spPr>
        <p:txBody>
          <a:bodyPr/>
          <a:lstStyle/>
          <a:p>
            <a:pPr algn="l"/>
            <a:fld id="{E540D33A-0478-43EA-B5B2-9495812B4751}" type="slidenum">
              <a:rPr lang="el-GR" altLang="el-GR" smtClean="0">
                <a:latin typeface="Arial" pitchFamily="34" charset="0"/>
              </a:rPr>
              <a:pPr algn="l"/>
              <a:t>187</a:t>
            </a:fld>
            <a:endParaRPr lang="el-GR" altLang="el-GR" dirty="0" smtClean="0">
              <a:latin typeface="Arial" pitchFamily="34" charset="0"/>
            </a:endParaRPr>
          </a:p>
        </p:txBody>
      </p:sp>
      <p:sp>
        <p:nvSpPr>
          <p:cNvPr id="68611" name="Rectangle 3"/>
          <p:cNvSpPr>
            <a:spLocks noGrp="1" noChangeArrowheads="1"/>
          </p:cNvSpPr>
          <p:nvPr>
            <p:ph type="body" idx="1"/>
          </p:nvPr>
        </p:nvSpPr>
        <p:spPr>
          <a:xfrm>
            <a:off x="323850" y="981075"/>
            <a:ext cx="8220075" cy="1800225"/>
          </a:xfrm>
        </p:spPr>
        <p:txBody>
          <a:bodyPr/>
          <a:lstStyle/>
          <a:p>
            <a:pPr marL="0" indent="0" algn="just">
              <a:buFont typeface="Wingdings" pitchFamily="2" charset="2"/>
              <a:buNone/>
            </a:pPr>
            <a:r>
              <a:rPr lang="el-GR" altLang="el-GR" sz="2800" dirty="0" smtClean="0">
                <a:latin typeface="Times New Roman" pitchFamily="18" charset="0"/>
              </a:rPr>
              <a:t>Για γραμμικό νεκρό σημείο έχει αναπτυχθεί μια σχέση η οποία δίνει τον βαθμό συνδυασμένης μόχλευσης σε οποιοδήποτε επίπεδο παραγωγής </a:t>
            </a:r>
            <a:r>
              <a:rPr lang="en-GB" altLang="el-GR" sz="2800" dirty="0" smtClean="0">
                <a:latin typeface="Times New Roman" pitchFamily="18" charset="0"/>
              </a:rPr>
              <a:t>Q</a:t>
            </a:r>
            <a:r>
              <a:rPr lang="el-GR" altLang="el-GR" sz="2800" dirty="0" smtClean="0">
                <a:latin typeface="Times New Roman" pitchFamily="18" charset="0"/>
              </a:rPr>
              <a:t> και χρηματοοικονομικών δαπανών Ι:</a:t>
            </a:r>
          </a:p>
        </p:txBody>
      </p:sp>
      <p:sp>
        <p:nvSpPr>
          <p:cNvPr id="686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sp>
        <p:nvSpPr>
          <p:cNvPr id="68613" name="Rectangle 7"/>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68614" name="Object 2"/>
          <p:cNvGraphicFramePr>
            <a:graphicFrameLocks noChangeAspect="1"/>
          </p:cNvGraphicFramePr>
          <p:nvPr/>
        </p:nvGraphicFramePr>
        <p:xfrm>
          <a:off x="755650" y="3068638"/>
          <a:ext cx="7632700" cy="3081337"/>
        </p:xfrm>
        <a:graphic>
          <a:graphicData uri="http://schemas.openxmlformats.org/presentationml/2006/ole">
            <p:oleObj spid="_x0000_s68614" name="Equation" r:id="rId4" imgW="3149600" imgH="1549400" progId="">
              <p:embed/>
            </p:oleObj>
          </a:graphicData>
        </a:graphic>
      </p:graphicFrame>
      <p:sp>
        <p:nvSpPr>
          <p:cNvPr id="68615" name="Rectangle 10"/>
          <p:cNvSpPr>
            <a:spLocks noGrp="1" noChangeArrowheads="1"/>
          </p:cNvSpPr>
          <p:nvPr>
            <p:ph type="title"/>
          </p:nvPr>
        </p:nvSpPr>
        <p:spPr>
          <a:xfrm>
            <a:off x="0" y="188913"/>
            <a:ext cx="9144000" cy="504825"/>
          </a:xfrm>
          <a:noFill/>
        </p:spPr>
        <p:txBody>
          <a:bodyPr anchor="t"/>
          <a:lstStyle/>
          <a:p>
            <a:r>
              <a:rPr lang="en-GB" altLang="el-GR" sz="3600" b="1" dirty="0" smtClean="0">
                <a:latin typeface="Times New Roman" pitchFamily="18" charset="0"/>
              </a:rPr>
              <a:t>Συνδυασμένη Μόχλευση</a:t>
            </a:r>
            <a:r>
              <a:rPr lang="en-GB" altLang="el-GR" sz="2800" b="1" dirty="0" smtClean="0">
                <a:latin typeface="Times New Roman" pitchFamily="18" charset="0"/>
              </a:rPr>
              <a:t> (2)</a:t>
            </a:r>
            <a:r>
              <a:rPr lang="el-GR" altLang="el-GR" sz="2800" dirty="0" smtClean="0"/>
              <a:t>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1 - Τίτλος"/>
          <p:cNvSpPr>
            <a:spLocks noGrp="1"/>
          </p:cNvSpPr>
          <p:nvPr>
            <p:ph type="title"/>
          </p:nvPr>
        </p:nvSpPr>
        <p:spPr/>
        <p:txBody>
          <a:bodyPr/>
          <a:lstStyle/>
          <a:p>
            <a:pPr eaLnBrk="1" hangingPunct="1"/>
            <a:r>
              <a:rPr lang="el-GR" altLang="el-GR" sz="4000" b="1" dirty="0" smtClean="0">
                <a:cs typeface="Arial" panose="020B0604020202020204" pitchFamily="34" charset="0"/>
              </a:rPr>
              <a:t>ΜΕΘΟΔΟΙ ΥΠΟΛΟΓΙΣΜΟΥ ΤΟΥ ΝΕΚΡΟΥ ΣΗΜΕΙΟΥ </a:t>
            </a:r>
          </a:p>
        </p:txBody>
      </p:sp>
      <p:sp>
        <p:nvSpPr>
          <p:cNvPr id="150532" name="2 - Υπότιτλος"/>
          <p:cNvSpPr>
            <a:spLocks noGrp="1"/>
          </p:cNvSpPr>
          <p:nvPr>
            <p:ph idx="1"/>
          </p:nvPr>
        </p:nvSpPr>
        <p:spPr/>
        <p:txBody>
          <a:bodyPr/>
          <a:lstStyle/>
          <a:p>
            <a:pPr marL="0" indent="0" algn="just" eaLnBrk="1" hangingPunct="1">
              <a:buNone/>
            </a:pPr>
            <a:r>
              <a:rPr lang="el-GR" altLang="el-GR" dirty="0" smtClean="0">
                <a:solidFill>
                  <a:schemeClr val="tx1"/>
                </a:solidFill>
                <a:cs typeface="Arial" panose="020B0604020202020204" pitchFamily="34" charset="0"/>
              </a:rPr>
              <a:t>Οι μέθοδοι που χρησιμοποιούνται συνήθως για τον υπολογισμό του Νεκρού Σημείου είναι</a:t>
            </a:r>
            <a:r>
              <a:rPr lang="en-US" altLang="el-GR" dirty="0" smtClean="0">
                <a:solidFill>
                  <a:schemeClr val="tx1"/>
                </a:solidFill>
                <a:cs typeface="Arial" panose="020B0604020202020204" pitchFamily="34" charset="0"/>
              </a:rPr>
              <a:t>:</a:t>
            </a:r>
            <a:r>
              <a:rPr lang="el-GR" altLang="el-GR" dirty="0" smtClean="0">
                <a:solidFill>
                  <a:schemeClr val="tx1"/>
                </a:solidFill>
                <a:cs typeface="Arial" panose="020B0604020202020204" pitchFamily="34" charset="0"/>
              </a:rPr>
              <a:t> </a:t>
            </a:r>
          </a:p>
          <a:p>
            <a:pPr algn="just" eaLnBrk="1" hangingPunct="1">
              <a:buClr>
                <a:schemeClr val="tx1"/>
              </a:buClr>
              <a:buFont typeface="Arial" panose="020B0604020202020204" pitchFamily="34" charset="0"/>
              <a:buChar char="•"/>
            </a:pPr>
            <a:r>
              <a:rPr lang="el-GR" altLang="el-GR" dirty="0" smtClean="0">
                <a:solidFill>
                  <a:schemeClr val="tx1"/>
                </a:solidFill>
                <a:cs typeface="Arial" panose="020B0604020202020204" pitchFamily="34" charset="0"/>
              </a:rPr>
              <a:t>Η μέθοδος της μαθηματικής ισότητας.</a:t>
            </a:r>
          </a:p>
          <a:p>
            <a:pPr algn="just" eaLnBrk="1" hangingPunct="1">
              <a:buClr>
                <a:schemeClr val="tx1"/>
              </a:buClr>
              <a:buFont typeface="Arial" panose="020B0604020202020204" pitchFamily="34" charset="0"/>
              <a:buChar char="•"/>
            </a:pPr>
            <a:r>
              <a:rPr lang="el-GR" altLang="el-GR" dirty="0" smtClean="0">
                <a:solidFill>
                  <a:schemeClr val="tx1"/>
                </a:solidFill>
                <a:cs typeface="Arial" panose="020B0604020202020204" pitchFamily="34" charset="0"/>
              </a:rPr>
              <a:t>Η μέθοδος του μικτού περιθωρίου.</a:t>
            </a:r>
          </a:p>
          <a:p>
            <a:pPr algn="just" eaLnBrk="1" hangingPunct="1">
              <a:buClr>
                <a:schemeClr val="tx1"/>
              </a:buClr>
              <a:buFont typeface="Arial" panose="020B0604020202020204" pitchFamily="34" charset="0"/>
              <a:buChar char="•"/>
            </a:pPr>
            <a:r>
              <a:rPr lang="el-GR" altLang="el-GR" dirty="0" smtClean="0">
                <a:solidFill>
                  <a:schemeClr val="tx1"/>
                </a:solidFill>
                <a:cs typeface="Arial" panose="020B0604020202020204" pitchFamily="34" charset="0"/>
              </a:rPr>
              <a:t>Η μέθοδος της γραφικής παράστασης. </a:t>
            </a:r>
          </a:p>
        </p:txBody>
      </p:sp>
      <p:sp>
        <p:nvSpPr>
          <p:cNvPr id="2" name="Slide Number Placeholder 1"/>
          <p:cNvSpPr>
            <a:spLocks noGrp="1"/>
          </p:cNvSpPr>
          <p:nvPr>
            <p:ph type="sldNum" sz="quarter" idx="10"/>
          </p:nvPr>
        </p:nvSpPr>
        <p:spPr/>
        <p:txBody>
          <a:bodyPr/>
          <a:lstStyle/>
          <a:p>
            <a:pPr>
              <a:defRPr/>
            </a:pPr>
            <a:fld id="{2D82CCFB-321B-4A86-9BCE-161236418C8C}" type="slidenum">
              <a:rPr lang="el-GR" smtClean="0"/>
              <a:pPr>
                <a:defRPr/>
              </a:pPr>
              <a:t>188</a:t>
            </a:fld>
            <a:endParaRPr lang="el-GR" dirty="0"/>
          </a:p>
        </p:txBody>
      </p:sp>
    </p:spTree>
    <p:extLst>
      <p:ext uri="{BB962C8B-B14F-4D97-AF65-F5344CB8AC3E}">
        <p14:creationId xmlns="" xmlns:p14="http://schemas.microsoft.com/office/powerpoint/2010/main" val="16491245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706090"/>
          </a:xfrm>
        </p:spPr>
        <p:txBody>
          <a:bodyPr/>
          <a:lstStyle/>
          <a:p>
            <a:r>
              <a:rPr lang="el-GR" altLang="el-GR" sz="2800" b="1" dirty="0">
                <a:latin typeface="+mn-lt"/>
                <a:cs typeface="Arial" panose="020B0604020202020204" pitchFamily="34" charset="0"/>
              </a:rPr>
              <a:t>Η ΜΕΘΟΔΟΣ ΤΗΣ ΜΑΘΗΜΑΤΙΚΗΣ </a:t>
            </a:r>
            <a:r>
              <a:rPr lang="el-GR" altLang="el-GR" sz="2800" b="1" dirty="0" smtClean="0">
                <a:latin typeface="+mn-lt"/>
                <a:cs typeface="Arial" panose="020B0604020202020204" pitchFamily="34" charset="0"/>
              </a:rPr>
              <a:t>ΙΣΟΤΗΤΑΣ (1)</a:t>
            </a:r>
            <a:endParaRPr lang="el-GR" sz="2800" b="1" dirty="0">
              <a:latin typeface="+mn-lt"/>
            </a:endParaRPr>
          </a:p>
        </p:txBody>
      </p:sp>
      <p:sp>
        <p:nvSpPr>
          <p:cNvPr id="6" name="Content Placeholder 5"/>
          <p:cNvSpPr>
            <a:spLocks noGrp="1"/>
          </p:cNvSpPr>
          <p:nvPr>
            <p:ph sz="half" idx="1"/>
          </p:nvPr>
        </p:nvSpPr>
        <p:spPr>
          <a:xfrm>
            <a:off x="179512" y="1268760"/>
            <a:ext cx="8784976" cy="5374950"/>
          </a:xfrm>
        </p:spPr>
        <p:txBody>
          <a:bodyPr/>
          <a:lstStyle/>
          <a:p>
            <a:pPr marL="0" lvl="0" indent="0" algn="just" eaLnBrk="1" fontAlgn="auto" hangingPunct="1">
              <a:spcAft>
                <a:spcPts val="0"/>
              </a:spcAft>
              <a:buNone/>
              <a:defRPr/>
            </a:pPr>
            <a:r>
              <a:rPr lang="el-GR" dirty="0">
                <a:solidFill>
                  <a:prstClr val="black"/>
                </a:solidFill>
                <a:cs typeface="Arial" pitchFamily="34" charset="0"/>
              </a:rPr>
              <a:t>Σύμφωνα με αυτή τη μέθοδο η σχέση μεταξύ </a:t>
            </a:r>
            <a:r>
              <a:rPr lang="el-GR" dirty="0" smtClean="0">
                <a:solidFill>
                  <a:prstClr val="black"/>
                </a:solidFill>
                <a:cs typeface="Arial" pitchFamily="34" charset="0"/>
              </a:rPr>
              <a:t>των</a:t>
            </a:r>
            <a:r>
              <a:rPr lang="en-US" dirty="0" smtClean="0">
                <a:solidFill>
                  <a:prstClr val="black"/>
                </a:solidFill>
                <a:cs typeface="Arial" pitchFamily="34" charset="0"/>
              </a:rPr>
              <a:t> </a:t>
            </a:r>
            <a:r>
              <a:rPr lang="el-GR" dirty="0" smtClean="0">
                <a:solidFill>
                  <a:prstClr val="black"/>
                </a:solidFill>
                <a:cs typeface="Arial" pitchFamily="34" charset="0"/>
              </a:rPr>
              <a:t>πωλήσεων</a:t>
            </a:r>
            <a:r>
              <a:rPr lang="en-US" dirty="0" smtClean="0">
                <a:solidFill>
                  <a:prstClr val="black"/>
                </a:solidFill>
                <a:cs typeface="Arial" pitchFamily="34" charset="0"/>
              </a:rPr>
              <a:t>, </a:t>
            </a:r>
            <a:r>
              <a:rPr lang="el-GR" dirty="0" smtClean="0">
                <a:solidFill>
                  <a:prstClr val="black"/>
                </a:solidFill>
                <a:cs typeface="Arial" pitchFamily="34" charset="0"/>
              </a:rPr>
              <a:t>δαπανών και </a:t>
            </a:r>
            <a:r>
              <a:rPr lang="el-GR" dirty="0">
                <a:solidFill>
                  <a:prstClr val="black"/>
                </a:solidFill>
                <a:cs typeface="Arial" pitchFamily="34" charset="0"/>
              </a:rPr>
              <a:t>κερδών μιας επιχείρησης μπορεί να εκφραστεί ως εξής</a:t>
            </a:r>
            <a:r>
              <a:rPr lang="en-US" dirty="0">
                <a:solidFill>
                  <a:prstClr val="black"/>
                </a:solidFill>
                <a:cs typeface="Arial" pitchFamily="34" charset="0"/>
              </a:rPr>
              <a:t>:</a:t>
            </a:r>
          </a:p>
          <a:p>
            <a:pPr marL="0" lvl="0" indent="0" eaLnBrk="1" fontAlgn="auto" hangingPunct="1">
              <a:spcAft>
                <a:spcPts val="0"/>
              </a:spcAft>
              <a:buNone/>
              <a:defRPr/>
            </a:pPr>
            <a:endParaRPr lang="en-US" sz="2600" dirty="0">
              <a:solidFill>
                <a:prstClr val="black"/>
              </a:solidFill>
              <a:cs typeface="Arial" pitchFamily="34" charset="0"/>
            </a:endParaRPr>
          </a:p>
          <a:p>
            <a:pPr marL="0" lvl="0" indent="0" eaLnBrk="1" fontAlgn="auto" hangingPunct="1">
              <a:spcAft>
                <a:spcPts val="0"/>
              </a:spcAft>
              <a:buNone/>
              <a:defRPr/>
            </a:pPr>
            <a:endParaRPr lang="en-US" sz="2600" dirty="0">
              <a:solidFill>
                <a:prstClr val="black"/>
              </a:solidFill>
              <a:cs typeface="Arial" pitchFamily="34" charset="0"/>
            </a:endParaRPr>
          </a:p>
          <a:p>
            <a:pPr marL="0" lvl="0" indent="0" algn="just" eaLnBrk="1" fontAlgn="auto" hangingPunct="1">
              <a:spcAft>
                <a:spcPts val="0"/>
              </a:spcAft>
              <a:buNone/>
              <a:defRPr/>
            </a:pPr>
            <a:r>
              <a:rPr lang="el-GR" dirty="0" smtClean="0">
                <a:solidFill>
                  <a:prstClr val="black"/>
                </a:solidFill>
                <a:cs typeface="Arial" pitchFamily="34" charset="0"/>
              </a:rPr>
              <a:t>Όπου</a:t>
            </a:r>
            <a:r>
              <a:rPr lang="en-US" dirty="0" smtClean="0">
                <a:solidFill>
                  <a:prstClr val="black"/>
                </a:solidFill>
                <a:cs typeface="Arial" pitchFamily="34" charset="0"/>
              </a:rPr>
              <a:t>:</a:t>
            </a:r>
            <a:r>
              <a:rPr lang="el-GR" dirty="0" smtClean="0">
                <a:solidFill>
                  <a:prstClr val="black"/>
                </a:solidFill>
                <a:cs typeface="Arial" pitchFamily="34" charset="0"/>
              </a:rPr>
              <a:t> </a:t>
            </a:r>
            <a:endParaRPr lang="el-GR" dirty="0">
              <a:solidFill>
                <a:prstClr val="black"/>
              </a:solidFill>
              <a:cs typeface="Arial" pitchFamily="34" charset="0"/>
            </a:endParaRPr>
          </a:p>
          <a:p>
            <a:pPr marL="0" lvl="0" indent="0" algn="just" eaLnBrk="1" fontAlgn="auto" hangingPunct="1">
              <a:spcAft>
                <a:spcPts val="0"/>
              </a:spcAft>
              <a:buNone/>
              <a:defRPr/>
            </a:pPr>
            <a:r>
              <a:rPr lang="el-GR" dirty="0">
                <a:solidFill>
                  <a:prstClr val="black"/>
                </a:solidFill>
                <a:cs typeface="Arial" pitchFamily="34" charset="0"/>
              </a:rPr>
              <a:t>Π = Έσοδα από </a:t>
            </a:r>
            <a:r>
              <a:rPr lang="el-GR" dirty="0" smtClean="0">
                <a:solidFill>
                  <a:prstClr val="black"/>
                </a:solidFill>
                <a:cs typeface="Arial" pitchFamily="34" charset="0"/>
              </a:rPr>
              <a:t>πωλήσεις</a:t>
            </a:r>
            <a:r>
              <a:rPr lang="en-US" dirty="0" smtClean="0">
                <a:solidFill>
                  <a:prstClr val="black"/>
                </a:solidFill>
                <a:cs typeface="Arial" pitchFamily="34" charset="0"/>
              </a:rPr>
              <a:t>.</a:t>
            </a:r>
            <a:endParaRPr lang="el-GR" dirty="0">
              <a:solidFill>
                <a:prstClr val="black"/>
              </a:solidFill>
              <a:cs typeface="Arial" pitchFamily="34" charset="0"/>
            </a:endParaRPr>
          </a:p>
          <a:p>
            <a:pPr marL="0" lvl="0" indent="0" algn="just" eaLnBrk="1" fontAlgn="auto" hangingPunct="1">
              <a:spcAft>
                <a:spcPts val="0"/>
              </a:spcAft>
              <a:buNone/>
              <a:defRPr/>
            </a:pPr>
            <a:r>
              <a:rPr lang="en-US" dirty="0" smtClean="0">
                <a:solidFill>
                  <a:prstClr val="black"/>
                </a:solidFill>
                <a:cs typeface="Arial" pitchFamily="34" charset="0"/>
              </a:rPr>
              <a:t>S</a:t>
            </a:r>
            <a:r>
              <a:rPr lang="el-GR" dirty="0" smtClean="0">
                <a:solidFill>
                  <a:prstClr val="black"/>
                </a:solidFill>
                <a:cs typeface="Arial" pitchFamily="34" charset="0"/>
              </a:rPr>
              <a:t> = </a:t>
            </a:r>
            <a:r>
              <a:rPr lang="el-GR" dirty="0">
                <a:solidFill>
                  <a:prstClr val="black"/>
                </a:solidFill>
                <a:cs typeface="Arial" pitchFamily="34" charset="0"/>
              </a:rPr>
              <a:t>Σταθερές Δαπάνες </a:t>
            </a:r>
            <a:r>
              <a:rPr lang="el-GR" dirty="0" smtClean="0">
                <a:solidFill>
                  <a:prstClr val="black"/>
                </a:solidFill>
                <a:cs typeface="Arial" pitchFamily="34" charset="0"/>
              </a:rPr>
              <a:t>(ή </a:t>
            </a:r>
            <a:r>
              <a:rPr lang="el-GR" dirty="0">
                <a:solidFill>
                  <a:prstClr val="black"/>
                </a:solidFill>
                <a:cs typeface="Arial" pitchFamily="34" charset="0"/>
              </a:rPr>
              <a:t>Σταθερό Κόστος</a:t>
            </a:r>
            <a:r>
              <a:rPr lang="el-GR" dirty="0" smtClean="0">
                <a:solidFill>
                  <a:prstClr val="black"/>
                </a:solidFill>
                <a:cs typeface="Arial" pitchFamily="34" charset="0"/>
              </a:rPr>
              <a:t>)</a:t>
            </a:r>
            <a:r>
              <a:rPr lang="en-US" dirty="0" smtClean="0">
                <a:solidFill>
                  <a:prstClr val="black"/>
                </a:solidFill>
                <a:cs typeface="Arial" pitchFamily="34" charset="0"/>
              </a:rPr>
              <a:t>.</a:t>
            </a:r>
            <a:endParaRPr lang="el-GR" dirty="0">
              <a:solidFill>
                <a:prstClr val="black"/>
              </a:solidFill>
              <a:cs typeface="Arial" pitchFamily="34" charset="0"/>
            </a:endParaRPr>
          </a:p>
          <a:p>
            <a:pPr marL="0" lvl="0" indent="0" algn="just" eaLnBrk="1" fontAlgn="auto" hangingPunct="1">
              <a:spcAft>
                <a:spcPts val="0"/>
              </a:spcAft>
              <a:buNone/>
              <a:defRPr/>
            </a:pPr>
            <a:r>
              <a:rPr lang="el-GR" dirty="0" smtClean="0">
                <a:solidFill>
                  <a:prstClr val="black"/>
                </a:solidFill>
                <a:cs typeface="Arial" pitchFamily="34" charset="0"/>
              </a:rPr>
              <a:t>Μ = </a:t>
            </a:r>
            <a:r>
              <a:rPr lang="el-GR" dirty="0">
                <a:solidFill>
                  <a:prstClr val="black"/>
                </a:solidFill>
                <a:cs typeface="Arial" pitchFamily="34" charset="0"/>
              </a:rPr>
              <a:t>Μεταβλητές Δαπάνες </a:t>
            </a:r>
            <a:r>
              <a:rPr lang="el-GR" dirty="0" smtClean="0">
                <a:solidFill>
                  <a:prstClr val="black"/>
                </a:solidFill>
                <a:cs typeface="Arial" pitchFamily="34" charset="0"/>
              </a:rPr>
              <a:t>(ή </a:t>
            </a:r>
            <a:r>
              <a:rPr lang="el-GR" dirty="0">
                <a:solidFill>
                  <a:prstClr val="black"/>
                </a:solidFill>
                <a:cs typeface="Arial" pitchFamily="34" charset="0"/>
              </a:rPr>
              <a:t>Μεταβλητό Κόστος</a:t>
            </a:r>
            <a:r>
              <a:rPr lang="el-GR" dirty="0" smtClean="0">
                <a:solidFill>
                  <a:prstClr val="black"/>
                </a:solidFill>
                <a:cs typeface="Arial" pitchFamily="34" charset="0"/>
              </a:rPr>
              <a:t>)</a:t>
            </a:r>
            <a:r>
              <a:rPr lang="en-US" dirty="0" smtClean="0">
                <a:solidFill>
                  <a:prstClr val="black"/>
                </a:solidFill>
                <a:cs typeface="Arial" pitchFamily="34" charset="0"/>
              </a:rPr>
              <a:t>.</a:t>
            </a:r>
            <a:endParaRPr lang="el-GR" dirty="0">
              <a:solidFill>
                <a:prstClr val="black"/>
              </a:solidFill>
              <a:cs typeface="Arial" pitchFamily="34" charset="0"/>
            </a:endParaRPr>
          </a:p>
          <a:p>
            <a:pPr marL="0" lvl="0" indent="0" algn="just" eaLnBrk="1" fontAlgn="auto" hangingPunct="1">
              <a:spcAft>
                <a:spcPts val="0"/>
              </a:spcAft>
              <a:buNone/>
              <a:defRPr/>
            </a:pPr>
            <a:r>
              <a:rPr lang="el-GR" dirty="0" smtClean="0">
                <a:solidFill>
                  <a:prstClr val="black"/>
                </a:solidFill>
                <a:cs typeface="Arial" pitchFamily="34" charset="0"/>
              </a:rPr>
              <a:t>Κ = </a:t>
            </a:r>
            <a:r>
              <a:rPr lang="el-GR" dirty="0">
                <a:solidFill>
                  <a:prstClr val="black"/>
                </a:solidFill>
                <a:cs typeface="Arial" pitchFamily="34" charset="0"/>
              </a:rPr>
              <a:t>Καθαρά </a:t>
            </a:r>
            <a:r>
              <a:rPr lang="el-GR" dirty="0" smtClean="0">
                <a:solidFill>
                  <a:prstClr val="black"/>
                </a:solidFill>
                <a:cs typeface="Arial" pitchFamily="34" charset="0"/>
              </a:rPr>
              <a:t>Κέρδη</a:t>
            </a:r>
            <a:r>
              <a:rPr lang="en-US" dirty="0" smtClean="0">
                <a:solidFill>
                  <a:prstClr val="black"/>
                </a:solidFill>
                <a:cs typeface="Arial" pitchFamily="34" charset="0"/>
              </a:rPr>
              <a:t>.</a:t>
            </a:r>
            <a:endParaRPr lang="el-GR" dirty="0">
              <a:solidFill>
                <a:prstClr val="black"/>
              </a:solidFill>
              <a:cs typeface="Arial" pitchFamily="34" charset="0"/>
            </a:endParaRPr>
          </a:p>
          <a:p>
            <a:endParaRPr lang="el-GR" dirty="0"/>
          </a:p>
        </p:txBody>
      </p:sp>
      <p:pic>
        <p:nvPicPr>
          <p:cNvPr id="8" name="Content Placeholder 7" descr="σχέση μεταξύ πωλήσεων- δαπανών – κερδών μιας επιχείρησης "/>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3203848" y="2852936"/>
            <a:ext cx="3960440" cy="1008112"/>
          </a:xfrm>
        </p:spPr>
      </p:pic>
    </p:spTree>
    <p:extLst>
      <p:ext uri="{BB962C8B-B14F-4D97-AF65-F5344CB8AC3E}">
        <p14:creationId xmlns="" xmlns:p14="http://schemas.microsoft.com/office/powerpoint/2010/main" val="160198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b="1" dirty="0" smtClean="0"/>
              <a:t>ΠΛΟΥΤΟΣ</a:t>
            </a:r>
          </a:p>
        </p:txBody>
      </p:sp>
      <p:sp>
        <p:nvSpPr>
          <p:cNvPr id="10243" name="Rectangle 3"/>
          <p:cNvSpPr>
            <a:spLocks noGrp="1" noChangeArrowheads="1"/>
          </p:cNvSpPr>
          <p:nvPr>
            <p:ph type="body" idx="1"/>
          </p:nvPr>
        </p:nvSpPr>
        <p:spPr>
          <a:xfrm>
            <a:off x="323850" y="1557338"/>
            <a:ext cx="8496300" cy="4525962"/>
          </a:xfrm>
        </p:spPr>
        <p:txBody>
          <a:bodyPr/>
          <a:lstStyle/>
          <a:p>
            <a:pPr algn="just" eaLnBrk="1" hangingPunct="1"/>
            <a:r>
              <a:rPr lang="el-GR" altLang="el-GR" dirty="0" smtClean="0"/>
              <a:t>Η Μεγιστοποίηση του πλούτου μιας επιχειρηματικής μονάδας επιτυγχάνεται όταν έχουμε συνεχή αύξηση των κερδών με τον μικρότερο κίνδυνο.</a:t>
            </a:r>
          </a:p>
          <a:p>
            <a:pPr algn="just" eaLnBrk="1" hangingPunct="1"/>
            <a:r>
              <a:rPr lang="el-GR" altLang="el-GR" dirty="0" smtClean="0"/>
              <a:t>Όσο ανεβαίνει η τιμή της κοινής μετοχής μιας επιχείρησης τόσο αυξάνει και ο πλούτος των μετόχων της.</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1 - Τίτλος"/>
          <p:cNvSpPr>
            <a:spLocks noGrp="1"/>
          </p:cNvSpPr>
          <p:nvPr>
            <p:ph type="title"/>
          </p:nvPr>
        </p:nvSpPr>
        <p:spPr>
          <a:xfrm>
            <a:off x="0" y="274638"/>
            <a:ext cx="9144000" cy="1143000"/>
          </a:xfrm>
        </p:spPr>
        <p:txBody>
          <a:bodyPr/>
          <a:lstStyle/>
          <a:p>
            <a:pPr eaLnBrk="1" hangingPunct="1"/>
            <a:r>
              <a:rPr lang="el-GR" altLang="el-GR" sz="4000" b="1" dirty="0">
                <a:latin typeface="+mn-lt"/>
                <a:cs typeface="Arial" panose="020B0604020202020204" pitchFamily="34" charset="0"/>
              </a:rPr>
              <a:t>Η ΜΕΘΟΔΟΣ ΤΗΣ ΜΑΘΗΜΑΤΙΚΗΣ ΙΣΟΤΗΤΑΣ </a:t>
            </a:r>
            <a:r>
              <a:rPr lang="el-GR" altLang="el-GR" sz="4000" b="1" dirty="0" smtClean="0">
                <a:latin typeface="+mn-lt"/>
                <a:cs typeface="Arial" panose="020B0604020202020204" pitchFamily="34" charset="0"/>
              </a:rPr>
              <a:t>(2)</a:t>
            </a:r>
            <a:endParaRPr lang="el-GR" altLang="el-GR" sz="4000" b="1" dirty="0">
              <a:latin typeface="+mn-lt"/>
              <a:cs typeface="Arial" panose="020B0604020202020204" pitchFamily="34" charset="0"/>
            </a:endParaRPr>
          </a:p>
        </p:txBody>
      </p:sp>
      <p:sp>
        <p:nvSpPr>
          <p:cNvPr id="3" name="2 - Υπότιτλος"/>
          <p:cNvSpPr>
            <a:spLocks noGrp="1"/>
          </p:cNvSpPr>
          <p:nvPr>
            <p:ph sz="half" idx="1"/>
          </p:nvPr>
        </p:nvSpPr>
        <p:spPr>
          <a:xfrm>
            <a:off x="0" y="1857364"/>
            <a:ext cx="9144000" cy="5000636"/>
          </a:xfrm>
        </p:spPr>
        <p:txBody>
          <a:bodyPr rtlCol="0">
            <a:normAutofit/>
          </a:bodyPr>
          <a:lstStyle/>
          <a:p>
            <a:pPr algn="l" eaLnBrk="1" fontAlgn="auto" hangingPunct="1">
              <a:spcAft>
                <a:spcPts val="0"/>
              </a:spcAft>
              <a:defRPr/>
            </a:pPr>
            <a:r>
              <a:rPr lang="el-GR" sz="3600" dirty="0" smtClean="0">
                <a:solidFill>
                  <a:schemeClr val="tx1"/>
                </a:solidFill>
                <a:cs typeface="Arial" pitchFamily="34" charset="0"/>
              </a:rPr>
              <a:t>Επειδή στο ΝΣ η επιχείρηση δεν έχει κέρδος, δηλαδή Κ=0, η παραπάνω εξίσωση γίνεται</a:t>
            </a:r>
            <a:r>
              <a:rPr lang="en-US" sz="3600" dirty="0" smtClean="0">
                <a:solidFill>
                  <a:schemeClr val="tx1"/>
                </a:solidFill>
                <a:cs typeface="Arial" pitchFamily="34" charset="0"/>
              </a:rPr>
              <a:t>:</a:t>
            </a:r>
            <a:endParaRPr lang="el-GR" sz="2000" dirty="0" smtClean="0">
              <a:solidFill>
                <a:schemeClr val="tx1"/>
              </a:solidFill>
              <a:cs typeface="Arial" pitchFamily="34" charset="0"/>
            </a:endParaRPr>
          </a:p>
          <a:p>
            <a:pPr algn="l" eaLnBrk="1" fontAlgn="auto" hangingPunct="1">
              <a:spcAft>
                <a:spcPts val="0"/>
              </a:spcAft>
              <a:defRPr/>
            </a:pPr>
            <a:endParaRPr lang="el-GR" sz="2600" dirty="0" smtClean="0">
              <a:solidFill>
                <a:schemeClr val="tx1"/>
              </a:solidFill>
              <a:latin typeface="Arial" pitchFamily="34" charset="0"/>
              <a:cs typeface="Arial" pitchFamily="34" charset="0"/>
            </a:endParaRPr>
          </a:p>
          <a:p>
            <a:pPr algn="l" eaLnBrk="1" fontAlgn="auto" hangingPunct="1">
              <a:spcAft>
                <a:spcPts val="0"/>
              </a:spcAft>
              <a:defRPr/>
            </a:pPr>
            <a:endParaRPr lang="el-GR" sz="2600" dirty="0" smtClean="0">
              <a:solidFill>
                <a:schemeClr val="tx1"/>
              </a:solidFill>
              <a:latin typeface="Arial" pitchFamily="34" charset="0"/>
              <a:cs typeface="Arial" pitchFamily="34" charset="0"/>
            </a:endParaRPr>
          </a:p>
        </p:txBody>
      </p:sp>
      <p:pic>
        <p:nvPicPr>
          <p:cNvPr id="4" name="Content Placeholder 3" descr="τύπος"/>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267744" y="3501008"/>
            <a:ext cx="5400600" cy="1626152"/>
          </a:xfrm>
        </p:spPr>
      </p:pic>
    </p:spTree>
    <p:extLst>
      <p:ext uri="{BB962C8B-B14F-4D97-AF65-F5344CB8AC3E}">
        <p14:creationId xmlns="" xmlns:p14="http://schemas.microsoft.com/office/powerpoint/2010/main" val="13906797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lstStyle/>
          <a:p>
            <a:r>
              <a:rPr lang="el-GR" altLang="el-GR" sz="4000" b="1" dirty="0">
                <a:cs typeface="Arial" panose="020B0604020202020204" pitchFamily="34" charset="0"/>
              </a:rPr>
              <a:t>Η ΜΕΘΟΔΟΣ ΤΗΣ ΜΑΘΗΜΑΤΙΚΗΣ ΙΣΟΤΗΤΑΣ </a:t>
            </a:r>
            <a:r>
              <a:rPr lang="el-GR" altLang="el-GR" sz="4000" b="1" dirty="0" smtClean="0">
                <a:cs typeface="Arial" panose="020B0604020202020204" pitchFamily="34" charset="0"/>
              </a:rPr>
              <a:t>(</a:t>
            </a:r>
            <a:r>
              <a:rPr lang="en-US" altLang="el-GR" sz="4000" b="1" dirty="0" smtClean="0">
                <a:cs typeface="Arial" panose="020B0604020202020204" pitchFamily="34" charset="0"/>
              </a:rPr>
              <a:t>3</a:t>
            </a:r>
            <a:r>
              <a:rPr lang="el-GR" altLang="el-GR" sz="4000" b="1" dirty="0" smtClean="0">
                <a:cs typeface="Arial" panose="020B0604020202020204" pitchFamily="34" charset="0"/>
              </a:rPr>
              <a:t>)</a:t>
            </a:r>
            <a:endParaRPr lang="el-GR" b="1" dirty="0"/>
          </a:p>
        </p:txBody>
      </p:sp>
      <p:sp>
        <p:nvSpPr>
          <p:cNvPr id="3" name="Content Placeholder 2"/>
          <p:cNvSpPr>
            <a:spLocks noGrp="1"/>
          </p:cNvSpPr>
          <p:nvPr>
            <p:ph sz="half" idx="1"/>
          </p:nvPr>
        </p:nvSpPr>
        <p:spPr>
          <a:xfrm>
            <a:off x="251520" y="1340768"/>
            <a:ext cx="8640960" cy="5256584"/>
          </a:xfrm>
        </p:spPr>
        <p:txBody>
          <a:bodyPr/>
          <a:lstStyle/>
          <a:p>
            <a:r>
              <a:rPr lang="el-GR" dirty="0">
                <a:cs typeface="Arial" pitchFamily="34" charset="0"/>
              </a:rPr>
              <a:t>Και επειδή </a:t>
            </a:r>
            <a:r>
              <a:rPr lang="el-GR" dirty="0" smtClean="0">
                <a:cs typeface="Arial" pitchFamily="34" charset="0"/>
              </a:rPr>
              <a:t>Π = </a:t>
            </a:r>
            <a:r>
              <a:rPr lang="en-US" dirty="0">
                <a:cs typeface="Arial" pitchFamily="34" charset="0"/>
              </a:rPr>
              <a:t>P x Q </a:t>
            </a:r>
            <a:r>
              <a:rPr lang="el-GR" dirty="0">
                <a:cs typeface="Arial" pitchFamily="34" charset="0"/>
              </a:rPr>
              <a:t>και </a:t>
            </a:r>
            <a:r>
              <a:rPr lang="en-US" dirty="0" smtClean="0">
                <a:cs typeface="Arial" pitchFamily="34" charset="0"/>
              </a:rPr>
              <a:t>M</a:t>
            </a:r>
            <a:r>
              <a:rPr lang="el-GR" dirty="0" smtClean="0">
                <a:cs typeface="Arial" pitchFamily="34" charset="0"/>
              </a:rPr>
              <a:t> </a:t>
            </a:r>
            <a:r>
              <a:rPr lang="en-US" dirty="0" smtClean="0">
                <a:cs typeface="Arial" pitchFamily="34" charset="0"/>
              </a:rPr>
              <a:t>= </a:t>
            </a:r>
            <a:r>
              <a:rPr lang="en-US" dirty="0">
                <a:cs typeface="Arial" pitchFamily="34" charset="0"/>
              </a:rPr>
              <a:t>V x Q</a:t>
            </a:r>
            <a:r>
              <a:rPr lang="el-GR" dirty="0">
                <a:cs typeface="Arial" pitchFamily="34" charset="0"/>
              </a:rPr>
              <a:t> ο τύπος (1) γίνεται</a:t>
            </a:r>
            <a:r>
              <a:rPr lang="en-US" dirty="0">
                <a:cs typeface="Arial" pitchFamily="34" charset="0"/>
              </a:rPr>
              <a:t>:</a:t>
            </a:r>
          </a:p>
          <a:p>
            <a:endParaRPr lang="el-GR" dirty="0" smtClean="0"/>
          </a:p>
          <a:p>
            <a:endParaRPr lang="el-GR" dirty="0"/>
          </a:p>
          <a:p>
            <a:pPr>
              <a:spcBef>
                <a:spcPct val="0"/>
              </a:spcBef>
              <a:buFontTx/>
              <a:buNone/>
            </a:pPr>
            <a:endParaRPr lang="el-GR" altLang="el-GR" sz="2400" dirty="0" smtClean="0">
              <a:solidFill>
                <a:prstClr val="black"/>
              </a:solidFill>
              <a:cs typeface="Arial" panose="020B0604020202020204" pitchFamily="34" charset="0"/>
            </a:endParaRPr>
          </a:p>
          <a:p>
            <a:pPr algn="just">
              <a:spcBef>
                <a:spcPct val="0"/>
              </a:spcBef>
              <a:buFontTx/>
              <a:buNone/>
            </a:pPr>
            <a:r>
              <a:rPr lang="el-GR" altLang="el-GR" dirty="0" smtClean="0">
                <a:solidFill>
                  <a:prstClr val="black"/>
                </a:solidFill>
                <a:cs typeface="Arial" panose="020B0604020202020204" pitchFamily="34" charset="0"/>
              </a:rPr>
              <a:t>Όπου</a:t>
            </a:r>
            <a:r>
              <a:rPr lang="en-US" altLang="el-GR" dirty="0" smtClean="0">
                <a:solidFill>
                  <a:prstClr val="black"/>
                </a:solidFill>
                <a:cs typeface="Arial" panose="020B0604020202020204" pitchFamily="34" charset="0"/>
              </a:rPr>
              <a:t>:</a:t>
            </a:r>
            <a:r>
              <a:rPr lang="el-GR" altLang="el-GR" dirty="0" smtClean="0">
                <a:solidFill>
                  <a:prstClr val="black"/>
                </a:solidFill>
                <a:cs typeface="Arial" panose="020B0604020202020204" pitchFamily="34" charset="0"/>
              </a:rPr>
              <a:t>  </a:t>
            </a:r>
          </a:p>
          <a:p>
            <a:pPr algn="just">
              <a:spcBef>
                <a:spcPct val="0"/>
              </a:spcBef>
              <a:buFontTx/>
              <a:buNone/>
            </a:pPr>
            <a:r>
              <a:rPr lang="en-US" altLang="el-GR" dirty="0" smtClean="0">
                <a:solidFill>
                  <a:prstClr val="black"/>
                </a:solidFill>
                <a:cs typeface="Arial" panose="020B0604020202020204" pitchFamily="34" charset="0"/>
              </a:rPr>
              <a:t>P </a:t>
            </a:r>
            <a:r>
              <a:rPr lang="el-GR" altLang="el-GR" dirty="0">
                <a:solidFill>
                  <a:prstClr val="black"/>
                </a:solidFill>
                <a:cs typeface="Arial" panose="020B0604020202020204" pitchFamily="34" charset="0"/>
              </a:rPr>
              <a:t>= Τιμή πώλησης ανά μονάδα </a:t>
            </a:r>
            <a:r>
              <a:rPr lang="el-GR" altLang="el-GR" dirty="0" smtClean="0">
                <a:solidFill>
                  <a:prstClr val="black"/>
                </a:solidFill>
                <a:cs typeface="Arial" panose="020B0604020202020204" pitchFamily="34" charset="0"/>
              </a:rPr>
              <a:t>προϊόντος.</a:t>
            </a:r>
            <a:endParaRPr lang="el-GR" altLang="el-GR" dirty="0">
              <a:solidFill>
                <a:prstClr val="black"/>
              </a:solidFill>
              <a:cs typeface="Arial" panose="020B0604020202020204" pitchFamily="34" charset="0"/>
            </a:endParaRPr>
          </a:p>
          <a:p>
            <a:pPr algn="just">
              <a:spcBef>
                <a:spcPct val="0"/>
              </a:spcBef>
              <a:buFontTx/>
              <a:buNone/>
            </a:pPr>
            <a:r>
              <a:rPr lang="en-US" altLang="el-GR" dirty="0" smtClean="0">
                <a:solidFill>
                  <a:prstClr val="black"/>
                </a:solidFill>
                <a:cs typeface="Arial" panose="020B0604020202020204" pitchFamily="34" charset="0"/>
              </a:rPr>
              <a:t>Q </a:t>
            </a:r>
            <a:r>
              <a:rPr lang="en-US" altLang="el-GR" dirty="0">
                <a:solidFill>
                  <a:prstClr val="black"/>
                </a:solidFill>
                <a:cs typeface="Arial" panose="020B0604020202020204" pitchFamily="34" charset="0"/>
              </a:rPr>
              <a:t>= </a:t>
            </a:r>
            <a:r>
              <a:rPr lang="el-GR" altLang="el-GR" dirty="0" smtClean="0">
                <a:solidFill>
                  <a:prstClr val="black"/>
                </a:solidFill>
                <a:cs typeface="Arial" panose="020B0604020202020204" pitchFamily="34" charset="0"/>
              </a:rPr>
              <a:t>Ζητούμενη Ποσότητα</a:t>
            </a:r>
            <a:r>
              <a:rPr lang="en-US" altLang="el-GR" dirty="0" smtClean="0">
                <a:solidFill>
                  <a:prstClr val="black"/>
                </a:solidFill>
                <a:cs typeface="Arial" panose="020B0604020202020204" pitchFamily="34" charset="0"/>
              </a:rPr>
              <a:t>.</a:t>
            </a:r>
            <a:endParaRPr lang="el-GR" altLang="el-GR" dirty="0">
              <a:solidFill>
                <a:prstClr val="black"/>
              </a:solidFill>
              <a:cs typeface="Arial" panose="020B0604020202020204" pitchFamily="34" charset="0"/>
            </a:endParaRPr>
          </a:p>
          <a:p>
            <a:pPr algn="just">
              <a:spcBef>
                <a:spcPct val="0"/>
              </a:spcBef>
              <a:buFontTx/>
              <a:buNone/>
            </a:pPr>
            <a:r>
              <a:rPr lang="en-US" altLang="el-GR" dirty="0" smtClean="0">
                <a:solidFill>
                  <a:prstClr val="black"/>
                </a:solidFill>
                <a:cs typeface="Arial" panose="020B0604020202020204" pitchFamily="34" charset="0"/>
              </a:rPr>
              <a:t>V </a:t>
            </a:r>
            <a:r>
              <a:rPr lang="el-GR" altLang="el-GR" dirty="0">
                <a:solidFill>
                  <a:prstClr val="black"/>
                </a:solidFill>
                <a:cs typeface="Arial" panose="020B0604020202020204" pitchFamily="34" charset="0"/>
              </a:rPr>
              <a:t>= Μεταβλητό Κόστος ανά μονάδα </a:t>
            </a:r>
            <a:r>
              <a:rPr lang="el-GR" altLang="el-GR" dirty="0" smtClean="0">
                <a:solidFill>
                  <a:prstClr val="black"/>
                </a:solidFill>
                <a:cs typeface="Arial" panose="020B0604020202020204" pitchFamily="34" charset="0"/>
              </a:rPr>
              <a:t>προϊόντος.</a:t>
            </a:r>
            <a:endParaRPr lang="el-GR" altLang="el-GR" dirty="0">
              <a:solidFill>
                <a:prstClr val="black"/>
              </a:solidFill>
              <a:cs typeface="Arial" panose="020B0604020202020204" pitchFamily="34" charset="0"/>
            </a:endParaRPr>
          </a:p>
          <a:p>
            <a:pPr algn="just">
              <a:spcBef>
                <a:spcPct val="0"/>
              </a:spcBef>
              <a:buFontTx/>
              <a:buNone/>
            </a:pPr>
            <a:r>
              <a:rPr lang="el-GR" altLang="el-GR" dirty="0" smtClean="0">
                <a:solidFill>
                  <a:prstClr val="black"/>
                </a:solidFill>
                <a:cs typeface="Arial" panose="020B0604020202020204" pitchFamily="34" charset="0"/>
              </a:rPr>
              <a:t>Κ </a:t>
            </a:r>
            <a:r>
              <a:rPr lang="el-GR" altLang="el-GR" dirty="0">
                <a:solidFill>
                  <a:prstClr val="black"/>
                </a:solidFill>
                <a:cs typeface="Arial" panose="020B0604020202020204" pitchFamily="34" charset="0"/>
              </a:rPr>
              <a:t>= Καθαρό Κέρδος </a:t>
            </a:r>
            <a:r>
              <a:rPr lang="el-GR" altLang="el-GR" dirty="0" smtClean="0">
                <a:solidFill>
                  <a:prstClr val="black"/>
                </a:solidFill>
                <a:cs typeface="Arial" panose="020B0604020202020204" pitchFamily="34" charset="0"/>
              </a:rPr>
              <a:t>(στο </a:t>
            </a:r>
            <a:r>
              <a:rPr lang="el-GR" altLang="el-GR" dirty="0">
                <a:solidFill>
                  <a:prstClr val="black"/>
                </a:solidFill>
                <a:cs typeface="Arial" panose="020B0604020202020204" pitchFamily="34" charset="0"/>
              </a:rPr>
              <a:t>ΝΣ = 0</a:t>
            </a:r>
            <a:r>
              <a:rPr lang="el-GR" altLang="el-GR" dirty="0" smtClean="0">
                <a:solidFill>
                  <a:prstClr val="black"/>
                </a:solidFill>
                <a:cs typeface="Arial" panose="020B0604020202020204" pitchFamily="34" charset="0"/>
              </a:rPr>
              <a:t>)</a:t>
            </a:r>
            <a:r>
              <a:rPr lang="en-US" altLang="el-GR" dirty="0" smtClean="0">
                <a:solidFill>
                  <a:prstClr val="black"/>
                </a:solidFill>
                <a:cs typeface="Arial" panose="020B0604020202020204" pitchFamily="34" charset="0"/>
              </a:rPr>
              <a:t>.</a:t>
            </a:r>
            <a:endParaRPr lang="el-GR" altLang="el-GR" dirty="0">
              <a:solidFill>
                <a:prstClr val="black"/>
              </a:solidFill>
              <a:cs typeface="Arial" panose="020B0604020202020204" pitchFamily="34" charset="0"/>
            </a:endParaRPr>
          </a:p>
          <a:p>
            <a:pPr algn="just">
              <a:spcBef>
                <a:spcPct val="0"/>
              </a:spcBef>
              <a:buFontTx/>
              <a:buNone/>
            </a:pPr>
            <a:r>
              <a:rPr lang="en-US" altLang="el-GR" dirty="0" smtClean="0">
                <a:solidFill>
                  <a:prstClr val="black"/>
                </a:solidFill>
                <a:cs typeface="Arial" panose="020B0604020202020204" pitchFamily="34" charset="0"/>
              </a:rPr>
              <a:t>S </a:t>
            </a:r>
            <a:r>
              <a:rPr lang="en-US" altLang="el-GR" dirty="0">
                <a:solidFill>
                  <a:prstClr val="black"/>
                </a:solidFill>
                <a:cs typeface="Arial" panose="020B0604020202020204" pitchFamily="34" charset="0"/>
              </a:rPr>
              <a:t>= </a:t>
            </a:r>
            <a:r>
              <a:rPr lang="el-GR" altLang="el-GR" dirty="0">
                <a:solidFill>
                  <a:prstClr val="black"/>
                </a:solidFill>
                <a:cs typeface="Arial" panose="020B0604020202020204" pitchFamily="34" charset="0"/>
              </a:rPr>
              <a:t>Σταθερό </a:t>
            </a:r>
            <a:r>
              <a:rPr lang="el-GR" altLang="el-GR" dirty="0" smtClean="0">
                <a:solidFill>
                  <a:prstClr val="black"/>
                </a:solidFill>
                <a:cs typeface="Arial" panose="020B0604020202020204" pitchFamily="34" charset="0"/>
              </a:rPr>
              <a:t>Κόστος</a:t>
            </a:r>
            <a:r>
              <a:rPr lang="en-US" altLang="el-GR" dirty="0" smtClean="0">
                <a:solidFill>
                  <a:prstClr val="black"/>
                </a:solidFill>
                <a:cs typeface="Arial" panose="020B0604020202020204" pitchFamily="34" charset="0"/>
              </a:rPr>
              <a:t>.</a:t>
            </a:r>
            <a:r>
              <a:rPr lang="el-GR" altLang="el-GR" dirty="0" smtClean="0">
                <a:solidFill>
                  <a:prstClr val="black"/>
                </a:solidFill>
                <a:cs typeface="Arial" panose="020B0604020202020204" pitchFamily="34" charset="0"/>
              </a:rPr>
              <a:t> </a:t>
            </a:r>
            <a:endParaRPr lang="el-GR" altLang="el-GR" dirty="0">
              <a:solidFill>
                <a:prstClr val="black"/>
              </a:solidFill>
              <a:cs typeface="Arial" panose="020B0604020202020204" pitchFamily="34" charset="0"/>
            </a:endParaRPr>
          </a:p>
          <a:p>
            <a:endParaRPr lang="el-GR" dirty="0"/>
          </a:p>
        </p:txBody>
      </p:sp>
      <p:pic>
        <p:nvPicPr>
          <p:cNvPr id="6" name="Content Placeholder 5" descr="τύπος "/>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3275856" y="2204864"/>
            <a:ext cx="3960440" cy="1296144"/>
          </a:xfrm>
        </p:spPr>
      </p:pic>
    </p:spTree>
    <p:extLst>
      <p:ext uri="{BB962C8B-B14F-4D97-AF65-F5344CB8AC3E}">
        <p14:creationId xmlns="" xmlns:p14="http://schemas.microsoft.com/office/powerpoint/2010/main" val="28858164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34082"/>
          </a:xfrm>
        </p:spPr>
        <p:txBody>
          <a:bodyPr/>
          <a:lstStyle/>
          <a:p>
            <a:r>
              <a:rPr lang="el-GR" altLang="el-GR" sz="4000" b="1" dirty="0">
                <a:cs typeface="Arial" panose="020B0604020202020204" pitchFamily="34" charset="0"/>
              </a:rPr>
              <a:t>Η ΜΕΘΟΔΟΣ ΤΗΣ ΜΑΘΗΜΑΤΙΚΗΣ ΙΣΟΤΗΤΑΣ </a:t>
            </a:r>
            <a:r>
              <a:rPr lang="el-GR" altLang="el-GR" sz="4000" b="1" dirty="0" smtClean="0">
                <a:cs typeface="Arial" panose="020B0604020202020204" pitchFamily="34" charset="0"/>
              </a:rPr>
              <a:t>(4)</a:t>
            </a:r>
            <a:endParaRPr lang="el-GR" sz="4000" b="1" dirty="0">
              <a:cs typeface="Arial" panose="020B0604020202020204" pitchFamily="34" charset="0"/>
            </a:endParaRPr>
          </a:p>
        </p:txBody>
      </p:sp>
      <p:sp>
        <p:nvSpPr>
          <p:cNvPr id="3" name="Content Placeholder 2"/>
          <p:cNvSpPr>
            <a:spLocks noGrp="1"/>
          </p:cNvSpPr>
          <p:nvPr>
            <p:ph sz="half" idx="1"/>
          </p:nvPr>
        </p:nvSpPr>
        <p:spPr>
          <a:xfrm>
            <a:off x="0" y="1340768"/>
            <a:ext cx="9144000" cy="5517232"/>
          </a:xfrm>
        </p:spPr>
        <p:txBody>
          <a:bodyPr/>
          <a:lstStyle/>
          <a:p>
            <a:r>
              <a:rPr lang="el-GR" altLang="el-GR" sz="2400" dirty="0">
                <a:cs typeface="Arial" panose="020B0604020202020204" pitchFamily="34" charset="0"/>
              </a:rPr>
              <a:t>Εάν λύσουμε τον τύπο (3) ως προς </a:t>
            </a:r>
            <a:r>
              <a:rPr lang="en-US" altLang="el-GR" sz="2400" dirty="0">
                <a:cs typeface="Arial" panose="020B0604020202020204" pitchFamily="34" charset="0"/>
              </a:rPr>
              <a:t>Q</a:t>
            </a:r>
            <a:r>
              <a:rPr lang="el-GR" altLang="el-GR" sz="2400" dirty="0">
                <a:cs typeface="Arial" panose="020B0604020202020204" pitchFamily="34" charset="0"/>
              </a:rPr>
              <a:t> θα έχουμε</a:t>
            </a:r>
            <a:r>
              <a:rPr lang="en-US" altLang="el-GR" sz="2400" dirty="0">
                <a:cs typeface="Arial" panose="020B0604020202020204" pitchFamily="34" charset="0"/>
              </a:rPr>
              <a:t>:</a:t>
            </a:r>
            <a:endParaRPr lang="el-GR" altLang="el-GR" sz="2400" dirty="0">
              <a:cs typeface="Arial" panose="020B0604020202020204" pitchFamily="34" charset="0"/>
            </a:endParaRPr>
          </a:p>
          <a:p>
            <a:endParaRPr lang="en-US" dirty="0" smtClean="0"/>
          </a:p>
          <a:p>
            <a:endParaRPr lang="en-US" dirty="0"/>
          </a:p>
          <a:p>
            <a:endParaRPr lang="en-US" dirty="0" smtClean="0"/>
          </a:p>
          <a:p>
            <a:endParaRPr lang="en-US" dirty="0"/>
          </a:p>
          <a:p>
            <a:endParaRPr lang="el-GR" altLang="el-GR" sz="2400" dirty="0" smtClean="0">
              <a:cs typeface="Arial" panose="020B0604020202020204" pitchFamily="34" charset="0"/>
            </a:endParaRPr>
          </a:p>
          <a:p>
            <a:pPr algn="just"/>
            <a:r>
              <a:rPr lang="el-GR" altLang="el-GR" dirty="0" smtClean="0">
                <a:cs typeface="Arial" panose="020B0604020202020204" pitchFamily="34" charset="0"/>
              </a:rPr>
              <a:t>Το </a:t>
            </a:r>
            <a:r>
              <a:rPr lang="en-US" altLang="el-GR" dirty="0" smtClean="0">
                <a:cs typeface="Arial" panose="020B0604020202020204" pitchFamily="34" charset="0"/>
              </a:rPr>
              <a:t> (P </a:t>
            </a:r>
            <a:r>
              <a:rPr lang="en-US" altLang="el-GR" dirty="0">
                <a:cs typeface="Arial" panose="020B0604020202020204" pitchFamily="34" charset="0"/>
              </a:rPr>
              <a:t>– </a:t>
            </a:r>
            <a:r>
              <a:rPr lang="en-US" altLang="el-GR" dirty="0" smtClean="0">
                <a:cs typeface="Arial" panose="020B0604020202020204" pitchFamily="34" charset="0"/>
              </a:rPr>
              <a:t>V</a:t>
            </a:r>
            <a:r>
              <a:rPr lang="el-GR" altLang="el-GR" dirty="0" smtClean="0">
                <a:cs typeface="Arial" panose="020B0604020202020204" pitchFamily="34" charset="0"/>
              </a:rPr>
              <a:t>) </a:t>
            </a:r>
            <a:r>
              <a:rPr lang="el-GR" altLang="el-GR" dirty="0">
                <a:cs typeface="Arial" panose="020B0604020202020204" pitchFamily="34" charset="0"/>
              </a:rPr>
              <a:t>μας δίνει τις Σταθερές Δαπάνες ανά μονάδα προϊόντος, αν κατά την πώληση μίας μονάδας προϊόντος αφαιρέσουμε (από την τιμή) το μεταβλητό κόστος.</a:t>
            </a:r>
          </a:p>
          <a:p>
            <a:endParaRPr lang="el-GR" dirty="0"/>
          </a:p>
        </p:txBody>
      </p:sp>
      <p:pic>
        <p:nvPicPr>
          <p:cNvPr id="6" name="Content Placeholder 5" descr="τύποι "/>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643174" y="2143116"/>
            <a:ext cx="2828925" cy="1943100"/>
          </a:xfrm>
        </p:spPr>
      </p:pic>
    </p:spTree>
    <p:extLst>
      <p:ext uri="{BB962C8B-B14F-4D97-AF65-F5344CB8AC3E}">
        <p14:creationId xmlns="" xmlns:p14="http://schemas.microsoft.com/office/powerpoint/2010/main" val="33724104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1 - Τίτλος"/>
          <p:cNvSpPr>
            <a:spLocks noGrp="1"/>
          </p:cNvSpPr>
          <p:nvPr>
            <p:ph type="title"/>
          </p:nvPr>
        </p:nvSpPr>
        <p:spPr>
          <a:xfrm>
            <a:off x="1094928" y="274638"/>
            <a:ext cx="7797552" cy="634082"/>
          </a:xfrm>
        </p:spPr>
        <p:txBody>
          <a:bodyPr/>
          <a:lstStyle/>
          <a:p>
            <a:pPr eaLnBrk="1" hangingPunct="1"/>
            <a:r>
              <a:rPr lang="el-GR" altLang="el-GR" b="1" dirty="0" smtClean="0">
                <a:latin typeface="+mn-lt"/>
                <a:cs typeface="Arial" panose="020B0604020202020204" pitchFamily="34" charset="0"/>
              </a:rPr>
              <a:t>ΕΦΑΡΜΟΓΗ</a:t>
            </a:r>
          </a:p>
        </p:txBody>
      </p:sp>
      <p:sp>
        <p:nvSpPr>
          <p:cNvPr id="3" name="2 - Υπότιτλος"/>
          <p:cNvSpPr>
            <a:spLocks noGrp="1"/>
          </p:cNvSpPr>
          <p:nvPr>
            <p:ph idx="1"/>
          </p:nvPr>
        </p:nvSpPr>
        <p:spPr>
          <a:xfrm>
            <a:off x="179512" y="980728"/>
            <a:ext cx="8640960" cy="5662982"/>
          </a:xfrm>
        </p:spPr>
        <p:txBody>
          <a:bodyPr rtlCol="0">
            <a:noAutofit/>
          </a:bodyPr>
          <a:lstStyle/>
          <a:p>
            <a:pPr algn="just" eaLnBrk="1" fontAlgn="auto" hangingPunct="1">
              <a:spcAft>
                <a:spcPts val="0"/>
              </a:spcAft>
              <a:defRPr/>
            </a:pPr>
            <a:r>
              <a:rPr lang="el-GR" sz="2800" dirty="0" smtClean="0">
                <a:solidFill>
                  <a:schemeClr val="tx1"/>
                </a:solidFill>
                <a:cs typeface="Arial" pitchFamily="34" charset="0"/>
              </a:rPr>
              <a:t>Έστω ότι η επιχείρηση «ΑΛΦΑ  Α.Ε.» παράγει ένα προϊόν το οποίο πουλάει προς 20€ το ένα. Τα σταθερά της έξοδα είναι 140.000€ το έτος και το μεταβλητό κόστος είναι 8€ ανά μονάδα προϊόντος. Η επιχείρηση παράγει 12.000 μονάδες από το συγκεκριμένο προϊόν. Ζητείται: </a:t>
            </a:r>
          </a:p>
          <a:p>
            <a:pPr marL="514350" indent="-514350" algn="just" eaLnBrk="1" fontAlgn="auto" hangingPunct="1">
              <a:spcAft>
                <a:spcPts val="0"/>
              </a:spcAft>
              <a:buFont typeface="Arial" panose="020B0604020202020204" pitchFamily="34" charset="0"/>
              <a:buAutoNum type="arabicPeriod"/>
              <a:defRPr/>
            </a:pPr>
            <a:r>
              <a:rPr lang="el-GR" sz="2800" dirty="0" smtClean="0">
                <a:solidFill>
                  <a:schemeClr val="tx1"/>
                </a:solidFill>
                <a:cs typeface="Arial" pitchFamily="34" charset="0"/>
              </a:rPr>
              <a:t>Να βρεθεί ποιο είναι το Ν.Σ. της επιχείρησης «ΑΛΦΑ Α.Ε.» στο δεδομένο σημείο παραγωγής σε </a:t>
            </a:r>
            <a:r>
              <a:rPr lang="el-GR" sz="2800" b="1" dirty="0" smtClean="0">
                <a:solidFill>
                  <a:schemeClr val="tx1"/>
                </a:solidFill>
                <a:cs typeface="Arial" pitchFamily="34" charset="0"/>
              </a:rPr>
              <a:t>μονάδες  πωλήσεων</a:t>
            </a:r>
            <a:r>
              <a:rPr lang="el-GR" sz="2800" dirty="0" smtClean="0">
                <a:solidFill>
                  <a:schemeClr val="tx1"/>
                </a:solidFill>
                <a:cs typeface="Arial" pitchFamily="34" charset="0"/>
              </a:rPr>
              <a:t>.</a:t>
            </a:r>
          </a:p>
          <a:p>
            <a:pPr marL="514350" indent="-514350" algn="just" eaLnBrk="1" fontAlgn="auto" hangingPunct="1">
              <a:spcAft>
                <a:spcPts val="0"/>
              </a:spcAft>
              <a:buFont typeface="Arial" panose="020B0604020202020204" pitchFamily="34" charset="0"/>
              <a:buAutoNum type="arabicPeriod"/>
              <a:defRPr/>
            </a:pPr>
            <a:r>
              <a:rPr lang="el-GR" sz="2800" dirty="0" smtClean="0">
                <a:solidFill>
                  <a:schemeClr val="tx1"/>
                </a:solidFill>
                <a:cs typeface="Arial" pitchFamily="34" charset="0"/>
              </a:rPr>
              <a:t>Να βρεθεί ποιο είναι το Ν.Σ. της επιχείρησης στο δεδομένο σημείο παραγωγής σε αξία πωλήσεων.</a:t>
            </a:r>
          </a:p>
        </p:txBody>
      </p:sp>
    </p:spTree>
    <p:extLst>
      <p:ext uri="{BB962C8B-B14F-4D97-AF65-F5344CB8AC3E}">
        <p14:creationId xmlns="" xmlns:p14="http://schemas.microsoft.com/office/powerpoint/2010/main" val="6903718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892480" cy="634082"/>
          </a:xfrm>
        </p:spPr>
        <p:txBody>
          <a:bodyPr/>
          <a:lstStyle/>
          <a:p>
            <a:r>
              <a:rPr lang="el-GR" altLang="el-GR" b="1" dirty="0" smtClean="0">
                <a:latin typeface="+mn-lt"/>
                <a:cs typeface="Arial" panose="020B0604020202020204" pitchFamily="34" charset="0"/>
              </a:rPr>
              <a:t>ΑΠΑΝΤΗΣΗ 1/7</a:t>
            </a:r>
            <a:endParaRPr lang="el-GR" b="1" dirty="0">
              <a:latin typeface="+mn-lt"/>
            </a:endParaRPr>
          </a:p>
        </p:txBody>
      </p:sp>
      <p:sp>
        <p:nvSpPr>
          <p:cNvPr id="11" name="Content Placeholder 10"/>
          <p:cNvSpPr>
            <a:spLocks noGrp="1"/>
          </p:cNvSpPr>
          <p:nvPr>
            <p:ph sz="half" idx="1"/>
          </p:nvPr>
        </p:nvSpPr>
        <p:spPr>
          <a:xfrm>
            <a:off x="179512" y="1000108"/>
            <a:ext cx="8784976" cy="5597244"/>
          </a:xfrm>
        </p:spPr>
        <p:txBody>
          <a:bodyPr/>
          <a:lstStyle/>
          <a:p>
            <a:pPr eaLnBrk="1" fontAlgn="auto" hangingPunct="1">
              <a:spcAft>
                <a:spcPts val="0"/>
              </a:spcAft>
              <a:defRPr/>
            </a:pPr>
            <a:r>
              <a:rPr lang="el-GR" dirty="0">
                <a:cs typeface="Arial" pitchFamily="34" charset="0"/>
              </a:rPr>
              <a:t>1. Από την εξίσωση  </a:t>
            </a:r>
            <a:r>
              <a:rPr lang="en-US" b="1" dirty="0">
                <a:cs typeface="Arial" pitchFamily="34" charset="0"/>
              </a:rPr>
              <a:t>P x Q= S + V x Q  + K </a:t>
            </a:r>
            <a:r>
              <a:rPr lang="el-GR" b="1" dirty="0">
                <a:cs typeface="Arial" pitchFamily="34" charset="0"/>
              </a:rPr>
              <a:t> </a:t>
            </a:r>
            <a:r>
              <a:rPr lang="el-GR" dirty="0">
                <a:cs typeface="Arial" pitchFamily="34" charset="0"/>
              </a:rPr>
              <a:t>θα βρούμε το </a:t>
            </a:r>
            <a:r>
              <a:rPr lang="en-US" dirty="0">
                <a:cs typeface="Arial" pitchFamily="34" charset="0"/>
              </a:rPr>
              <a:t>Q </a:t>
            </a:r>
            <a:r>
              <a:rPr lang="el-GR" dirty="0">
                <a:cs typeface="Arial" pitchFamily="34" charset="0"/>
              </a:rPr>
              <a:t> δηλαδή το ύψος παραγωγής σε μονάδες προϊόντος. </a:t>
            </a:r>
          </a:p>
          <a:p>
            <a:pPr eaLnBrk="1" fontAlgn="auto" hangingPunct="1">
              <a:spcAft>
                <a:spcPts val="0"/>
              </a:spcAft>
              <a:defRPr/>
            </a:pPr>
            <a:r>
              <a:rPr lang="el-GR" dirty="0" smtClean="0">
                <a:cs typeface="Arial" pitchFamily="34" charset="0"/>
              </a:rPr>
              <a:t>Δεδομένα</a:t>
            </a:r>
            <a:r>
              <a:rPr lang="en-US" dirty="0">
                <a:cs typeface="Arial" pitchFamily="34" charset="0"/>
              </a:rPr>
              <a:t>: P = 20€    Q = ?     S = 140.000€     </a:t>
            </a:r>
            <a:endParaRPr lang="el-GR" dirty="0" smtClean="0">
              <a:cs typeface="Arial" pitchFamily="34" charset="0"/>
            </a:endParaRPr>
          </a:p>
          <a:p>
            <a:pPr eaLnBrk="1" fontAlgn="auto" hangingPunct="1">
              <a:spcAft>
                <a:spcPts val="0"/>
              </a:spcAft>
              <a:buNone/>
              <a:defRPr/>
            </a:pPr>
            <a:r>
              <a:rPr lang="el-GR" dirty="0" smtClean="0">
                <a:cs typeface="Arial" pitchFamily="34" charset="0"/>
              </a:rPr>
              <a:t>	</a:t>
            </a:r>
            <a:r>
              <a:rPr lang="en-US" dirty="0" smtClean="0">
                <a:cs typeface="Arial" pitchFamily="34" charset="0"/>
              </a:rPr>
              <a:t>V</a:t>
            </a:r>
            <a:r>
              <a:rPr lang="el-GR" dirty="0" smtClean="0">
                <a:cs typeface="Arial" pitchFamily="34" charset="0"/>
              </a:rPr>
              <a:t> </a:t>
            </a:r>
            <a:r>
              <a:rPr lang="en-US" dirty="0" smtClean="0">
                <a:cs typeface="Arial" pitchFamily="34" charset="0"/>
              </a:rPr>
              <a:t>= </a:t>
            </a:r>
            <a:r>
              <a:rPr lang="en-US" dirty="0">
                <a:cs typeface="Arial" pitchFamily="34" charset="0"/>
              </a:rPr>
              <a:t>8€    </a:t>
            </a:r>
            <a:r>
              <a:rPr lang="en-US" dirty="0" smtClean="0">
                <a:cs typeface="Arial" pitchFamily="34" charset="0"/>
              </a:rPr>
              <a:t>K</a:t>
            </a:r>
            <a:r>
              <a:rPr lang="el-GR" dirty="0" smtClean="0">
                <a:cs typeface="Arial" pitchFamily="34" charset="0"/>
              </a:rPr>
              <a:t> </a:t>
            </a:r>
            <a:r>
              <a:rPr lang="en-US" dirty="0" smtClean="0">
                <a:cs typeface="Arial" pitchFamily="34" charset="0"/>
              </a:rPr>
              <a:t>=</a:t>
            </a:r>
            <a:r>
              <a:rPr lang="el-GR" dirty="0" smtClean="0">
                <a:cs typeface="Arial" pitchFamily="34" charset="0"/>
              </a:rPr>
              <a:t> </a:t>
            </a:r>
            <a:r>
              <a:rPr lang="en-US" dirty="0" smtClean="0">
                <a:cs typeface="Arial" pitchFamily="34" charset="0"/>
              </a:rPr>
              <a:t>0</a:t>
            </a:r>
            <a:r>
              <a:rPr lang="el-GR" dirty="0" smtClean="0">
                <a:cs typeface="Arial" pitchFamily="34" charset="0"/>
              </a:rPr>
              <a:t>.</a:t>
            </a:r>
            <a:r>
              <a:rPr lang="en-US" dirty="0" smtClean="0">
                <a:cs typeface="Arial" pitchFamily="34" charset="0"/>
              </a:rPr>
              <a:t> </a:t>
            </a:r>
            <a:endParaRPr lang="en-US" dirty="0">
              <a:cs typeface="Arial" pitchFamily="34" charset="0"/>
            </a:endParaRPr>
          </a:p>
          <a:p>
            <a:pPr eaLnBrk="1" fontAlgn="auto" hangingPunct="1">
              <a:spcAft>
                <a:spcPts val="0"/>
              </a:spcAft>
              <a:defRPr/>
            </a:pPr>
            <a:r>
              <a:rPr lang="el-GR" dirty="0" smtClean="0">
                <a:cs typeface="Arial" pitchFamily="34" charset="0"/>
              </a:rPr>
              <a:t>Εφαρμόζω </a:t>
            </a:r>
            <a:r>
              <a:rPr lang="el-GR" dirty="0">
                <a:cs typeface="Arial" pitchFamily="34" charset="0"/>
              </a:rPr>
              <a:t>τα παραπάνω δεδομένα στον τύπο και έχω</a:t>
            </a:r>
            <a:r>
              <a:rPr lang="en-US" dirty="0" smtClean="0">
                <a:cs typeface="Arial" pitchFamily="34" charset="0"/>
              </a:rPr>
              <a:t>:</a:t>
            </a:r>
            <a:r>
              <a:rPr lang="el-GR" dirty="0" smtClean="0">
                <a:cs typeface="Arial" pitchFamily="34" charset="0"/>
              </a:rPr>
              <a:t> 20*</a:t>
            </a:r>
            <a:r>
              <a:rPr lang="en-US" dirty="0" smtClean="0">
                <a:cs typeface="Arial" pitchFamily="34" charset="0"/>
              </a:rPr>
              <a:t>Q = 140.000 + (8*Q) + 0 = 140.000 + (8*Q) </a:t>
            </a:r>
            <a:endParaRPr lang="el-GR" dirty="0">
              <a:cs typeface="Arial" pitchFamily="34" charset="0"/>
            </a:endParaRPr>
          </a:p>
          <a:p>
            <a:r>
              <a:rPr lang="en-US" dirty="0" smtClean="0"/>
              <a:t>=&gt; 20Q-8Q = 140.000 =&gt; 12Q = 140.000 =&gt;</a:t>
            </a:r>
          </a:p>
          <a:p>
            <a:r>
              <a:rPr lang="en-US" dirty="0" smtClean="0"/>
              <a:t>Q = 140.000 / 12 = 11.667 </a:t>
            </a:r>
            <a:r>
              <a:rPr lang="el-GR" dirty="0" smtClean="0"/>
              <a:t>μονάδες προϊόντος</a:t>
            </a:r>
            <a:endParaRPr lang="el-GR" dirty="0"/>
          </a:p>
        </p:txBody>
      </p:sp>
    </p:spTree>
    <p:extLst>
      <p:ext uri="{BB962C8B-B14F-4D97-AF65-F5344CB8AC3E}">
        <p14:creationId xmlns="" xmlns:p14="http://schemas.microsoft.com/office/powerpoint/2010/main" val="332770966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1 - Τίτλος"/>
          <p:cNvSpPr>
            <a:spLocks noGrp="1"/>
          </p:cNvSpPr>
          <p:nvPr>
            <p:ph type="title"/>
          </p:nvPr>
        </p:nvSpPr>
        <p:spPr>
          <a:xfrm>
            <a:off x="0" y="274638"/>
            <a:ext cx="9144000" cy="562074"/>
          </a:xfrm>
        </p:spPr>
        <p:txBody>
          <a:bodyPr/>
          <a:lstStyle/>
          <a:p>
            <a:pPr eaLnBrk="1" hangingPunct="1"/>
            <a:r>
              <a:rPr lang="el-GR" altLang="el-GR" b="1" dirty="0" smtClean="0">
                <a:latin typeface="+mn-lt"/>
                <a:cs typeface="Arial" panose="020B0604020202020204" pitchFamily="34" charset="0"/>
              </a:rPr>
              <a:t>ΑΠΑΝΤΗΣΗ 2/7</a:t>
            </a:r>
            <a:endParaRPr lang="el-GR" altLang="el-GR" b="1" dirty="0">
              <a:latin typeface="+mn-lt"/>
              <a:cs typeface="Arial" panose="020B0604020202020204" pitchFamily="34" charset="0"/>
            </a:endParaRPr>
          </a:p>
        </p:txBody>
      </p:sp>
      <p:sp>
        <p:nvSpPr>
          <p:cNvPr id="157700" name="2 - Υπότιτλος"/>
          <p:cNvSpPr>
            <a:spLocks noGrp="1"/>
          </p:cNvSpPr>
          <p:nvPr>
            <p:ph idx="1"/>
          </p:nvPr>
        </p:nvSpPr>
        <p:spPr>
          <a:xfrm>
            <a:off x="251520" y="980728"/>
            <a:ext cx="8640960" cy="5662982"/>
          </a:xfrm>
        </p:spPr>
        <p:txBody>
          <a:bodyPr/>
          <a:lstStyle/>
          <a:p>
            <a:pPr marL="0" indent="0" algn="just" eaLnBrk="1" hangingPunct="1">
              <a:buNone/>
            </a:pPr>
            <a:r>
              <a:rPr lang="el-GR" altLang="el-GR" sz="2800" dirty="0" smtClean="0">
                <a:solidFill>
                  <a:schemeClr val="tx1"/>
                </a:solidFill>
                <a:cs typeface="Arial" panose="020B0604020202020204" pitchFamily="34" charset="0"/>
              </a:rPr>
              <a:t>Άρα η επιχείρηση για να καλύψει μόνο τα σταθερά της έξοδα χρειάζεται να παράγει 11.667 μονάδες προϊόντος τις οποίες πρέπει να τις πουλήσει όλες.</a:t>
            </a:r>
          </a:p>
          <a:p>
            <a:pPr marL="0" indent="0" algn="just" eaLnBrk="1" hangingPunct="1">
              <a:buNone/>
            </a:pPr>
            <a:r>
              <a:rPr lang="el-GR" altLang="el-GR" sz="2800" dirty="0" smtClean="0">
                <a:solidFill>
                  <a:schemeClr val="tx1"/>
                </a:solidFill>
                <a:cs typeface="Arial" panose="020B0604020202020204" pitchFamily="34" charset="0"/>
              </a:rPr>
              <a:t>2. Για να βρούμε το ύψος των συνολικών εξόδων που απαιτούνται προκειμένου η επιχείρηση να είναι σε θέση να καλύψει τις σταθερές της δαπάνες, πρέπει να βρούμε την αξία των πωλήσεων στο Ν.Σ. </a:t>
            </a:r>
          </a:p>
          <a:p>
            <a:pPr algn="just" eaLnBrk="1" hangingPunct="1"/>
            <a:r>
              <a:rPr lang="el-GR" altLang="el-GR" sz="2800" dirty="0" smtClean="0">
                <a:solidFill>
                  <a:schemeClr val="tx1"/>
                </a:solidFill>
                <a:cs typeface="Arial" panose="020B0604020202020204" pitchFamily="34" charset="0"/>
              </a:rPr>
              <a:t>Αρχικά θα πρέπει να βρούμε το ποσοστό των μεταβλητών δαπανών στο σύνολο των δαπανών.</a:t>
            </a:r>
          </a:p>
        </p:txBody>
      </p:sp>
    </p:spTree>
    <p:extLst>
      <p:ext uri="{BB962C8B-B14F-4D97-AF65-F5344CB8AC3E}">
        <p14:creationId xmlns="" xmlns:p14="http://schemas.microsoft.com/office/powerpoint/2010/main" val="29334544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1 - Τίτλος"/>
          <p:cNvSpPr>
            <a:spLocks noGrp="1"/>
          </p:cNvSpPr>
          <p:nvPr>
            <p:ph type="title"/>
          </p:nvPr>
        </p:nvSpPr>
        <p:spPr/>
        <p:txBody>
          <a:bodyPr/>
          <a:lstStyle/>
          <a:p>
            <a:pPr eaLnBrk="1" hangingPunct="1"/>
            <a:r>
              <a:rPr lang="el-GR" altLang="el-GR" b="1" dirty="0" smtClean="0">
                <a:cs typeface="Arial" panose="020B0604020202020204" pitchFamily="34" charset="0"/>
              </a:rPr>
              <a:t>ΑΠΑΝΤΗΣΗ 3/7</a:t>
            </a:r>
            <a:endParaRPr lang="el-GR" altLang="el-GR" sz="2800" b="1" dirty="0" smtClean="0">
              <a:cs typeface="Arial" panose="020B0604020202020204" pitchFamily="34" charset="0"/>
            </a:endParaRPr>
          </a:p>
        </p:txBody>
      </p:sp>
      <p:sp>
        <p:nvSpPr>
          <p:cNvPr id="158724" name="2 - Υπότιτλος"/>
          <p:cNvSpPr>
            <a:spLocks noGrp="1"/>
          </p:cNvSpPr>
          <p:nvPr>
            <p:ph sz="half" idx="1"/>
          </p:nvPr>
        </p:nvSpPr>
        <p:spPr>
          <a:xfrm>
            <a:off x="0" y="1268760"/>
            <a:ext cx="9144000" cy="5589240"/>
          </a:xfrm>
        </p:spPr>
        <p:txBody>
          <a:bodyPr/>
          <a:lstStyle/>
          <a:p>
            <a:pPr algn="l" eaLnBrk="1" hangingPunct="1"/>
            <a:r>
              <a:rPr lang="el-GR" altLang="el-GR" sz="2600" dirty="0" smtClean="0">
                <a:cs typeface="Arial" panose="020B0604020202020204" pitchFamily="34" charset="0"/>
              </a:rPr>
              <a:t>Λαμβάνουμε την εξίσωση </a:t>
            </a:r>
            <a:r>
              <a:rPr lang="el-GR" altLang="el-GR" sz="2600" b="1" dirty="0" smtClean="0">
                <a:cs typeface="Arial" panose="020B0604020202020204" pitchFamily="34" charset="0"/>
              </a:rPr>
              <a:t>Π = </a:t>
            </a:r>
            <a:r>
              <a:rPr lang="en-US" altLang="el-GR" sz="2600" b="1" dirty="0" smtClean="0">
                <a:cs typeface="Arial" panose="020B0604020202020204" pitchFamily="34" charset="0"/>
              </a:rPr>
              <a:t>S + M + K</a:t>
            </a:r>
            <a:r>
              <a:rPr lang="el-GR" altLang="el-GR" sz="2600" b="1" dirty="0" smtClean="0">
                <a:cs typeface="Arial" panose="020B0604020202020204" pitchFamily="34" charset="0"/>
              </a:rPr>
              <a:t> (1)</a:t>
            </a:r>
            <a:r>
              <a:rPr lang="el-GR" altLang="el-GR" sz="2600" dirty="0" smtClean="0">
                <a:cs typeface="Arial" panose="020B0604020202020204" pitchFamily="34" charset="0"/>
              </a:rPr>
              <a:t>. Θέτουμε Χ΄ τα ζητούμενα έσοδα πωλήσεων και έτσι θα εκφράσουμε το σύνολο των μεταβλητών δαπανών ως ποσοστό των συνολικών εσόδων, δηλαδή</a:t>
            </a:r>
            <a:r>
              <a:rPr lang="en-US" altLang="el-GR" sz="2600" dirty="0" smtClean="0">
                <a:cs typeface="Arial" panose="020B0604020202020204" pitchFamily="34" charset="0"/>
              </a:rPr>
              <a:t>:</a:t>
            </a:r>
            <a:endParaRPr lang="el-GR" altLang="el-GR" sz="2600" dirty="0" smtClean="0">
              <a:cs typeface="Arial" panose="020B0604020202020204" pitchFamily="34" charset="0"/>
            </a:endParaRPr>
          </a:p>
          <a:p>
            <a:pPr algn="l" eaLnBrk="1" hangingPunct="1"/>
            <a:endParaRPr lang="el-GR" altLang="el-GR" sz="2600" dirty="0" smtClean="0">
              <a:cs typeface="Arial" panose="020B0604020202020204" pitchFamily="34" charset="0"/>
            </a:endParaRPr>
          </a:p>
        </p:txBody>
      </p:sp>
      <p:pic>
        <p:nvPicPr>
          <p:cNvPr id="3" name="Content Placeholder 2" descr="ΠΡΑΞΕΙΣ"/>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1475656" y="3356992"/>
            <a:ext cx="6329253" cy="2105975"/>
          </a:xfrm>
        </p:spPr>
      </p:pic>
    </p:spTree>
    <p:extLst>
      <p:ext uri="{BB962C8B-B14F-4D97-AF65-F5344CB8AC3E}">
        <p14:creationId xmlns="" xmlns:p14="http://schemas.microsoft.com/office/powerpoint/2010/main" val="24120682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smtClean="0">
                <a:cs typeface="Arial" panose="020B0604020202020204" pitchFamily="34" charset="0"/>
              </a:rPr>
              <a:t>ΑΠΑΝΤΗΣΗ 4/7</a:t>
            </a:r>
            <a:endParaRPr lang="el-GR" b="1" dirty="0"/>
          </a:p>
        </p:txBody>
      </p:sp>
      <p:sp>
        <p:nvSpPr>
          <p:cNvPr id="3" name="Content Placeholder 2"/>
          <p:cNvSpPr>
            <a:spLocks noGrp="1"/>
          </p:cNvSpPr>
          <p:nvPr>
            <p:ph sz="half" idx="1"/>
          </p:nvPr>
        </p:nvSpPr>
        <p:spPr>
          <a:xfrm>
            <a:off x="0" y="1214422"/>
            <a:ext cx="9144000" cy="5643578"/>
          </a:xfrm>
        </p:spPr>
        <p:txBody>
          <a:bodyPr/>
          <a:lstStyle/>
          <a:p>
            <a:r>
              <a:rPr lang="el-GR" altLang="el-GR" dirty="0">
                <a:latin typeface="Arial" panose="020B0604020202020204" pitchFamily="34" charset="0"/>
                <a:cs typeface="Arial" panose="020B0604020202020204" pitchFamily="34" charset="0"/>
              </a:rPr>
              <a:t>Εφαρμόζοντας την εξίσωση (4) έχουμε</a:t>
            </a:r>
            <a:r>
              <a:rPr lang="en-US" altLang="el-GR" dirty="0">
                <a:latin typeface="Arial" panose="020B0604020202020204" pitchFamily="34" charset="0"/>
                <a:cs typeface="Arial" panose="020B0604020202020204" pitchFamily="34" charset="0"/>
              </a:rPr>
              <a:t>:</a:t>
            </a:r>
            <a:endParaRPr lang="el-GR" altLang="el-GR" dirty="0">
              <a:latin typeface="Arial" panose="020B0604020202020204" pitchFamily="34" charset="0"/>
              <a:cs typeface="Arial" panose="020B0604020202020204" pitchFamily="34" charset="0"/>
            </a:endParaRPr>
          </a:p>
          <a:p>
            <a:endParaRPr lang="el-GR" dirty="0"/>
          </a:p>
        </p:txBody>
      </p:sp>
      <p:pic>
        <p:nvPicPr>
          <p:cNvPr id="6" name="Content Placeholder 5" descr="ΠΡΑΞΕΙΣ"/>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1094928" y="2276871"/>
            <a:ext cx="6573416" cy="3412907"/>
          </a:xfrm>
        </p:spPr>
      </p:pic>
    </p:spTree>
    <p:extLst>
      <p:ext uri="{BB962C8B-B14F-4D97-AF65-F5344CB8AC3E}">
        <p14:creationId xmlns="" xmlns:p14="http://schemas.microsoft.com/office/powerpoint/2010/main" val="7469428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1 - Τίτλος"/>
          <p:cNvSpPr>
            <a:spLocks noGrp="1"/>
          </p:cNvSpPr>
          <p:nvPr>
            <p:ph type="title"/>
          </p:nvPr>
        </p:nvSpPr>
        <p:spPr>
          <a:xfrm>
            <a:off x="1094928" y="274638"/>
            <a:ext cx="7797552" cy="706090"/>
          </a:xfrm>
        </p:spPr>
        <p:txBody>
          <a:bodyPr/>
          <a:lstStyle/>
          <a:p>
            <a:r>
              <a:rPr lang="el-GR" altLang="el-GR" b="1" dirty="0" smtClean="0"/>
              <a:t>ΑΠΑΝΤΗΣΗ 5/7</a:t>
            </a:r>
          </a:p>
        </p:txBody>
      </p:sp>
      <p:sp>
        <p:nvSpPr>
          <p:cNvPr id="160772" name="2 - Υπότιτλος"/>
          <p:cNvSpPr>
            <a:spLocks noGrp="1"/>
          </p:cNvSpPr>
          <p:nvPr>
            <p:ph idx="1"/>
          </p:nvPr>
        </p:nvSpPr>
        <p:spPr>
          <a:xfrm>
            <a:off x="323528" y="1412776"/>
            <a:ext cx="8568952" cy="4713387"/>
          </a:xfrm>
        </p:spPr>
        <p:txBody>
          <a:bodyPr/>
          <a:lstStyle/>
          <a:p>
            <a:pPr algn="just"/>
            <a:r>
              <a:rPr lang="el-GR" altLang="el-GR" sz="4000" dirty="0" smtClean="0"/>
              <a:t>Άρα το Ν.Σ. για την επιχείρηση «ΑΛΦΑ Α.Ε.» σε </a:t>
            </a:r>
            <a:r>
              <a:rPr lang="el-GR" altLang="el-GR" sz="4000" b="1" dirty="0" smtClean="0"/>
              <a:t>αξία πωλήσεων </a:t>
            </a:r>
            <a:r>
              <a:rPr lang="el-GR" altLang="el-GR" sz="4000" dirty="0" smtClean="0"/>
              <a:t>είναι 23.333 €.</a:t>
            </a:r>
          </a:p>
        </p:txBody>
      </p:sp>
    </p:spTree>
    <p:extLst>
      <p:ext uri="{BB962C8B-B14F-4D97-AF65-F5344CB8AC3E}">
        <p14:creationId xmlns="" xmlns:p14="http://schemas.microsoft.com/office/powerpoint/2010/main" val="183972248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1 - Τίτλος"/>
          <p:cNvSpPr>
            <a:spLocks noGrp="1"/>
          </p:cNvSpPr>
          <p:nvPr>
            <p:ph type="title"/>
          </p:nvPr>
        </p:nvSpPr>
        <p:spPr>
          <a:xfrm>
            <a:off x="0" y="274638"/>
            <a:ext cx="9036496" cy="418058"/>
          </a:xfrm>
        </p:spPr>
        <p:txBody>
          <a:bodyPr/>
          <a:lstStyle/>
          <a:p>
            <a:pPr eaLnBrk="1" hangingPunct="1"/>
            <a:r>
              <a:rPr lang="el-GR" altLang="el-GR" sz="3800" b="1" dirty="0">
                <a:cs typeface="Arial" panose="020B0604020202020204" pitchFamily="34" charset="0"/>
              </a:rPr>
              <a:t>ΜΕΘΟΔΟΣ ΤΟΥ ΜΙΚΤΟΥ </a:t>
            </a:r>
            <a:r>
              <a:rPr lang="el-GR" altLang="el-GR" sz="3800" b="1" dirty="0" smtClean="0">
                <a:cs typeface="Arial" panose="020B0604020202020204" pitchFamily="34" charset="0"/>
              </a:rPr>
              <a:t>ΚΕΡΔΟΥΣ (1)  </a:t>
            </a:r>
            <a:endParaRPr lang="el-GR" altLang="el-GR" sz="3800" b="1" i="1" u="sng" dirty="0" smtClean="0">
              <a:latin typeface="Arial" panose="020B0604020202020204" pitchFamily="34" charset="0"/>
              <a:cs typeface="Arial" panose="020B0604020202020204" pitchFamily="34" charset="0"/>
            </a:endParaRPr>
          </a:p>
        </p:txBody>
      </p:sp>
      <p:sp>
        <p:nvSpPr>
          <p:cNvPr id="161796" name="2 - Υπότιτλος"/>
          <p:cNvSpPr>
            <a:spLocks noGrp="1"/>
          </p:cNvSpPr>
          <p:nvPr>
            <p:ph idx="1"/>
          </p:nvPr>
        </p:nvSpPr>
        <p:spPr>
          <a:xfrm>
            <a:off x="179512" y="1000108"/>
            <a:ext cx="8856984" cy="5572164"/>
          </a:xfrm>
        </p:spPr>
        <p:txBody>
          <a:bodyPr/>
          <a:lstStyle/>
          <a:p>
            <a:pPr algn="just" eaLnBrk="1" hangingPunct="1">
              <a:buClr>
                <a:srgbClr val="552803"/>
              </a:buClr>
            </a:pPr>
            <a:r>
              <a:rPr lang="el-GR" altLang="el-GR" sz="3000" dirty="0" smtClean="0">
                <a:solidFill>
                  <a:schemeClr val="tx1"/>
                </a:solidFill>
                <a:cs typeface="Arial" panose="020B0604020202020204" pitchFamily="34" charset="0"/>
              </a:rPr>
              <a:t>Αυτή η μέθοδος προσδιορισμού του Νεκρού Σημείου δείχνει πιο ξεκάθαρα τις σχέσεις μεταξύ των Πωλήσεων, του Κόστους και των Κερδών μιας επιχείρησης. </a:t>
            </a:r>
          </a:p>
          <a:p>
            <a:pPr algn="just" eaLnBrk="1" hangingPunct="1">
              <a:buClr>
                <a:srgbClr val="552803"/>
              </a:buClr>
              <a:buFont typeface="Arial" panose="020B0604020202020204" pitchFamily="34" charset="0"/>
              <a:buChar char="•"/>
            </a:pPr>
            <a:r>
              <a:rPr lang="el-GR" altLang="el-GR" sz="3000" b="1" dirty="0" smtClean="0">
                <a:solidFill>
                  <a:schemeClr val="tx1"/>
                </a:solidFill>
                <a:cs typeface="Arial" panose="020B0604020202020204" pitchFamily="34" charset="0"/>
              </a:rPr>
              <a:t>Μικτό Περιθώριο Κέρδους </a:t>
            </a:r>
            <a:r>
              <a:rPr lang="el-GR" altLang="el-GR" sz="3000" dirty="0" smtClean="0">
                <a:solidFill>
                  <a:schemeClr val="tx1"/>
                </a:solidFill>
                <a:cs typeface="Arial" panose="020B0604020202020204" pitchFamily="34" charset="0"/>
              </a:rPr>
              <a:t>είναι εκείνο το ποσό που απομένει μετά την αφαίρεση των σταθερών και μεταβλητών δαπανών από την τιμή πώλησης. Το ποσό αυτό συνήθως διατίθεται για να καλυφθούν πρώτα οι σταθερές δαπάνες ή κόστος και αυτό που θα απομείνει αποτελεί κέρδος.</a:t>
            </a:r>
          </a:p>
        </p:txBody>
      </p:sp>
    </p:spTree>
    <p:extLst>
      <p:ext uri="{BB962C8B-B14F-4D97-AF65-F5344CB8AC3E}">
        <p14:creationId xmlns="" xmlns:p14="http://schemas.microsoft.com/office/powerpoint/2010/main" val="304046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altLang="el-GR" b="1" dirty="0" smtClean="0"/>
              <a:t>ΠΕΡΙΕΧΟΜΕΝΑ ΜΑΘΗΜΑΤΟΣ</a:t>
            </a:r>
          </a:p>
        </p:txBody>
      </p:sp>
      <p:sp>
        <p:nvSpPr>
          <p:cNvPr id="3075" name="Rectangle 3"/>
          <p:cNvSpPr>
            <a:spLocks noGrp="1" noChangeArrowheads="1"/>
          </p:cNvSpPr>
          <p:nvPr>
            <p:ph type="body" idx="1"/>
          </p:nvPr>
        </p:nvSpPr>
        <p:spPr>
          <a:xfrm>
            <a:off x="457200" y="1600200"/>
            <a:ext cx="8229600" cy="4781128"/>
          </a:xfrm>
        </p:spPr>
        <p:txBody>
          <a:bodyPr/>
          <a:lstStyle/>
          <a:p>
            <a:pPr eaLnBrk="1" hangingPunct="1">
              <a:lnSpc>
                <a:spcPct val="80000"/>
              </a:lnSpc>
            </a:pPr>
            <a:r>
              <a:rPr lang="el-GR" altLang="el-GR" sz="2800" dirty="0" smtClean="0"/>
              <a:t>Εισαγωγή στη χρηματοοικονομική επιστήμη</a:t>
            </a:r>
          </a:p>
          <a:p>
            <a:pPr eaLnBrk="1" hangingPunct="1">
              <a:lnSpc>
                <a:spcPct val="80000"/>
              </a:lnSpc>
            </a:pPr>
            <a:r>
              <a:rPr lang="el-GR" altLang="el-GR" sz="2800" dirty="0" smtClean="0"/>
              <a:t>Πρόβλεψη χρηματοδοτικών αναγκών</a:t>
            </a:r>
            <a:endParaRPr lang="en-US" altLang="el-GR" sz="2800" dirty="0" smtClean="0"/>
          </a:p>
          <a:p>
            <a:pPr eaLnBrk="1" hangingPunct="1">
              <a:lnSpc>
                <a:spcPct val="80000"/>
              </a:lnSpc>
            </a:pPr>
            <a:r>
              <a:rPr lang="el-GR" altLang="el-GR" sz="2800" dirty="0" smtClean="0"/>
              <a:t>Νεκρό Σημείο</a:t>
            </a:r>
          </a:p>
          <a:p>
            <a:pPr eaLnBrk="1" hangingPunct="1">
              <a:lnSpc>
                <a:spcPct val="80000"/>
              </a:lnSpc>
            </a:pPr>
            <a:r>
              <a:rPr lang="el-GR" altLang="el-GR" sz="2800" dirty="0" smtClean="0"/>
              <a:t>Χρηματοοικονομικός προγραμματισμός </a:t>
            </a:r>
          </a:p>
          <a:p>
            <a:pPr eaLnBrk="1" hangingPunct="1">
              <a:lnSpc>
                <a:spcPct val="80000"/>
              </a:lnSpc>
            </a:pPr>
            <a:r>
              <a:rPr lang="el-GR" altLang="el-GR" sz="2800" dirty="0" smtClean="0"/>
              <a:t>Διαχείριση αποθεμάτων</a:t>
            </a:r>
          </a:p>
          <a:p>
            <a:pPr eaLnBrk="1" hangingPunct="1">
              <a:lnSpc>
                <a:spcPct val="80000"/>
              </a:lnSpc>
            </a:pPr>
            <a:r>
              <a:rPr lang="el-GR" altLang="el-GR" sz="2800" dirty="0" smtClean="0"/>
              <a:t>Διαχείριση πιστώσεων</a:t>
            </a:r>
          </a:p>
          <a:p>
            <a:pPr eaLnBrk="1" hangingPunct="1">
              <a:lnSpc>
                <a:spcPct val="80000"/>
              </a:lnSpc>
            </a:pPr>
            <a:r>
              <a:rPr lang="el-GR" altLang="el-GR" sz="2800" dirty="0" smtClean="0"/>
              <a:t>Διαχείριση ρευστών διαθεσίμων και διαπραγματεύσιμων χρεογράφων</a:t>
            </a:r>
          </a:p>
          <a:p>
            <a:pPr eaLnBrk="1" hangingPunct="1">
              <a:lnSpc>
                <a:spcPct val="80000"/>
              </a:lnSpc>
            </a:pPr>
            <a:r>
              <a:rPr lang="el-GR" altLang="el-GR" sz="2800" dirty="0" smtClean="0"/>
              <a:t>Βραχυπρόθεσμη χρηματοδότηση</a:t>
            </a:r>
          </a:p>
          <a:p>
            <a:pPr eaLnBrk="1" hangingPunct="1">
              <a:lnSpc>
                <a:spcPct val="80000"/>
              </a:lnSpc>
            </a:pPr>
            <a:r>
              <a:rPr lang="el-GR" altLang="el-GR" sz="2800" dirty="0" smtClean="0"/>
              <a:t>Χρηματοοικονομική δομή και χρήση μόχλευσης.</a:t>
            </a:r>
          </a:p>
          <a:p>
            <a:pPr eaLnBrk="1" hangingPunct="1">
              <a:lnSpc>
                <a:spcPct val="80000"/>
              </a:lnSpc>
              <a:buFontTx/>
              <a:buNone/>
            </a:pPr>
            <a:endParaRPr lang="el-GR" altLang="el-GR" sz="2800" dirty="0" smtClean="0"/>
          </a:p>
          <a:p>
            <a:pPr eaLnBrk="1" hangingPunct="1">
              <a:lnSpc>
                <a:spcPct val="80000"/>
              </a:lnSpc>
              <a:buFontTx/>
              <a:buNone/>
            </a:pPr>
            <a:endParaRPr lang="el-GR" altLang="el-GR"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l-GR" sz="4000" b="1" dirty="0" smtClean="0"/>
              <a:t>ΛΕΙΤΟΥΡΓΙΕΣ ΧΡΗΜΑΤΟΟΙΚΟΝΟΜΙΚΟΥ ΔΙΕΥΘΥΝΤΟΥ</a:t>
            </a:r>
          </a:p>
        </p:txBody>
      </p:sp>
      <p:sp>
        <p:nvSpPr>
          <p:cNvPr id="18435" name="Rectangle 3"/>
          <p:cNvSpPr>
            <a:spLocks noGrp="1" noChangeArrowheads="1"/>
          </p:cNvSpPr>
          <p:nvPr>
            <p:ph type="body" idx="1"/>
          </p:nvPr>
        </p:nvSpPr>
        <p:spPr>
          <a:xfrm>
            <a:off x="457200" y="1844675"/>
            <a:ext cx="8229600" cy="5013325"/>
          </a:xfrm>
        </p:spPr>
        <p:txBody>
          <a:bodyPr/>
          <a:lstStyle/>
          <a:p>
            <a:pPr eaLnBrk="1" hangingPunct="1">
              <a:lnSpc>
                <a:spcPct val="90000"/>
              </a:lnSpc>
              <a:buFontTx/>
              <a:buNone/>
            </a:pPr>
            <a:r>
              <a:rPr lang="el-GR" altLang="el-GR" b="1" dirty="0" smtClean="0"/>
              <a:t>-</a:t>
            </a:r>
            <a:r>
              <a:rPr lang="el-GR" altLang="el-GR" dirty="0" smtClean="0"/>
              <a:t>Χρηματοοικονομικός προγραμματισμός</a:t>
            </a:r>
          </a:p>
          <a:p>
            <a:pPr eaLnBrk="1" hangingPunct="1">
              <a:lnSpc>
                <a:spcPct val="90000"/>
              </a:lnSpc>
              <a:buFontTx/>
              <a:buNone/>
            </a:pPr>
            <a:r>
              <a:rPr lang="el-GR" altLang="el-GR" b="1" dirty="0" smtClean="0"/>
              <a:t>-</a:t>
            </a:r>
            <a:r>
              <a:rPr lang="el-GR" altLang="el-GR" dirty="0" smtClean="0"/>
              <a:t>Εξεύρεση φθηνού χρήματος</a:t>
            </a:r>
          </a:p>
          <a:p>
            <a:pPr eaLnBrk="1" hangingPunct="1">
              <a:lnSpc>
                <a:spcPct val="90000"/>
              </a:lnSpc>
              <a:buFontTx/>
              <a:buNone/>
            </a:pPr>
            <a:r>
              <a:rPr lang="el-GR" altLang="el-GR" b="1" dirty="0" smtClean="0"/>
              <a:t>-</a:t>
            </a:r>
            <a:r>
              <a:rPr lang="el-GR" altLang="el-GR" dirty="0" smtClean="0"/>
              <a:t>Ορθολογική χρήση των κεφαλαίων</a:t>
            </a:r>
          </a:p>
          <a:p>
            <a:pPr eaLnBrk="1" hangingPunct="1">
              <a:lnSpc>
                <a:spcPct val="90000"/>
              </a:lnSpc>
              <a:buFontTx/>
              <a:buNone/>
            </a:pPr>
            <a:r>
              <a:rPr lang="el-GR" altLang="el-GR" b="1" dirty="0" smtClean="0"/>
              <a:t>-</a:t>
            </a:r>
            <a:r>
              <a:rPr lang="el-GR" altLang="el-GR" dirty="0" smtClean="0"/>
              <a:t>Μεγιστοποίηση της αξίας της επιχείρησης</a:t>
            </a:r>
          </a:p>
          <a:p>
            <a:pPr eaLnBrk="1" hangingPunct="1">
              <a:lnSpc>
                <a:spcPct val="90000"/>
              </a:lnSpc>
              <a:buFontTx/>
              <a:buNone/>
            </a:pPr>
            <a:r>
              <a:rPr lang="el-GR" altLang="el-GR" b="1" dirty="0" smtClean="0"/>
              <a:t>-</a:t>
            </a:r>
            <a:r>
              <a:rPr lang="el-GR" altLang="el-GR" dirty="0" smtClean="0"/>
              <a:t>Λήψη επενδυτικών αποφάσεων</a:t>
            </a:r>
          </a:p>
          <a:p>
            <a:pPr eaLnBrk="1" hangingPunct="1">
              <a:lnSpc>
                <a:spcPct val="90000"/>
              </a:lnSpc>
              <a:buFontTx/>
              <a:buNone/>
            </a:pPr>
            <a:r>
              <a:rPr lang="el-GR" altLang="el-GR" b="1" dirty="0" smtClean="0"/>
              <a:t>-</a:t>
            </a:r>
            <a:r>
              <a:rPr lang="el-GR" altLang="el-GR" dirty="0" smtClean="0"/>
              <a:t>Αποδοτικότερη λειτουργία της επιχείρησης</a:t>
            </a:r>
          </a:p>
          <a:p>
            <a:pPr eaLnBrk="1" hangingPunct="1">
              <a:lnSpc>
                <a:spcPct val="90000"/>
              </a:lnSpc>
              <a:buFontTx/>
              <a:buNone/>
            </a:pPr>
            <a:r>
              <a:rPr lang="el-GR" altLang="el-GR" b="1" dirty="0" smtClean="0"/>
              <a:t>-</a:t>
            </a:r>
            <a:r>
              <a:rPr lang="el-GR" altLang="el-GR" dirty="0" smtClean="0"/>
              <a:t>Χρήση κεφαλαιαγορών και χρηματαγορών</a:t>
            </a:r>
          </a:p>
          <a:p>
            <a:pPr eaLnBrk="1" hangingPunct="1">
              <a:lnSpc>
                <a:spcPct val="90000"/>
              </a:lnSpc>
              <a:buFontTx/>
              <a:buNone/>
            </a:pPr>
            <a:r>
              <a:rPr lang="el-GR" altLang="el-GR" b="1" dirty="0" smtClean="0"/>
              <a:t>-</a:t>
            </a:r>
            <a:r>
              <a:rPr lang="el-GR" altLang="el-GR" dirty="0" smtClean="0"/>
              <a:t>Ορθή τήρηση των χρηματοοικονομικών</a:t>
            </a:r>
          </a:p>
          <a:p>
            <a:pPr eaLnBrk="1" hangingPunct="1">
              <a:lnSpc>
                <a:spcPct val="90000"/>
              </a:lnSpc>
              <a:buFontTx/>
              <a:buNone/>
            </a:pPr>
            <a:r>
              <a:rPr lang="el-GR" altLang="el-GR" dirty="0" smtClean="0"/>
              <a:t>Καταστάσεων.</a:t>
            </a:r>
          </a:p>
          <a:p>
            <a:pPr eaLnBrk="1" hangingPunct="1">
              <a:lnSpc>
                <a:spcPct val="90000"/>
              </a:lnSpc>
              <a:buFontTx/>
              <a:buNone/>
            </a:pPr>
            <a:endParaRPr lang="el-GR" altLang="el-GR" dirty="0" smtClean="0"/>
          </a:p>
          <a:p>
            <a:pPr eaLnBrk="1" hangingPunct="1">
              <a:lnSpc>
                <a:spcPct val="90000"/>
              </a:lnSpc>
              <a:buFontTx/>
              <a:buNone/>
            </a:pPr>
            <a:endParaRPr lang="el-GR" altLang="el-GR" dirty="0" smtClean="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036496" cy="634082"/>
          </a:xfrm>
        </p:spPr>
        <p:txBody>
          <a:bodyPr/>
          <a:lstStyle/>
          <a:p>
            <a:r>
              <a:rPr lang="el-GR" altLang="el-GR" sz="3800" b="1" dirty="0">
                <a:cs typeface="Arial" panose="020B0604020202020204" pitchFamily="34" charset="0"/>
              </a:rPr>
              <a:t>ΜΕΘΟΔΟΣ ΤΟΥ ΜΙΚΤΟΥ </a:t>
            </a:r>
            <a:r>
              <a:rPr lang="el-GR" altLang="el-GR" sz="3800" b="1" dirty="0" smtClean="0">
                <a:cs typeface="Arial" panose="020B0604020202020204" pitchFamily="34" charset="0"/>
              </a:rPr>
              <a:t>ΚΕΡΔΟΥΣ (2) </a:t>
            </a:r>
            <a:endParaRPr lang="el-GR" sz="3800" b="1" dirty="0"/>
          </a:p>
        </p:txBody>
      </p:sp>
      <p:sp>
        <p:nvSpPr>
          <p:cNvPr id="5" name="Content Placeholder 4"/>
          <p:cNvSpPr>
            <a:spLocks noGrp="1"/>
          </p:cNvSpPr>
          <p:nvPr>
            <p:ph sz="half" idx="1"/>
          </p:nvPr>
        </p:nvSpPr>
        <p:spPr>
          <a:xfrm>
            <a:off x="179512" y="1124744"/>
            <a:ext cx="8784976" cy="5328592"/>
          </a:xfrm>
        </p:spPr>
        <p:txBody>
          <a:bodyPr/>
          <a:lstStyle/>
          <a:p>
            <a:pPr marL="0" indent="0" eaLnBrk="1" hangingPunct="1">
              <a:buNone/>
            </a:pPr>
            <a:r>
              <a:rPr lang="el-GR" altLang="el-GR" b="1" dirty="0" smtClean="0">
                <a:cs typeface="Arial" panose="020B0604020202020204" pitchFamily="34" charset="0"/>
              </a:rPr>
              <a:t>ΤΥΠΟΣ</a:t>
            </a:r>
            <a:r>
              <a:rPr lang="en-US" altLang="el-GR" dirty="0" smtClean="0">
                <a:cs typeface="Arial" panose="020B0604020202020204" pitchFamily="34" charset="0"/>
              </a:rPr>
              <a:t>:</a:t>
            </a:r>
            <a:endParaRPr lang="en-US" altLang="el-GR" dirty="0">
              <a:cs typeface="Arial" panose="020B0604020202020204" pitchFamily="34" charset="0"/>
            </a:endParaRPr>
          </a:p>
          <a:p>
            <a:pPr marL="0" indent="0" eaLnBrk="1" hangingPunct="1">
              <a:buNone/>
            </a:pPr>
            <a:endParaRPr lang="en-US" altLang="el-GR" dirty="0">
              <a:cs typeface="Arial" panose="020B0604020202020204" pitchFamily="34" charset="0"/>
            </a:endParaRPr>
          </a:p>
          <a:p>
            <a:pPr marL="0" indent="0" eaLnBrk="1" hangingPunct="1">
              <a:buNone/>
            </a:pPr>
            <a:endParaRPr lang="en-US" altLang="el-GR" dirty="0">
              <a:cs typeface="Arial" panose="020B0604020202020204" pitchFamily="34" charset="0"/>
            </a:endParaRPr>
          </a:p>
          <a:p>
            <a:pPr marL="0" indent="0" eaLnBrk="1" hangingPunct="1">
              <a:buNone/>
            </a:pPr>
            <a:endParaRPr lang="el-GR" altLang="el-GR" sz="2400" dirty="0" smtClean="0">
              <a:cs typeface="Arial" panose="020B0604020202020204" pitchFamily="34" charset="0"/>
            </a:endParaRPr>
          </a:p>
          <a:p>
            <a:pPr marL="0" indent="0" eaLnBrk="1" hangingPunct="1">
              <a:buNone/>
            </a:pPr>
            <a:r>
              <a:rPr lang="el-GR" altLang="el-GR" sz="2400" dirty="0" smtClean="0">
                <a:cs typeface="Arial" panose="020B0604020202020204" pitchFamily="34" charset="0"/>
              </a:rPr>
              <a:t>Όπου</a:t>
            </a:r>
            <a:r>
              <a:rPr lang="en-US" altLang="el-GR" sz="2400" dirty="0" smtClean="0">
                <a:cs typeface="Arial" panose="020B0604020202020204" pitchFamily="34" charset="0"/>
              </a:rPr>
              <a:t>:</a:t>
            </a:r>
            <a:r>
              <a:rPr lang="el-GR" altLang="el-GR" sz="2400" dirty="0" smtClean="0">
                <a:cs typeface="Arial" panose="020B0604020202020204" pitchFamily="34" charset="0"/>
              </a:rPr>
              <a:t>  </a:t>
            </a:r>
          </a:p>
          <a:p>
            <a:pPr eaLnBrk="1" hangingPunct="1"/>
            <a:r>
              <a:rPr lang="el-GR" altLang="el-GR" sz="2400" dirty="0" smtClean="0">
                <a:cs typeface="Arial" panose="020B0604020202020204" pitchFamily="34" charset="0"/>
              </a:rPr>
              <a:t>Χ </a:t>
            </a:r>
            <a:r>
              <a:rPr lang="el-GR" altLang="el-GR" sz="2400" dirty="0">
                <a:cs typeface="Arial" panose="020B0604020202020204" pitchFamily="34" charset="0"/>
              </a:rPr>
              <a:t>= ζητούμενες μονάδες </a:t>
            </a:r>
            <a:r>
              <a:rPr lang="el-GR" altLang="el-GR" sz="2400" dirty="0" smtClean="0">
                <a:cs typeface="Arial" panose="020B0604020202020204" pitchFamily="34" charset="0"/>
              </a:rPr>
              <a:t>πωλήσεων.</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S</a:t>
            </a:r>
            <a:r>
              <a:rPr lang="el-GR" altLang="el-GR" sz="2400" dirty="0" smtClean="0">
                <a:cs typeface="Arial" panose="020B0604020202020204" pitchFamily="34" charset="0"/>
              </a:rPr>
              <a:t> </a:t>
            </a:r>
            <a:r>
              <a:rPr lang="el-GR" altLang="el-GR" sz="2400" dirty="0">
                <a:cs typeface="Arial" panose="020B0604020202020204" pitchFamily="34" charset="0"/>
              </a:rPr>
              <a:t>= συνολικές σταθερές δαπάνες ή σταθερό </a:t>
            </a:r>
            <a:r>
              <a:rPr lang="el-GR" altLang="el-GR" sz="2400" dirty="0" smtClean="0">
                <a:cs typeface="Arial" panose="020B0604020202020204" pitchFamily="34" charset="0"/>
              </a:rPr>
              <a:t>κόστος.</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K</a:t>
            </a:r>
            <a:r>
              <a:rPr lang="el-GR" altLang="el-GR" sz="2400" dirty="0" smtClean="0">
                <a:cs typeface="Arial" panose="020B0604020202020204" pitchFamily="34" charset="0"/>
              </a:rPr>
              <a:t> </a:t>
            </a:r>
            <a:r>
              <a:rPr lang="el-GR" altLang="el-GR" sz="2400" dirty="0">
                <a:cs typeface="Arial" panose="020B0604020202020204" pitchFamily="34" charset="0"/>
              </a:rPr>
              <a:t>= κέρδος, το οποίο στο ΝΣ είναι ΠΑΝΤΑ  «0</a:t>
            </a:r>
            <a:r>
              <a:rPr lang="el-GR" altLang="el-GR" sz="2400" dirty="0" smtClean="0">
                <a:cs typeface="Arial" panose="020B0604020202020204" pitchFamily="34" charset="0"/>
              </a:rPr>
              <a:t>».</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P</a:t>
            </a:r>
            <a:r>
              <a:rPr lang="el-GR" altLang="el-GR" sz="2400" dirty="0" smtClean="0">
                <a:cs typeface="Arial" panose="020B0604020202020204" pitchFamily="34" charset="0"/>
              </a:rPr>
              <a:t> </a:t>
            </a:r>
            <a:r>
              <a:rPr lang="el-GR" altLang="el-GR" sz="2400" dirty="0">
                <a:cs typeface="Arial" panose="020B0604020202020204" pitchFamily="34" charset="0"/>
              </a:rPr>
              <a:t>= τιμή πώλησης μιας μονάδας </a:t>
            </a:r>
            <a:r>
              <a:rPr lang="el-GR" altLang="el-GR" sz="2400" dirty="0" smtClean="0">
                <a:cs typeface="Arial" panose="020B0604020202020204" pitchFamily="34" charset="0"/>
              </a:rPr>
              <a:t>προϊόντος.</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V</a:t>
            </a:r>
            <a:r>
              <a:rPr lang="el-GR" altLang="el-GR" sz="2400" dirty="0" smtClean="0">
                <a:cs typeface="Arial" panose="020B0604020202020204" pitchFamily="34" charset="0"/>
              </a:rPr>
              <a:t> </a:t>
            </a:r>
            <a:r>
              <a:rPr lang="el-GR" altLang="el-GR" sz="2400" dirty="0">
                <a:cs typeface="Arial" panose="020B0604020202020204" pitchFamily="34" charset="0"/>
              </a:rPr>
              <a:t>= μεταβλητές δαπάνες ανά μονάδα </a:t>
            </a:r>
            <a:r>
              <a:rPr lang="el-GR" altLang="el-GR" sz="2400" dirty="0" smtClean="0">
                <a:cs typeface="Arial" panose="020B0604020202020204" pitchFamily="34" charset="0"/>
              </a:rPr>
              <a:t>προϊόντος.   </a:t>
            </a:r>
            <a:endParaRPr lang="el-GR" altLang="el-GR" sz="2400" dirty="0">
              <a:cs typeface="Arial" panose="020B0604020202020204" pitchFamily="34" charset="0"/>
            </a:endParaRPr>
          </a:p>
          <a:p>
            <a:pPr marL="0" indent="0">
              <a:buNone/>
            </a:pPr>
            <a:endParaRPr lang="el-GR" dirty="0"/>
          </a:p>
        </p:txBody>
      </p:sp>
      <p:pic>
        <p:nvPicPr>
          <p:cNvPr id="10" name="Content Placeholder 5" descr="ΤΎΠΟΣ Χ"/>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428860" y="1643050"/>
            <a:ext cx="4032448" cy="1656184"/>
          </a:xfrm>
        </p:spPr>
      </p:pic>
    </p:spTree>
    <p:extLst>
      <p:ext uri="{BB962C8B-B14F-4D97-AF65-F5344CB8AC3E}">
        <p14:creationId xmlns="" xmlns:p14="http://schemas.microsoft.com/office/powerpoint/2010/main" val="301809679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1 - Τίτλος"/>
          <p:cNvSpPr>
            <a:spLocks noGrp="1"/>
          </p:cNvSpPr>
          <p:nvPr>
            <p:ph type="title"/>
          </p:nvPr>
        </p:nvSpPr>
        <p:spPr>
          <a:xfrm>
            <a:off x="0" y="274638"/>
            <a:ext cx="9144000" cy="562074"/>
          </a:xfrm>
        </p:spPr>
        <p:txBody>
          <a:bodyPr/>
          <a:lstStyle/>
          <a:p>
            <a:r>
              <a:rPr lang="el-GR" altLang="el-GR" b="1" dirty="0" smtClean="0"/>
              <a:t>ΕΦΑΡΜΟΓΗ 2/2</a:t>
            </a:r>
          </a:p>
        </p:txBody>
      </p:sp>
      <p:sp>
        <p:nvSpPr>
          <p:cNvPr id="163844" name="2 - Υπότιτλος"/>
          <p:cNvSpPr>
            <a:spLocks noGrp="1"/>
          </p:cNvSpPr>
          <p:nvPr>
            <p:ph idx="1"/>
          </p:nvPr>
        </p:nvSpPr>
        <p:spPr>
          <a:xfrm>
            <a:off x="179512" y="1052736"/>
            <a:ext cx="8712968" cy="5519536"/>
          </a:xfrm>
        </p:spPr>
        <p:txBody>
          <a:bodyPr/>
          <a:lstStyle/>
          <a:p>
            <a:pPr algn="just"/>
            <a:r>
              <a:rPr lang="el-GR" altLang="el-GR" dirty="0" smtClean="0"/>
              <a:t>Έστω η επιχείρηση «</a:t>
            </a:r>
            <a:r>
              <a:rPr lang="en-US" altLang="el-GR" dirty="0" smtClean="0"/>
              <a:t>ACCESSORIES</a:t>
            </a:r>
            <a:r>
              <a:rPr lang="el-GR" altLang="el-GR" dirty="0" smtClean="0"/>
              <a:t> </a:t>
            </a:r>
            <a:r>
              <a:rPr lang="en-US" altLang="el-GR" dirty="0" smtClean="0"/>
              <a:t>S.A</a:t>
            </a:r>
            <a:r>
              <a:rPr lang="el-GR" altLang="el-GR" dirty="0" smtClean="0"/>
              <a:t>.» παράγει το προϊόν Α. Μία μονάδα του προϊόντος Α διατίθεται στην αγορά προς 5€. Τα σταθερά έξοδα για να παραχθεί η μία μονάδα του προϊόντος Α είναι 120€ το έτος ενώ το μεταβλητό κόστος παραγωγής ανά μονάδα προϊόντος είναι 2€. Το παρόν επίπεδο παραγωγής ανέρχεται σε 10.000 μονάδες. Να βρεθεί το Νεκρό Σημείο με τη μέθοδο του Μικτού Κέρδους.    </a:t>
            </a:r>
          </a:p>
        </p:txBody>
      </p:sp>
    </p:spTree>
    <p:extLst>
      <p:ext uri="{BB962C8B-B14F-4D97-AF65-F5344CB8AC3E}">
        <p14:creationId xmlns="" xmlns:p14="http://schemas.microsoft.com/office/powerpoint/2010/main" val="426830994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l-GR" altLang="el-GR" b="1" dirty="0" smtClean="0">
                <a:cs typeface="Arial" panose="020B0604020202020204" pitchFamily="34" charset="0"/>
              </a:rPr>
              <a:t>ΑΠΑΝΤΗΣΗ 6/7</a:t>
            </a:r>
            <a:endParaRPr lang="el-GR" b="1" dirty="0"/>
          </a:p>
        </p:txBody>
      </p:sp>
      <p:sp>
        <p:nvSpPr>
          <p:cNvPr id="3" name="Content Placeholder 2"/>
          <p:cNvSpPr>
            <a:spLocks noGrp="1"/>
          </p:cNvSpPr>
          <p:nvPr>
            <p:ph sz="half" idx="1"/>
          </p:nvPr>
        </p:nvSpPr>
        <p:spPr>
          <a:xfrm>
            <a:off x="179512" y="1600200"/>
            <a:ext cx="8784976" cy="4525963"/>
          </a:xfrm>
        </p:spPr>
        <p:txBody>
          <a:bodyPr/>
          <a:lstStyle/>
          <a:p>
            <a:pPr marL="0" lvl="0" indent="0" eaLnBrk="1" hangingPunct="1">
              <a:buNone/>
            </a:pPr>
            <a:r>
              <a:rPr lang="el-GR" altLang="el-GR" sz="2600" dirty="0" smtClean="0">
                <a:solidFill>
                  <a:prstClr val="black"/>
                </a:solidFill>
                <a:cs typeface="Arial" panose="020B0604020202020204" pitchFamily="34" charset="0"/>
              </a:rPr>
              <a:t>Δεδομένα</a:t>
            </a:r>
            <a:r>
              <a:rPr lang="en-US" altLang="el-GR" sz="2600" dirty="0" smtClean="0">
                <a:solidFill>
                  <a:prstClr val="black"/>
                </a:solidFill>
                <a:cs typeface="Arial" panose="020B0604020202020204" pitchFamily="34" charset="0"/>
              </a:rPr>
              <a:t>:</a:t>
            </a:r>
            <a:r>
              <a:rPr lang="el-GR" altLang="el-GR" sz="2600" dirty="0" smtClean="0">
                <a:solidFill>
                  <a:prstClr val="black"/>
                </a:solidFill>
                <a:cs typeface="Arial" panose="020B0604020202020204" pitchFamily="34" charset="0"/>
              </a:rPr>
              <a:t>  </a:t>
            </a:r>
            <a:r>
              <a:rPr lang="en-US" altLang="el-GR" sz="2600" dirty="0">
                <a:solidFill>
                  <a:prstClr val="black"/>
                </a:solidFill>
                <a:cs typeface="Arial" panose="020B0604020202020204" pitchFamily="34" charset="0"/>
              </a:rPr>
              <a:t>P = 5</a:t>
            </a:r>
            <a:r>
              <a:rPr lang="en-US" altLang="el-GR" sz="2600" dirty="0" smtClean="0">
                <a:solidFill>
                  <a:prstClr val="black"/>
                </a:solidFill>
                <a:cs typeface="Arial" panose="020B0604020202020204" pitchFamily="34" charset="0"/>
              </a:rPr>
              <a:t>€</a:t>
            </a:r>
            <a:r>
              <a:rPr lang="el-GR" altLang="el-GR" sz="2600" dirty="0" smtClean="0">
                <a:solidFill>
                  <a:prstClr val="black"/>
                </a:solidFill>
                <a:cs typeface="Arial" panose="020B0604020202020204" pitchFamily="34" charset="0"/>
              </a:rPr>
              <a:t> </a:t>
            </a:r>
            <a:r>
              <a:rPr lang="en-US" altLang="el-GR" sz="2600" dirty="0" smtClean="0">
                <a:solidFill>
                  <a:prstClr val="black"/>
                </a:solidFill>
                <a:cs typeface="Arial" panose="020B0604020202020204" pitchFamily="34" charset="0"/>
              </a:rPr>
              <a:t>S </a:t>
            </a:r>
            <a:r>
              <a:rPr lang="en-US" altLang="el-GR" sz="2600" dirty="0">
                <a:solidFill>
                  <a:prstClr val="black"/>
                </a:solidFill>
                <a:cs typeface="Arial" panose="020B0604020202020204" pitchFamily="34" charset="0"/>
              </a:rPr>
              <a:t>= 120 €/</a:t>
            </a:r>
            <a:r>
              <a:rPr lang="el-GR" altLang="el-GR" sz="2600" dirty="0" smtClean="0">
                <a:solidFill>
                  <a:prstClr val="black"/>
                </a:solidFill>
                <a:cs typeface="Arial" panose="020B0604020202020204" pitchFamily="34" charset="0"/>
              </a:rPr>
              <a:t>μονάδα </a:t>
            </a:r>
            <a:r>
              <a:rPr lang="en-US" altLang="el-GR" sz="2600" dirty="0" smtClean="0">
                <a:solidFill>
                  <a:prstClr val="black"/>
                </a:solidFill>
                <a:cs typeface="Arial" panose="020B0604020202020204" pitchFamily="34" charset="0"/>
              </a:rPr>
              <a:t>V</a:t>
            </a:r>
            <a:r>
              <a:rPr lang="el-GR" altLang="el-GR" sz="2600" dirty="0">
                <a:solidFill>
                  <a:prstClr val="black"/>
                </a:solidFill>
                <a:cs typeface="Arial" panose="020B0604020202020204" pitchFamily="34" charset="0"/>
              </a:rPr>
              <a:t>= 2</a:t>
            </a:r>
            <a:r>
              <a:rPr lang="el-GR" altLang="el-GR" sz="2600" dirty="0" smtClean="0">
                <a:solidFill>
                  <a:prstClr val="black"/>
                </a:solidFill>
                <a:cs typeface="Arial" panose="020B0604020202020204" pitchFamily="34" charset="0"/>
              </a:rPr>
              <a:t>€ και </a:t>
            </a:r>
            <a:r>
              <a:rPr lang="en-US" altLang="el-GR" sz="2600" dirty="0">
                <a:solidFill>
                  <a:prstClr val="black"/>
                </a:solidFill>
                <a:cs typeface="Arial" panose="020B0604020202020204" pitchFamily="34" charset="0"/>
              </a:rPr>
              <a:t>Q</a:t>
            </a:r>
            <a:r>
              <a:rPr lang="el-GR" altLang="el-GR" sz="2600" dirty="0">
                <a:solidFill>
                  <a:prstClr val="black"/>
                </a:solidFill>
                <a:cs typeface="Arial" panose="020B0604020202020204" pitchFamily="34" charset="0"/>
              </a:rPr>
              <a:t> = 10.000 </a:t>
            </a:r>
            <a:r>
              <a:rPr lang="el-GR" altLang="el-GR" sz="2600" dirty="0" smtClean="0">
                <a:solidFill>
                  <a:prstClr val="black"/>
                </a:solidFill>
                <a:cs typeface="Arial" panose="020B0604020202020204" pitchFamily="34" charset="0"/>
              </a:rPr>
              <a:t>μονάδες.    </a:t>
            </a:r>
            <a:endParaRPr lang="el-GR" altLang="el-GR" sz="2600" dirty="0">
              <a:solidFill>
                <a:prstClr val="black"/>
              </a:solidFill>
              <a:cs typeface="Arial" panose="020B0604020202020204" pitchFamily="34" charset="0"/>
            </a:endParaRPr>
          </a:p>
          <a:p>
            <a:endParaRPr lang="el-GR" dirty="0"/>
          </a:p>
        </p:txBody>
      </p:sp>
      <p:pic>
        <p:nvPicPr>
          <p:cNvPr id="6" name="Content Placeholder 5" descr="ΤΎΠΟΣ Χ"/>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3286116" y="3500438"/>
            <a:ext cx="2664296" cy="1451445"/>
          </a:xfrm>
        </p:spPr>
      </p:pic>
    </p:spTree>
    <p:extLst>
      <p:ext uri="{BB962C8B-B14F-4D97-AF65-F5344CB8AC3E}">
        <p14:creationId xmlns="" xmlns:p14="http://schemas.microsoft.com/office/powerpoint/2010/main" val="35967950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ΑΠΑΝΤΗΣΗ 7/7</a:t>
            </a:r>
            <a:endParaRPr lang="el-GR" b="1" dirty="0"/>
          </a:p>
        </p:txBody>
      </p:sp>
      <p:sp>
        <p:nvSpPr>
          <p:cNvPr id="3" name="Content Placeholder 2"/>
          <p:cNvSpPr>
            <a:spLocks noGrp="1"/>
          </p:cNvSpPr>
          <p:nvPr>
            <p:ph sz="half" idx="1"/>
          </p:nvPr>
        </p:nvSpPr>
        <p:spPr>
          <a:xfrm>
            <a:off x="179512" y="1600200"/>
            <a:ext cx="8712968" cy="4525963"/>
          </a:xfrm>
        </p:spPr>
        <p:txBody>
          <a:bodyPr/>
          <a:lstStyle/>
          <a:p>
            <a:r>
              <a:rPr lang="el-GR" altLang="el-GR" dirty="0">
                <a:cs typeface="Arial" panose="020B0604020202020204" pitchFamily="34" charset="0"/>
              </a:rPr>
              <a:t>Ο τύπος σύμφωνα με τα δεδομένα της άσκησης είναι</a:t>
            </a:r>
            <a:r>
              <a:rPr lang="en-US" altLang="el-GR" dirty="0">
                <a:cs typeface="Arial" panose="020B0604020202020204" pitchFamily="34" charset="0"/>
              </a:rPr>
              <a:t>:</a:t>
            </a:r>
            <a:endParaRPr lang="el-GR" altLang="el-GR" dirty="0">
              <a:cs typeface="Arial" panose="020B0604020202020204" pitchFamily="34" charset="0"/>
            </a:endParaRPr>
          </a:p>
          <a:p>
            <a:endParaRPr lang="el-GR" dirty="0"/>
          </a:p>
        </p:txBody>
      </p:sp>
      <p:pic>
        <p:nvPicPr>
          <p:cNvPr id="6" name="Content Placeholder 5" descr="ΕΠΙΛΥΣΗ ΠΡΟΒΛΗΜΑΤΟΣ"/>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357158" y="2714608"/>
            <a:ext cx="8286808" cy="3357598"/>
          </a:xfrm>
        </p:spPr>
      </p:pic>
    </p:spTree>
    <p:extLst>
      <p:ext uri="{BB962C8B-B14F-4D97-AF65-F5344CB8AC3E}">
        <p14:creationId xmlns="" xmlns:p14="http://schemas.microsoft.com/office/powerpoint/2010/main" val="110463908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ΠΑΡΑΔΕΙΓΜΑ ΓΡΑΦΙΚΗΣ ΠΑΡΑΣΤΑΣΗΣ ΝΕΚΡΟΥ ΣΗΜΕΙΟΥ"/>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tretch>
            <a:fillRect/>
          </a:stretch>
        </p:blipFill>
        <p:spPr>
          <a:xfrm>
            <a:off x="0" y="714356"/>
            <a:ext cx="9144000" cy="6143643"/>
          </a:xfrm>
          <a:prstGeom prst="rect">
            <a:avLst/>
          </a:prstGeom>
          <a:noFill/>
          <a:ln>
            <a:noFill/>
          </a:ln>
        </p:spPr>
      </p:pic>
      <p:sp>
        <p:nvSpPr>
          <p:cNvPr id="4" name="Title 3"/>
          <p:cNvSpPr>
            <a:spLocks noGrp="1"/>
          </p:cNvSpPr>
          <p:nvPr>
            <p:ph type="title"/>
          </p:nvPr>
        </p:nvSpPr>
        <p:spPr>
          <a:xfrm>
            <a:off x="0" y="0"/>
            <a:ext cx="9144000" cy="571480"/>
          </a:xfrm>
        </p:spPr>
        <p:txBody>
          <a:bodyPr>
            <a:normAutofit/>
          </a:bodyPr>
          <a:lstStyle/>
          <a:p>
            <a:pPr algn="ctr"/>
            <a:r>
              <a:rPr lang="el-GR" altLang="el-GR" sz="2400" dirty="0">
                <a:latin typeface="+mn-lt"/>
                <a:cs typeface="Arial" panose="020B0604020202020204" pitchFamily="34" charset="0"/>
              </a:rPr>
              <a:t>ΠΑΡΑΔΕΙΓΜΑ ΓΡΑΦΙΚΗΣ ΠΑΡΑΣΤΑΣΗΣ ΝΕΚΡΟΥ ΣΗΜΕΙΟΥ</a:t>
            </a:r>
            <a:endParaRPr lang="el-GR" sz="2400" dirty="0">
              <a:latin typeface="+mn-lt"/>
            </a:endParaRPr>
          </a:p>
        </p:txBody>
      </p:sp>
    </p:spTree>
    <p:extLst>
      <p:ext uri="{BB962C8B-B14F-4D97-AF65-F5344CB8AC3E}">
        <p14:creationId xmlns="" xmlns:p14="http://schemas.microsoft.com/office/powerpoint/2010/main" val="337671330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79512" y="908720"/>
            <a:ext cx="8784976" cy="5688632"/>
          </a:xfrm>
        </p:spPr>
        <p:txBody>
          <a:bodyPr/>
          <a:lstStyle/>
          <a:p>
            <a:pPr marL="0" indent="0" algn="just">
              <a:lnSpc>
                <a:spcPct val="80000"/>
              </a:lnSpc>
              <a:buFont typeface="Wingdings" pitchFamily="2" charset="2"/>
              <a:buNone/>
            </a:pPr>
            <a:r>
              <a:rPr lang="el-GR" altLang="el-GR" sz="3000" b="1" dirty="0" smtClean="0">
                <a:latin typeface="Calibri" pitchFamily="34" charset="0"/>
              </a:rPr>
              <a:t>Κεφάλαιο κίνησης</a:t>
            </a:r>
            <a:r>
              <a:rPr lang="el-GR" altLang="el-GR" sz="3000" dirty="0" smtClean="0">
                <a:latin typeface="Calibri" pitchFamily="34" charset="0"/>
              </a:rPr>
              <a:t> (</a:t>
            </a:r>
            <a:r>
              <a:rPr lang="en-US" altLang="el-GR" sz="3000" dirty="0" smtClean="0">
                <a:latin typeface="Calibri" pitchFamily="34" charset="0"/>
              </a:rPr>
              <a:t>working capital</a:t>
            </a:r>
            <a:r>
              <a:rPr lang="el-GR" altLang="el-GR" sz="3000" dirty="0" smtClean="0">
                <a:latin typeface="Calibri" pitchFamily="34" charset="0"/>
              </a:rPr>
              <a:t>)</a:t>
            </a:r>
            <a:r>
              <a:rPr lang="el-GR" altLang="el-GR" sz="3000" b="1" dirty="0" smtClean="0">
                <a:latin typeface="Calibri" pitchFamily="34" charset="0"/>
              </a:rPr>
              <a:t> </a:t>
            </a:r>
            <a:r>
              <a:rPr lang="el-GR" altLang="el-GR" sz="3000" dirty="0" smtClean="0">
                <a:latin typeface="Calibri" pitchFamily="34" charset="0"/>
              </a:rPr>
              <a:t>μιας επιχείρησης λέγεται συνήθως το κυκλοφορούν ενεργητικό της και αποτελεί το σύνολο των χρησιμοποιουμένων κεφαλαίων για την αντιμετώπιση των τρεχουσών αναγκών της.</a:t>
            </a:r>
          </a:p>
          <a:p>
            <a:pPr marL="0" indent="0" algn="just">
              <a:buFont typeface="Wingdings" pitchFamily="2" charset="2"/>
              <a:buNone/>
            </a:pPr>
            <a:r>
              <a:rPr lang="el-GR" altLang="el-GR" sz="3000" dirty="0" smtClean="0">
                <a:latin typeface="Calibri" pitchFamily="34" charset="0"/>
              </a:rPr>
              <a:t>Η </a:t>
            </a:r>
            <a:r>
              <a:rPr lang="el-GR" altLang="el-GR" sz="3000" b="1" dirty="0" smtClean="0">
                <a:latin typeface="Calibri" pitchFamily="34" charset="0"/>
              </a:rPr>
              <a:t> </a:t>
            </a:r>
            <a:r>
              <a:rPr lang="el-GR" altLang="el-GR" sz="3000" dirty="0" smtClean="0">
                <a:latin typeface="Calibri" pitchFamily="34" charset="0"/>
              </a:rPr>
              <a:t>διοίκηση του κεφαλαίου κίνησης αναφέρεται στην λήψη αποφάσεων σχετικά:</a:t>
            </a:r>
          </a:p>
          <a:p>
            <a:pPr marL="536575" lvl="1" indent="-357188" algn="just">
              <a:lnSpc>
                <a:spcPct val="80000"/>
              </a:lnSpc>
              <a:buClr>
                <a:schemeClr val="tx1"/>
              </a:buClr>
              <a:buFontTx/>
              <a:buChar char="•"/>
            </a:pPr>
            <a:r>
              <a:rPr lang="el-GR" altLang="el-GR" sz="3000" dirty="0" smtClean="0">
                <a:latin typeface="Calibri" pitchFamily="34" charset="0"/>
              </a:rPr>
              <a:t>με επενδύσεις σε κυκλοφορούν ενεργητικό</a:t>
            </a:r>
          </a:p>
          <a:p>
            <a:pPr marL="536575" lvl="1" indent="-357188" algn="just">
              <a:lnSpc>
                <a:spcPct val="80000"/>
              </a:lnSpc>
              <a:buClr>
                <a:schemeClr val="tx1"/>
              </a:buClr>
              <a:buFontTx/>
              <a:buChar char="•"/>
            </a:pPr>
            <a:r>
              <a:rPr lang="el-GR" altLang="el-GR" sz="3000" dirty="0" smtClean="0">
                <a:latin typeface="Calibri" pitchFamily="34" charset="0"/>
              </a:rPr>
              <a:t>με την χρήση  βραχυπρόθεσμων υποχρεώσεων </a:t>
            </a:r>
          </a:p>
          <a:p>
            <a:pPr marL="0" indent="0" algn="just">
              <a:lnSpc>
                <a:spcPct val="80000"/>
              </a:lnSpc>
              <a:spcBef>
                <a:spcPct val="40000"/>
              </a:spcBef>
              <a:buFont typeface="Wingdings" pitchFamily="2" charset="2"/>
              <a:buNone/>
            </a:pPr>
            <a:r>
              <a:rPr lang="el-GR" altLang="el-GR" sz="3000" dirty="0" smtClean="0">
                <a:latin typeface="Calibri" pitchFamily="34" charset="0"/>
              </a:rPr>
              <a:t>Καθαρό (ή μόνιμο) κεφάλαιο κίνησης (</a:t>
            </a:r>
            <a:r>
              <a:rPr lang="en-US" altLang="el-GR" sz="3000" dirty="0" smtClean="0">
                <a:latin typeface="Calibri" pitchFamily="34" charset="0"/>
              </a:rPr>
              <a:t>net working capital</a:t>
            </a:r>
            <a:r>
              <a:rPr lang="el-GR" altLang="el-GR" sz="3000" dirty="0" smtClean="0">
                <a:latin typeface="Calibri" pitchFamily="34" charset="0"/>
              </a:rPr>
              <a:t>) λέγεται η διαφορά μεταξύ κυκλοφορούντος ενεργητικού και βραχυπροθέσμων υποχρεώσεων.</a:t>
            </a:r>
          </a:p>
          <a:p>
            <a:pPr marL="0" indent="0" algn="just">
              <a:lnSpc>
                <a:spcPct val="80000"/>
              </a:lnSpc>
              <a:spcBef>
                <a:spcPct val="40000"/>
              </a:spcBef>
              <a:buFont typeface="Wingdings" pitchFamily="2" charset="2"/>
              <a:buNone/>
            </a:pPr>
            <a:r>
              <a:rPr lang="el-GR" altLang="el-GR" sz="3000" dirty="0" smtClean="0">
                <a:latin typeface="Calibri" pitchFamily="34" charset="0"/>
              </a:rPr>
              <a:t>ΚΚΚ = Κ.Ε. – Β.Υ. </a:t>
            </a:r>
          </a:p>
        </p:txBody>
      </p:sp>
      <p:sp>
        <p:nvSpPr>
          <p:cNvPr id="76804" name="Rectangle 4"/>
          <p:cNvSpPr>
            <a:spLocks noChangeArrowheads="1"/>
          </p:cNvSpPr>
          <p:nvPr/>
        </p:nvSpPr>
        <p:spPr bwMode="auto">
          <a:xfrm>
            <a:off x="0" y="239713"/>
            <a:ext cx="9144000" cy="647700"/>
          </a:xfrm>
          <a:prstGeom prst="rect">
            <a:avLst/>
          </a:prstGeom>
          <a:noFill/>
          <a:ln w="9525">
            <a:noFill/>
            <a:miter lim="800000"/>
            <a:headEnd/>
            <a:tailEnd/>
          </a:ln>
        </p:spPr>
        <p:txBody>
          <a:bodyPr/>
          <a:lstStyle/>
          <a:p>
            <a:pPr algn="ctr">
              <a:lnSpc>
                <a:spcPct val="80000"/>
              </a:lnSpc>
              <a:spcBef>
                <a:spcPct val="20000"/>
              </a:spcBef>
              <a:buClr>
                <a:schemeClr val="hlink"/>
              </a:buClr>
              <a:buSzPct val="90000"/>
              <a:buFont typeface="Wingdings" pitchFamily="2" charset="2"/>
              <a:buNone/>
            </a:pPr>
            <a:r>
              <a:rPr lang="el-GR" altLang="el-GR" sz="3600" b="1" dirty="0" smtClean="0">
                <a:solidFill>
                  <a:srgbClr val="0000CC"/>
                </a:solidFill>
                <a:latin typeface="Times New Roman" pitchFamily="18" charset="0"/>
              </a:rPr>
              <a:t>ΚΕΦΑΛΑΙΟ ΚΙΝΗΣΗΣ</a:t>
            </a:r>
            <a:endParaRPr lang="el-GR" altLang="el-GR" sz="3600" b="1" dirty="0">
              <a:solidFill>
                <a:srgbClr val="0000CC"/>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3 - Θέση αριθμού διαφάνειας"/>
          <p:cNvSpPr>
            <a:spLocks noGrp="1"/>
          </p:cNvSpPr>
          <p:nvPr>
            <p:ph type="sldNum" sz="quarter" idx="12"/>
          </p:nvPr>
        </p:nvSpPr>
        <p:spPr>
          <a:xfrm>
            <a:off x="457200" y="6245225"/>
            <a:ext cx="2133600" cy="476250"/>
          </a:xfrm>
          <a:noFill/>
        </p:spPr>
        <p:txBody>
          <a:bodyPr/>
          <a:lstStyle/>
          <a:p>
            <a:pPr algn="l"/>
            <a:fld id="{F3DB0EC7-1B92-4B0F-A30E-02D5B59E15AD}" type="slidenum">
              <a:rPr lang="el-GR" altLang="el-GR" smtClean="0">
                <a:latin typeface="Arial" pitchFamily="34" charset="0"/>
              </a:rPr>
              <a:pPr algn="l"/>
              <a:t>206</a:t>
            </a:fld>
            <a:endParaRPr lang="el-GR" altLang="el-GR" dirty="0" smtClean="0">
              <a:latin typeface="Arial" pitchFamily="34" charset="0"/>
            </a:endParaRPr>
          </a:p>
        </p:txBody>
      </p:sp>
      <p:sp>
        <p:nvSpPr>
          <p:cNvPr id="77827" name="Rectangle 2"/>
          <p:cNvSpPr>
            <a:spLocks noGrp="1" noChangeArrowheads="1"/>
          </p:cNvSpPr>
          <p:nvPr>
            <p:ph type="title"/>
          </p:nvPr>
        </p:nvSpPr>
        <p:spPr>
          <a:xfrm>
            <a:off x="0" y="188913"/>
            <a:ext cx="9144000" cy="647700"/>
          </a:xfrm>
          <a:noFill/>
        </p:spPr>
        <p:txBody>
          <a:bodyPr anchor="t"/>
          <a:lstStyle/>
          <a:p>
            <a:r>
              <a:rPr lang="el-GR" altLang="el-GR" sz="3000" b="1" dirty="0" smtClean="0">
                <a:latin typeface="Calibri" pitchFamily="34" charset="0"/>
              </a:rPr>
              <a:t>Πολιτικές Επένδυσης σε Κυκλοφορούν Ενεργητικό (1)</a:t>
            </a:r>
            <a:r>
              <a:rPr lang="el-GR" altLang="el-GR" sz="3200" dirty="0" smtClean="0"/>
              <a:t> </a:t>
            </a:r>
          </a:p>
        </p:txBody>
      </p:sp>
      <p:sp>
        <p:nvSpPr>
          <p:cNvPr id="77828" name="Rectangle 3"/>
          <p:cNvSpPr>
            <a:spLocks noGrp="1" noChangeArrowheads="1"/>
          </p:cNvSpPr>
          <p:nvPr>
            <p:ph type="body" idx="1"/>
          </p:nvPr>
        </p:nvSpPr>
        <p:spPr>
          <a:xfrm>
            <a:off x="457200" y="1557338"/>
            <a:ext cx="8435280" cy="4607966"/>
          </a:xfrm>
        </p:spPr>
        <p:txBody>
          <a:bodyPr/>
          <a:lstStyle/>
          <a:p>
            <a:pPr marL="0" indent="0" algn="just">
              <a:lnSpc>
                <a:spcPct val="90000"/>
              </a:lnSpc>
              <a:buFont typeface="Wingdings" pitchFamily="2" charset="2"/>
              <a:buNone/>
            </a:pPr>
            <a:r>
              <a:rPr lang="el-GR" altLang="el-GR" sz="2800" dirty="0" smtClean="0">
                <a:latin typeface="Times New Roman" pitchFamily="18" charset="0"/>
              </a:rPr>
              <a:t>Υπάρχουν τρεις εναλλακτικές πολιτικές επένδυσης σε κυκλοφορούν ενεργητικό. </a:t>
            </a:r>
            <a:endParaRPr lang="en-US" altLang="el-GR" sz="2800" dirty="0" smtClean="0">
              <a:latin typeface="Times New Roman" pitchFamily="18" charset="0"/>
            </a:endParaRPr>
          </a:p>
          <a:p>
            <a:pPr marL="538163" lvl="1" indent="-355600" algn="just">
              <a:lnSpc>
                <a:spcPct val="90000"/>
              </a:lnSpc>
              <a:buClr>
                <a:schemeClr val="tx1"/>
              </a:buClr>
              <a:buFontTx/>
              <a:buBlip>
                <a:blip r:embed="rId3"/>
              </a:buBlip>
            </a:pPr>
            <a:r>
              <a:rPr lang="el-GR" altLang="el-GR" dirty="0" smtClean="0">
                <a:latin typeface="Times New Roman" pitchFamily="18" charset="0"/>
              </a:rPr>
              <a:t>Χαλαρή πολιτική (</a:t>
            </a:r>
            <a:r>
              <a:rPr lang="en-US" altLang="el-GR" dirty="0" smtClean="0">
                <a:latin typeface="Times New Roman" pitchFamily="18" charset="0"/>
              </a:rPr>
              <a:t>relaxed current asset investment policy</a:t>
            </a:r>
            <a:r>
              <a:rPr lang="el-GR" altLang="el-GR" dirty="0" smtClean="0">
                <a:latin typeface="Times New Roman" pitchFamily="18" charset="0"/>
              </a:rPr>
              <a:t>)</a:t>
            </a:r>
          </a:p>
          <a:p>
            <a:pPr marL="538163" lvl="1" indent="-355600" algn="just">
              <a:lnSpc>
                <a:spcPct val="90000"/>
              </a:lnSpc>
              <a:buClr>
                <a:schemeClr val="tx1"/>
              </a:buClr>
              <a:buFontTx/>
              <a:buBlip>
                <a:blip r:embed="rId3"/>
              </a:buBlip>
            </a:pPr>
            <a:r>
              <a:rPr lang="el-GR" altLang="el-GR" dirty="0" smtClean="0">
                <a:latin typeface="Times New Roman" pitchFamily="18" charset="0"/>
              </a:rPr>
              <a:t>Μετριοπαθής πολιτική (</a:t>
            </a:r>
            <a:r>
              <a:rPr lang="en-US" altLang="el-GR" dirty="0" smtClean="0">
                <a:latin typeface="Times New Roman" pitchFamily="18" charset="0"/>
              </a:rPr>
              <a:t>moderate current asset investment policy</a:t>
            </a:r>
            <a:r>
              <a:rPr lang="el-GR" altLang="el-GR" dirty="0" smtClean="0">
                <a:latin typeface="Times New Roman" pitchFamily="18" charset="0"/>
              </a:rPr>
              <a:t>)</a:t>
            </a:r>
          </a:p>
          <a:p>
            <a:pPr marL="538163" lvl="1" indent="-355600" algn="just">
              <a:lnSpc>
                <a:spcPct val="90000"/>
              </a:lnSpc>
              <a:buClr>
                <a:schemeClr val="tx1"/>
              </a:buClr>
              <a:buFontTx/>
              <a:buBlip>
                <a:blip r:embed="rId3"/>
              </a:buBlip>
            </a:pPr>
            <a:r>
              <a:rPr lang="el-GR" altLang="el-GR" dirty="0" smtClean="0">
                <a:latin typeface="Times New Roman" pitchFamily="18" charset="0"/>
              </a:rPr>
              <a:t>Περιοριστική πολιτική (</a:t>
            </a:r>
            <a:r>
              <a:rPr lang="en-US" altLang="el-GR" dirty="0" smtClean="0">
                <a:latin typeface="Times New Roman" pitchFamily="18" charset="0"/>
              </a:rPr>
              <a:t>restricted current asset investment policy</a:t>
            </a:r>
            <a:r>
              <a:rPr lang="el-GR" altLang="el-GR" dirty="0" smtClean="0">
                <a:latin typeface="Times New Roman" pitchFamily="18" charset="0"/>
              </a:rPr>
              <a:t>)</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3 - Θέση αριθμού διαφάνειας"/>
          <p:cNvSpPr>
            <a:spLocks noGrp="1"/>
          </p:cNvSpPr>
          <p:nvPr>
            <p:ph type="sldNum" sz="quarter" idx="12"/>
          </p:nvPr>
        </p:nvSpPr>
        <p:spPr>
          <a:xfrm>
            <a:off x="457200" y="6245225"/>
            <a:ext cx="2133600" cy="476250"/>
          </a:xfrm>
          <a:noFill/>
        </p:spPr>
        <p:txBody>
          <a:bodyPr/>
          <a:lstStyle/>
          <a:p>
            <a:pPr algn="l"/>
            <a:fld id="{9490A2E6-398B-4D11-879D-3E66BF3CFEAA}" type="slidenum">
              <a:rPr lang="el-GR" altLang="el-GR" smtClean="0">
                <a:latin typeface="Arial" pitchFamily="34" charset="0"/>
              </a:rPr>
              <a:pPr algn="l"/>
              <a:t>207</a:t>
            </a:fld>
            <a:endParaRPr lang="el-GR" altLang="el-GR" dirty="0" smtClean="0">
              <a:latin typeface="Arial" pitchFamily="34" charset="0"/>
            </a:endParaRPr>
          </a:p>
        </p:txBody>
      </p:sp>
      <p:sp>
        <p:nvSpPr>
          <p:cNvPr id="78851" name="Text Box 28"/>
          <p:cNvSpPr txBox="1">
            <a:spLocks noChangeArrowheads="1"/>
          </p:cNvSpPr>
          <p:nvPr/>
        </p:nvSpPr>
        <p:spPr bwMode="auto">
          <a:xfrm>
            <a:off x="2195513" y="1987550"/>
            <a:ext cx="2879725" cy="342900"/>
          </a:xfrm>
          <a:prstGeom prst="rect">
            <a:avLst/>
          </a:prstGeom>
          <a:solidFill>
            <a:srgbClr val="FFFFFF">
              <a:alpha val="0"/>
            </a:srgbClr>
          </a:solidFill>
          <a:ln w="9525">
            <a:noFill/>
            <a:miter lim="800000"/>
            <a:headEnd/>
            <a:tailEnd/>
          </a:ln>
        </p:spPr>
        <p:txBody>
          <a:bodyPr/>
          <a:lstStyle/>
          <a:p>
            <a:r>
              <a:rPr lang="el-GR" altLang="el-GR" dirty="0">
                <a:latin typeface="Times New Roman" pitchFamily="18" charset="0"/>
              </a:rPr>
              <a:t>Κυκλοφορούν Ενεργητικό</a:t>
            </a:r>
          </a:p>
        </p:txBody>
      </p:sp>
      <p:sp>
        <p:nvSpPr>
          <p:cNvPr id="78852" name="Line 29"/>
          <p:cNvSpPr>
            <a:spLocks noChangeShapeType="1"/>
          </p:cNvSpPr>
          <p:nvPr/>
        </p:nvSpPr>
        <p:spPr bwMode="auto">
          <a:xfrm>
            <a:off x="3681413" y="4195763"/>
            <a:ext cx="1828800" cy="0"/>
          </a:xfrm>
          <a:prstGeom prst="line">
            <a:avLst/>
          </a:prstGeom>
          <a:noFill/>
          <a:ln w="9525">
            <a:solidFill>
              <a:schemeClr val="tx1"/>
            </a:solidFill>
            <a:round/>
            <a:headEnd/>
            <a:tailEnd type="triangle" w="med" len="med"/>
          </a:ln>
        </p:spPr>
        <p:txBody>
          <a:bodyPr/>
          <a:lstStyle/>
          <a:p>
            <a:endParaRPr lang="el-GR" dirty="0"/>
          </a:p>
        </p:txBody>
      </p:sp>
      <p:sp>
        <p:nvSpPr>
          <p:cNvPr id="78853" name="Line 30"/>
          <p:cNvSpPr>
            <a:spLocks noChangeShapeType="1"/>
          </p:cNvSpPr>
          <p:nvPr/>
        </p:nvSpPr>
        <p:spPr bwMode="auto">
          <a:xfrm flipV="1">
            <a:off x="3681413" y="2709863"/>
            <a:ext cx="914400" cy="1143000"/>
          </a:xfrm>
          <a:prstGeom prst="line">
            <a:avLst/>
          </a:prstGeom>
          <a:noFill/>
          <a:ln w="19050">
            <a:solidFill>
              <a:schemeClr val="tx1"/>
            </a:solidFill>
            <a:round/>
            <a:headEnd/>
            <a:tailEnd/>
          </a:ln>
        </p:spPr>
        <p:txBody>
          <a:bodyPr/>
          <a:lstStyle/>
          <a:p>
            <a:endParaRPr lang="el-GR" dirty="0"/>
          </a:p>
        </p:txBody>
      </p:sp>
      <p:sp>
        <p:nvSpPr>
          <p:cNvPr id="78854" name="Line 31"/>
          <p:cNvSpPr>
            <a:spLocks noChangeShapeType="1"/>
          </p:cNvSpPr>
          <p:nvPr/>
        </p:nvSpPr>
        <p:spPr bwMode="auto">
          <a:xfrm flipV="1">
            <a:off x="3681413" y="3052763"/>
            <a:ext cx="1143000" cy="800100"/>
          </a:xfrm>
          <a:prstGeom prst="line">
            <a:avLst/>
          </a:prstGeom>
          <a:noFill/>
          <a:ln w="19050">
            <a:solidFill>
              <a:schemeClr val="tx1"/>
            </a:solidFill>
            <a:round/>
            <a:headEnd/>
            <a:tailEnd/>
          </a:ln>
        </p:spPr>
        <p:txBody>
          <a:bodyPr/>
          <a:lstStyle/>
          <a:p>
            <a:endParaRPr lang="el-GR" dirty="0"/>
          </a:p>
        </p:txBody>
      </p:sp>
      <p:sp>
        <p:nvSpPr>
          <p:cNvPr id="78855" name="Line 32"/>
          <p:cNvSpPr>
            <a:spLocks noChangeShapeType="1"/>
          </p:cNvSpPr>
          <p:nvPr/>
        </p:nvSpPr>
        <p:spPr bwMode="auto">
          <a:xfrm flipV="1">
            <a:off x="3681413" y="3395663"/>
            <a:ext cx="1028700" cy="457200"/>
          </a:xfrm>
          <a:prstGeom prst="line">
            <a:avLst/>
          </a:prstGeom>
          <a:noFill/>
          <a:ln w="19050">
            <a:solidFill>
              <a:schemeClr val="tx1"/>
            </a:solidFill>
            <a:round/>
            <a:headEnd/>
            <a:tailEnd/>
          </a:ln>
        </p:spPr>
        <p:txBody>
          <a:bodyPr/>
          <a:lstStyle/>
          <a:p>
            <a:endParaRPr lang="el-GR" dirty="0"/>
          </a:p>
        </p:txBody>
      </p:sp>
      <p:sp>
        <p:nvSpPr>
          <p:cNvPr id="78856" name="Text Box 33"/>
          <p:cNvSpPr txBox="1">
            <a:spLocks noChangeArrowheads="1"/>
          </p:cNvSpPr>
          <p:nvPr/>
        </p:nvSpPr>
        <p:spPr bwMode="auto">
          <a:xfrm>
            <a:off x="4740275" y="2366963"/>
            <a:ext cx="1343025" cy="342900"/>
          </a:xfrm>
          <a:prstGeom prst="rect">
            <a:avLst/>
          </a:prstGeom>
          <a:noFill/>
          <a:ln w="9525">
            <a:noFill/>
            <a:miter lim="800000"/>
            <a:headEnd/>
            <a:tailEnd/>
          </a:ln>
        </p:spPr>
        <p:txBody>
          <a:bodyPr/>
          <a:lstStyle/>
          <a:p>
            <a:r>
              <a:rPr lang="el-GR" altLang="el-GR" dirty="0">
                <a:latin typeface="Times New Roman" pitchFamily="18" charset="0"/>
              </a:rPr>
              <a:t>Χαλαρή</a:t>
            </a:r>
          </a:p>
        </p:txBody>
      </p:sp>
      <p:sp>
        <p:nvSpPr>
          <p:cNvPr id="78857" name="Text Box 34"/>
          <p:cNvSpPr txBox="1">
            <a:spLocks noChangeArrowheads="1"/>
          </p:cNvSpPr>
          <p:nvPr/>
        </p:nvSpPr>
        <p:spPr bwMode="auto">
          <a:xfrm>
            <a:off x="4968875" y="2824163"/>
            <a:ext cx="1619250" cy="342900"/>
          </a:xfrm>
          <a:prstGeom prst="rect">
            <a:avLst/>
          </a:prstGeom>
          <a:noFill/>
          <a:ln w="9525">
            <a:noFill/>
            <a:miter lim="800000"/>
            <a:headEnd/>
            <a:tailEnd/>
          </a:ln>
        </p:spPr>
        <p:txBody>
          <a:bodyPr/>
          <a:lstStyle/>
          <a:p>
            <a:r>
              <a:rPr lang="el-GR" altLang="el-GR" dirty="0">
                <a:latin typeface="Times New Roman" pitchFamily="18" charset="0"/>
              </a:rPr>
              <a:t>Μετριοπαθής</a:t>
            </a:r>
          </a:p>
        </p:txBody>
      </p:sp>
      <p:sp>
        <p:nvSpPr>
          <p:cNvPr id="78858" name="Text Box 35"/>
          <p:cNvSpPr txBox="1">
            <a:spLocks noChangeArrowheads="1"/>
          </p:cNvSpPr>
          <p:nvPr/>
        </p:nvSpPr>
        <p:spPr bwMode="auto">
          <a:xfrm>
            <a:off x="4997450" y="3281363"/>
            <a:ext cx="1662113" cy="342900"/>
          </a:xfrm>
          <a:prstGeom prst="rect">
            <a:avLst/>
          </a:prstGeom>
          <a:noFill/>
          <a:ln w="9525">
            <a:noFill/>
            <a:miter lim="800000"/>
            <a:headEnd/>
            <a:tailEnd/>
          </a:ln>
        </p:spPr>
        <p:txBody>
          <a:bodyPr/>
          <a:lstStyle/>
          <a:p>
            <a:r>
              <a:rPr lang="el-GR" altLang="el-GR" dirty="0">
                <a:latin typeface="Times New Roman" pitchFamily="18" charset="0"/>
              </a:rPr>
              <a:t>Περιοριστική</a:t>
            </a:r>
          </a:p>
        </p:txBody>
      </p:sp>
      <p:sp>
        <p:nvSpPr>
          <p:cNvPr id="78859" name="Line 36"/>
          <p:cNvSpPr>
            <a:spLocks noChangeShapeType="1"/>
          </p:cNvSpPr>
          <p:nvPr/>
        </p:nvSpPr>
        <p:spPr bwMode="auto">
          <a:xfrm flipV="1">
            <a:off x="4481513" y="2824163"/>
            <a:ext cx="0" cy="1371600"/>
          </a:xfrm>
          <a:prstGeom prst="line">
            <a:avLst/>
          </a:prstGeom>
          <a:noFill/>
          <a:ln w="9525">
            <a:solidFill>
              <a:schemeClr val="tx1"/>
            </a:solidFill>
            <a:prstDash val="dash"/>
            <a:round/>
            <a:headEnd/>
            <a:tailEnd/>
          </a:ln>
        </p:spPr>
        <p:txBody>
          <a:bodyPr/>
          <a:lstStyle/>
          <a:p>
            <a:endParaRPr lang="el-GR" dirty="0"/>
          </a:p>
        </p:txBody>
      </p:sp>
      <p:sp>
        <p:nvSpPr>
          <p:cNvPr id="78860" name="Line 37"/>
          <p:cNvSpPr>
            <a:spLocks noChangeShapeType="1"/>
          </p:cNvSpPr>
          <p:nvPr/>
        </p:nvSpPr>
        <p:spPr bwMode="auto">
          <a:xfrm flipH="1">
            <a:off x="3698875" y="3509963"/>
            <a:ext cx="800100" cy="0"/>
          </a:xfrm>
          <a:prstGeom prst="line">
            <a:avLst/>
          </a:prstGeom>
          <a:noFill/>
          <a:ln w="9525">
            <a:solidFill>
              <a:schemeClr val="tx1"/>
            </a:solidFill>
            <a:prstDash val="dash"/>
            <a:round/>
            <a:headEnd/>
            <a:tailEnd/>
          </a:ln>
        </p:spPr>
        <p:txBody>
          <a:bodyPr/>
          <a:lstStyle/>
          <a:p>
            <a:endParaRPr lang="el-GR" dirty="0"/>
          </a:p>
        </p:txBody>
      </p:sp>
      <p:sp>
        <p:nvSpPr>
          <p:cNvPr id="78861" name="Line 38"/>
          <p:cNvSpPr>
            <a:spLocks noChangeShapeType="1"/>
          </p:cNvSpPr>
          <p:nvPr/>
        </p:nvSpPr>
        <p:spPr bwMode="auto">
          <a:xfrm flipH="1">
            <a:off x="3681413" y="3281363"/>
            <a:ext cx="800100" cy="1587"/>
          </a:xfrm>
          <a:prstGeom prst="line">
            <a:avLst/>
          </a:prstGeom>
          <a:noFill/>
          <a:ln w="9525">
            <a:solidFill>
              <a:schemeClr val="tx1"/>
            </a:solidFill>
            <a:prstDash val="dash"/>
            <a:round/>
            <a:headEnd/>
            <a:tailEnd/>
          </a:ln>
        </p:spPr>
        <p:txBody>
          <a:bodyPr/>
          <a:lstStyle/>
          <a:p>
            <a:endParaRPr lang="el-GR" dirty="0"/>
          </a:p>
        </p:txBody>
      </p:sp>
      <p:sp>
        <p:nvSpPr>
          <p:cNvPr id="78862" name="Line 39"/>
          <p:cNvSpPr>
            <a:spLocks noChangeShapeType="1"/>
          </p:cNvSpPr>
          <p:nvPr/>
        </p:nvSpPr>
        <p:spPr bwMode="auto">
          <a:xfrm flipH="1">
            <a:off x="3681413" y="2824163"/>
            <a:ext cx="800100" cy="0"/>
          </a:xfrm>
          <a:prstGeom prst="line">
            <a:avLst/>
          </a:prstGeom>
          <a:noFill/>
          <a:ln w="9525">
            <a:solidFill>
              <a:schemeClr val="tx1"/>
            </a:solidFill>
            <a:prstDash val="dash"/>
            <a:round/>
            <a:headEnd/>
            <a:tailEnd/>
          </a:ln>
        </p:spPr>
        <p:txBody>
          <a:bodyPr/>
          <a:lstStyle/>
          <a:p>
            <a:endParaRPr lang="el-GR" dirty="0"/>
          </a:p>
        </p:txBody>
      </p:sp>
      <p:sp>
        <p:nvSpPr>
          <p:cNvPr id="78863" name="Text Box 40"/>
          <p:cNvSpPr txBox="1">
            <a:spLocks noChangeArrowheads="1"/>
          </p:cNvSpPr>
          <p:nvPr/>
        </p:nvSpPr>
        <p:spPr bwMode="auto">
          <a:xfrm>
            <a:off x="3013075" y="3395663"/>
            <a:ext cx="766763" cy="228600"/>
          </a:xfrm>
          <a:prstGeom prst="rect">
            <a:avLst/>
          </a:prstGeom>
          <a:noFill/>
          <a:ln w="9525">
            <a:noFill/>
            <a:miter lim="800000"/>
            <a:headEnd/>
            <a:tailEnd/>
          </a:ln>
        </p:spPr>
        <p:txBody>
          <a:bodyPr/>
          <a:lstStyle/>
          <a:p>
            <a:pPr algn="ctr"/>
            <a:r>
              <a:rPr lang="en-US" altLang="el-GR" dirty="0">
                <a:latin typeface="Times New Roman" pitchFamily="18" charset="0"/>
              </a:rPr>
              <a:t>20</a:t>
            </a:r>
            <a:endParaRPr lang="el-GR" altLang="el-GR" dirty="0">
              <a:latin typeface="Times New Roman" pitchFamily="18" charset="0"/>
            </a:endParaRPr>
          </a:p>
        </p:txBody>
      </p:sp>
      <p:sp>
        <p:nvSpPr>
          <p:cNvPr id="78864" name="Text Box 41"/>
          <p:cNvSpPr txBox="1">
            <a:spLocks noChangeArrowheads="1"/>
          </p:cNvSpPr>
          <p:nvPr/>
        </p:nvSpPr>
        <p:spPr bwMode="auto">
          <a:xfrm>
            <a:off x="3084513" y="3127375"/>
            <a:ext cx="622300" cy="228600"/>
          </a:xfrm>
          <a:prstGeom prst="rect">
            <a:avLst/>
          </a:prstGeom>
          <a:noFill/>
          <a:ln w="9525">
            <a:noFill/>
            <a:miter lim="800000"/>
            <a:headEnd/>
            <a:tailEnd/>
          </a:ln>
        </p:spPr>
        <p:txBody>
          <a:bodyPr/>
          <a:lstStyle/>
          <a:p>
            <a:pPr algn="ctr"/>
            <a:r>
              <a:rPr lang="en-US" altLang="el-GR" dirty="0">
                <a:latin typeface="Times New Roman" pitchFamily="18" charset="0"/>
              </a:rPr>
              <a:t>25</a:t>
            </a:r>
            <a:endParaRPr lang="el-GR" altLang="el-GR" dirty="0">
              <a:latin typeface="Times New Roman" pitchFamily="18" charset="0"/>
            </a:endParaRPr>
          </a:p>
        </p:txBody>
      </p:sp>
      <p:sp>
        <p:nvSpPr>
          <p:cNvPr id="78865" name="Text Box 42"/>
          <p:cNvSpPr txBox="1">
            <a:spLocks noChangeArrowheads="1"/>
          </p:cNvSpPr>
          <p:nvPr/>
        </p:nvSpPr>
        <p:spPr bwMode="auto">
          <a:xfrm>
            <a:off x="3130550" y="2636838"/>
            <a:ext cx="550863" cy="228600"/>
          </a:xfrm>
          <a:prstGeom prst="rect">
            <a:avLst/>
          </a:prstGeom>
          <a:noFill/>
          <a:ln w="9525">
            <a:noFill/>
            <a:miter lim="800000"/>
            <a:headEnd/>
            <a:tailEnd/>
          </a:ln>
        </p:spPr>
        <p:txBody>
          <a:bodyPr/>
          <a:lstStyle/>
          <a:p>
            <a:pPr algn="ctr"/>
            <a:r>
              <a:rPr lang="en-US" altLang="el-GR" dirty="0">
                <a:latin typeface="Times New Roman" pitchFamily="18" charset="0"/>
              </a:rPr>
              <a:t>35</a:t>
            </a:r>
            <a:endParaRPr lang="el-GR" altLang="el-GR" dirty="0">
              <a:latin typeface="Times New Roman" pitchFamily="18" charset="0"/>
            </a:endParaRPr>
          </a:p>
        </p:txBody>
      </p:sp>
      <p:sp>
        <p:nvSpPr>
          <p:cNvPr id="78866" name="Text Box 43"/>
          <p:cNvSpPr txBox="1">
            <a:spLocks noChangeArrowheads="1"/>
          </p:cNvSpPr>
          <p:nvPr/>
        </p:nvSpPr>
        <p:spPr bwMode="auto">
          <a:xfrm>
            <a:off x="5889625" y="4081463"/>
            <a:ext cx="1562100" cy="342900"/>
          </a:xfrm>
          <a:prstGeom prst="rect">
            <a:avLst/>
          </a:prstGeom>
          <a:solidFill>
            <a:srgbClr val="FFFFFF">
              <a:alpha val="0"/>
            </a:srgbClr>
          </a:solidFill>
          <a:ln w="9525">
            <a:noFill/>
            <a:miter lim="800000"/>
            <a:headEnd/>
            <a:tailEnd/>
          </a:ln>
        </p:spPr>
        <p:txBody>
          <a:bodyPr/>
          <a:lstStyle/>
          <a:p>
            <a:r>
              <a:rPr lang="el-GR" altLang="el-GR" dirty="0">
                <a:latin typeface="Times New Roman" pitchFamily="18" charset="0"/>
              </a:rPr>
              <a:t>Πωλήσεις</a:t>
            </a:r>
          </a:p>
        </p:txBody>
      </p:sp>
      <p:sp>
        <p:nvSpPr>
          <p:cNvPr id="78867" name="Line 44"/>
          <p:cNvSpPr>
            <a:spLocks noChangeShapeType="1"/>
          </p:cNvSpPr>
          <p:nvPr/>
        </p:nvSpPr>
        <p:spPr bwMode="auto">
          <a:xfrm flipV="1">
            <a:off x="3681413" y="2595563"/>
            <a:ext cx="0" cy="1600200"/>
          </a:xfrm>
          <a:prstGeom prst="line">
            <a:avLst/>
          </a:prstGeom>
          <a:noFill/>
          <a:ln w="9525">
            <a:solidFill>
              <a:schemeClr val="tx1"/>
            </a:solidFill>
            <a:round/>
            <a:headEnd/>
            <a:tailEnd type="triangle" w="med" len="med"/>
          </a:ln>
        </p:spPr>
        <p:txBody>
          <a:bodyPr/>
          <a:lstStyle/>
          <a:p>
            <a:endParaRPr lang="el-GR" dirty="0"/>
          </a:p>
        </p:txBody>
      </p:sp>
      <p:sp>
        <p:nvSpPr>
          <p:cNvPr id="78868" name="Text Box 45"/>
          <p:cNvSpPr txBox="1">
            <a:spLocks noChangeArrowheads="1"/>
          </p:cNvSpPr>
          <p:nvPr/>
        </p:nvSpPr>
        <p:spPr bwMode="auto">
          <a:xfrm>
            <a:off x="3203575" y="4221163"/>
            <a:ext cx="576263" cy="360362"/>
          </a:xfrm>
          <a:prstGeom prst="rect">
            <a:avLst/>
          </a:prstGeom>
          <a:noFill/>
          <a:ln w="9525">
            <a:noFill/>
            <a:miter lim="800000"/>
            <a:headEnd/>
            <a:tailEnd/>
          </a:ln>
        </p:spPr>
        <p:txBody>
          <a:bodyPr/>
          <a:lstStyle/>
          <a:p>
            <a:pPr algn="ctr"/>
            <a:r>
              <a:rPr lang="en-US" altLang="el-GR" dirty="0">
                <a:latin typeface="Times New Roman" pitchFamily="18" charset="0"/>
              </a:rPr>
              <a:t>0</a:t>
            </a:r>
            <a:endParaRPr lang="el-GR" altLang="el-GR" dirty="0">
              <a:latin typeface="Times New Roman" pitchFamily="18" charset="0"/>
            </a:endParaRPr>
          </a:p>
        </p:txBody>
      </p:sp>
      <p:grpSp>
        <p:nvGrpSpPr>
          <p:cNvPr id="78869" name="Group 46"/>
          <p:cNvGrpSpPr>
            <a:grpSpLocks/>
          </p:cNvGrpSpPr>
          <p:nvPr/>
        </p:nvGrpSpPr>
        <p:grpSpPr bwMode="auto">
          <a:xfrm>
            <a:off x="3706813" y="4221163"/>
            <a:ext cx="1655762" cy="228600"/>
            <a:chOff x="5940" y="7029"/>
            <a:chExt cx="2160" cy="360"/>
          </a:xfrm>
        </p:grpSpPr>
        <p:sp>
          <p:nvSpPr>
            <p:cNvPr id="78871" name="Text Box 47"/>
            <p:cNvSpPr txBox="1">
              <a:spLocks noChangeArrowheads="1"/>
            </p:cNvSpPr>
            <p:nvPr/>
          </p:nvSpPr>
          <p:spPr bwMode="auto">
            <a:xfrm>
              <a:off x="6660" y="7029"/>
              <a:ext cx="720" cy="360"/>
            </a:xfrm>
            <a:prstGeom prst="rect">
              <a:avLst/>
            </a:prstGeom>
            <a:noFill/>
            <a:ln w="9525">
              <a:noFill/>
              <a:miter lim="800000"/>
              <a:headEnd/>
              <a:tailEnd/>
            </a:ln>
          </p:spPr>
          <p:txBody>
            <a:bodyPr/>
            <a:lstStyle/>
            <a:p>
              <a:r>
                <a:rPr lang="en-US" altLang="el-GR" dirty="0">
                  <a:latin typeface="Times New Roman" pitchFamily="18" charset="0"/>
                </a:rPr>
                <a:t>100</a:t>
              </a:r>
              <a:endParaRPr lang="el-GR" altLang="el-GR" dirty="0">
                <a:latin typeface="Times New Roman" pitchFamily="18" charset="0"/>
              </a:endParaRPr>
            </a:p>
          </p:txBody>
        </p:sp>
        <p:sp>
          <p:nvSpPr>
            <p:cNvPr id="78872" name="Text Box 48"/>
            <p:cNvSpPr txBox="1">
              <a:spLocks noChangeArrowheads="1"/>
            </p:cNvSpPr>
            <p:nvPr/>
          </p:nvSpPr>
          <p:spPr bwMode="auto">
            <a:xfrm>
              <a:off x="7379" y="7029"/>
              <a:ext cx="721" cy="360"/>
            </a:xfrm>
            <a:prstGeom prst="rect">
              <a:avLst/>
            </a:prstGeom>
            <a:noFill/>
            <a:ln w="9525">
              <a:noFill/>
              <a:miter lim="800000"/>
              <a:headEnd/>
              <a:tailEnd/>
            </a:ln>
          </p:spPr>
          <p:txBody>
            <a:bodyPr/>
            <a:lstStyle/>
            <a:p>
              <a:endParaRPr lang="el-GR" altLang="el-GR" sz="1200" dirty="0"/>
            </a:p>
            <a:p>
              <a:endParaRPr lang="el-GR" altLang="el-GR" dirty="0"/>
            </a:p>
          </p:txBody>
        </p:sp>
        <p:sp>
          <p:nvSpPr>
            <p:cNvPr id="78873" name="Text Box 49"/>
            <p:cNvSpPr txBox="1">
              <a:spLocks noChangeArrowheads="1"/>
            </p:cNvSpPr>
            <p:nvPr/>
          </p:nvSpPr>
          <p:spPr bwMode="auto">
            <a:xfrm>
              <a:off x="5940" y="7029"/>
              <a:ext cx="541" cy="360"/>
            </a:xfrm>
            <a:prstGeom prst="rect">
              <a:avLst/>
            </a:prstGeom>
            <a:noFill/>
            <a:ln w="9525">
              <a:noFill/>
              <a:miter lim="800000"/>
              <a:headEnd/>
              <a:tailEnd/>
            </a:ln>
          </p:spPr>
          <p:txBody>
            <a:bodyPr/>
            <a:lstStyle/>
            <a:p>
              <a:endParaRPr lang="el-GR" altLang="el-GR" dirty="0"/>
            </a:p>
          </p:txBody>
        </p:sp>
      </p:grpSp>
      <p:sp>
        <p:nvSpPr>
          <p:cNvPr id="78870" name="Rectangle 51"/>
          <p:cNvSpPr>
            <a:spLocks noGrp="1" noChangeArrowheads="1"/>
          </p:cNvSpPr>
          <p:nvPr>
            <p:ph type="title"/>
          </p:nvPr>
        </p:nvSpPr>
        <p:spPr>
          <a:xfrm>
            <a:off x="0" y="188913"/>
            <a:ext cx="9144000" cy="647700"/>
          </a:xfrm>
          <a:noFill/>
        </p:spPr>
        <p:txBody>
          <a:bodyPr anchor="t"/>
          <a:lstStyle/>
          <a:p>
            <a:r>
              <a:rPr lang="el-GR" altLang="el-GR" sz="3000" b="1" dirty="0" smtClean="0">
                <a:latin typeface="Times New Roman" pitchFamily="18" charset="0"/>
              </a:rPr>
              <a:t>Πολιτικές Επένδυσης σε Κυκλοφορούν Ενεργητικό</a:t>
            </a:r>
            <a:r>
              <a:rPr lang="el-GR" altLang="el-GR" sz="2800" b="1" dirty="0" smtClean="0">
                <a:latin typeface="Times New Roman" pitchFamily="18" charset="0"/>
              </a:rPr>
              <a:t> (2)</a:t>
            </a:r>
            <a:r>
              <a:rPr lang="el-GR" altLang="el-GR" sz="3000" dirty="0" smtClean="0"/>
              <a:t>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0" y="277812"/>
            <a:ext cx="9144000" cy="990947"/>
          </a:xfrm>
          <a:noFill/>
        </p:spPr>
        <p:txBody>
          <a:bodyPr anchor="t"/>
          <a:lstStyle/>
          <a:p>
            <a:r>
              <a:rPr lang="el-GR" altLang="el-GR" sz="3000" b="1" dirty="0" smtClean="0">
                <a:latin typeface="Times New Roman" pitchFamily="18" charset="0"/>
              </a:rPr>
              <a:t>Κίνδυνος και Απόδοση από την Επένδυση σε Κυκλοφορούν Ενεργητικό</a:t>
            </a:r>
            <a:r>
              <a:rPr lang="el-GR" altLang="el-GR" sz="3000" dirty="0" smtClean="0"/>
              <a:t> </a:t>
            </a:r>
          </a:p>
        </p:txBody>
      </p:sp>
      <p:sp>
        <p:nvSpPr>
          <p:cNvPr id="79876" name="Rectangle 3"/>
          <p:cNvSpPr>
            <a:spLocks noGrp="1" noChangeArrowheads="1"/>
          </p:cNvSpPr>
          <p:nvPr>
            <p:ph type="body" idx="1"/>
          </p:nvPr>
        </p:nvSpPr>
        <p:spPr>
          <a:xfrm>
            <a:off x="179512" y="1485900"/>
            <a:ext cx="8784976" cy="5183460"/>
          </a:xfrm>
        </p:spPr>
        <p:txBody>
          <a:bodyPr/>
          <a:lstStyle/>
          <a:p>
            <a:pPr marL="0" indent="0" algn="just">
              <a:buFont typeface="Wingdings" pitchFamily="2" charset="2"/>
              <a:buNone/>
            </a:pPr>
            <a:r>
              <a:rPr lang="el-GR" altLang="el-GR" sz="2800" dirty="0" smtClean="0">
                <a:latin typeface="Times New Roman" pitchFamily="18" charset="0"/>
              </a:rPr>
              <a:t>Η χρησιμοποίηση περισσότερου κυκλοφορούντος ενεργητικού από μια επιχείρηση (για παράδειγμα, μέσω της αύξησης των μετρητών, των αποθεμάτων ή και των διαπραγματεύσιμων χρεογράφων) χωρίς μεταβολή των βραχυπροθέσμων υποχρεώσεων της, έχει ως συνέπεια την αύξηση της ρευστότητας της επιχείρησης. </a:t>
            </a:r>
          </a:p>
          <a:p>
            <a:pPr marL="0" indent="0" algn="just">
              <a:buFont typeface="Wingdings" pitchFamily="2" charset="2"/>
              <a:buNone/>
            </a:pPr>
            <a:r>
              <a:rPr lang="el-GR" altLang="el-GR" sz="2800" dirty="0" smtClean="0">
                <a:latin typeface="Times New Roman" pitchFamily="18" charset="0"/>
              </a:rPr>
              <a:t>Από την άλλη πλευρά, η χρησιμοποίηση περισσότερου κυκλοφορούντος ενεργητικού έχει ως συνέπεια τη μείωση της απόδοσης του ενεργητικού της επιχείρησης. </a:t>
            </a:r>
            <a:r>
              <a:rPr lang="el-GR" altLang="el-GR" sz="2800" b="1" u="sng" dirty="0" smtClean="0">
                <a:latin typeface="Times New Roman" pitchFamily="18" charset="0"/>
              </a:rPr>
              <a:t>Εξήγηση:</a:t>
            </a:r>
          </a:p>
          <a:p>
            <a:pPr marL="0" indent="0" algn="just">
              <a:buFont typeface="Wingdings" pitchFamily="2" charset="2"/>
              <a:buNone/>
            </a:pPr>
            <a:r>
              <a:rPr lang="el-GR" altLang="el-GR" sz="2800" dirty="0" smtClean="0">
                <a:latin typeface="Times New Roman" pitchFamily="18" charset="0"/>
              </a:rPr>
              <a:t>Απόδοσης του Ενεργητικού: </a:t>
            </a:r>
          </a:p>
          <a:p>
            <a:pPr marL="0" indent="0" algn="just">
              <a:buFont typeface="Wingdings" pitchFamily="2" charset="2"/>
              <a:buNone/>
            </a:pPr>
            <a:r>
              <a:rPr lang="en-US" altLang="el-GR" sz="2800" dirty="0" smtClean="0">
                <a:latin typeface="Times New Roman" pitchFamily="18" charset="0"/>
              </a:rPr>
              <a:t>ROA = EBIT / </a:t>
            </a:r>
            <a:r>
              <a:rPr lang="el-GR" altLang="el-GR" sz="2800" dirty="0" smtClean="0">
                <a:latin typeface="Times New Roman" pitchFamily="18" charset="0"/>
              </a:rPr>
              <a:t>ΣΥΝΟΛΙΚΟ ΕΝΕΡΓΗΤΙΚΟ</a:t>
            </a:r>
          </a:p>
          <a:p>
            <a:pPr marL="0" indent="0" algn="just">
              <a:buFont typeface="Wingdings" pitchFamily="2" charset="2"/>
              <a:buNone/>
            </a:pPr>
            <a:endParaRPr lang="el-GR" altLang="el-GR"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20650"/>
            <a:ext cx="9144000" cy="1076102"/>
          </a:xfrm>
          <a:noFill/>
        </p:spPr>
        <p:txBody>
          <a:bodyPr anchor="t"/>
          <a:lstStyle/>
          <a:p>
            <a:r>
              <a:rPr lang="el-GR" altLang="el-GR" sz="3000" b="1" dirty="0" smtClean="0">
                <a:latin typeface="Times New Roman" pitchFamily="18" charset="0"/>
              </a:rPr>
              <a:t>Πλεονεκτήματα και Μειονεκτήματα από τη Χρησιμοποίηση  Βραχυπρόθεσμων Υποχρεώσεων</a:t>
            </a:r>
            <a:r>
              <a:rPr lang="el-GR" altLang="el-GR" sz="3000" dirty="0" smtClean="0"/>
              <a:t> </a:t>
            </a:r>
          </a:p>
        </p:txBody>
      </p:sp>
      <p:sp>
        <p:nvSpPr>
          <p:cNvPr id="82947" name="Rectangle 4"/>
          <p:cNvSpPr>
            <a:spLocks noGrp="1" noChangeArrowheads="1"/>
          </p:cNvSpPr>
          <p:nvPr>
            <p:ph type="body" sz="half" idx="1"/>
          </p:nvPr>
        </p:nvSpPr>
        <p:spPr>
          <a:xfrm>
            <a:off x="395288" y="1412776"/>
            <a:ext cx="8497887" cy="5040412"/>
          </a:xfrm>
        </p:spPr>
        <p:txBody>
          <a:bodyPr/>
          <a:lstStyle/>
          <a:p>
            <a:pPr>
              <a:buFont typeface="Wingdings" pitchFamily="2" charset="2"/>
              <a:buNone/>
            </a:pPr>
            <a:r>
              <a:rPr lang="el-GR" altLang="el-GR" b="1" dirty="0" smtClean="0">
                <a:latin typeface="Times New Roman" pitchFamily="18" charset="0"/>
              </a:rPr>
              <a:t>Πλεονεκτήματα</a:t>
            </a:r>
          </a:p>
          <a:p>
            <a:r>
              <a:rPr lang="el-GR" altLang="el-GR" dirty="0" smtClean="0">
                <a:latin typeface="Times New Roman" pitchFamily="18" charset="0"/>
              </a:rPr>
              <a:t>Ταχύτητα (</a:t>
            </a:r>
            <a:r>
              <a:rPr lang="en-US" altLang="el-GR" dirty="0" smtClean="0">
                <a:latin typeface="Times New Roman" pitchFamily="18" charset="0"/>
              </a:rPr>
              <a:t>speed</a:t>
            </a:r>
            <a:r>
              <a:rPr lang="el-GR" altLang="el-GR" dirty="0" smtClean="0">
                <a:latin typeface="Times New Roman" pitchFamily="18" charset="0"/>
              </a:rPr>
              <a:t>)</a:t>
            </a:r>
          </a:p>
          <a:p>
            <a:r>
              <a:rPr lang="el-GR" altLang="el-GR" dirty="0" smtClean="0">
                <a:latin typeface="Times New Roman" pitchFamily="18" charset="0"/>
              </a:rPr>
              <a:t>Ευελιξία</a:t>
            </a:r>
            <a:r>
              <a:rPr lang="en-US" altLang="el-GR" dirty="0" smtClean="0">
                <a:latin typeface="Times New Roman" pitchFamily="18" charset="0"/>
              </a:rPr>
              <a:t> (flexibility)</a:t>
            </a:r>
            <a:endParaRPr lang="el-GR" altLang="el-GR" dirty="0" smtClean="0">
              <a:latin typeface="Times New Roman" pitchFamily="18" charset="0"/>
            </a:endParaRPr>
          </a:p>
          <a:p>
            <a:r>
              <a:rPr lang="el-GR" altLang="el-GR" dirty="0" smtClean="0">
                <a:latin typeface="Times New Roman" pitchFamily="18" charset="0"/>
              </a:rPr>
              <a:t>Μικρότερο κόστος </a:t>
            </a:r>
          </a:p>
          <a:p>
            <a:pPr>
              <a:buFont typeface="Wingdings" pitchFamily="2" charset="2"/>
              <a:buNone/>
            </a:pPr>
            <a:endParaRPr lang="el-GR" altLang="el-GR" dirty="0" smtClean="0">
              <a:latin typeface="Times New Roman" pitchFamily="18" charset="0"/>
            </a:endParaRPr>
          </a:p>
          <a:p>
            <a:pPr>
              <a:buFont typeface="Wingdings" pitchFamily="2" charset="2"/>
              <a:buNone/>
            </a:pPr>
            <a:r>
              <a:rPr lang="el-GR" altLang="el-GR" b="1" dirty="0" smtClean="0">
                <a:latin typeface="Times New Roman" pitchFamily="18" charset="0"/>
              </a:rPr>
              <a:t>Μειονεκτήματα</a:t>
            </a:r>
          </a:p>
          <a:p>
            <a:r>
              <a:rPr lang="el-GR" altLang="el-GR" dirty="0" smtClean="0">
                <a:latin typeface="Times New Roman" pitchFamily="18" charset="0"/>
              </a:rPr>
              <a:t>Υπάρχει μεγαλύτερη αβεβαιότητα </a:t>
            </a:r>
          </a:p>
          <a:p>
            <a:r>
              <a:rPr lang="el-GR" altLang="el-GR" dirty="0" smtClean="0">
                <a:latin typeface="Times New Roman" pitchFamily="18" charset="0"/>
              </a:rPr>
              <a:t>Αυξάνεται ο κίνδυνος της μη ανανέωσης των βραχυπρόθεσμων υποχρεώσεων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eaLnBrk="0" hangingPunct="0"/>
            <a:r>
              <a:rPr lang="el-GR" sz="3200" b="1" dirty="0">
                <a:latin typeface="+mn-lt"/>
              </a:rPr>
              <a:t>ΑΝΤΙΚΕΙΜΕΝΙΚΟΙ ΣΚΟΠΟΙ ΤΗΣ ΕΠΙΧΕΙΡΗΣΗΣ </a:t>
            </a:r>
          </a:p>
        </p:txBody>
      </p:sp>
      <p:sp>
        <p:nvSpPr>
          <p:cNvPr id="15363" name="Text Box 3"/>
          <p:cNvSpPr txBox="1">
            <a:spLocks noChangeArrowheads="1"/>
          </p:cNvSpPr>
          <p:nvPr/>
        </p:nvSpPr>
        <p:spPr bwMode="auto">
          <a:xfrm>
            <a:off x="685800" y="1435100"/>
            <a:ext cx="3657600" cy="466725"/>
          </a:xfrm>
          <a:prstGeom prst="rect">
            <a:avLst/>
          </a:prstGeom>
          <a:solidFill>
            <a:srgbClr val="FFFF00"/>
          </a:solidFill>
          <a:ln w="9525">
            <a:solidFill>
              <a:schemeClr val="tx1"/>
            </a:solidFill>
            <a:miter lim="800000"/>
            <a:headEnd/>
            <a:tailEnd/>
          </a:ln>
        </p:spPr>
        <p:txBody>
          <a:bodyPr>
            <a:spAutoFit/>
          </a:bodyPr>
          <a:lstStyle/>
          <a:p>
            <a:pPr algn="ctr" eaLnBrk="0" hangingPunct="0">
              <a:spcBef>
                <a:spcPct val="50000"/>
              </a:spcBef>
            </a:pPr>
            <a:r>
              <a:rPr lang="el-GR" sz="2400" b="1" dirty="0">
                <a:latin typeface="+mn-lt"/>
              </a:rPr>
              <a:t>ΚΕΡΔΗ ΕΠΙΧΕΙΡΗΣΗΣ</a:t>
            </a:r>
          </a:p>
        </p:txBody>
      </p:sp>
      <p:sp>
        <p:nvSpPr>
          <p:cNvPr id="15364" name="Text Box 4"/>
          <p:cNvSpPr txBox="1">
            <a:spLocks noChangeArrowheads="1"/>
          </p:cNvSpPr>
          <p:nvPr/>
        </p:nvSpPr>
        <p:spPr bwMode="auto">
          <a:xfrm>
            <a:off x="4788024" y="2204864"/>
            <a:ext cx="3810000" cy="466725"/>
          </a:xfrm>
          <a:prstGeom prst="rect">
            <a:avLst/>
          </a:prstGeom>
          <a:solidFill>
            <a:srgbClr val="FF9900"/>
          </a:solidFill>
          <a:ln w="9525">
            <a:solidFill>
              <a:schemeClr val="tx1"/>
            </a:solidFill>
            <a:miter lim="800000"/>
            <a:headEnd/>
            <a:tailEnd/>
          </a:ln>
        </p:spPr>
        <p:txBody>
          <a:bodyPr>
            <a:spAutoFit/>
          </a:bodyPr>
          <a:lstStyle/>
          <a:p>
            <a:pPr algn="ctr" eaLnBrk="0" hangingPunct="0">
              <a:spcBef>
                <a:spcPct val="50000"/>
              </a:spcBef>
            </a:pPr>
            <a:r>
              <a:rPr lang="el-GR" sz="2400" b="1" dirty="0">
                <a:latin typeface="+mn-lt"/>
              </a:rPr>
              <a:t>ΠΑΡΑΓΩΓΗ ΑΞΙΑΣ</a:t>
            </a:r>
          </a:p>
        </p:txBody>
      </p:sp>
      <p:sp>
        <p:nvSpPr>
          <p:cNvPr id="15365" name="Rectangle 5"/>
          <p:cNvSpPr>
            <a:spLocks noChangeArrowheads="1"/>
          </p:cNvSpPr>
          <p:nvPr/>
        </p:nvSpPr>
        <p:spPr bwMode="auto">
          <a:xfrm>
            <a:off x="611188" y="2060575"/>
            <a:ext cx="3657600" cy="466725"/>
          </a:xfrm>
          <a:prstGeom prst="rect">
            <a:avLst/>
          </a:prstGeom>
          <a:solidFill>
            <a:srgbClr val="FFFF00"/>
          </a:solidFill>
          <a:ln w="9525">
            <a:solidFill>
              <a:schemeClr val="tx1"/>
            </a:solidFill>
            <a:miter lim="800000"/>
            <a:headEnd/>
            <a:tailEnd/>
          </a:ln>
        </p:spPr>
        <p:txBody>
          <a:bodyPr>
            <a:spAutoFit/>
          </a:bodyPr>
          <a:lstStyle/>
          <a:p>
            <a:pPr algn="ctr" eaLnBrk="0" hangingPunct="0">
              <a:spcBef>
                <a:spcPct val="50000"/>
              </a:spcBef>
            </a:pPr>
            <a:r>
              <a:rPr lang="el-GR" sz="2400" b="1" dirty="0">
                <a:latin typeface="+mn-lt"/>
              </a:rPr>
              <a:t>ΚΕΡΔΗ ΑΝΑ ΜΕΤΟΧΗ</a:t>
            </a:r>
          </a:p>
        </p:txBody>
      </p:sp>
      <p:sp>
        <p:nvSpPr>
          <p:cNvPr id="15366" name="Rectangle 6"/>
          <p:cNvSpPr>
            <a:spLocks noChangeArrowheads="1"/>
          </p:cNvSpPr>
          <p:nvPr/>
        </p:nvSpPr>
        <p:spPr bwMode="auto">
          <a:xfrm>
            <a:off x="4500563" y="1435100"/>
            <a:ext cx="4392612" cy="711200"/>
          </a:xfrm>
          <a:prstGeom prst="rect">
            <a:avLst/>
          </a:prstGeom>
          <a:solidFill>
            <a:srgbClr val="FF9900"/>
          </a:solidFill>
          <a:ln w="9525">
            <a:solidFill>
              <a:schemeClr val="tx1"/>
            </a:solidFill>
            <a:miter lim="800000"/>
            <a:headEnd/>
            <a:tailEnd/>
          </a:ln>
        </p:spPr>
        <p:txBody>
          <a:bodyPr>
            <a:spAutoFit/>
          </a:bodyPr>
          <a:lstStyle/>
          <a:p>
            <a:pPr algn="ctr" eaLnBrk="0" hangingPunct="0">
              <a:spcBef>
                <a:spcPct val="50000"/>
              </a:spcBef>
            </a:pPr>
            <a:r>
              <a:rPr lang="el-GR" sz="2000" b="1" dirty="0">
                <a:latin typeface="+mn-lt"/>
              </a:rPr>
              <a:t>ΧΡΗΜΑΤΙΣΤΗΡΙΑΚΗ ΑΞΙΑ ΜΕΤΟΧΗΣ</a:t>
            </a:r>
          </a:p>
        </p:txBody>
      </p:sp>
      <p:sp>
        <p:nvSpPr>
          <p:cNvPr id="15367" name="Text Box 7"/>
          <p:cNvSpPr txBox="1">
            <a:spLocks noChangeArrowheads="1"/>
          </p:cNvSpPr>
          <p:nvPr/>
        </p:nvSpPr>
        <p:spPr bwMode="auto">
          <a:xfrm>
            <a:off x="685800" y="825500"/>
            <a:ext cx="7848600" cy="528638"/>
          </a:xfrm>
          <a:prstGeom prst="rect">
            <a:avLst/>
          </a:prstGeom>
          <a:solidFill>
            <a:srgbClr val="00FF00"/>
          </a:solidFill>
          <a:ln w="9525">
            <a:solidFill>
              <a:schemeClr val="tx1"/>
            </a:solidFill>
            <a:miter lim="800000"/>
            <a:headEnd/>
            <a:tailEnd/>
          </a:ln>
        </p:spPr>
        <p:txBody>
          <a:bodyPr>
            <a:spAutoFit/>
          </a:bodyPr>
          <a:lstStyle/>
          <a:p>
            <a:pPr algn="ctr" eaLnBrk="0" hangingPunct="0">
              <a:spcBef>
                <a:spcPct val="50000"/>
              </a:spcBef>
            </a:pPr>
            <a:r>
              <a:rPr lang="el-GR" sz="2800" b="1" dirty="0">
                <a:latin typeface="+mn-lt"/>
              </a:rPr>
              <a:t>ΜΕΓΙΣΤΟΠΟΙΗΣΗ</a:t>
            </a:r>
          </a:p>
        </p:txBody>
      </p:sp>
      <p:sp>
        <p:nvSpPr>
          <p:cNvPr id="15368" name="Text Box 8"/>
          <p:cNvSpPr txBox="1">
            <a:spLocks noChangeArrowheads="1"/>
          </p:cNvSpPr>
          <p:nvPr/>
        </p:nvSpPr>
        <p:spPr bwMode="auto">
          <a:xfrm>
            <a:off x="755576" y="2882900"/>
            <a:ext cx="1800299" cy="400110"/>
          </a:xfrm>
          <a:prstGeom prst="rect">
            <a:avLst/>
          </a:prstGeom>
          <a:solidFill>
            <a:srgbClr val="FF6600"/>
          </a:solidFill>
          <a:ln w="9525">
            <a:solidFill>
              <a:schemeClr val="tx1"/>
            </a:solidFill>
            <a:prstDash val="sysDot"/>
            <a:miter lim="800000"/>
            <a:headEnd/>
            <a:tailEnd/>
          </a:ln>
        </p:spPr>
        <p:txBody>
          <a:bodyPr wrap="square">
            <a:spAutoFit/>
          </a:bodyPr>
          <a:lstStyle/>
          <a:p>
            <a:pPr eaLnBrk="0" hangingPunct="0">
              <a:spcBef>
                <a:spcPct val="50000"/>
              </a:spcBef>
            </a:pPr>
            <a:r>
              <a:rPr lang="el-GR" sz="2000" b="1" dirty="0">
                <a:latin typeface="+mn-lt"/>
              </a:rPr>
              <a:t>ΕΠΕΝΔΥΤΕΣ</a:t>
            </a:r>
          </a:p>
        </p:txBody>
      </p:sp>
      <p:sp>
        <p:nvSpPr>
          <p:cNvPr id="15369" name="Text Box 9"/>
          <p:cNvSpPr txBox="1">
            <a:spLocks noChangeArrowheads="1"/>
          </p:cNvSpPr>
          <p:nvPr/>
        </p:nvSpPr>
        <p:spPr bwMode="auto">
          <a:xfrm>
            <a:off x="2895600" y="2882900"/>
            <a:ext cx="1531938" cy="400110"/>
          </a:xfrm>
          <a:prstGeom prst="rect">
            <a:avLst/>
          </a:prstGeom>
          <a:solidFill>
            <a:srgbClr val="FFCC00"/>
          </a:solidFill>
          <a:ln w="9525">
            <a:solidFill>
              <a:schemeClr val="tx1"/>
            </a:solidFill>
            <a:prstDash val="sysDot"/>
            <a:miter lim="800000"/>
            <a:headEnd/>
            <a:tailEnd/>
          </a:ln>
        </p:spPr>
        <p:txBody>
          <a:bodyPr>
            <a:spAutoFit/>
          </a:bodyPr>
          <a:lstStyle/>
          <a:p>
            <a:pPr eaLnBrk="0" hangingPunct="0"/>
            <a:r>
              <a:rPr lang="el-GR" sz="2000" b="1" dirty="0">
                <a:latin typeface="+mn-lt"/>
              </a:rPr>
              <a:t>ΔΙΟΙΚΗΣΗ</a:t>
            </a:r>
          </a:p>
        </p:txBody>
      </p:sp>
      <p:sp>
        <p:nvSpPr>
          <p:cNvPr id="15370" name="Text Box 10"/>
          <p:cNvSpPr txBox="1">
            <a:spLocks noChangeArrowheads="1"/>
          </p:cNvSpPr>
          <p:nvPr/>
        </p:nvSpPr>
        <p:spPr bwMode="auto">
          <a:xfrm>
            <a:off x="4800600" y="2882900"/>
            <a:ext cx="2076450" cy="400110"/>
          </a:xfrm>
          <a:prstGeom prst="rect">
            <a:avLst/>
          </a:prstGeom>
          <a:solidFill>
            <a:srgbClr val="FFCC99"/>
          </a:solidFill>
          <a:ln w="9525">
            <a:solidFill>
              <a:schemeClr val="tx1"/>
            </a:solidFill>
            <a:prstDash val="sysDot"/>
            <a:miter lim="800000"/>
            <a:headEnd/>
            <a:tailEnd/>
          </a:ln>
        </p:spPr>
        <p:txBody>
          <a:bodyPr>
            <a:spAutoFit/>
          </a:bodyPr>
          <a:lstStyle/>
          <a:p>
            <a:pPr eaLnBrk="0" hangingPunct="0">
              <a:spcBef>
                <a:spcPct val="50000"/>
              </a:spcBef>
            </a:pPr>
            <a:r>
              <a:rPr lang="el-GR" sz="2000" b="1" dirty="0">
                <a:latin typeface="+mn-lt"/>
              </a:rPr>
              <a:t>ΕΡΓΑΖΟΜΕΝΟΙ</a:t>
            </a:r>
          </a:p>
        </p:txBody>
      </p:sp>
      <p:sp>
        <p:nvSpPr>
          <p:cNvPr id="15371" name="Text Box 11"/>
          <p:cNvSpPr txBox="1">
            <a:spLocks noChangeArrowheads="1"/>
          </p:cNvSpPr>
          <p:nvPr/>
        </p:nvSpPr>
        <p:spPr bwMode="auto">
          <a:xfrm>
            <a:off x="7086600" y="2882900"/>
            <a:ext cx="1446213" cy="384721"/>
          </a:xfrm>
          <a:prstGeom prst="rect">
            <a:avLst/>
          </a:prstGeom>
          <a:solidFill>
            <a:srgbClr val="FF99CC"/>
          </a:solidFill>
          <a:ln w="9525">
            <a:solidFill>
              <a:schemeClr val="tx1"/>
            </a:solidFill>
            <a:prstDash val="sysDot"/>
            <a:miter lim="800000"/>
            <a:headEnd/>
            <a:tailEnd/>
          </a:ln>
        </p:spPr>
        <p:txBody>
          <a:bodyPr>
            <a:spAutoFit/>
          </a:bodyPr>
          <a:lstStyle/>
          <a:p>
            <a:pPr eaLnBrk="0" hangingPunct="0"/>
            <a:r>
              <a:rPr lang="el-GR" sz="1900" b="1" dirty="0">
                <a:latin typeface="+mn-lt"/>
              </a:rPr>
              <a:t>ΚΟΙΝΩΝΙΑ</a:t>
            </a:r>
          </a:p>
        </p:txBody>
      </p:sp>
      <p:sp>
        <p:nvSpPr>
          <p:cNvPr id="15372" name="Line 12"/>
          <p:cNvSpPr>
            <a:spLocks noChangeShapeType="1"/>
          </p:cNvSpPr>
          <p:nvPr/>
        </p:nvSpPr>
        <p:spPr bwMode="auto">
          <a:xfrm>
            <a:off x="609600" y="2730500"/>
            <a:ext cx="7924800" cy="0"/>
          </a:xfrm>
          <a:prstGeom prst="line">
            <a:avLst/>
          </a:prstGeom>
          <a:noFill/>
          <a:ln w="9525">
            <a:solidFill>
              <a:schemeClr val="tx1"/>
            </a:solidFill>
            <a:round/>
            <a:headEnd/>
            <a:tailEnd/>
          </a:ln>
        </p:spPr>
        <p:txBody>
          <a:bodyPr wrap="none" anchor="ctr"/>
          <a:lstStyle/>
          <a:p>
            <a:endParaRPr lang="el-GR" dirty="0"/>
          </a:p>
        </p:txBody>
      </p:sp>
      <p:sp>
        <p:nvSpPr>
          <p:cNvPr id="15373" name="Line 13"/>
          <p:cNvSpPr>
            <a:spLocks noChangeShapeType="1"/>
          </p:cNvSpPr>
          <p:nvPr/>
        </p:nvSpPr>
        <p:spPr bwMode="auto">
          <a:xfrm>
            <a:off x="609600" y="2730500"/>
            <a:ext cx="0" cy="609600"/>
          </a:xfrm>
          <a:prstGeom prst="line">
            <a:avLst/>
          </a:prstGeom>
          <a:noFill/>
          <a:ln w="9525">
            <a:solidFill>
              <a:schemeClr val="tx1"/>
            </a:solidFill>
            <a:round/>
            <a:headEnd/>
            <a:tailEnd/>
          </a:ln>
        </p:spPr>
        <p:txBody>
          <a:bodyPr wrap="none" anchor="ctr"/>
          <a:lstStyle/>
          <a:p>
            <a:endParaRPr lang="el-GR" dirty="0"/>
          </a:p>
        </p:txBody>
      </p:sp>
      <p:sp>
        <p:nvSpPr>
          <p:cNvPr id="15374" name="Line 14"/>
          <p:cNvSpPr>
            <a:spLocks noChangeShapeType="1"/>
          </p:cNvSpPr>
          <p:nvPr/>
        </p:nvSpPr>
        <p:spPr bwMode="auto">
          <a:xfrm>
            <a:off x="609600" y="3340100"/>
            <a:ext cx="7924800" cy="0"/>
          </a:xfrm>
          <a:prstGeom prst="line">
            <a:avLst/>
          </a:prstGeom>
          <a:noFill/>
          <a:ln w="9525">
            <a:solidFill>
              <a:schemeClr val="tx1"/>
            </a:solidFill>
            <a:round/>
            <a:headEnd/>
            <a:tailEnd/>
          </a:ln>
        </p:spPr>
        <p:txBody>
          <a:bodyPr wrap="none" anchor="ctr"/>
          <a:lstStyle/>
          <a:p>
            <a:endParaRPr lang="el-GR" dirty="0"/>
          </a:p>
        </p:txBody>
      </p:sp>
      <p:sp>
        <p:nvSpPr>
          <p:cNvPr id="15375" name="Line 15"/>
          <p:cNvSpPr>
            <a:spLocks noChangeShapeType="1"/>
          </p:cNvSpPr>
          <p:nvPr/>
        </p:nvSpPr>
        <p:spPr bwMode="auto">
          <a:xfrm>
            <a:off x="8534400" y="2730500"/>
            <a:ext cx="0" cy="609600"/>
          </a:xfrm>
          <a:prstGeom prst="line">
            <a:avLst/>
          </a:prstGeom>
          <a:noFill/>
          <a:ln w="9525">
            <a:solidFill>
              <a:schemeClr val="tx1"/>
            </a:solidFill>
            <a:round/>
            <a:headEnd/>
            <a:tailEnd/>
          </a:ln>
        </p:spPr>
        <p:txBody>
          <a:bodyPr wrap="none" anchor="ctr"/>
          <a:lstStyle/>
          <a:p>
            <a:endParaRPr lang="el-GR" dirty="0"/>
          </a:p>
        </p:txBody>
      </p:sp>
      <p:sp>
        <p:nvSpPr>
          <p:cNvPr id="15376" name="Text Box 16"/>
          <p:cNvSpPr txBox="1">
            <a:spLocks noChangeArrowheads="1"/>
          </p:cNvSpPr>
          <p:nvPr/>
        </p:nvSpPr>
        <p:spPr bwMode="auto">
          <a:xfrm>
            <a:off x="0" y="3380125"/>
            <a:ext cx="5181600" cy="3477875"/>
          </a:xfrm>
          <a:prstGeom prst="rect">
            <a:avLst/>
          </a:prstGeom>
          <a:noFill/>
          <a:ln w="9525">
            <a:solidFill>
              <a:schemeClr val="tx1"/>
            </a:solidFill>
            <a:miter lim="800000"/>
            <a:headEnd/>
            <a:tailEnd/>
          </a:ln>
        </p:spPr>
        <p:txBody>
          <a:bodyPr wrap="square">
            <a:spAutoFit/>
          </a:bodyPr>
          <a:lstStyle/>
          <a:p>
            <a:pPr eaLnBrk="0" hangingPunct="0"/>
            <a:r>
              <a:rPr lang="el-GR" b="1" dirty="0">
                <a:latin typeface="Times New Roman" pitchFamily="18" charset="0"/>
              </a:rPr>
              <a:t>                           </a:t>
            </a:r>
            <a:r>
              <a:rPr lang="el-GR" sz="2000" b="1" dirty="0">
                <a:latin typeface="Times New Roman" pitchFamily="18" charset="0"/>
              </a:rPr>
              <a:t>ΑΠΟΦΑΣΕΙΣ</a:t>
            </a:r>
          </a:p>
          <a:p>
            <a:pPr eaLnBrk="0" hangingPunct="0"/>
            <a:r>
              <a:rPr lang="el-GR" sz="2000" b="1" u="sng" dirty="0">
                <a:latin typeface="Times New Roman" pitchFamily="18" charset="0"/>
              </a:rPr>
              <a:t>1. ΕΠΕΝΔΥΣΕΙΣ</a:t>
            </a:r>
          </a:p>
          <a:p>
            <a:pPr eaLnBrk="0" hangingPunct="0"/>
            <a:r>
              <a:rPr lang="el-GR" sz="2000" b="1" dirty="0">
                <a:latin typeface="Times New Roman" pitchFamily="18" charset="0"/>
              </a:rPr>
              <a:t>(Μακροχρόνιες επενδύσεις, Δομή Ενεργητικού, Χρονικός Ορίζοντας, Απαιτούμενη Απόδοση)</a:t>
            </a:r>
          </a:p>
          <a:p>
            <a:pPr eaLnBrk="0" hangingPunct="0"/>
            <a:r>
              <a:rPr lang="el-GR" sz="2000" b="1" u="sng" dirty="0">
                <a:latin typeface="Times New Roman" pitchFamily="18" charset="0"/>
              </a:rPr>
              <a:t>2. ΧΡΗΜΑΤΟΔΟΤΗΣΗ</a:t>
            </a:r>
            <a:r>
              <a:rPr lang="el-GR" sz="2000" b="1" dirty="0">
                <a:latin typeface="Times New Roman" pitchFamily="18" charset="0"/>
              </a:rPr>
              <a:t/>
            </a:r>
            <a:br>
              <a:rPr lang="el-GR" sz="2000" b="1" dirty="0">
                <a:latin typeface="Times New Roman" pitchFamily="18" charset="0"/>
              </a:rPr>
            </a:br>
            <a:r>
              <a:rPr lang="el-GR" sz="2000" b="1" dirty="0">
                <a:latin typeface="Times New Roman" pitchFamily="18" charset="0"/>
              </a:rPr>
              <a:t>(Σύνθεση Χρηματοδότησης, </a:t>
            </a:r>
            <a:r>
              <a:rPr lang="el-GR" sz="2000" b="1" dirty="0" smtClean="0">
                <a:latin typeface="Times New Roman" pitchFamily="18" charset="0"/>
              </a:rPr>
              <a:t>Κίνδυνος</a:t>
            </a:r>
            <a:r>
              <a:rPr lang="el-GR" sz="2000" b="1" dirty="0">
                <a:latin typeface="Times New Roman" pitchFamily="18" charset="0"/>
              </a:rPr>
              <a:t>)</a:t>
            </a:r>
          </a:p>
          <a:p>
            <a:pPr eaLnBrk="0" hangingPunct="0"/>
            <a:r>
              <a:rPr lang="el-GR" sz="2000" b="1" u="sng" dirty="0">
                <a:latin typeface="Times New Roman" pitchFamily="18" charset="0"/>
              </a:rPr>
              <a:t>3. ΜΕΡΙΣΜΑΤΑ</a:t>
            </a:r>
            <a:r>
              <a:rPr lang="el-GR" sz="2000" b="1" dirty="0">
                <a:latin typeface="Times New Roman" pitchFamily="18" charset="0"/>
              </a:rPr>
              <a:t/>
            </a:r>
            <a:br>
              <a:rPr lang="el-GR" sz="2000" b="1" dirty="0">
                <a:latin typeface="Times New Roman" pitchFamily="18" charset="0"/>
              </a:rPr>
            </a:br>
            <a:r>
              <a:rPr lang="el-GR" sz="2000" b="1" dirty="0">
                <a:latin typeface="Times New Roman" pitchFamily="18" charset="0"/>
              </a:rPr>
              <a:t>(Μερισματική Πολιτική, </a:t>
            </a:r>
            <a:r>
              <a:rPr lang="el-GR" sz="2000" b="1" dirty="0" smtClean="0">
                <a:latin typeface="Times New Roman" pitchFamily="18" charset="0"/>
              </a:rPr>
              <a:t>Ανάπτυξη &amp; Σταθερότητα</a:t>
            </a:r>
            <a:r>
              <a:rPr lang="el-GR" sz="2000" b="1" dirty="0">
                <a:latin typeface="Times New Roman" pitchFamily="18" charset="0"/>
              </a:rPr>
              <a:t>)</a:t>
            </a:r>
          </a:p>
          <a:p>
            <a:pPr eaLnBrk="0" hangingPunct="0"/>
            <a:endParaRPr lang="el-GR" sz="2000" b="1" dirty="0">
              <a:latin typeface="Times New Roman" pitchFamily="18" charset="0"/>
            </a:endParaRPr>
          </a:p>
        </p:txBody>
      </p:sp>
      <p:sp>
        <p:nvSpPr>
          <p:cNvPr id="15377" name="Text Box 17"/>
          <p:cNvSpPr txBox="1">
            <a:spLocks noChangeArrowheads="1"/>
          </p:cNvSpPr>
          <p:nvPr/>
        </p:nvSpPr>
        <p:spPr bwMode="auto">
          <a:xfrm>
            <a:off x="5638800" y="3492500"/>
            <a:ext cx="3276600" cy="2663825"/>
          </a:xfrm>
          <a:prstGeom prst="rect">
            <a:avLst/>
          </a:prstGeom>
          <a:noFill/>
          <a:ln w="9525">
            <a:solidFill>
              <a:schemeClr val="tx1"/>
            </a:solidFill>
            <a:miter lim="800000"/>
            <a:headEnd/>
            <a:tailEnd/>
          </a:ln>
        </p:spPr>
        <p:txBody>
          <a:bodyPr>
            <a:spAutoFit/>
          </a:bodyPr>
          <a:lstStyle/>
          <a:p>
            <a:pPr algn="ctr" eaLnBrk="0" hangingPunct="0"/>
            <a:endParaRPr lang="el-GR" dirty="0">
              <a:latin typeface="Times New Roman" pitchFamily="18" charset="0"/>
            </a:endParaRPr>
          </a:p>
          <a:p>
            <a:pPr algn="ctr" eaLnBrk="0" hangingPunct="0"/>
            <a:endParaRPr lang="el-GR" dirty="0">
              <a:latin typeface="Times New Roman" pitchFamily="18" charset="0"/>
            </a:endParaRPr>
          </a:p>
          <a:p>
            <a:pPr algn="ctr" eaLnBrk="0" hangingPunct="0"/>
            <a:endParaRPr lang="el-GR" dirty="0">
              <a:latin typeface="Times New Roman" pitchFamily="18" charset="0"/>
            </a:endParaRPr>
          </a:p>
          <a:p>
            <a:pPr algn="ctr" eaLnBrk="0" hangingPunct="0"/>
            <a:r>
              <a:rPr lang="el-GR" dirty="0">
                <a:latin typeface="Times New Roman" pitchFamily="18" charset="0"/>
              </a:rPr>
              <a:t>   </a:t>
            </a:r>
            <a:r>
              <a:rPr lang="el-GR" sz="2000" b="1" dirty="0">
                <a:latin typeface="Times New Roman" pitchFamily="18" charset="0"/>
              </a:rPr>
              <a:t>ΧΡΗΜΑΤΟ</a:t>
            </a:r>
            <a:br>
              <a:rPr lang="el-GR" sz="2000" b="1" dirty="0">
                <a:latin typeface="Times New Roman" pitchFamily="18" charset="0"/>
              </a:rPr>
            </a:br>
            <a:r>
              <a:rPr lang="el-GR" sz="2000" b="1" dirty="0">
                <a:latin typeface="Times New Roman" pitchFamily="18" charset="0"/>
              </a:rPr>
              <a:t>ΟΙΚΟΝΟΜΙΚΗ</a:t>
            </a:r>
          </a:p>
          <a:p>
            <a:pPr eaLnBrk="0" hangingPunct="0"/>
            <a:r>
              <a:rPr lang="el-GR" b="1" dirty="0">
                <a:latin typeface="Times New Roman" pitchFamily="18" charset="0"/>
              </a:rPr>
              <a:t>	</a:t>
            </a:r>
            <a:r>
              <a:rPr lang="el-GR" sz="2000" b="1" dirty="0">
                <a:latin typeface="Times New Roman" pitchFamily="18" charset="0"/>
              </a:rPr>
              <a:t>ΔΙΟΙΚΗΣΗ</a:t>
            </a:r>
          </a:p>
          <a:p>
            <a:pPr eaLnBrk="0" hangingPunct="0"/>
            <a:endParaRPr lang="el-GR" b="1" dirty="0">
              <a:latin typeface="Times New Roman" pitchFamily="18" charset="0"/>
            </a:endParaRPr>
          </a:p>
          <a:p>
            <a:pPr eaLnBrk="0" hangingPunct="0"/>
            <a:endParaRPr lang="el-GR" dirty="0">
              <a:latin typeface="Times New Roman" pitchFamily="18" charset="0"/>
            </a:endParaRPr>
          </a:p>
          <a:p>
            <a:pPr eaLnBrk="0" hangingPunct="0"/>
            <a:endParaRPr lang="el-GR" dirty="0">
              <a:latin typeface="Times New Roman" pitchFamily="18" charset="0"/>
            </a:endParaRPr>
          </a:p>
        </p:txBody>
      </p:sp>
      <p:sp>
        <p:nvSpPr>
          <p:cNvPr id="15378" name="Line 18"/>
          <p:cNvSpPr>
            <a:spLocks noChangeShapeType="1"/>
          </p:cNvSpPr>
          <p:nvPr/>
        </p:nvSpPr>
        <p:spPr bwMode="auto">
          <a:xfrm flipH="1" flipV="1">
            <a:off x="228600" y="977900"/>
            <a:ext cx="457200" cy="0"/>
          </a:xfrm>
          <a:prstGeom prst="line">
            <a:avLst/>
          </a:prstGeom>
          <a:noFill/>
          <a:ln w="9525">
            <a:solidFill>
              <a:schemeClr val="tx1"/>
            </a:solidFill>
            <a:round/>
            <a:headEnd/>
            <a:tailEnd type="triangle" w="med" len="med"/>
          </a:ln>
        </p:spPr>
        <p:txBody>
          <a:bodyPr wrap="none" anchor="ctr"/>
          <a:lstStyle/>
          <a:p>
            <a:endParaRPr lang="el-GR" dirty="0"/>
          </a:p>
        </p:txBody>
      </p:sp>
      <p:sp>
        <p:nvSpPr>
          <p:cNvPr id="15379" name="Line 19"/>
          <p:cNvSpPr>
            <a:spLocks noChangeShapeType="1"/>
          </p:cNvSpPr>
          <p:nvPr/>
        </p:nvSpPr>
        <p:spPr bwMode="auto">
          <a:xfrm>
            <a:off x="228600" y="977900"/>
            <a:ext cx="0" cy="2057400"/>
          </a:xfrm>
          <a:prstGeom prst="line">
            <a:avLst/>
          </a:prstGeom>
          <a:noFill/>
          <a:ln w="9525">
            <a:solidFill>
              <a:schemeClr val="tx1"/>
            </a:solidFill>
            <a:round/>
            <a:headEnd/>
            <a:tailEnd type="triangle" w="med" len="med"/>
          </a:ln>
        </p:spPr>
        <p:txBody>
          <a:bodyPr wrap="none" anchor="ctr"/>
          <a:lstStyle/>
          <a:p>
            <a:endParaRPr lang="el-GR" dirty="0"/>
          </a:p>
        </p:txBody>
      </p:sp>
      <p:sp>
        <p:nvSpPr>
          <p:cNvPr id="15380" name="Line 20"/>
          <p:cNvSpPr>
            <a:spLocks noChangeShapeType="1"/>
          </p:cNvSpPr>
          <p:nvPr/>
        </p:nvSpPr>
        <p:spPr bwMode="auto">
          <a:xfrm>
            <a:off x="228600" y="3035300"/>
            <a:ext cx="381000" cy="0"/>
          </a:xfrm>
          <a:prstGeom prst="line">
            <a:avLst/>
          </a:prstGeom>
          <a:noFill/>
          <a:ln w="9525">
            <a:solidFill>
              <a:schemeClr val="tx1"/>
            </a:solidFill>
            <a:round/>
            <a:headEnd/>
            <a:tailEnd type="triangle" w="med" len="med"/>
          </a:ln>
        </p:spPr>
        <p:txBody>
          <a:bodyPr wrap="none" anchor="ctr"/>
          <a:lstStyle/>
          <a:p>
            <a:endParaRPr lang="el-GR" dirty="0"/>
          </a:p>
        </p:txBody>
      </p:sp>
      <p:sp>
        <p:nvSpPr>
          <p:cNvPr id="15381" name="Line 21"/>
          <p:cNvSpPr>
            <a:spLocks noChangeShapeType="1"/>
          </p:cNvSpPr>
          <p:nvPr/>
        </p:nvSpPr>
        <p:spPr bwMode="auto">
          <a:xfrm flipV="1">
            <a:off x="8534400" y="3035300"/>
            <a:ext cx="381000" cy="0"/>
          </a:xfrm>
          <a:prstGeom prst="line">
            <a:avLst/>
          </a:prstGeom>
          <a:noFill/>
          <a:ln w="9525">
            <a:solidFill>
              <a:schemeClr val="tx1"/>
            </a:solidFill>
            <a:round/>
            <a:headEnd/>
            <a:tailEnd type="triangle" w="med" len="med"/>
          </a:ln>
        </p:spPr>
        <p:txBody>
          <a:bodyPr wrap="none" anchor="ctr"/>
          <a:lstStyle/>
          <a:p>
            <a:endParaRPr lang="el-GR" dirty="0"/>
          </a:p>
        </p:txBody>
      </p:sp>
      <p:sp>
        <p:nvSpPr>
          <p:cNvPr id="15382" name="Line 22"/>
          <p:cNvSpPr>
            <a:spLocks noChangeShapeType="1"/>
          </p:cNvSpPr>
          <p:nvPr/>
        </p:nvSpPr>
        <p:spPr bwMode="auto">
          <a:xfrm flipV="1">
            <a:off x="8915400" y="1054100"/>
            <a:ext cx="0" cy="1981200"/>
          </a:xfrm>
          <a:prstGeom prst="line">
            <a:avLst/>
          </a:prstGeom>
          <a:noFill/>
          <a:ln w="9525">
            <a:solidFill>
              <a:schemeClr val="tx1"/>
            </a:solidFill>
            <a:round/>
            <a:headEnd/>
            <a:tailEnd type="triangle" w="med" len="med"/>
          </a:ln>
        </p:spPr>
        <p:txBody>
          <a:bodyPr wrap="none" anchor="ctr"/>
          <a:lstStyle/>
          <a:p>
            <a:endParaRPr lang="el-GR" dirty="0"/>
          </a:p>
        </p:txBody>
      </p:sp>
      <p:sp>
        <p:nvSpPr>
          <p:cNvPr id="15383" name="Line 23"/>
          <p:cNvSpPr>
            <a:spLocks noChangeShapeType="1"/>
          </p:cNvSpPr>
          <p:nvPr/>
        </p:nvSpPr>
        <p:spPr bwMode="auto">
          <a:xfrm flipH="1">
            <a:off x="8534400" y="1054100"/>
            <a:ext cx="381000" cy="0"/>
          </a:xfrm>
          <a:prstGeom prst="line">
            <a:avLst/>
          </a:prstGeom>
          <a:noFill/>
          <a:ln w="9525">
            <a:solidFill>
              <a:schemeClr val="tx1"/>
            </a:solidFill>
            <a:round/>
            <a:headEnd/>
            <a:tailEnd type="triangle" w="med" len="med"/>
          </a:ln>
        </p:spPr>
        <p:txBody>
          <a:bodyPr wrap="none" anchor="ctr"/>
          <a:lstStyle/>
          <a:p>
            <a:endParaRPr lang="el-GR" dirty="0"/>
          </a:p>
        </p:txBody>
      </p:sp>
      <p:sp>
        <p:nvSpPr>
          <p:cNvPr id="15384" name="Line 24"/>
          <p:cNvSpPr>
            <a:spLocks noChangeShapeType="1"/>
          </p:cNvSpPr>
          <p:nvPr/>
        </p:nvSpPr>
        <p:spPr bwMode="auto">
          <a:xfrm flipH="1">
            <a:off x="5181600" y="4025900"/>
            <a:ext cx="457200" cy="0"/>
          </a:xfrm>
          <a:prstGeom prst="line">
            <a:avLst/>
          </a:prstGeom>
          <a:noFill/>
          <a:ln w="9525">
            <a:solidFill>
              <a:schemeClr val="tx1"/>
            </a:solidFill>
            <a:round/>
            <a:headEnd/>
            <a:tailEnd type="triangle" w="med" len="med"/>
          </a:ln>
        </p:spPr>
        <p:txBody>
          <a:bodyPr wrap="none" anchor="ctr"/>
          <a:lstStyle/>
          <a:p>
            <a:endParaRPr lang="el-GR" dirty="0"/>
          </a:p>
        </p:txBody>
      </p:sp>
      <p:sp>
        <p:nvSpPr>
          <p:cNvPr id="15385" name="Line 25"/>
          <p:cNvSpPr>
            <a:spLocks noChangeShapeType="1"/>
          </p:cNvSpPr>
          <p:nvPr/>
        </p:nvSpPr>
        <p:spPr bwMode="auto">
          <a:xfrm flipH="1">
            <a:off x="5181600" y="5473700"/>
            <a:ext cx="457200" cy="0"/>
          </a:xfrm>
          <a:prstGeom prst="line">
            <a:avLst/>
          </a:prstGeom>
          <a:noFill/>
          <a:ln w="9525">
            <a:solidFill>
              <a:schemeClr val="tx1"/>
            </a:solidFill>
            <a:round/>
            <a:headEnd/>
            <a:tailEnd type="triangle" w="med" len="med"/>
          </a:ln>
        </p:spPr>
        <p:txBody>
          <a:bodyPr wrap="none" anchor="ctr"/>
          <a:lstStyle/>
          <a:p>
            <a:endParaRPr lang="el-GR"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49213"/>
            <a:ext cx="9144000" cy="647700"/>
          </a:xfrm>
          <a:noFill/>
        </p:spPr>
        <p:txBody>
          <a:bodyPr anchor="t"/>
          <a:lstStyle/>
          <a:p>
            <a:r>
              <a:rPr lang="el-GR" altLang="el-GR" sz="3000" b="1" dirty="0" smtClean="0">
                <a:latin typeface="Times New Roman" pitchFamily="18" charset="0"/>
              </a:rPr>
              <a:t>Κίνδυνος και Απόδοση από την Χρησιμοποίηση Βραχυπροθέσμων Υποχρεώσεων</a:t>
            </a:r>
            <a:r>
              <a:rPr lang="el-GR" altLang="el-GR" sz="3000" dirty="0" smtClean="0"/>
              <a:t> </a:t>
            </a:r>
          </a:p>
        </p:txBody>
      </p:sp>
      <p:sp>
        <p:nvSpPr>
          <p:cNvPr id="83971" name="Rectangle 3"/>
          <p:cNvSpPr>
            <a:spLocks noGrp="1" noChangeArrowheads="1"/>
          </p:cNvSpPr>
          <p:nvPr>
            <p:ph type="body" idx="1"/>
          </p:nvPr>
        </p:nvSpPr>
        <p:spPr>
          <a:xfrm>
            <a:off x="323850" y="1268413"/>
            <a:ext cx="8568630" cy="5400947"/>
          </a:xfrm>
        </p:spPr>
        <p:txBody>
          <a:bodyPr/>
          <a:lstStyle/>
          <a:p>
            <a:pPr marL="0" indent="0" algn="just">
              <a:buFont typeface="Wingdings" pitchFamily="2" charset="2"/>
              <a:buNone/>
            </a:pPr>
            <a:r>
              <a:rPr lang="el-GR" altLang="el-GR" sz="2600" dirty="0" smtClean="0">
                <a:latin typeface="Times New Roman" pitchFamily="18" charset="0"/>
              </a:rPr>
              <a:t>Η αύξηση των βραχυπροθέσμων υποχρεώσεων συνεπάγεται αύξηση του κινδύνου ρευστότητας, καθώς αυξάνεται ο κίνδυνος η επιχείρηση να μην μπορέσει να αποπληρώσει τα χρέη της εμπρόθεσμα. Γενικά ισχύει, πάντως, ότι η χρησιμοποίηση περισσοτέρων βραχυπρόθεσμων υποχρεώσεων (όπως για παράδειγμα, μέσω βραχυπρόθεσμου δανεισμού έναντι γραμματίων) μειώνει τη ρευστότητα της εταιρείας, αλλά αυξάνει την απόδοση του ενεργητικού της</a:t>
            </a:r>
            <a:r>
              <a:rPr lang="en-US" altLang="el-GR" sz="2600" dirty="0" smtClean="0">
                <a:latin typeface="Times New Roman" pitchFamily="18" charset="0"/>
              </a:rPr>
              <a:t> (ROA)</a:t>
            </a:r>
            <a:r>
              <a:rPr lang="el-GR" altLang="el-GR" sz="2600" dirty="0" smtClean="0">
                <a:latin typeface="Times New Roman" pitchFamily="18" charset="0"/>
              </a:rPr>
              <a:t>.</a:t>
            </a:r>
            <a:r>
              <a:rPr lang="en-US" altLang="el-GR" sz="2600" dirty="0" smtClean="0">
                <a:latin typeface="Times New Roman" pitchFamily="18" charset="0"/>
              </a:rPr>
              <a:t> </a:t>
            </a:r>
            <a:r>
              <a:rPr lang="el-GR" altLang="el-GR" sz="2600" u="sng" dirty="0" smtClean="0">
                <a:latin typeface="Times New Roman" pitchFamily="18" charset="0"/>
              </a:rPr>
              <a:t>Εξήγηση:</a:t>
            </a:r>
            <a:r>
              <a:rPr lang="el-GR" altLang="el-GR" sz="2600" dirty="0" smtClean="0">
                <a:latin typeface="Times New Roman" pitchFamily="18" charset="0"/>
              </a:rPr>
              <a:t> Ο δείκτης </a:t>
            </a:r>
            <a:r>
              <a:rPr lang="en-US" altLang="el-GR" sz="2600" dirty="0" smtClean="0">
                <a:latin typeface="Times New Roman" pitchFamily="18" charset="0"/>
              </a:rPr>
              <a:t>ROA = </a:t>
            </a:r>
            <a:r>
              <a:rPr lang="el-GR" altLang="el-GR" sz="2600" dirty="0" smtClean="0">
                <a:latin typeface="Times New Roman" pitchFamily="18" charset="0"/>
              </a:rPr>
              <a:t>[</a:t>
            </a:r>
            <a:r>
              <a:rPr lang="en-US" altLang="el-GR" sz="2600" dirty="0" smtClean="0">
                <a:latin typeface="Times New Roman" pitchFamily="18" charset="0"/>
              </a:rPr>
              <a:t>EBIT / </a:t>
            </a:r>
            <a:r>
              <a:rPr lang="el-GR" altLang="el-GR" sz="2600" dirty="0" smtClean="0">
                <a:latin typeface="Times New Roman" pitchFamily="18" charset="0"/>
              </a:rPr>
              <a:t>Συνολικό Ενεργητικό]*100. Αν κάνουμε χρήση Βραχυπρόθεσμου δανείου τότε πληρώνουμε τόκους που δεν υπολογίζονται αφαιρετικά στον αριθμητή αλλά προσθετικά. Οπότε αυξάνει ο αριθμητής άρα και ο </a:t>
            </a:r>
            <a:r>
              <a:rPr lang="en-US" altLang="el-GR" sz="2600" dirty="0" smtClean="0">
                <a:latin typeface="Times New Roman" pitchFamily="18" charset="0"/>
              </a:rPr>
              <a:t>ROA.</a:t>
            </a:r>
          </a:p>
          <a:p>
            <a:pPr marL="0" indent="0" algn="just">
              <a:buFont typeface="Wingdings" pitchFamily="2" charset="2"/>
              <a:buNone/>
            </a:pPr>
            <a:r>
              <a:rPr lang="el-GR" altLang="el-GR" sz="28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3 - Θέση αριθμού διαφάνειας"/>
          <p:cNvSpPr>
            <a:spLocks noGrp="1"/>
          </p:cNvSpPr>
          <p:nvPr>
            <p:ph type="sldNum" sz="quarter" idx="12"/>
          </p:nvPr>
        </p:nvSpPr>
        <p:spPr>
          <a:xfrm>
            <a:off x="457200" y="6245225"/>
            <a:ext cx="2133600" cy="476250"/>
          </a:xfrm>
          <a:noFill/>
        </p:spPr>
        <p:txBody>
          <a:bodyPr/>
          <a:lstStyle/>
          <a:p>
            <a:pPr algn="l"/>
            <a:fld id="{9A092026-C7B6-4465-B365-8676BF320C2C}" type="slidenum">
              <a:rPr lang="el-GR" altLang="el-GR" smtClean="0">
                <a:latin typeface="Arial" pitchFamily="34" charset="0"/>
              </a:rPr>
              <a:pPr algn="l"/>
              <a:t>211</a:t>
            </a:fld>
            <a:endParaRPr lang="el-GR" altLang="el-GR" dirty="0" smtClean="0">
              <a:latin typeface="Arial" pitchFamily="34" charset="0"/>
            </a:endParaRPr>
          </a:p>
        </p:txBody>
      </p:sp>
      <p:sp>
        <p:nvSpPr>
          <p:cNvPr id="84995" name="Rectangle 2"/>
          <p:cNvSpPr>
            <a:spLocks noGrp="1" noChangeArrowheads="1"/>
          </p:cNvSpPr>
          <p:nvPr>
            <p:ph type="title"/>
          </p:nvPr>
        </p:nvSpPr>
        <p:spPr>
          <a:xfrm>
            <a:off x="0" y="188913"/>
            <a:ext cx="9144000" cy="647700"/>
          </a:xfrm>
          <a:noFill/>
        </p:spPr>
        <p:txBody>
          <a:bodyPr anchor="t"/>
          <a:lstStyle/>
          <a:p>
            <a:r>
              <a:rPr lang="el-GR" altLang="el-GR" sz="2800" b="1" dirty="0" smtClean="0">
                <a:latin typeface="Times New Roman" pitchFamily="18" charset="0"/>
              </a:rPr>
              <a:t>Εναλλακτικές Πολιτικές Μακροπρόθεσμου Δανεισμού</a:t>
            </a:r>
            <a:r>
              <a:rPr lang="el-GR" altLang="el-GR" sz="2400" b="1" dirty="0" smtClean="0">
                <a:latin typeface="Times New Roman" pitchFamily="18" charset="0"/>
              </a:rPr>
              <a:t> (1)</a:t>
            </a:r>
            <a:r>
              <a:rPr lang="el-GR" altLang="el-GR" sz="3000" dirty="0" smtClean="0"/>
              <a:t> </a:t>
            </a:r>
          </a:p>
        </p:txBody>
      </p:sp>
      <p:sp>
        <p:nvSpPr>
          <p:cNvPr id="84996" name="Line 23"/>
          <p:cNvSpPr>
            <a:spLocks noChangeShapeType="1"/>
          </p:cNvSpPr>
          <p:nvPr/>
        </p:nvSpPr>
        <p:spPr bwMode="auto">
          <a:xfrm>
            <a:off x="2987675" y="4813300"/>
            <a:ext cx="3429000" cy="0"/>
          </a:xfrm>
          <a:prstGeom prst="line">
            <a:avLst/>
          </a:prstGeom>
          <a:noFill/>
          <a:ln w="9525">
            <a:solidFill>
              <a:schemeClr val="tx1"/>
            </a:solidFill>
            <a:round/>
            <a:headEnd/>
            <a:tailEnd type="triangle" w="med" len="med"/>
          </a:ln>
        </p:spPr>
        <p:txBody>
          <a:bodyPr/>
          <a:lstStyle/>
          <a:p>
            <a:endParaRPr lang="el-GR" dirty="0"/>
          </a:p>
        </p:txBody>
      </p:sp>
      <p:sp>
        <p:nvSpPr>
          <p:cNvPr id="84997" name="Line 24"/>
          <p:cNvSpPr>
            <a:spLocks noChangeShapeType="1"/>
          </p:cNvSpPr>
          <p:nvPr/>
        </p:nvSpPr>
        <p:spPr bwMode="auto">
          <a:xfrm flipV="1">
            <a:off x="2987675" y="2298700"/>
            <a:ext cx="0" cy="2514600"/>
          </a:xfrm>
          <a:prstGeom prst="line">
            <a:avLst/>
          </a:prstGeom>
          <a:noFill/>
          <a:ln w="9525">
            <a:solidFill>
              <a:schemeClr val="tx1"/>
            </a:solidFill>
            <a:round/>
            <a:headEnd/>
            <a:tailEnd type="triangle" w="med" len="med"/>
          </a:ln>
        </p:spPr>
        <p:txBody>
          <a:bodyPr/>
          <a:lstStyle/>
          <a:p>
            <a:endParaRPr lang="el-GR" dirty="0"/>
          </a:p>
        </p:txBody>
      </p:sp>
      <p:sp>
        <p:nvSpPr>
          <p:cNvPr id="84998" name="Text Box 25"/>
          <p:cNvSpPr txBox="1">
            <a:spLocks noChangeArrowheads="1"/>
          </p:cNvSpPr>
          <p:nvPr/>
        </p:nvSpPr>
        <p:spPr bwMode="auto">
          <a:xfrm>
            <a:off x="5959475" y="2779713"/>
            <a:ext cx="627063" cy="360362"/>
          </a:xfrm>
          <a:prstGeom prst="rect">
            <a:avLst/>
          </a:prstGeom>
          <a:solidFill>
            <a:srgbClr val="FFFFFF">
              <a:alpha val="0"/>
            </a:srgbClr>
          </a:solidFill>
          <a:ln w="9525">
            <a:noFill/>
            <a:miter lim="800000"/>
            <a:headEnd/>
            <a:tailEnd/>
          </a:ln>
        </p:spPr>
        <p:txBody>
          <a:bodyPr/>
          <a:lstStyle/>
          <a:p>
            <a:pPr algn="ctr"/>
            <a:r>
              <a:rPr lang="el-GR" altLang="el-GR" dirty="0">
                <a:latin typeface="Times New Roman" pitchFamily="18" charset="0"/>
              </a:rPr>
              <a:t>Α</a:t>
            </a:r>
          </a:p>
        </p:txBody>
      </p:sp>
      <p:sp>
        <p:nvSpPr>
          <p:cNvPr id="84999" name="Text Box 26"/>
          <p:cNvSpPr txBox="1">
            <a:spLocks noChangeArrowheads="1"/>
          </p:cNvSpPr>
          <p:nvPr/>
        </p:nvSpPr>
        <p:spPr bwMode="auto">
          <a:xfrm>
            <a:off x="6188075" y="3068638"/>
            <a:ext cx="342900" cy="228600"/>
          </a:xfrm>
          <a:prstGeom prst="rect">
            <a:avLst/>
          </a:prstGeom>
          <a:solidFill>
            <a:srgbClr val="FFFFFF">
              <a:alpha val="0"/>
            </a:srgbClr>
          </a:solidFill>
          <a:ln w="9525">
            <a:noFill/>
            <a:miter lim="800000"/>
            <a:headEnd/>
            <a:tailEnd/>
          </a:ln>
        </p:spPr>
        <p:txBody>
          <a:bodyPr/>
          <a:lstStyle/>
          <a:p>
            <a:r>
              <a:rPr lang="el-GR" altLang="el-GR" dirty="0">
                <a:latin typeface="Times New Roman" pitchFamily="18" charset="0"/>
              </a:rPr>
              <a:t>Β</a:t>
            </a:r>
          </a:p>
        </p:txBody>
      </p:sp>
      <p:sp>
        <p:nvSpPr>
          <p:cNvPr id="85000" name="Text Box 27"/>
          <p:cNvSpPr txBox="1">
            <a:spLocks noChangeArrowheads="1"/>
          </p:cNvSpPr>
          <p:nvPr/>
        </p:nvSpPr>
        <p:spPr bwMode="auto">
          <a:xfrm>
            <a:off x="6188075" y="3355975"/>
            <a:ext cx="342900" cy="358775"/>
          </a:xfrm>
          <a:prstGeom prst="rect">
            <a:avLst/>
          </a:prstGeom>
          <a:solidFill>
            <a:srgbClr val="FFFFFF">
              <a:alpha val="0"/>
            </a:srgbClr>
          </a:solidFill>
          <a:ln w="9525">
            <a:noFill/>
            <a:miter lim="800000"/>
            <a:headEnd/>
            <a:tailEnd/>
          </a:ln>
        </p:spPr>
        <p:txBody>
          <a:bodyPr/>
          <a:lstStyle/>
          <a:p>
            <a:r>
              <a:rPr lang="el-GR" altLang="el-GR" dirty="0">
                <a:latin typeface="Times New Roman" pitchFamily="18" charset="0"/>
              </a:rPr>
              <a:t>Γ</a:t>
            </a:r>
          </a:p>
        </p:txBody>
      </p:sp>
      <p:sp>
        <p:nvSpPr>
          <p:cNvPr id="85001" name="Line 28"/>
          <p:cNvSpPr>
            <a:spLocks noChangeShapeType="1"/>
          </p:cNvSpPr>
          <p:nvPr/>
        </p:nvSpPr>
        <p:spPr bwMode="auto">
          <a:xfrm>
            <a:off x="3787775" y="2527300"/>
            <a:ext cx="0" cy="2286000"/>
          </a:xfrm>
          <a:prstGeom prst="line">
            <a:avLst/>
          </a:prstGeom>
          <a:noFill/>
          <a:ln w="9525">
            <a:solidFill>
              <a:schemeClr val="tx1"/>
            </a:solidFill>
            <a:prstDash val="sysDot"/>
            <a:round/>
            <a:headEnd/>
            <a:tailEnd/>
          </a:ln>
        </p:spPr>
        <p:txBody>
          <a:bodyPr/>
          <a:lstStyle/>
          <a:p>
            <a:endParaRPr lang="el-GR" dirty="0"/>
          </a:p>
        </p:txBody>
      </p:sp>
      <p:sp>
        <p:nvSpPr>
          <p:cNvPr id="85002" name="Line 29"/>
          <p:cNvSpPr>
            <a:spLocks noChangeShapeType="1"/>
          </p:cNvSpPr>
          <p:nvPr/>
        </p:nvSpPr>
        <p:spPr bwMode="auto">
          <a:xfrm>
            <a:off x="4587875" y="2527300"/>
            <a:ext cx="0" cy="2286000"/>
          </a:xfrm>
          <a:prstGeom prst="line">
            <a:avLst/>
          </a:prstGeom>
          <a:noFill/>
          <a:ln w="9525">
            <a:solidFill>
              <a:schemeClr val="tx1"/>
            </a:solidFill>
            <a:prstDash val="sysDot"/>
            <a:round/>
            <a:headEnd/>
            <a:tailEnd/>
          </a:ln>
        </p:spPr>
        <p:txBody>
          <a:bodyPr/>
          <a:lstStyle/>
          <a:p>
            <a:endParaRPr lang="el-GR" dirty="0"/>
          </a:p>
        </p:txBody>
      </p:sp>
      <p:sp>
        <p:nvSpPr>
          <p:cNvPr id="85003" name="Line 30"/>
          <p:cNvSpPr>
            <a:spLocks noChangeShapeType="1"/>
          </p:cNvSpPr>
          <p:nvPr/>
        </p:nvSpPr>
        <p:spPr bwMode="auto">
          <a:xfrm>
            <a:off x="5387975" y="2527300"/>
            <a:ext cx="0" cy="2286000"/>
          </a:xfrm>
          <a:prstGeom prst="line">
            <a:avLst/>
          </a:prstGeom>
          <a:noFill/>
          <a:ln w="9525">
            <a:solidFill>
              <a:schemeClr val="tx1"/>
            </a:solidFill>
            <a:prstDash val="sysDot"/>
            <a:round/>
            <a:headEnd/>
            <a:tailEnd/>
          </a:ln>
        </p:spPr>
        <p:txBody>
          <a:bodyPr/>
          <a:lstStyle/>
          <a:p>
            <a:endParaRPr lang="el-GR" dirty="0"/>
          </a:p>
        </p:txBody>
      </p:sp>
      <p:sp>
        <p:nvSpPr>
          <p:cNvPr id="85004" name="Text Box 31"/>
          <p:cNvSpPr txBox="1">
            <a:spLocks noChangeArrowheads="1"/>
          </p:cNvSpPr>
          <p:nvPr/>
        </p:nvSpPr>
        <p:spPr bwMode="auto">
          <a:xfrm>
            <a:off x="2986088" y="4813300"/>
            <a:ext cx="792162" cy="342900"/>
          </a:xfrm>
          <a:prstGeom prst="rect">
            <a:avLst/>
          </a:prstGeom>
          <a:solidFill>
            <a:srgbClr val="FFFFFF">
              <a:alpha val="0"/>
            </a:srgbClr>
          </a:solidFill>
          <a:ln w="9525">
            <a:noFill/>
            <a:miter lim="800000"/>
            <a:headEnd/>
            <a:tailEnd/>
          </a:ln>
        </p:spPr>
        <p:txBody>
          <a:bodyPr/>
          <a:lstStyle/>
          <a:p>
            <a:r>
              <a:rPr lang="el-GR" altLang="el-GR" sz="1600" dirty="0">
                <a:latin typeface="Times New Roman" pitchFamily="18" charset="0"/>
              </a:rPr>
              <a:t>Έτος 1</a:t>
            </a:r>
          </a:p>
        </p:txBody>
      </p:sp>
      <p:sp>
        <p:nvSpPr>
          <p:cNvPr id="85005" name="Text Box 32"/>
          <p:cNvSpPr txBox="1">
            <a:spLocks noChangeArrowheads="1"/>
          </p:cNvSpPr>
          <p:nvPr/>
        </p:nvSpPr>
        <p:spPr bwMode="auto">
          <a:xfrm>
            <a:off x="3778250" y="4813300"/>
            <a:ext cx="792163" cy="342900"/>
          </a:xfrm>
          <a:prstGeom prst="rect">
            <a:avLst/>
          </a:prstGeom>
          <a:solidFill>
            <a:srgbClr val="FFFFFF">
              <a:alpha val="0"/>
            </a:srgbClr>
          </a:solidFill>
          <a:ln w="9525">
            <a:noFill/>
            <a:miter lim="800000"/>
            <a:headEnd/>
            <a:tailEnd/>
          </a:ln>
        </p:spPr>
        <p:txBody>
          <a:bodyPr/>
          <a:lstStyle/>
          <a:p>
            <a:r>
              <a:rPr lang="el-GR" altLang="el-GR" sz="1600" dirty="0">
                <a:latin typeface="Times New Roman" pitchFamily="18" charset="0"/>
              </a:rPr>
              <a:t>Έτος 2</a:t>
            </a:r>
          </a:p>
        </p:txBody>
      </p:sp>
      <p:sp>
        <p:nvSpPr>
          <p:cNvPr id="85006" name="Text Box 33"/>
          <p:cNvSpPr txBox="1">
            <a:spLocks noChangeArrowheads="1"/>
          </p:cNvSpPr>
          <p:nvPr/>
        </p:nvSpPr>
        <p:spPr bwMode="auto">
          <a:xfrm>
            <a:off x="4643438" y="4813300"/>
            <a:ext cx="876300" cy="342900"/>
          </a:xfrm>
          <a:prstGeom prst="rect">
            <a:avLst/>
          </a:prstGeom>
          <a:solidFill>
            <a:srgbClr val="FFFFFF">
              <a:alpha val="0"/>
            </a:srgbClr>
          </a:solidFill>
          <a:ln w="9525">
            <a:noFill/>
            <a:miter lim="800000"/>
            <a:headEnd/>
            <a:tailEnd/>
          </a:ln>
        </p:spPr>
        <p:txBody>
          <a:bodyPr/>
          <a:lstStyle/>
          <a:p>
            <a:r>
              <a:rPr lang="el-GR" altLang="el-GR" sz="1600" dirty="0">
                <a:latin typeface="Times New Roman" pitchFamily="18" charset="0"/>
              </a:rPr>
              <a:t>Έτος 3</a:t>
            </a:r>
          </a:p>
        </p:txBody>
      </p:sp>
      <p:sp>
        <p:nvSpPr>
          <p:cNvPr id="85007" name="Text Box 34"/>
          <p:cNvSpPr txBox="1">
            <a:spLocks noChangeArrowheads="1"/>
          </p:cNvSpPr>
          <p:nvPr/>
        </p:nvSpPr>
        <p:spPr bwMode="auto">
          <a:xfrm>
            <a:off x="6530975" y="4813300"/>
            <a:ext cx="920750" cy="342900"/>
          </a:xfrm>
          <a:prstGeom prst="rect">
            <a:avLst/>
          </a:prstGeom>
          <a:solidFill>
            <a:srgbClr val="FFFFFF">
              <a:alpha val="0"/>
            </a:srgbClr>
          </a:solidFill>
          <a:ln w="9525">
            <a:noFill/>
            <a:miter lim="800000"/>
            <a:headEnd/>
            <a:tailEnd/>
          </a:ln>
        </p:spPr>
        <p:txBody>
          <a:bodyPr/>
          <a:lstStyle/>
          <a:p>
            <a:r>
              <a:rPr lang="el-GR" altLang="el-GR" dirty="0">
                <a:latin typeface="Times New Roman" pitchFamily="18" charset="0"/>
              </a:rPr>
              <a:t>Έτη</a:t>
            </a:r>
          </a:p>
        </p:txBody>
      </p:sp>
      <p:sp>
        <p:nvSpPr>
          <p:cNvPr id="85008" name="Text Box 35"/>
          <p:cNvSpPr txBox="1">
            <a:spLocks noChangeArrowheads="1"/>
          </p:cNvSpPr>
          <p:nvPr/>
        </p:nvSpPr>
        <p:spPr bwMode="auto">
          <a:xfrm>
            <a:off x="2698750" y="1844675"/>
            <a:ext cx="1152525" cy="342900"/>
          </a:xfrm>
          <a:prstGeom prst="rect">
            <a:avLst/>
          </a:prstGeom>
          <a:solidFill>
            <a:srgbClr val="FFFFFF">
              <a:alpha val="0"/>
            </a:srgbClr>
          </a:solidFill>
          <a:ln w="9525">
            <a:noFill/>
            <a:miter lim="800000"/>
            <a:headEnd/>
            <a:tailEnd/>
          </a:ln>
        </p:spPr>
        <p:txBody>
          <a:bodyPr/>
          <a:lstStyle/>
          <a:p>
            <a:r>
              <a:rPr lang="el-GR" altLang="el-GR" dirty="0">
                <a:latin typeface="Times New Roman" pitchFamily="18" charset="0"/>
              </a:rPr>
              <a:t>Ευρώ</a:t>
            </a:r>
          </a:p>
        </p:txBody>
      </p:sp>
      <p:sp>
        <p:nvSpPr>
          <p:cNvPr id="85009" name="Freeform 36"/>
          <p:cNvSpPr>
            <a:spLocks/>
          </p:cNvSpPr>
          <p:nvPr/>
        </p:nvSpPr>
        <p:spPr bwMode="auto">
          <a:xfrm>
            <a:off x="2987675" y="3213100"/>
            <a:ext cx="3200400" cy="952500"/>
          </a:xfrm>
          <a:custGeom>
            <a:avLst/>
            <a:gdLst>
              <a:gd name="T0" fmla="*/ 0 w 5040"/>
              <a:gd name="T1" fmla="*/ 604837500 h 1500"/>
              <a:gd name="T2" fmla="*/ 217741500 w 5040"/>
              <a:gd name="T3" fmla="*/ 314515500 h 1500"/>
              <a:gd name="T4" fmla="*/ 653224500 w 5040"/>
              <a:gd name="T5" fmla="*/ 459676500 h 1500"/>
              <a:gd name="T6" fmla="*/ 943546500 w 5040"/>
              <a:gd name="T7" fmla="*/ 169354500 h 1500"/>
              <a:gd name="T8" fmla="*/ 1379029500 w 5040"/>
              <a:gd name="T9" fmla="*/ 314515500 h 1500"/>
              <a:gd name="T10" fmla="*/ 1596771000 w 5040"/>
              <a:gd name="T11" fmla="*/ 24193500 h 1500"/>
              <a:gd name="T12" fmla="*/ 2032254000 w 5040"/>
              <a:gd name="T13" fmla="*/ 169354500 h 1500"/>
              <a:gd name="T14" fmla="*/ 0 60000 65536"/>
              <a:gd name="T15" fmla="*/ 0 60000 65536"/>
              <a:gd name="T16" fmla="*/ 0 60000 65536"/>
              <a:gd name="T17" fmla="*/ 0 60000 65536"/>
              <a:gd name="T18" fmla="*/ 0 60000 65536"/>
              <a:gd name="T19" fmla="*/ 0 60000 65536"/>
              <a:gd name="T20" fmla="*/ 0 60000 65536"/>
              <a:gd name="T21" fmla="*/ 0 w 5040"/>
              <a:gd name="T22" fmla="*/ 0 h 1500"/>
              <a:gd name="T23" fmla="*/ 5040 w 5040"/>
              <a:gd name="T24" fmla="*/ 1500 h 1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 h="1500">
                <a:moveTo>
                  <a:pt x="0" y="1500"/>
                </a:moveTo>
                <a:cubicBezTo>
                  <a:pt x="135" y="1170"/>
                  <a:pt x="270" y="840"/>
                  <a:pt x="540" y="780"/>
                </a:cubicBezTo>
                <a:cubicBezTo>
                  <a:pt x="810" y="720"/>
                  <a:pt x="1320" y="1200"/>
                  <a:pt x="1620" y="1140"/>
                </a:cubicBezTo>
                <a:cubicBezTo>
                  <a:pt x="1920" y="1080"/>
                  <a:pt x="2040" y="480"/>
                  <a:pt x="2340" y="420"/>
                </a:cubicBezTo>
                <a:cubicBezTo>
                  <a:pt x="2640" y="360"/>
                  <a:pt x="3150" y="840"/>
                  <a:pt x="3420" y="780"/>
                </a:cubicBezTo>
                <a:cubicBezTo>
                  <a:pt x="3690" y="720"/>
                  <a:pt x="3690" y="120"/>
                  <a:pt x="3960" y="60"/>
                </a:cubicBezTo>
                <a:cubicBezTo>
                  <a:pt x="4230" y="0"/>
                  <a:pt x="4635" y="210"/>
                  <a:pt x="5040" y="420"/>
                </a:cubicBezTo>
              </a:path>
            </a:pathLst>
          </a:custGeom>
          <a:noFill/>
          <a:ln w="9525">
            <a:solidFill>
              <a:schemeClr val="tx1"/>
            </a:solidFill>
            <a:round/>
            <a:headEnd/>
            <a:tailEnd/>
          </a:ln>
        </p:spPr>
        <p:txBody>
          <a:bodyPr/>
          <a:lstStyle/>
          <a:p>
            <a:endParaRPr lang="el-GR" dirty="0"/>
          </a:p>
        </p:txBody>
      </p:sp>
      <p:sp>
        <p:nvSpPr>
          <p:cNvPr id="85010" name="Line 37"/>
          <p:cNvSpPr>
            <a:spLocks noChangeShapeType="1"/>
          </p:cNvSpPr>
          <p:nvPr/>
        </p:nvSpPr>
        <p:spPr bwMode="auto">
          <a:xfrm flipV="1">
            <a:off x="2987675" y="3556000"/>
            <a:ext cx="3200400" cy="571500"/>
          </a:xfrm>
          <a:prstGeom prst="line">
            <a:avLst/>
          </a:prstGeom>
          <a:noFill/>
          <a:ln w="9525">
            <a:solidFill>
              <a:schemeClr val="tx1"/>
            </a:solidFill>
            <a:round/>
            <a:headEnd/>
            <a:tailEnd/>
          </a:ln>
        </p:spPr>
        <p:txBody>
          <a:bodyPr/>
          <a:lstStyle/>
          <a:p>
            <a:endParaRPr lang="el-GR" dirty="0"/>
          </a:p>
        </p:txBody>
      </p:sp>
      <p:sp>
        <p:nvSpPr>
          <p:cNvPr id="85011" name="Line 38"/>
          <p:cNvSpPr>
            <a:spLocks noChangeShapeType="1"/>
          </p:cNvSpPr>
          <p:nvPr/>
        </p:nvSpPr>
        <p:spPr bwMode="auto">
          <a:xfrm flipV="1">
            <a:off x="2987675" y="3098800"/>
            <a:ext cx="3086100" cy="685800"/>
          </a:xfrm>
          <a:prstGeom prst="line">
            <a:avLst/>
          </a:prstGeom>
          <a:noFill/>
          <a:ln w="9525">
            <a:solidFill>
              <a:schemeClr val="tx1"/>
            </a:solidFill>
            <a:round/>
            <a:headEnd/>
            <a:tailEnd/>
          </a:ln>
        </p:spPr>
        <p:txBody>
          <a:bodyPr/>
          <a:lstStyle/>
          <a:p>
            <a:endParaRPr lang="el-GR" dirty="0"/>
          </a:p>
        </p:txBody>
      </p:sp>
      <p:sp>
        <p:nvSpPr>
          <p:cNvPr id="85012" name="Line 39"/>
          <p:cNvSpPr>
            <a:spLocks noChangeShapeType="1"/>
          </p:cNvSpPr>
          <p:nvPr/>
        </p:nvSpPr>
        <p:spPr bwMode="auto">
          <a:xfrm flipV="1">
            <a:off x="2987675" y="3327400"/>
            <a:ext cx="3200400" cy="685800"/>
          </a:xfrm>
          <a:prstGeom prst="line">
            <a:avLst/>
          </a:prstGeom>
          <a:noFill/>
          <a:ln w="9525">
            <a:solidFill>
              <a:schemeClr val="tx1"/>
            </a:solidFill>
            <a:round/>
            <a:headEnd/>
            <a:tailEnd/>
          </a:ln>
        </p:spPr>
        <p:txBody>
          <a:bodyPr/>
          <a:lstStyle/>
          <a:p>
            <a:endParaRPr lang="el-GR"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23528" y="981075"/>
            <a:ext cx="8517260" cy="5544269"/>
          </a:xfrm>
        </p:spPr>
        <p:txBody>
          <a:bodyPr/>
          <a:lstStyle/>
          <a:p>
            <a:pPr marL="0" indent="0" algn="just">
              <a:buFont typeface="Wingdings" pitchFamily="2" charset="2"/>
              <a:buNone/>
            </a:pPr>
            <a:r>
              <a:rPr lang="el-GR" altLang="el-GR" sz="2800" dirty="0" smtClean="0">
                <a:latin typeface="Times New Roman" pitchFamily="18" charset="0"/>
              </a:rPr>
              <a:t>Είναι δυνατόν να διαχωρίσουμε το κυκλοφορούν ενεργητικό σε </a:t>
            </a:r>
            <a:r>
              <a:rPr lang="el-GR" altLang="el-GR" sz="2800" b="1" dirty="0" smtClean="0">
                <a:latin typeface="Times New Roman" pitchFamily="18" charset="0"/>
              </a:rPr>
              <a:t>μόνιμο</a:t>
            </a:r>
            <a:r>
              <a:rPr lang="el-GR" altLang="el-GR" sz="2800" dirty="0" smtClean="0">
                <a:latin typeface="Times New Roman" pitchFamily="18" charset="0"/>
              </a:rPr>
              <a:t> και </a:t>
            </a:r>
            <a:r>
              <a:rPr lang="el-GR" altLang="el-GR" sz="2800" b="1" dirty="0" smtClean="0">
                <a:latin typeface="Times New Roman" pitchFamily="18" charset="0"/>
              </a:rPr>
              <a:t>προσωρινό</a:t>
            </a:r>
            <a:r>
              <a:rPr lang="el-GR" altLang="el-GR" sz="2800" dirty="0" smtClean="0">
                <a:latin typeface="Times New Roman" pitchFamily="18" charset="0"/>
              </a:rPr>
              <a:t>.  </a:t>
            </a:r>
            <a:r>
              <a:rPr lang="el-GR" altLang="el-GR" sz="2800" b="1" dirty="0" smtClean="0">
                <a:latin typeface="Times New Roman" pitchFamily="18" charset="0"/>
              </a:rPr>
              <a:t>Μόνιμο</a:t>
            </a:r>
            <a:r>
              <a:rPr lang="el-GR" altLang="el-GR" sz="2800" dirty="0" smtClean="0">
                <a:latin typeface="Times New Roman" pitchFamily="18" charset="0"/>
              </a:rPr>
              <a:t> κυκλοφορούν ενεργητικό (</a:t>
            </a:r>
            <a:r>
              <a:rPr lang="en-US" altLang="el-GR" sz="2800" dirty="0" smtClean="0">
                <a:latin typeface="Times New Roman" pitchFamily="18" charset="0"/>
              </a:rPr>
              <a:t>permanent current assets</a:t>
            </a:r>
            <a:r>
              <a:rPr lang="el-GR" altLang="el-GR" sz="2800" dirty="0" smtClean="0">
                <a:latin typeface="Times New Roman" pitchFamily="18" charset="0"/>
              </a:rPr>
              <a:t>) είναι εκείνο το οποίο η εταιρεία σχεδιάζει να κρατήσει στην κατοχή της για περίοδο μεγαλύτερη του ενός έτους. Είναι δηλαδή το κυκλοφορούν ενεργητικό που έχει η επιχείρηση κατά το κατώτερο σημείο του επιχειρηματικού κύκλου, καθώς σπανίως το κυκλοφορούν ενεργητικό μηδενίζεται. </a:t>
            </a:r>
            <a:r>
              <a:rPr lang="el-GR" altLang="el-GR" sz="2800" b="1" dirty="0" smtClean="0">
                <a:latin typeface="Times New Roman" pitchFamily="18" charset="0"/>
              </a:rPr>
              <a:t>Προσωρινό</a:t>
            </a:r>
            <a:r>
              <a:rPr lang="el-GR" altLang="el-GR" sz="2800" dirty="0" smtClean="0">
                <a:latin typeface="Times New Roman" pitchFamily="18" charset="0"/>
              </a:rPr>
              <a:t> κυκλοφορούν ενεργητικό (</a:t>
            </a:r>
            <a:r>
              <a:rPr lang="en-US" altLang="el-GR" sz="2800" dirty="0" smtClean="0">
                <a:latin typeface="Times New Roman" pitchFamily="18" charset="0"/>
              </a:rPr>
              <a:t>temporary current assets</a:t>
            </a:r>
            <a:r>
              <a:rPr lang="el-GR" altLang="el-GR" sz="2800" dirty="0" smtClean="0">
                <a:latin typeface="Times New Roman" pitchFamily="18" charset="0"/>
              </a:rPr>
              <a:t>) είναι εκείνο το οποίο η εταιρεία σχεδιάζει να ρευστοποιήσει και να μην αντικαταστήσει εντός ενός έτους. </a:t>
            </a:r>
          </a:p>
        </p:txBody>
      </p:sp>
      <p:sp>
        <p:nvSpPr>
          <p:cNvPr id="86019" name="Rectangle 5"/>
          <p:cNvSpPr>
            <a:spLocks noGrp="1" noChangeArrowheads="1"/>
          </p:cNvSpPr>
          <p:nvPr>
            <p:ph type="title"/>
          </p:nvPr>
        </p:nvSpPr>
        <p:spPr>
          <a:xfrm>
            <a:off x="0" y="188913"/>
            <a:ext cx="9144000" cy="647700"/>
          </a:xfrm>
          <a:noFill/>
        </p:spPr>
        <p:txBody>
          <a:bodyPr anchor="t"/>
          <a:lstStyle/>
          <a:p>
            <a:r>
              <a:rPr lang="el-GR" altLang="el-GR" sz="2800" b="1" dirty="0" smtClean="0">
                <a:latin typeface="Times New Roman" pitchFamily="18" charset="0"/>
              </a:rPr>
              <a:t>Εναλλακτικές Πολιτικές Μακροπρόθεσμου Δανεισμού</a:t>
            </a:r>
            <a:r>
              <a:rPr lang="el-GR" altLang="el-GR" sz="2400" b="1" dirty="0" smtClean="0">
                <a:latin typeface="Times New Roman" pitchFamily="18" charset="0"/>
              </a:rPr>
              <a:t> (2)</a:t>
            </a:r>
            <a:r>
              <a:rPr lang="el-GR" altLang="el-GR" sz="3000" dirty="0" smtClean="0"/>
              <a:t>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51520" y="980728"/>
            <a:ext cx="8640959" cy="5616624"/>
          </a:xfrm>
        </p:spPr>
        <p:txBody>
          <a:bodyPr/>
          <a:lstStyle/>
          <a:p>
            <a:pPr marL="0" indent="0" algn="just">
              <a:buFont typeface="Wingdings" pitchFamily="2" charset="2"/>
              <a:buNone/>
            </a:pPr>
            <a:r>
              <a:rPr lang="el-GR" altLang="el-GR" sz="2800" dirty="0" smtClean="0">
                <a:latin typeface="Times New Roman" pitchFamily="18" charset="0"/>
              </a:rPr>
              <a:t>Η χρηματοδότηση του κυκλοφορούντος ενεργητικού μπορεί να ταξινομηθεί σε τρεις κατηγορίες: </a:t>
            </a:r>
            <a:endParaRPr lang="en-US" altLang="el-GR" sz="2800" dirty="0" smtClean="0">
              <a:latin typeface="Times New Roman" pitchFamily="18" charset="0"/>
            </a:endParaRPr>
          </a:p>
          <a:p>
            <a:pPr marL="0" indent="0" algn="just">
              <a:buClr>
                <a:schemeClr val="tx1"/>
              </a:buClr>
              <a:buFontTx/>
              <a:buAutoNum type="arabicPeriod"/>
            </a:pPr>
            <a:r>
              <a:rPr lang="en-US" altLang="el-GR" sz="2800" dirty="0" smtClean="0">
                <a:latin typeface="Times New Roman" pitchFamily="18" charset="0"/>
              </a:rPr>
              <a:t> </a:t>
            </a:r>
            <a:r>
              <a:rPr lang="el-GR" altLang="el-GR" sz="2800" b="1" dirty="0" smtClean="0">
                <a:latin typeface="Times New Roman" pitchFamily="18" charset="0"/>
              </a:rPr>
              <a:t>Τη μόνιμη</a:t>
            </a:r>
            <a:r>
              <a:rPr lang="el-GR" altLang="el-GR" sz="2800" dirty="0" smtClean="0">
                <a:latin typeface="Times New Roman" pitchFamily="18" charset="0"/>
              </a:rPr>
              <a:t> (</a:t>
            </a:r>
            <a:r>
              <a:rPr lang="en-US" altLang="el-GR" sz="2800" dirty="0" smtClean="0">
                <a:latin typeface="Times New Roman" pitchFamily="18" charset="0"/>
              </a:rPr>
              <a:t>permanent financing</a:t>
            </a:r>
            <a:r>
              <a:rPr lang="el-GR" altLang="el-GR" sz="2800" dirty="0" smtClean="0">
                <a:latin typeface="Times New Roman" pitchFamily="18" charset="0"/>
              </a:rPr>
              <a:t>), με δάνειο κεφαλαίου κίνησης μονιμότερου χαρακτήρα μέχρι 3 έτη,</a:t>
            </a:r>
            <a:r>
              <a:rPr lang="en-US" altLang="el-GR" sz="2800" dirty="0" smtClean="0">
                <a:latin typeface="Times New Roman" pitchFamily="18" charset="0"/>
              </a:rPr>
              <a:t> </a:t>
            </a:r>
            <a:r>
              <a:rPr lang="el-GR" altLang="el-GR" sz="2800" dirty="0" smtClean="0">
                <a:latin typeface="Times New Roman" pitchFamily="18" charset="0"/>
              </a:rPr>
              <a:t>μόνιμες εκπτώσεις τιμών από προμηθευτές, κέρδη εις νέον, προβλέψεις, κλπ </a:t>
            </a:r>
            <a:endParaRPr lang="en-US" altLang="el-GR" sz="2800" dirty="0" smtClean="0">
              <a:latin typeface="Times New Roman" pitchFamily="18" charset="0"/>
            </a:endParaRPr>
          </a:p>
          <a:p>
            <a:pPr marL="0" indent="0" algn="just">
              <a:buClr>
                <a:schemeClr val="tx1"/>
              </a:buClr>
              <a:buFontTx/>
              <a:buAutoNum type="arabicPeriod"/>
            </a:pPr>
            <a:r>
              <a:rPr lang="en-US" altLang="el-GR" sz="2800" dirty="0" smtClean="0">
                <a:latin typeface="Times New Roman" pitchFamily="18" charset="0"/>
              </a:rPr>
              <a:t> </a:t>
            </a:r>
            <a:r>
              <a:rPr lang="el-GR" altLang="el-GR" sz="2800" b="1" dirty="0" smtClean="0">
                <a:latin typeface="Times New Roman" pitchFamily="18" charset="0"/>
              </a:rPr>
              <a:t>Την προσωρινή </a:t>
            </a:r>
            <a:r>
              <a:rPr lang="el-GR" altLang="el-GR" sz="2800" dirty="0" smtClean="0">
                <a:latin typeface="Times New Roman" pitchFamily="18" charset="0"/>
              </a:rPr>
              <a:t>(</a:t>
            </a:r>
            <a:r>
              <a:rPr lang="en-US" altLang="el-GR" sz="2800" dirty="0" smtClean="0">
                <a:latin typeface="Times New Roman" pitchFamily="18" charset="0"/>
              </a:rPr>
              <a:t>temporary financing</a:t>
            </a:r>
            <a:r>
              <a:rPr lang="el-GR" altLang="el-GR" sz="2800" dirty="0" smtClean="0">
                <a:latin typeface="Times New Roman" pitchFamily="18" charset="0"/>
              </a:rPr>
              <a:t>) με βραχυπρόθεσμα δάνεια κεφαλαίου κίνησης, </a:t>
            </a:r>
            <a:r>
              <a:rPr lang="en-US" altLang="el-GR" sz="2800" dirty="0" smtClean="0">
                <a:latin typeface="Times New Roman" pitchFamily="18" charset="0"/>
              </a:rPr>
              <a:t>Factoring</a:t>
            </a:r>
            <a:r>
              <a:rPr lang="el-GR" altLang="el-GR" sz="2800" dirty="0" smtClean="0">
                <a:latin typeface="Times New Roman" pitchFamily="18" charset="0"/>
              </a:rPr>
              <a:t>,</a:t>
            </a:r>
            <a:r>
              <a:rPr lang="en-US" altLang="el-GR" sz="2800" dirty="0" smtClean="0">
                <a:latin typeface="Times New Roman" pitchFamily="18" charset="0"/>
              </a:rPr>
              <a:t> Overdraft</a:t>
            </a:r>
            <a:r>
              <a:rPr lang="el-GR" altLang="el-GR" sz="2800" dirty="0" smtClean="0">
                <a:latin typeface="Times New Roman" pitchFamily="18" charset="0"/>
              </a:rPr>
              <a:t>. </a:t>
            </a:r>
            <a:endParaRPr lang="en-US" altLang="el-GR" sz="2800" dirty="0" smtClean="0">
              <a:latin typeface="Times New Roman" pitchFamily="18" charset="0"/>
            </a:endParaRPr>
          </a:p>
          <a:p>
            <a:pPr marL="0" indent="0" algn="just">
              <a:buClr>
                <a:schemeClr val="tx1"/>
              </a:buClr>
              <a:buFontTx/>
              <a:buAutoNum type="arabicPeriod"/>
            </a:pPr>
            <a:r>
              <a:rPr lang="en-US" altLang="el-GR" sz="2800" dirty="0" smtClean="0">
                <a:latin typeface="Times New Roman" pitchFamily="18" charset="0"/>
              </a:rPr>
              <a:t> </a:t>
            </a:r>
            <a:r>
              <a:rPr lang="el-GR" altLang="el-GR" sz="2800" b="1" dirty="0" smtClean="0">
                <a:latin typeface="Times New Roman" pitchFamily="18" charset="0"/>
              </a:rPr>
              <a:t>Την αυτόματη </a:t>
            </a:r>
            <a:r>
              <a:rPr lang="el-GR" altLang="el-GR" sz="2800" dirty="0" smtClean="0">
                <a:latin typeface="Times New Roman" pitchFamily="18" charset="0"/>
              </a:rPr>
              <a:t>χρηματοδότηση (</a:t>
            </a:r>
            <a:r>
              <a:rPr lang="en-US" altLang="el-GR" sz="2800" dirty="0" smtClean="0">
                <a:latin typeface="Times New Roman" pitchFamily="18" charset="0"/>
              </a:rPr>
              <a:t>spontaneous financing</a:t>
            </a:r>
            <a:r>
              <a:rPr lang="el-GR" altLang="el-GR" sz="2800" dirty="0" smtClean="0">
                <a:latin typeface="Times New Roman" pitchFamily="18" charset="0"/>
              </a:rPr>
              <a:t>) όπως Προμηθευτές, Πιστωτές, Γραμμάτια Πληρωτέα, Επιταγές Πληρωτέες, Μισθοί, Φορολογία κλπ </a:t>
            </a:r>
          </a:p>
        </p:txBody>
      </p:sp>
      <p:sp>
        <p:nvSpPr>
          <p:cNvPr id="87044" name="Rectangle 5"/>
          <p:cNvSpPr>
            <a:spLocks noGrp="1" noChangeArrowheads="1"/>
          </p:cNvSpPr>
          <p:nvPr>
            <p:ph type="title"/>
          </p:nvPr>
        </p:nvSpPr>
        <p:spPr>
          <a:xfrm>
            <a:off x="0" y="188913"/>
            <a:ext cx="9144000" cy="647700"/>
          </a:xfrm>
          <a:noFill/>
        </p:spPr>
        <p:txBody>
          <a:bodyPr anchor="t"/>
          <a:lstStyle/>
          <a:p>
            <a:r>
              <a:rPr lang="el-GR" altLang="el-GR" sz="2800" b="1" dirty="0" smtClean="0">
                <a:latin typeface="Times New Roman" pitchFamily="18" charset="0"/>
              </a:rPr>
              <a:t>Εναλλακτικές Πολιτικές Μακροπρόθεσμου Δανεισμού</a:t>
            </a:r>
            <a:r>
              <a:rPr lang="el-GR" altLang="el-GR" sz="2400" b="1" dirty="0" smtClean="0">
                <a:latin typeface="Times New Roman" pitchFamily="18" charset="0"/>
              </a:rPr>
              <a:t> (3)</a:t>
            </a:r>
            <a:r>
              <a:rPr lang="el-GR" altLang="el-GR" sz="3000" dirty="0" smtClean="0"/>
              <a:t>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3 - Θέση αριθμού διαφάνειας"/>
          <p:cNvSpPr>
            <a:spLocks noGrp="1"/>
          </p:cNvSpPr>
          <p:nvPr>
            <p:ph type="sldNum" sz="quarter" idx="12"/>
          </p:nvPr>
        </p:nvSpPr>
        <p:spPr>
          <a:xfrm>
            <a:off x="457200" y="6245225"/>
            <a:ext cx="2133600" cy="476250"/>
          </a:xfrm>
          <a:noFill/>
        </p:spPr>
        <p:txBody>
          <a:bodyPr/>
          <a:lstStyle/>
          <a:p>
            <a:pPr algn="l"/>
            <a:fld id="{4F43167F-7128-421E-9FE0-2A725580089C}" type="slidenum">
              <a:rPr lang="el-GR" altLang="el-GR" smtClean="0">
                <a:latin typeface="Arial" pitchFamily="34" charset="0"/>
              </a:rPr>
              <a:pPr algn="l"/>
              <a:t>214</a:t>
            </a:fld>
            <a:endParaRPr lang="el-GR" altLang="el-GR" dirty="0" smtClean="0">
              <a:latin typeface="Arial" pitchFamily="34" charset="0"/>
            </a:endParaRPr>
          </a:p>
        </p:txBody>
      </p:sp>
      <p:sp>
        <p:nvSpPr>
          <p:cNvPr id="88067" name="Rectangle 3"/>
          <p:cNvSpPr>
            <a:spLocks noGrp="1" noChangeArrowheads="1"/>
          </p:cNvSpPr>
          <p:nvPr>
            <p:ph type="body" idx="1"/>
          </p:nvPr>
        </p:nvSpPr>
        <p:spPr>
          <a:xfrm>
            <a:off x="755650" y="1412875"/>
            <a:ext cx="7848600" cy="3887788"/>
          </a:xfrm>
        </p:spPr>
        <p:txBody>
          <a:bodyPr/>
          <a:lstStyle/>
          <a:p>
            <a:pPr marL="0" indent="0" algn="just">
              <a:buFont typeface="Wingdings" pitchFamily="2" charset="2"/>
              <a:buNone/>
            </a:pPr>
            <a:r>
              <a:rPr lang="el-GR" altLang="el-GR" sz="2800" dirty="0" smtClean="0">
                <a:latin typeface="Times New Roman" pitchFamily="18" charset="0"/>
              </a:rPr>
              <a:t>Γενικά υπάρχουν τρεις πολιτικές χρηματοδότησης του κυκλοφορούντος ενεργητικού:</a:t>
            </a:r>
          </a:p>
          <a:p>
            <a:pPr marL="0" indent="0" algn="just">
              <a:buFontTx/>
              <a:buBlip>
                <a:blip r:embed="rId3"/>
              </a:buBlip>
            </a:pPr>
            <a:r>
              <a:rPr lang="el-GR" altLang="el-GR" sz="2800" b="1" dirty="0" smtClean="0">
                <a:latin typeface="Times New Roman" pitchFamily="18" charset="0"/>
              </a:rPr>
              <a:t>Αρχή αντιστάθμισης του κινδύνου</a:t>
            </a:r>
            <a:r>
              <a:rPr lang="el-GR" altLang="el-GR" sz="2800" dirty="0" smtClean="0">
                <a:latin typeface="Times New Roman" pitchFamily="18" charset="0"/>
              </a:rPr>
              <a:t>: Σύμφωνα με την πολιτική αυτή τα μόνιμα στοιχεία του ενεργητικού θα πρέπει να χρηματοδοτηθούν με μόνιμες πηγές χρηματοδότησης, ενώ τα προσωρινά στοιχεία του ενεργητικού με προσωρινές πηγές χρηματοδότησης.</a:t>
            </a:r>
          </a:p>
        </p:txBody>
      </p:sp>
      <p:sp>
        <p:nvSpPr>
          <p:cNvPr id="88068" name="Rectangle 4"/>
          <p:cNvSpPr>
            <a:spLocks noGrp="1" noChangeArrowheads="1"/>
          </p:cNvSpPr>
          <p:nvPr>
            <p:ph type="title"/>
          </p:nvPr>
        </p:nvSpPr>
        <p:spPr>
          <a:xfrm>
            <a:off x="0" y="125413"/>
            <a:ext cx="9144000" cy="576262"/>
          </a:xfrm>
          <a:noFill/>
        </p:spPr>
        <p:txBody>
          <a:bodyPr/>
          <a:lstStyle/>
          <a:p>
            <a:r>
              <a:rPr lang="el-GR" altLang="el-GR" sz="3000" b="1" dirty="0" smtClean="0">
                <a:latin typeface="Times New Roman" pitchFamily="18" charset="0"/>
              </a:rPr>
              <a:t>Πολιτικές Χρηματοδότησης του Κυκλοφορούντος Ενεργητικού (1)</a:t>
            </a:r>
            <a:r>
              <a:rPr lang="el-GR" altLang="el-GR" sz="3000" dirty="0" smtClean="0"/>
              <a:t> </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179512" y="1557338"/>
            <a:ext cx="8784976" cy="4823990"/>
          </a:xfrm>
        </p:spPr>
        <p:txBody>
          <a:bodyPr/>
          <a:lstStyle/>
          <a:p>
            <a:pPr algn="just"/>
            <a:r>
              <a:rPr lang="el-GR" altLang="el-GR" sz="2800" b="1" dirty="0" smtClean="0">
                <a:latin typeface="Times New Roman" pitchFamily="18" charset="0"/>
              </a:rPr>
              <a:t>Συντηρητική πολιτική χρηματοδότησης</a:t>
            </a:r>
            <a:r>
              <a:rPr lang="el-GR" altLang="el-GR" sz="2800" dirty="0" smtClean="0">
                <a:latin typeface="Times New Roman" pitchFamily="18" charset="0"/>
              </a:rPr>
              <a:t>: Σύμφωνα με την πολιτική αυτή οι μόνιμες πηγές χρηματοδότησης υπερβαίνουν τα μόνιμα στοιχεία του ενεργητικού.</a:t>
            </a:r>
          </a:p>
          <a:p>
            <a:pPr algn="just">
              <a:buFont typeface="Wingdings" pitchFamily="2" charset="2"/>
              <a:buNone/>
            </a:pPr>
            <a:endParaRPr lang="el-GR" altLang="el-GR" sz="2800" dirty="0" smtClean="0">
              <a:latin typeface="Times New Roman" pitchFamily="18" charset="0"/>
            </a:endParaRPr>
          </a:p>
          <a:p>
            <a:pPr algn="just"/>
            <a:r>
              <a:rPr lang="el-GR" altLang="el-GR" sz="2800" b="1" dirty="0" smtClean="0">
                <a:latin typeface="Times New Roman" pitchFamily="18" charset="0"/>
              </a:rPr>
              <a:t>Επιθετική πολιτική χρηματοδότησης</a:t>
            </a:r>
            <a:r>
              <a:rPr lang="el-GR" altLang="el-GR" sz="2800" dirty="0" smtClean="0">
                <a:latin typeface="Times New Roman" pitchFamily="18" charset="0"/>
              </a:rPr>
              <a:t>: Σύμφωνα με την πολιτική αυτή οι μόνιμες πηγές χρηματοδότησης υπολείπονται των μονίμων στοιχείων του ενεργητικού.</a:t>
            </a:r>
          </a:p>
        </p:txBody>
      </p:sp>
      <p:sp>
        <p:nvSpPr>
          <p:cNvPr id="89091" name="Rectangle 5"/>
          <p:cNvSpPr>
            <a:spLocks noGrp="1" noChangeArrowheads="1"/>
          </p:cNvSpPr>
          <p:nvPr>
            <p:ph type="title"/>
          </p:nvPr>
        </p:nvSpPr>
        <p:spPr>
          <a:xfrm>
            <a:off x="0" y="125413"/>
            <a:ext cx="9144000" cy="576262"/>
          </a:xfrm>
          <a:noFill/>
        </p:spPr>
        <p:txBody>
          <a:bodyPr/>
          <a:lstStyle/>
          <a:p>
            <a:r>
              <a:rPr lang="el-GR" altLang="el-GR" sz="3000" b="1" dirty="0" smtClean="0">
                <a:latin typeface="Times New Roman" pitchFamily="18" charset="0"/>
              </a:rPr>
              <a:t>Πολιτικές Χρηματοδότησης του Κυκλοφορούντος Ενεργητικού (2)</a:t>
            </a:r>
            <a:r>
              <a:rPr lang="el-GR" altLang="el-GR" sz="3000" dirty="0" smtClean="0"/>
              <a:t>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0" y="188913"/>
            <a:ext cx="9144000" cy="576262"/>
          </a:xfrm>
          <a:noFill/>
        </p:spPr>
        <p:txBody>
          <a:bodyPr anchor="t"/>
          <a:lstStyle/>
          <a:p>
            <a:r>
              <a:rPr lang="el-GR" altLang="el-GR" sz="3400" b="1" dirty="0" smtClean="0">
                <a:latin typeface="Times New Roman" pitchFamily="18" charset="0"/>
              </a:rPr>
              <a:t>Στρατηγική της Αντιστάθμισης του Κινδύνου</a:t>
            </a:r>
          </a:p>
        </p:txBody>
      </p:sp>
      <p:sp>
        <p:nvSpPr>
          <p:cNvPr id="90116" name="Line 75"/>
          <p:cNvSpPr>
            <a:spLocks noChangeShapeType="1"/>
          </p:cNvSpPr>
          <p:nvPr/>
        </p:nvSpPr>
        <p:spPr bwMode="auto">
          <a:xfrm>
            <a:off x="2174875" y="4822825"/>
            <a:ext cx="3886200" cy="0"/>
          </a:xfrm>
          <a:prstGeom prst="line">
            <a:avLst/>
          </a:prstGeom>
          <a:noFill/>
          <a:ln w="9525">
            <a:solidFill>
              <a:schemeClr val="tx1"/>
            </a:solidFill>
            <a:round/>
            <a:headEnd/>
            <a:tailEnd type="triangle" w="med" len="med"/>
          </a:ln>
        </p:spPr>
        <p:txBody>
          <a:bodyPr/>
          <a:lstStyle/>
          <a:p>
            <a:endParaRPr lang="el-GR" dirty="0"/>
          </a:p>
        </p:txBody>
      </p:sp>
      <p:sp>
        <p:nvSpPr>
          <p:cNvPr id="90117" name="Line 76"/>
          <p:cNvSpPr>
            <a:spLocks noChangeShapeType="1"/>
          </p:cNvSpPr>
          <p:nvPr/>
        </p:nvSpPr>
        <p:spPr bwMode="auto">
          <a:xfrm flipV="1">
            <a:off x="2174875" y="2651125"/>
            <a:ext cx="3314700" cy="685800"/>
          </a:xfrm>
          <a:prstGeom prst="line">
            <a:avLst/>
          </a:prstGeom>
          <a:noFill/>
          <a:ln w="9525">
            <a:solidFill>
              <a:schemeClr val="tx1"/>
            </a:solidFill>
            <a:round/>
            <a:headEnd/>
            <a:tailEnd/>
          </a:ln>
        </p:spPr>
        <p:txBody>
          <a:bodyPr/>
          <a:lstStyle/>
          <a:p>
            <a:endParaRPr lang="el-GR" dirty="0"/>
          </a:p>
        </p:txBody>
      </p:sp>
      <p:sp>
        <p:nvSpPr>
          <p:cNvPr id="90118" name="Line 77"/>
          <p:cNvSpPr>
            <a:spLocks noChangeShapeType="1"/>
          </p:cNvSpPr>
          <p:nvPr/>
        </p:nvSpPr>
        <p:spPr bwMode="auto">
          <a:xfrm>
            <a:off x="2517775" y="2879725"/>
            <a:ext cx="0" cy="91440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0119" name="Line 78"/>
          <p:cNvSpPr>
            <a:spLocks noChangeShapeType="1"/>
          </p:cNvSpPr>
          <p:nvPr/>
        </p:nvSpPr>
        <p:spPr bwMode="auto">
          <a:xfrm>
            <a:off x="2517775" y="3794125"/>
            <a:ext cx="0" cy="102870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0120" name="Text Box 79"/>
          <p:cNvSpPr txBox="1">
            <a:spLocks noChangeArrowheads="1"/>
          </p:cNvSpPr>
          <p:nvPr/>
        </p:nvSpPr>
        <p:spPr bwMode="auto">
          <a:xfrm>
            <a:off x="1200150" y="3336925"/>
            <a:ext cx="2447925" cy="342900"/>
          </a:xfrm>
          <a:prstGeom prst="rect">
            <a:avLst/>
          </a:prstGeom>
          <a:noFill/>
          <a:ln w="9525">
            <a:noFill/>
            <a:miter lim="800000"/>
            <a:headEnd/>
            <a:tailEnd/>
          </a:ln>
        </p:spPr>
        <p:txBody>
          <a:bodyPr/>
          <a:lstStyle/>
          <a:p>
            <a:pPr algn="ctr"/>
            <a:r>
              <a:rPr lang="el-GR" altLang="el-GR" sz="1600" dirty="0">
                <a:latin typeface="Times New Roman" pitchFamily="18" charset="0"/>
              </a:rPr>
              <a:t>Κυκλοφορούν Ενεργητικό</a:t>
            </a:r>
          </a:p>
        </p:txBody>
      </p:sp>
      <p:sp>
        <p:nvSpPr>
          <p:cNvPr id="90121" name="Text Box 80"/>
          <p:cNvSpPr txBox="1">
            <a:spLocks noChangeArrowheads="1"/>
          </p:cNvSpPr>
          <p:nvPr/>
        </p:nvSpPr>
        <p:spPr bwMode="auto">
          <a:xfrm>
            <a:off x="2174875" y="4137025"/>
            <a:ext cx="2409825" cy="300038"/>
          </a:xfrm>
          <a:prstGeom prst="rect">
            <a:avLst/>
          </a:prstGeom>
          <a:noFill/>
          <a:ln w="9525">
            <a:noFill/>
            <a:miter lim="800000"/>
            <a:headEnd/>
            <a:tailEnd/>
          </a:ln>
        </p:spPr>
        <p:txBody>
          <a:bodyPr/>
          <a:lstStyle/>
          <a:p>
            <a:r>
              <a:rPr lang="el-GR" altLang="el-GR" sz="900" dirty="0"/>
              <a:t> </a:t>
            </a:r>
            <a:r>
              <a:rPr lang="el-GR" altLang="el-GR" sz="1600" dirty="0">
                <a:latin typeface="Times New Roman" pitchFamily="18" charset="0"/>
              </a:rPr>
              <a:t>Πάγιο Ενεργητικό</a:t>
            </a:r>
          </a:p>
        </p:txBody>
      </p:sp>
      <p:sp>
        <p:nvSpPr>
          <p:cNvPr id="90122" name="Line 81"/>
          <p:cNvSpPr>
            <a:spLocks noChangeShapeType="1"/>
          </p:cNvSpPr>
          <p:nvPr/>
        </p:nvSpPr>
        <p:spPr bwMode="auto">
          <a:xfrm flipV="1">
            <a:off x="2174875" y="2193925"/>
            <a:ext cx="0" cy="2628900"/>
          </a:xfrm>
          <a:prstGeom prst="line">
            <a:avLst/>
          </a:prstGeom>
          <a:noFill/>
          <a:ln w="9525">
            <a:solidFill>
              <a:schemeClr val="tx1"/>
            </a:solidFill>
            <a:round/>
            <a:headEnd/>
            <a:tailEnd type="triangle" w="med" len="med"/>
          </a:ln>
        </p:spPr>
        <p:txBody>
          <a:bodyPr/>
          <a:lstStyle/>
          <a:p>
            <a:endParaRPr lang="el-GR" dirty="0"/>
          </a:p>
        </p:txBody>
      </p:sp>
      <p:sp>
        <p:nvSpPr>
          <p:cNvPr id="90123" name="Line 82"/>
          <p:cNvSpPr>
            <a:spLocks noChangeShapeType="1"/>
          </p:cNvSpPr>
          <p:nvPr/>
        </p:nvSpPr>
        <p:spPr bwMode="auto">
          <a:xfrm>
            <a:off x="3684588" y="2651125"/>
            <a:ext cx="7937" cy="388938"/>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0124" name="Line 83"/>
          <p:cNvSpPr>
            <a:spLocks noChangeShapeType="1"/>
          </p:cNvSpPr>
          <p:nvPr/>
        </p:nvSpPr>
        <p:spPr bwMode="auto">
          <a:xfrm>
            <a:off x="3697288" y="3025775"/>
            <a:ext cx="1587" cy="57150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0125" name="Text Box 84"/>
          <p:cNvSpPr txBox="1">
            <a:spLocks noChangeArrowheads="1"/>
          </p:cNvSpPr>
          <p:nvPr/>
        </p:nvSpPr>
        <p:spPr bwMode="auto">
          <a:xfrm>
            <a:off x="3089275" y="3141663"/>
            <a:ext cx="3151188" cy="287337"/>
          </a:xfrm>
          <a:prstGeom prst="rect">
            <a:avLst/>
          </a:prstGeom>
          <a:noFill/>
          <a:ln w="9525">
            <a:noFill/>
            <a:miter lim="800000"/>
            <a:headEnd/>
            <a:tailEnd/>
          </a:ln>
        </p:spPr>
        <p:txBody>
          <a:bodyPr/>
          <a:lstStyle/>
          <a:p>
            <a:pPr algn="ctr"/>
            <a:r>
              <a:rPr lang="el-GR" altLang="el-GR" sz="1600" dirty="0">
                <a:latin typeface="Times New Roman" pitchFamily="18" charset="0"/>
              </a:rPr>
              <a:t>Μόνιμο Κυκλοφορούν Ενεργητικό</a:t>
            </a:r>
          </a:p>
        </p:txBody>
      </p:sp>
      <p:sp>
        <p:nvSpPr>
          <p:cNvPr id="90126" name="Line 85"/>
          <p:cNvSpPr>
            <a:spLocks noChangeShapeType="1"/>
          </p:cNvSpPr>
          <p:nvPr/>
        </p:nvSpPr>
        <p:spPr bwMode="auto">
          <a:xfrm flipV="1">
            <a:off x="2174875" y="3222625"/>
            <a:ext cx="3429000" cy="685800"/>
          </a:xfrm>
          <a:prstGeom prst="line">
            <a:avLst/>
          </a:prstGeom>
          <a:noFill/>
          <a:ln w="9525">
            <a:solidFill>
              <a:schemeClr val="tx1"/>
            </a:solidFill>
            <a:round/>
            <a:headEnd/>
            <a:tailEnd/>
          </a:ln>
        </p:spPr>
        <p:txBody>
          <a:bodyPr/>
          <a:lstStyle/>
          <a:p>
            <a:endParaRPr lang="el-GR" dirty="0"/>
          </a:p>
        </p:txBody>
      </p:sp>
      <p:sp>
        <p:nvSpPr>
          <p:cNvPr id="90127" name="Line 86"/>
          <p:cNvSpPr>
            <a:spLocks noChangeShapeType="1"/>
          </p:cNvSpPr>
          <p:nvPr/>
        </p:nvSpPr>
        <p:spPr bwMode="auto">
          <a:xfrm flipH="1" flipV="1">
            <a:off x="3089275" y="2422525"/>
            <a:ext cx="571500" cy="457200"/>
          </a:xfrm>
          <a:prstGeom prst="line">
            <a:avLst/>
          </a:prstGeom>
          <a:noFill/>
          <a:ln w="9525">
            <a:solidFill>
              <a:schemeClr val="tx1"/>
            </a:solidFill>
            <a:round/>
            <a:headEnd/>
            <a:tailEnd/>
          </a:ln>
        </p:spPr>
        <p:txBody>
          <a:bodyPr/>
          <a:lstStyle/>
          <a:p>
            <a:endParaRPr lang="el-GR" dirty="0"/>
          </a:p>
        </p:txBody>
      </p:sp>
      <p:sp>
        <p:nvSpPr>
          <p:cNvPr id="90128" name="Text Box 87"/>
          <p:cNvSpPr txBox="1">
            <a:spLocks noChangeArrowheads="1"/>
          </p:cNvSpPr>
          <p:nvPr/>
        </p:nvSpPr>
        <p:spPr bwMode="auto">
          <a:xfrm>
            <a:off x="2289175" y="1989138"/>
            <a:ext cx="3879850" cy="360362"/>
          </a:xfrm>
          <a:prstGeom prst="rect">
            <a:avLst/>
          </a:prstGeom>
          <a:noFill/>
          <a:ln w="9525">
            <a:noFill/>
            <a:miter lim="800000"/>
            <a:headEnd/>
            <a:tailEnd/>
          </a:ln>
        </p:spPr>
        <p:txBody>
          <a:bodyPr/>
          <a:lstStyle/>
          <a:p>
            <a:pPr algn="ctr"/>
            <a:r>
              <a:rPr lang="el-GR" altLang="el-GR" sz="1600" dirty="0">
                <a:latin typeface="Times New Roman" pitchFamily="18" charset="0"/>
              </a:rPr>
              <a:t>Προσωρινό Κυκλοφορούν Ενεργητικό</a:t>
            </a:r>
          </a:p>
        </p:txBody>
      </p:sp>
      <p:sp>
        <p:nvSpPr>
          <p:cNvPr id="90129" name="AutoShape 88"/>
          <p:cNvSpPr>
            <a:spLocks/>
          </p:cNvSpPr>
          <p:nvPr/>
        </p:nvSpPr>
        <p:spPr bwMode="auto">
          <a:xfrm>
            <a:off x="5489575" y="2651125"/>
            <a:ext cx="114300" cy="2171700"/>
          </a:xfrm>
          <a:prstGeom prst="rightBrace">
            <a:avLst>
              <a:gd name="adj1" fmla="val 158333"/>
              <a:gd name="adj2" fmla="val 50000"/>
            </a:avLst>
          </a:prstGeom>
          <a:noFill/>
          <a:ln w="9525">
            <a:solidFill>
              <a:schemeClr val="tx1"/>
            </a:solidFill>
            <a:round/>
            <a:headEnd/>
            <a:tailEnd/>
          </a:ln>
        </p:spPr>
        <p:txBody>
          <a:bodyPr/>
          <a:lstStyle/>
          <a:p>
            <a:endParaRPr lang="el-GR" altLang="el-GR" dirty="0"/>
          </a:p>
        </p:txBody>
      </p:sp>
      <p:sp>
        <p:nvSpPr>
          <p:cNvPr id="90130" name="Text Box 89"/>
          <p:cNvSpPr txBox="1">
            <a:spLocks noChangeArrowheads="1"/>
          </p:cNvSpPr>
          <p:nvPr/>
        </p:nvSpPr>
        <p:spPr bwMode="auto">
          <a:xfrm>
            <a:off x="6305550" y="4708525"/>
            <a:ext cx="942975" cy="344488"/>
          </a:xfrm>
          <a:prstGeom prst="rect">
            <a:avLst/>
          </a:prstGeom>
          <a:solidFill>
            <a:srgbClr val="FFFFFF">
              <a:alpha val="0"/>
            </a:srgbClr>
          </a:solidFill>
          <a:ln w="9525">
            <a:noFill/>
            <a:miter lim="800000"/>
            <a:headEnd/>
            <a:tailEnd/>
          </a:ln>
        </p:spPr>
        <p:txBody>
          <a:bodyPr/>
          <a:lstStyle/>
          <a:p>
            <a:r>
              <a:rPr lang="el-GR" altLang="el-GR" sz="1600" dirty="0">
                <a:latin typeface="Times New Roman" pitchFamily="18" charset="0"/>
              </a:rPr>
              <a:t>Χρόνος</a:t>
            </a:r>
          </a:p>
        </p:txBody>
      </p:sp>
      <p:sp>
        <p:nvSpPr>
          <p:cNvPr id="90131" name="Text Box 90"/>
          <p:cNvSpPr txBox="1">
            <a:spLocks noChangeArrowheads="1"/>
          </p:cNvSpPr>
          <p:nvPr/>
        </p:nvSpPr>
        <p:spPr bwMode="auto">
          <a:xfrm>
            <a:off x="1200150" y="1628775"/>
            <a:ext cx="2016125" cy="457200"/>
          </a:xfrm>
          <a:prstGeom prst="rect">
            <a:avLst/>
          </a:prstGeom>
          <a:solidFill>
            <a:srgbClr val="FFFFFF">
              <a:alpha val="0"/>
            </a:srgbClr>
          </a:solidFill>
          <a:ln w="9525">
            <a:noFill/>
            <a:miter lim="800000"/>
            <a:headEnd/>
            <a:tailEnd/>
          </a:ln>
        </p:spPr>
        <p:txBody>
          <a:bodyPr/>
          <a:lstStyle/>
          <a:p>
            <a:pPr algn="ctr"/>
            <a:r>
              <a:rPr lang="el-GR" altLang="el-GR" dirty="0">
                <a:latin typeface="Times New Roman" pitchFamily="18" charset="0"/>
              </a:rPr>
              <a:t>Χρηματικά ποσά</a:t>
            </a:r>
          </a:p>
        </p:txBody>
      </p:sp>
      <p:sp>
        <p:nvSpPr>
          <p:cNvPr id="90132" name="Text Box 91"/>
          <p:cNvSpPr txBox="1">
            <a:spLocks noChangeArrowheads="1"/>
          </p:cNvSpPr>
          <p:nvPr/>
        </p:nvSpPr>
        <p:spPr bwMode="auto">
          <a:xfrm>
            <a:off x="5702300" y="2276475"/>
            <a:ext cx="2554288" cy="406400"/>
          </a:xfrm>
          <a:prstGeom prst="rect">
            <a:avLst/>
          </a:prstGeom>
          <a:noFill/>
          <a:ln w="9525">
            <a:noFill/>
            <a:miter lim="800000"/>
            <a:headEnd/>
            <a:tailEnd/>
          </a:ln>
        </p:spPr>
        <p:txBody>
          <a:bodyPr/>
          <a:lstStyle/>
          <a:p>
            <a:pPr algn="ctr"/>
            <a:r>
              <a:rPr lang="el-GR" altLang="el-GR" sz="1600" dirty="0">
                <a:latin typeface="Times New Roman" pitchFamily="18" charset="0"/>
              </a:rPr>
              <a:t>Προσωρινή χρηματοδότηση</a:t>
            </a:r>
          </a:p>
        </p:txBody>
      </p:sp>
      <p:sp>
        <p:nvSpPr>
          <p:cNvPr id="90133" name="Text Box 92"/>
          <p:cNvSpPr txBox="1">
            <a:spLocks noChangeArrowheads="1"/>
          </p:cNvSpPr>
          <p:nvPr/>
        </p:nvSpPr>
        <p:spPr bwMode="auto">
          <a:xfrm>
            <a:off x="5603875" y="3595688"/>
            <a:ext cx="3444875" cy="409575"/>
          </a:xfrm>
          <a:prstGeom prst="rect">
            <a:avLst/>
          </a:prstGeom>
          <a:noFill/>
          <a:ln w="9525">
            <a:noFill/>
            <a:miter lim="800000"/>
            <a:headEnd/>
            <a:tailEnd/>
          </a:ln>
        </p:spPr>
        <p:txBody>
          <a:bodyPr/>
          <a:lstStyle/>
          <a:p>
            <a:pPr algn="ctr"/>
            <a:r>
              <a:rPr lang="el-GR" altLang="el-GR" sz="1600" dirty="0">
                <a:latin typeface="Times New Roman" pitchFamily="18" charset="0"/>
              </a:rPr>
              <a:t>Μόνιμη και αυτόματη χρηματοδότηση</a:t>
            </a:r>
          </a:p>
        </p:txBody>
      </p:sp>
      <p:sp>
        <p:nvSpPr>
          <p:cNvPr id="90134" name="Line 93"/>
          <p:cNvSpPr>
            <a:spLocks noChangeShapeType="1"/>
          </p:cNvSpPr>
          <p:nvPr/>
        </p:nvSpPr>
        <p:spPr bwMode="auto">
          <a:xfrm flipV="1">
            <a:off x="2174875" y="2193925"/>
            <a:ext cx="3314700" cy="685800"/>
          </a:xfrm>
          <a:prstGeom prst="line">
            <a:avLst/>
          </a:prstGeom>
          <a:noFill/>
          <a:ln w="9525">
            <a:solidFill>
              <a:schemeClr val="tx1"/>
            </a:solidFill>
            <a:prstDash val="dash"/>
            <a:round/>
            <a:headEnd/>
            <a:tailEnd/>
          </a:ln>
        </p:spPr>
        <p:txBody>
          <a:bodyPr/>
          <a:lstStyle/>
          <a:p>
            <a:endParaRPr lang="el-GR" dirty="0"/>
          </a:p>
        </p:txBody>
      </p:sp>
      <p:sp>
        <p:nvSpPr>
          <p:cNvPr id="90135" name="AutoShape 94"/>
          <p:cNvSpPr>
            <a:spLocks/>
          </p:cNvSpPr>
          <p:nvPr/>
        </p:nvSpPr>
        <p:spPr bwMode="auto">
          <a:xfrm>
            <a:off x="5435600" y="2276475"/>
            <a:ext cx="228600" cy="342900"/>
          </a:xfrm>
          <a:prstGeom prst="rightBrace">
            <a:avLst>
              <a:gd name="adj1" fmla="val 12500"/>
              <a:gd name="adj2" fmla="val 50000"/>
            </a:avLst>
          </a:prstGeom>
          <a:noFill/>
          <a:ln w="9525">
            <a:solidFill>
              <a:schemeClr val="tx1"/>
            </a:solidFill>
            <a:round/>
            <a:headEnd/>
            <a:tailEnd/>
          </a:ln>
        </p:spPr>
        <p:txBody>
          <a:bodyPr/>
          <a:lstStyle/>
          <a:p>
            <a:endParaRPr lang="el-GR" altLang="el-GR"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3 - Θέση αριθμού διαφάνειας"/>
          <p:cNvSpPr>
            <a:spLocks noGrp="1"/>
          </p:cNvSpPr>
          <p:nvPr>
            <p:ph type="sldNum" sz="quarter" idx="12"/>
          </p:nvPr>
        </p:nvSpPr>
        <p:spPr>
          <a:xfrm>
            <a:off x="457200" y="6245225"/>
            <a:ext cx="2133600" cy="476250"/>
          </a:xfrm>
          <a:noFill/>
        </p:spPr>
        <p:txBody>
          <a:bodyPr/>
          <a:lstStyle/>
          <a:p>
            <a:pPr algn="l"/>
            <a:fld id="{BA80C748-41D9-459A-8AD8-48724269CB9F}" type="slidenum">
              <a:rPr lang="el-GR" altLang="el-GR" smtClean="0">
                <a:latin typeface="Arial" pitchFamily="34" charset="0"/>
              </a:rPr>
              <a:pPr algn="l"/>
              <a:t>217</a:t>
            </a:fld>
            <a:endParaRPr lang="el-GR" altLang="el-GR" dirty="0" smtClean="0">
              <a:latin typeface="Arial" pitchFamily="34" charset="0"/>
            </a:endParaRPr>
          </a:p>
        </p:txBody>
      </p:sp>
      <p:sp>
        <p:nvSpPr>
          <p:cNvPr id="91139" name="Text Box 56"/>
          <p:cNvSpPr txBox="1">
            <a:spLocks noChangeArrowheads="1"/>
          </p:cNvSpPr>
          <p:nvPr/>
        </p:nvSpPr>
        <p:spPr bwMode="auto">
          <a:xfrm>
            <a:off x="900113" y="3530600"/>
            <a:ext cx="2519362" cy="239713"/>
          </a:xfrm>
          <a:prstGeom prst="rect">
            <a:avLst/>
          </a:prstGeom>
          <a:noFill/>
          <a:ln w="9525">
            <a:noFill/>
            <a:miter lim="800000"/>
            <a:headEnd/>
            <a:tailEnd/>
          </a:ln>
        </p:spPr>
        <p:txBody>
          <a:bodyPr/>
          <a:lstStyle/>
          <a:p>
            <a:pPr algn="ctr"/>
            <a:r>
              <a:rPr lang="el-GR" altLang="el-GR" sz="900" dirty="0"/>
              <a:t> </a:t>
            </a:r>
            <a:r>
              <a:rPr lang="el-GR" altLang="el-GR" sz="1600" dirty="0">
                <a:latin typeface="Times New Roman" pitchFamily="18" charset="0"/>
              </a:rPr>
              <a:t>Κυκλοφορούν Ενεργητικό</a:t>
            </a:r>
          </a:p>
        </p:txBody>
      </p:sp>
      <p:sp>
        <p:nvSpPr>
          <p:cNvPr id="91140" name="Text Box 59"/>
          <p:cNvSpPr txBox="1">
            <a:spLocks noChangeArrowheads="1"/>
          </p:cNvSpPr>
          <p:nvPr/>
        </p:nvSpPr>
        <p:spPr bwMode="auto">
          <a:xfrm>
            <a:off x="2916238" y="3333750"/>
            <a:ext cx="3168650" cy="311150"/>
          </a:xfrm>
          <a:prstGeom prst="rect">
            <a:avLst/>
          </a:prstGeom>
          <a:noFill/>
          <a:ln w="9525">
            <a:noFill/>
            <a:miter lim="800000"/>
            <a:headEnd/>
            <a:tailEnd/>
          </a:ln>
        </p:spPr>
        <p:txBody>
          <a:bodyPr/>
          <a:lstStyle/>
          <a:p>
            <a:pPr algn="ctr"/>
            <a:r>
              <a:rPr lang="el-GR" altLang="el-GR" sz="1600" dirty="0">
                <a:latin typeface="Times New Roman" pitchFamily="18" charset="0"/>
              </a:rPr>
              <a:t>Μόνιμο Κυκλοφορούν Ενεργητικό</a:t>
            </a:r>
          </a:p>
        </p:txBody>
      </p:sp>
      <p:sp>
        <p:nvSpPr>
          <p:cNvPr id="91141" name="Rectangle 2"/>
          <p:cNvSpPr>
            <a:spLocks noGrp="1" noChangeArrowheads="1"/>
          </p:cNvSpPr>
          <p:nvPr>
            <p:ph type="title"/>
          </p:nvPr>
        </p:nvSpPr>
        <p:spPr>
          <a:xfrm>
            <a:off x="0" y="188913"/>
            <a:ext cx="9144000" cy="647700"/>
          </a:xfrm>
          <a:noFill/>
        </p:spPr>
        <p:txBody>
          <a:bodyPr anchor="t"/>
          <a:lstStyle/>
          <a:p>
            <a:r>
              <a:rPr lang="el-GR" altLang="el-GR" sz="3600" b="1" dirty="0" smtClean="0">
                <a:latin typeface="Times New Roman" pitchFamily="18" charset="0"/>
              </a:rPr>
              <a:t>Συντηρητική Στρατηγική Χρηματοδότησης</a:t>
            </a:r>
          </a:p>
        </p:txBody>
      </p:sp>
      <p:sp>
        <p:nvSpPr>
          <p:cNvPr id="91142" name="Line 52"/>
          <p:cNvSpPr>
            <a:spLocks noChangeShapeType="1"/>
          </p:cNvSpPr>
          <p:nvPr/>
        </p:nvSpPr>
        <p:spPr bwMode="auto">
          <a:xfrm>
            <a:off x="2057400" y="5091113"/>
            <a:ext cx="3886200" cy="0"/>
          </a:xfrm>
          <a:prstGeom prst="line">
            <a:avLst/>
          </a:prstGeom>
          <a:noFill/>
          <a:ln w="9525">
            <a:solidFill>
              <a:schemeClr val="tx1"/>
            </a:solidFill>
            <a:round/>
            <a:headEnd/>
            <a:tailEnd type="triangle" w="med" len="med"/>
          </a:ln>
        </p:spPr>
        <p:txBody>
          <a:bodyPr/>
          <a:lstStyle/>
          <a:p>
            <a:endParaRPr lang="el-GR" dirty="0"/>
          </a:p>
        </p:txBody>
      </p:sp>
      <p:sp>
        <p:nvSpPr>
          <p:cNvPr id="91143" name="Line 53"/>
          <p:cNvSpPr>
            <a:spLocks noChangeShapeType="1"/>
          </p:cNvSpPr>
          <p:nvPr/>
        </p:nvSpPr>
        <p:spPr bwMode="auto">
          <a:xfrm flipV="1">
            <a:off x="2057400" y="2809875"/>
            <a:ext cx="3314700" cy="720725"/>
          </a:xfrm>
          <a:prstGeom prst="line">
            <a:avLst/>
          </a:prstGeom>
          <a:noFill/>
          <a:ln w="9525">
            <a:solidFill>
              <a:schemeClr val="tx1"/>
            </a:solidFill>
            <a:round/>
            <a:headEnd/>
            <a:tailEnd/>
          </a:ln>
        </p:spPr>
        <p:txBody>
          <a:bodyPr/>
          <a:lstStyle/>
          <a:p>
            <a:endParaRPr lang="el-GR" dirty="0"/>
          </a:p>
        </p:txBody>
      </p:sp>
      <p:sp>
        <p:nvSpPr>
          <p:cNvPr id="91144" name="Line 54"/>
          <p:cNvSpPr>
            <a:spLocks noChangeShapeType="1"/>
          </p:cNvSpPr>
          <p:nvPr/>
        </p:nvSpPr>
        <p:spPr bwMode="auto">
          <a:xfrm>
            <a:off x="2400300" y="3028950"/>
            <a:ext cx="0" cy="1008063"/>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1145" name="Line 55"/>
          <p:cNvSpPr>
            <a:spLocks noChangeShapeType="1"/>
          </p:cNvSpPr>
          <p:nvPr/>
        </p:nvSpPr>
        <p:spPr bwMode="auto">
          <a:xfrm>
            <a:off x="2400300" y="4010025"/>
            <a:ext cx="0" cy="1081088"/>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1146" name="Text Box 57"/>
          <p:cNvSpPr txBox="1">
            <a:spLocks noChangeArrowheads="1"/>
          </p:cNvSpPr>
          <p:nvPr/>
        </p:nvSpPr>
        <p:spPr bwMode="auto">
          <a:xfrm>
            <a:off x="2057400" y="4370388"/>
            <a:ext cx="1938338" cy="354012"/>
          </a:xfrm>
          <a:prstGeom prst="rect">
            <a:avLst/>
          </a:prstGeom>
          <a:noFill/>
          <a:ln w="9525">
            <a:noFill/>
            <a:miter lim="800000"/>
            <a:headEnd/>
            <a:tailEnd/>
          </a:ln>
        </p:spPr>
        <p:txBody>
          <a:bodyPr/>
          <a:lstStyle/>
          <a:p>
            <a:r>
              <a:rPr lang="el-GR" altLang="el-GR" sz="900" dirty="0"/>
              <a:t> </a:t>
            </a:r>
            <a:r>
              <a:rPr lang="el-GR" altLang="el-GR" sz="1600" dirty="0">
                <a:latin typeface="Times New Roman" pitchFamily="18" charset="0"/>
              </a:rPr>
              <a:t>Πάγιο Ενεργητικό</a:t>
            </a:r>
          </a:p>
        </p:txBody>
      </p:sp>
      <p:sp>
        <p:nvSpPr>
          <p:cNvPr id="91147" name="Line 58"/>
          <p:cNvSpPr>
            <a:spLocks noChangeShapeType="1"/>
          </p:cNvSpPr>
          <p:nvPr/>
        </p:nvSpPr>
        <p:spPr bwMode="auto">
          <a:xfrm>
            <a:off x="3579813" y="3201988"/>
            <a:ext cx="1587" cy="600075"/>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1148" name="Text Box 60"/>
          <p:cNvSpPr txBox="1">
            <a:spLocks noChangeArrowheads="1"/>
          </p:cNvSpPr>
          <p:nvPr/>
        </p:nvSpPr>
        <p:spPr bwMode="auto">
          <a:xfrm>
            <a:off x="2400300" y="2133600"/>
            <a:ext cx="2747963" cy="358775"/>
          </a:xfrm>
          <a:prstGeom prst="rect">
            <a:avLst/>
          </a:prstGeom>
          <a:noFill/>
          <a:ln w="9525">
            <a:noFill/>
            <a:miter lim="800000"/>
            <a:headEnd/>
            <a:tailEnd/>
          </a:ln>
        </p:spPr>
        <p:txBody>
          <a:bodyPr/>
          <a:lstStyle/>
          <a:p>
            <a:pPr algn="ctr"/>
            <a:r>
              <a:rPr lang="el-GR" altLang="el-GR" sz="1600" dirty="0">
                <a:latin typeface="Times New Roman" pitchFamily="18" charset="0"/>
              </a:rPr>
              <a:t>Διαπραγματεύσιμα χρεόγραφα</a:t>
            </a:r>
          </a:p>
        </p:txBody>
      </p:sp>
      <p:sp>
        <p:nvSpPr>
          <p:cNvPr id="91149" name="Text Box 61"/>
          <p:cNvSpPr txBox="1">
            <a:spLocks noChangeArrowheads="1"/>
          </p:cNvSpPr>
          <p:nvPr/>
        </p:nvSpPr>
        <p:spPr bwMode="auto">
          <a:xfrm>
            <a:off x="5943600" y="4960938"/>
            <a:ext cx="1004888" cy="342900"/>
          </a:xfrm>
          <a:prstGeom prst="rect">
            <a:avLst/>
          </a:prstGeom>
          <a:solidFill>
            <a:srgbClr val="FFFFFF">
              <a:alpha val="0"/>
            </a:srgbClr>
          </a:solidFill>
          <a:ln w="9525">
            <a:noFill/>
            <a:miter lim="800000"/>
            <a:headEnd/>
            <a:tailEnd/>
          </a:ln>
        </p:spPr>
        <p:txBody>
          <a:bodyPr/>
          <a:lstStyle/>
          <a:p>
            <a:r>
              <a:rPr lang="el-GR" altLang="el-GR" sz="1600" dirty="0">
                <a:latin typeface="Times New Roman" pitchFamily="18" charset="0"/>
              </a:rPr>
              <a:t>Χρόνος</a:t>
            </a:r>
          </a:p>
        </p:txBody>
      </p:sp>
      <p:sp>
        <p:nvSpPr>
          <p:cNvPr id="91150" name="Text Box 62"/>
          <p:cNvSpPr txBox="1">
            <a:spLocks noChangeArrowheads="1"/>
          </p:cNvSpPr>
          <p:nvPr/>
        </p:nvSpPr>
        <p:spPr bwMode="auto">
          <a:xfrm>
            <a:off x="1143000" y="1700213"/>
            <a:ext cx="1773238" cy="479425"/>
          </a:xfrm>
          <a:prstGeom prst="rect">
            <a:avLst/>
          </a:prstGeom>
          <a:solidFill>
            <a:srgbClr val="FFFFFF">
              <a:alpha val="0"/>
            </a:srgbClr>
          </a:solidFill>
          <a:ln w="9525">
            <a:noFill/>
            <a:miter lim="800000"/>
            <a:headEnd/>
            <a:tailEnd/>
          </a:ln>
        </p:spPr>
        <p:txBody>
          <a:bodyPr/>
          <a:lstStyle/>
          <a:p>
            <a:pPr algn="ctr"/>
            <a:r>
              <a:rPr lang="el-GR" altLang="el-GR" sz="1600" dirty="0">
                <a:latin typeface="Times New Roman" pitchFamily="18" charset="0"/>
              </a:rPr>
              <a:t>Χρηματικά ποσά</a:t>
            </a:r>
          </a:p>
        </p:txBody>
      </p:sp>
      <p:sp>
        <p:nvSpPr>
          <p:cNvPr id="91151" name="Text Box 63"/>
          <p:cNvSpPr txBox="1">
            <a:spLocks noChangeArrowheads="1"/>
          </p:cNvSpPr>
          <p:nvPr/>
        </p:nvSpPr>
        <p:spPr bwMode="auto">
          <a:xfrm>
            <a:off x="5630863" y="2276475"/>
            <a:ext cx="2541587" cy="412750"/>
          </a:xfrm>
          <a:prstGeom prst="rect">
            <a:avLst/>
          </a:prstGeom>
          <a:noFill/>
          <a:ln w="9525">
            <a:noFill/>
            <a:miter lim="800000"/>
            <a:headEnd/>
            <a:tailEnd/>
          </a:ln>
        </p:spPr>
        <p:txBody>
          <a:bodyPr/>
          <a:lstStyle/>
          <a:p>
            <a:pPr algn="ctr"/>
            <a:r>
              <a:rPr lang="el-GR" altLang="el-GR" sz="1600" dirty="0">
                <a:latin typeface="Times New Roman" pitchFamily="18" charset="0"/>
              </a:rPr>
              <a:t>Προσωρινή χρηματοδότηση</a:t>
            </a:r>
          </a:p>
        </p:txBody>
      </p:sp>
      <p:sp>
        <p:nvSpPr>
          <p:cNvPr id="91152" name="AutoShape 64"/>
          <p:cNvSpPr>
            <a:spLocks/>
          </p:cNvSpPr>
          <p:nvPr/>
        </p:nvSpPr>
        <p:spPr bwMode="auto">
          <a:xfrm>
            <a:off x="5257800" y="2420938"/>
            <a:ext cx="228600" cy="153987"/>
          </a:xfrm>
          <a:prstGeom prst="rightBrace">
            <a:avLst>
              <a:gd name="adj1" fmla="val 8333"/>
              <a:gd name="adj2" fmla="val 50000"/>
            </a:avLst>
          </a:prstGeom>
          <a:noFill/>
          <a:ln w="9525">
            <a:solidFill>
              <a:schemeClr val="tx1"/>
            </a:solidFill>
            <a:round/>
            <a:headEnd/>
            <a:tailEnd/>
          </a:ln>
        </p:spPr>
        <p:txBody>
          <a:bodyPr/>
          <a:lstStyle/>
          <a:p>
            <a:endParaRPr lang="el-GR" altLang="el-GR" dirty="0"/>
          </a:p>
        </p:txBody>
      </p:sp>
      <p:sp>
        <p:nvSpPr>
          <p:cNvPr id="91153" name="Text Box 65"/>
          <p:cNvSpPr txBox="1">
            <a:spLocks noChangeArrowheads="1"/>
          </p:cNvSpPr>
          <p:nvPr/>
        </p:nvSpPr>
        <p:spPr bwMode="auto">
          <a:xfrm>
            <a:off x="5486400" y="3719513"/>
            <a:ext cx="2614613" cy="573087"/>
          </a:xfrm>
          <a:prstGeom prst="rect">
            <a:avLst/>
          </a:prstGeom>
          <a:noFill/>
          <a:ln w="9525">
            <a:noFill/>
            <a:miter lim="800000"/>
            <a:headEnd/>
            <a:tailEnd/>
          </a:ln>
        </p:spPr>
        <p:txBody>
          <a:bodyPr/>
          <a:lstStyle/>
          <a:p>
            <a:pPr algn="ctr"/>
            <a:r>
              <a:rPr lang="el-GR" altLang="el-GR" sz="1600" dirty="0">
                <a:latin typeface="Times New Roman" pitchFamily="18" charset="0"/>
              </a:rPr>
              <a:t>Μόνιμη και αυτόματη χρηματοδότηση</a:t>
            </a:r>
          </a:p>
        </p:txBody>
      </p:sp>
      <p:sp>
        <p:nvSpPr>
          <p:cNvPr id="91154" name="Line 66"/>
          <p:cNvSpPr>
            <a:spLocks noChangeShapeType="1"/>
          </p:cNvSpPr>
          <p:nvPr/>
        </p:nvSpPr>
        <p:spPr bwMode="auto">
          <a:xfrm flipV="1">
            <a:off x="2057400" y="2570163"/>
            <a:ext cx="3314700" cy="720725"/>
          </a:xfrm>
          <a:prstGeom prst="line">
            <a:avLst/>
          </a:prstGeom>
          <a:noFill/>
          <a:ln w="9525">
            <a:solidFill>
              <a:schemeClr val="tx1"/>
            </a:solidFill>
            <a:prstDash val="dash"/>
            <a:round/>
            <a:headEnd/>
            <a:tailEnd/>
          </a:ln>
        </p:spPr>
        <p:txBody>
          <a:bodyPr/>
          <a:lstStyle/>
          <a:p>
            <a:endParaRPr lang="el-GR" dirty="0"/>
          </a:p>
        </p:txBody>
      </p:sp>
      <p:sp>
        <p:nvSpPr>
          <p:cNvPr id="91155" name="Line 67"/>
          <p:cNvSpPr>
            <a:spLocks noChangeShapeType="1"/>
          </p:cNvSpPr>
          <p:nvPr/>
        </p:nvSpPr>
        <p:spPr bwMode="auto">
          <a:xfrm>
            <a:off x="4229100" y="2833688"/>
            <a:ext cx="0" cy="22860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1156" name="Line 68"/>
          <p:cNvSpPr>
            <a:spLocks noChangeShapeType="1"/>
          </p:cNvSpPr>
          <p:nvPr/>
        </p:nvSpPr>
        <p:spPr bwMode="auto">
          <a:xfrm flipH="1">
            <a:off x="3148013" y="2490788"/>
            <a:ext cx="280987" cy="690562"/>
          </a:xfrm>
          <a:prstGeom prst="line">
            <a:avLst/>
          </a:prstGeom>
          <a:noFill/>
          <a:ln w="9525">
            <a:solidFill>
              <a:schemeClr val="tx1"/>
            </a:solidFill>
            <a:round/>
            <a:headEnd/>
            <a:tailEnd/>
          </a:ln>
        </p:spPr>
        <p:txBody>
          <a:bodyPr/>
          <a:lstStyle/>
          <a:p>
            <a:endParaRPr lang="el-GR" dirty="0"/>
          </a:p>
        </p:txBody>
      </p:sp>
      <p:sp>
        <p:nvSpPr>
          <p:cNvPr id="91157" name="Line 69"/>
          <p:cNvSpPr>
            <a:spLocks noChangeShapeType="1"/>
          </p:cNvSpPr>
          <p:nvPr/>
        </p:nvSpPr>
        <p:spPr bwMode="auto">
          <a:xfrm>
            <a:off x="3429000" y="2490788"/>
            <a:ext cx="728663" cy="457200"/>
          </a:xfrm>
          <a:prstGeom prst="line">
            <a:avLst/>
          </a:prstGeom>
          <a:noFill/>
          <a:ln w="9525">
            <a:solidFill>
              <a:schemeClr val="tx1"/>
            </a:solidFill>
            <a:round/>
            <a:headEnd/>
            <a:tailEnd/>
          </a:ln>
        </p:spPr>
        <p:txBody>
          <a:bodyPr/>
          <a:lstStyle/>
          <a:p>
            <a:endParaRPr lang="el-GR" dirty="0"/>
          </a:p>
        </p:txBody>
      </p:sp>
      <p:sp>
        <p:nvSpPr>
          <p:cNvPr id="91158" name="AutoShape 70"/>
          <p:cNvSpPr>
            <a:spLocks/>
          </p:cNvSpPr>
          <p:nvPr/>
        </p:nvSpPr>
        <p:spPr bwMode="auto">
          <a:xfrm>
            <a:off x="5372100" y="2605088"/>
            <a:ext cx="114300" cy="2486025"/>
          </a:xfrm>
          <a:prstGeom prst="rightBrace">
            <a:avLst>
              <a:gd name="adj1" fmla="val 181250"/>
              <a:gd name="adj2" fmla="val 50000"/>
            </a:avLst>
          </a:prstGeom>
          <a:noFill/>
          <a:ln w="9525">
            <a:solidFill>
              <a:schemeClr val="tx1"/>
            </a:solidFill>
            <a:round/>
            <a:headEnd/>
            <a:tailEnd/>
          </a:ln>
        </p:spPr>
        <p:txBody>
          <a:bodyPr/>
          <a:lstStyle/>
          <a:p>
            <a:endParaRPr lang="el-GR" altLang="el-GR" dirty="0"/>
          </a:p>
        </p:txBody>
      </p:sp>
      <p:sp>
        <p:nvSpPr>
          <p:cNvPr id="91159" name="Line 71"/>
          <p:cNvSpPr>
            <a:spLocks noChangeShapeType="1"/>
          </p:cNvSpPr>
          <p:nvPr/>
        </p:nvSpPr>
        <p:spPr bwMode="auto">
          <a:xfrm flipV="1">
            <a:off x="2057400" y="2370138"/>
            <a:ext cx="3314700" cy="685800"/>
          </a:xfrm>
          <a:prstGeom prst="line">
            <a:avLst/>
          </a:prstGeom>
          <a:noFill/>
          <a:ln w="9525">
            <a:solidFill>
              <a:schemeClr val="tx1"/>
            </a:solidFill>
            <a:prstDash val="dash"/>
            <a:round/>
            <a:headEnd/>
            <a:tailEnd/>
          </a:ln>
        </p:spPr>
        <p:txBody>
          <a:bodyPr/>
          <a:lstStyle/>
          <a:p>
            <a:endParaRPr lang="el-GR" dirty="0"/>
          </a:p>
        </p:txBody>
      </p:sp>
      <p:sp>
        <p:nvSpPr>
          <p:cNvPr id="91160" name="Freeform 72"/>
          <p:cNvSpPr>
            <a:spLocks/>
          </p:cNvSpPr>
          <p:nvPr/>
        </p:nvSpPr>
        <p:spPr bwMode="auto">
          <a:xfrm>
            <a:off x="2057400" y="2530475"/>
            <a:ext cx="3200400" cy="1000125"/>
          </a:xfrm>
          <a:custGeom>
            <a:avLst/>
            <a:gdLst>
              <a:gd name="T0" fmla="*/ 0 w 5040"/>
              <a:gd name="T1" fmla="*/ 666833344 h 1500"/>
              <a:gd name="T2" fmla="*/ 217741500 w 5040"/>
              <a:gd name="T3" fmla="*/ 346753339 h 1500"/>
              <a:gd name="T4" fmla="*/ 653224500 w 5040"/>
              <a:gd name="T5" fmla="*/ 506793341 h 1500"/>
              <a:gd name="T6" fmla="*/ 943546500 w 5040"/>
              <a:gd name="T7" fmla="*/ 186713336 h 1500"/>
              <a:gd name="T8" fmla="*/ 1379029500 w 5040"/>
              <a:gd name="T9" fmla="*/ 346753339 h 1500"/>
              <a:gd name="T10" fmla="*/ 1596771000 w 5040"/>
              <a:gd name="T11" fmla="*/ 26673334 h 1500"/>
              <a:gd name="T12" fmla="*/ 2032254000 w 5040"/>
              <a:gd name="T13" fmla="*/ 186713336 h 1500"/>
              <a:gd name="T14" fmla="*/ 0 60000 65536"/>
              <a:gd name="T15" fmla="*/ 0 60000 65536"/>
              <a:gd name="T16" fmla="*/ 0 60000 65536"/>
              <a:gd name="T17" fmla="*/ 0 60000 65536"/>
              <a:gd name="T18" fmla="*/ 0 60000 65536"/>
              <a:gd name="T19" fmla="*/ 0 60000 65536"/>
              <a:gd name="T20" fmla="*/ 0 60000 65536"/>
              <a:gd name="T21" fmla="*/ 0 w 5040"/>
              <a:gd name="T22" fmla="*/ 0 h 1500"/>
              <a:gd name="T23" fmla="*/ 5040 w 5040"/>
              <a:gd name="T24" fmla="*/ 1500 h 1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 h="1500">
                <a:moveTo>
                  <a:pt x="0" y="1500"/>
                </a:moveTo>
                <a:cubicBezTo>
                  <a:pt x="135" y="1170"/>
                  <a:pt x="270" y="840"/>
                  <a:pt x="540" y="780"/>
                </a:cubicBezTo>
                <a:cubicBezTo>
                  <a:pt x="810" y="720"/>
                  <a:pt x="1320" y="1200"/>
                  <a:pt x="1620" y="1140"/>
                </a:cubicBezTo>
                <a:cubicBezTo>
                  <a:pt x="1920" y="1080"/>
                  <a:pt x="2040" y="480"/>
                  <a:pt x="2340" y="420"/>
                </a:cubicBezTo>
                <a:cubicBezTo>
                  <a:pt x="2640" y="360"/>
                  <a:pt x="3150" y="840"/>
                  <a:pt x="3420" y="780"/>
                </a:cubicBezTo>
                <a:cubicBezTo>
                  <a:pt x="3690" y="720"/>
                  <a:pt x="3690" y="120"/>
                  <a:pt x="3960" y="60"/>
                </a:cubicBezTo>
                <a:cubicBezTo>
                  <a:pt x="4230" y="0"/>
                  <a:pt x="4635" y="210"/>
                  <a:pt x="5040" y="420"/>
                </a:cubicBezTo>
              </a:path>
            </a:pathLst>
          </a:custGeom>
          <a:noFill/>
          <a:ln w="9525">
            <a:solidFill>
              <a:schemeClr val="tx1"/>
            </a:solidFill>
            <a:round/>
            <a:headEnd/>
            <a:tailEnd/>
          </a:ln>
        </p:spPr>
        <p:txBody>
          <a:bodyPr/>
          <a:lstStyle/>
          <a:p>
            <a:endParaRPr lang="el-GR" dirty="0"/>
          </a:p>
        </p:txBody>
      </p:sp>
      <p:sp>
        <p:nvSpPr>
          <p:cNvPr id="91161" name="Line 73"/>
          <p:cNvSpPr>
            <a:spLocks noChangeShapeType="1"/>
          </p:cNvSpPr>
          <p:nvPr/>
        </p:nvSpPr>
        <p:spPr bwMode="auto">
          <a:xfrm flipV="1">
            <a:off x="2057400" y="3409950"/>
            <a:ext cx="3429000" cy="720725"/>
          </a:xfrm>
          <a:prstGeom prst="line">
            <a:avLst/>
          </a:prstGeom>
          <a:noFill/>
          <a:ln w="9525">
            <a:solidFill>
              <a:schemeClr val="tx1"/>
            </a:solidFill>
            <a:round/>
            <a:headEnd/>
            <a:tailEnd/>
          </a:ln>
        </p:spPr>
        <p:txBody>
          <a:bodyPr/>
          <a:lstStyle/>
          <a:p>
            <a:endParaRPr lang="el-GR" dirty="0"/>
          </a:p>
        </p:txBody>
      </p:sp>
      <p:sp>
        <p:nvSpPr>
          <p:cNvPr id="91162" name="Line 96"/>
          <p:cNvSpPr>
            <a:spLocks noChangeShapeType="1"/>
          </p:cNvSpPr>
          <p:nvPr/>
        </p:nvSpPr>
        <p:spPr bwMode="auto">
          <a:xfrm flipV="1">
            <a:off x="2057400" y="2349500"/>
            <a:ext cx="0" cy="2760663"/>
          </a:xfrm>
          <a:prstGeom prst="line">
            <a:avLst/>
          </a:prstGeom>
          <a:noFill/>
          <a:ln w="9525">
            <a:solidFill>
              <a:schemeClr val="tx1"/>
            </a:solidFill>
            <a:round/>
            <a:headEnd/>
            <a:tailEnd type="triangle" w="med" len="med"/>
          </a:ln>
        </p:spPr>
        <p:txBody>
          <a:bodyPr/>
          <a:lstStyle/>
          <a:p>
            <a:endParaRPr lang="el-GR"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3 - Θέση αριθμού διαφάνειας"/>
          <p:cNvSpPr>
            <a:spLocks noGrp="1"/>
          </p:cNvSpPr>
          <p:nvPr>
            <p:ph type="sldNum" sz="quarter" idx="12"/>
          </p:nvPr>
        </p:nvSpPr>
        <p:spPr>
          <a:xfrm>
            <a:off x="457200" y="6245225"/>
            <a:ext cx="2133600" cy="476250"/>
          </a:xfrm>
          <a:noFill/>
        </p:spPr>
        <p:txBody>
          <a:bodyPr/>
          <a:lstStyle/>
          <a:p>
            <a:pPr algn="l"/>
            <a:fld id="{0817D246-CDAC-4174-8644-4F7498DEE0CE}" type="slidenum">
              <a:rPr lang="el-GR" altLang="el-GR" smtClean="0">
                <a:latin typeface="Arial" pitchFamily="34" charset="0"/>
              </a:rPr>
              <a:pPr algn="l"/>
              <a:t>218</a:t>
            </a:fld>
            <a:endParaRPr lang="el-GR" altLang="el-GR" dirty="0" smtClean="0">
              <a:latin typeface="Arial" pitchFamily="34" charset="0"/>
            </a:endParaRPr>
          </a:p>
        </p:txBody>
      </p:sp>
      <p:sp>
        <p:nvSpPr>
          <p:cNvPr id="92163" name="Text Box 38"/>
          <p:cNvSpPr txBox="1">
            <a:spLocks noChangeArrowheads="1"/>
          </p:cNvSpPr>
          <p:nvPr/>
        </p:nvSpPr>
        <p:spPr bwMode="auto">
          <a:xfrm>
            <a:off x="2195513" y="1916113"/>
            <a:ext cx="3294062" cy="579437"/>
          </a:xfrm>
          <a:prstGeom prst="rect">
            <a:avLst/>
          </a:prstGeom>
          <a:noFill/>
          <a:ln w="9525">
            <a:noFill/>
            <a:miter lim="800000"/>
            <a:headEnd/>
            <a:tailEnd/>
          </a:ln>
        </p:spPr>
        <p:txBody>
          <a:bodyPr/>
          <a:lstStyle/>
          <a:p>
            <a:pPr algn="ctr"/>
            <a:r>
              <a:rPr lang="el-GR" altLang="el-GR" sz="1600" dirty="0">
                <a:latin typeface="Times New Roman" pitchFamily="18" charset="0"/>
              </a:rPr>
              <a:t>Μόνιμη εξάρτηση από βραχυπρόθεσμη χρηματοδότηση</a:t>
            </a:r>
          </a:p>
        </p:txBody>
      </p:sp>
      <p:sp>
        <p:nvSpPr>
          <p:cNvPr id="92164" name="Rectangle 2"/>
          <p:cNvSpPr>
            <a:spLocks noGrp="1" noChangeArrowheads="1"/>
          </p:cNvSpPr>
          <p:nvPr>
            <p:ph type="title"/>
          </p:nvPr>
        </p:nvSpPr>
        <p:spPr>
          <a:xfrm>
            <a:off x="0" y="188913"/>
            <a:ext cx="9144000" cy="633412"/>
          </a:xfrm>
          <a:noFill/>
        </p:spPr>
        <p:txBody>
          <a:bodyPr anchor="t"/>
          <a:lstStyle/>
          <a:p>
            <a:r>
              <a:rPr lang="el-GR" altLang="el-GR" sz="3600" b="1" dirty="0" smtClean="0">
                <a:latin typeface="Times New Roman" pitchFamily="18" charset="0"/>
              </a:rPr>
              <a:t>Επιθετική Στρατηγική Χρηματοδότησης</a:t>
            </a:r>
          </a:p>
        </p:txBody>
      </p:sp>
      <p:sp>
        <p:nvSpPr>
          <p:cNvPr id="92165" name="Text Box 26"/>
          <p:cNvSpPr txBox="1">
            <a:spLocks noChangeArrowheads="1"/>
          </p:cNvSpPr>
          <p:nvPr/>
        </p:nvSpPr>
        <p:spPr bwMode="auto">
          <a:xfrm>
            <a:off x="1143000" y="1557338"/>
            <a:ext cx="1700213" cy="457200"/>
          </a:xfrm>
          <a:prstGeom prst="rect">
            <a:avLst/>
          </a:prstGeom>
          <a:solidFill>
            <a:srgbClr val="FFFFFF">
              <a:alpha val="0"/>
            </a:srgbClr>
          </a:solidFill>
          <a:ln w="9525">
            <a:noFill/>
            <a:miter lim="800000"/>
            <a:headEnd/>
            <a:tailEnd/>
          </a:ln>
        </p:spPr>
        <p:txBody>
          <a:bodyPr/>
          <a:lstStyle/>
          <a:p>
            <a:pPr algn="ctr"/>
            <a:r>
              <a:rPr lang="el-GR" altLang="el-GR" sz="1600" dirty="0">
                <a:latin typeface="Times New Roman" pitchFamily="18" charset="0"/>
              </a:rPr>
              <a:t>Χρηματικά ποσά</a:t>
            </a:r>
          </a:p>
        </p:txBody>
      </p:sp>
      <p:sp>
        <p:nvSpPr>
          <p:cNvPr id="92166" name="Line 27"/>
          <p:cNvSpPr>
            <a:spLocks noChangeShapeType="1"/>
          </p:cNvSpPr>
          <p:nvPr/>
        </p:nvSpPr>
        <p:spPr bwMode="auto">
          <a:xfrm>
            <a:off x="2057400" y="4832350"/>
            <a:ext cx="3886200" cy="0"/>
          </a:xfrm>
          <a:prstGeom prst="line">
            <a:avLst/>
          </a:prstGeom>
          <a:noFill/>
          <a:ln w="9525">
            <a:solidFill>
              <a:schemeClr val="tx1"/>
            </a:solidFill>
            <a:round/>
            <a:headEnd/>
            <a:tailEnd type="triangle" w="med" len="med"/>
          </a:ln>
        </p:spPr>
        <p:txBody>
          <a:bodyPr/>
          <a:lstStyle/>
          <a:p>
            <a:endParaRPr lang="el-GR" dirty="0"/>
          </a:p>
        </p:txBody>
      </p:sp>
      <p:sp>
        <p:nvSpPr>
          <p:cNvPr id="92167" name="Line 28"/>
          <p:cNvSpPr>
            <a:spLocks noChangeShapeType="1"/>
          </p:cNvSpPr>
          <p:nvPr/>
        </p:nvSpPr>
        <p:spPr bwMode="auto">
          <a:xfrm flipV="1">
            <a:off x="2057400" y="2660650"/>
            <a:ext cx="3314700" cy="685800"/>
          </a:xfrm>
          <a:prstGeom prst="line">
            <a:avLst/>
          </a:prstGeom>
          <a:noFill/>
          <a:ln w="9525">
            <a:solidFill>
              <a:schemeClr val="tx1"/>
            </a:solidFill>
            <a:round/>
            <a:headEnd/>
            <a:tailEnd/>
          </a:ln>
        </p:spPr>
        <p:txBody>
          <a:bodyPr/>
          <a:lstStyle/>
          <a:p>
            <a:endParaRPr lang="el-GR" dirty="0"/>
          </a:p>
        </p:txBody>
      </p:sp>
      <p:sp>
        <p:nvSpPr>
          <p:cNvPr id="92168" name="Freeform 29"/>
          <p:cNvSpPr>
            <a:spLocks/>
          </p:cNvSpPr>
          <p:nvPr/>
        </p:nvSpPr>
        <p:spPr bwMode="auto">
          <a:xfrm>
            <a:off x="2057400" y="2393950"/>
            <a:ext cx="3200400" cy="952500"/>
          </a:xfrm>
          <a:custGeom>
            <a:avLst/>
            <a:gdLst>
              <a:gd name="T0" fmla="*/ 0 w 5040"/>
              <a:gd name="T1" fmla="*/ 604837500 h 1500"/>
              <a:gd name="T2" fmla="*/ 217741500 w 5040"/>
              <a:gd name="T3" fmla="*/ 314515500 h 1500"/>
              <a:gd name="T4" fmla="*/ 653224500 w 5040"/>
              <a:gd name="T5" fmla="*/ 459676500 h 1500"/>
              <a:gd name="T6" fmla="*/ 943546500 w 5040"/>
              <a:gd name="T7" fmla="*/ 169354500 h 1500"/>
              <a:gd name="T8" fmla="*/ 1379029500 w 5040"/>
              <a:gd name="T9" fmla="*/ 314515500 h 1500"/>
              <a:gd name="T10" fmla="*/ 1596771000 w 5040"/>
              <a:gd name="T11" fmla="*/ 24193500 h 1500"/>
              <a:gd name="T12" fmla="*/ 2032254000 w 5040"/>
              <a:gd name="T13" fmla="*/ 169354500 h 1500"/>
              <a:gd name="T14" fmla="*/ 0 60000 65536"/>
              <a:gd name="T15" fmla="*/ 0 60000 65536"/>
              <a:gd name="T16" fmla="*/ 0 60000 65536"/>
              <a:gd name="T17" fmla="*/ 0 60000 65536"/>
              <a:gd name="T18" fmla="*/ 0 60000 65536"/>
              <a:gd name="T19" fmla="*/ 0 60000 65536"/>
              <a:gd name="T20" fmla="*/ 0 60000 65536"/>
              <a:gd name="T21" fmla="*/ 0 w 5040"/>
              <a:gd name="T22" fmla="*/ 0 h 1500"/>
              <a:gd name="T23" fmla="*/ 5040 w 5040"/>
              <a:gd name="T24" fmla="*/ 1500 h 1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 h="1500">
                <a:moveTo>
                  <a:pt x="0" y="1500"/>
                </a:moveTo>
                <a:cubicBezTo>
                  <a:pt x="135" y="1170"/>
                  <a:pt x="270" y="840"/>
                  <a:pt x="540" y="780"/>
                </a:cubicBezTo>
                <a:cubicBezTo>
                  <a:pt x="810" y="720"/>
                  <a:pt x="1320" y="1200"/>
                  <a:pt x="1620" y="1140"/>
                </a:cubicBezTo>
                <a:cubicBezTo>
                  <a:pt x="1920" y="1080"/>
                  <a:pt x="2040" y="480"/>
                  <a:pt x="2340" y="420"/>
                </a:cubicBezTo>
                <a:cubicBezTo>
                  <a:pt x="2640" y="360"/>
                  <a:pt x="3150" y="840"/>
                  <a:pt x="3420" y="780"/>
                </a:cubicBezTo>
                <a:cubicBezTo>
                  <a:pt x="3690" y="720"/>
                  <a:pt x="3690" y="120"/>
                  <a:pt x="3960" y="60"/>
                </a:cubicBezTo>
                <a:cubicBezTo>
                  <a:pt x="4230" y="0"/>
                  <a:pt x="4635" y="210"/>
                  <a:pt x="5040" y="420"/>
                </a:cubicBezTo>
              </a:path>
            </a:pathLst>
          </a:custGeom>
          <a:noFill/>
          <a:ln w="9525">
            <a:solidFill>
              <a:schemeClr val="tx1"/>
            </a:solidFill>
            <a:round/>
            <a:headEnd/>
            <a:tailEnd/>
          </a:ln>
        </p:spPr>
        <p:txBody>
          <a:bodyPr/>
          <a:lstStyle/>
          <a:p>
            <a:endParaRPr lang="el-GR" dirty="0"/>
          </a:p>
        </p:txBody>
      </p:sp>
      <p:sp>
        <p:nvSpPr>
          <p:cNvPr id="92169" name="Line 30"/>
          <p:cNvSpPr>
            <a:spLocks noChangeShapeType="1"/>
          </p:cNvSpPr>
          <p:nvPr/>
        </p:nvSpPr>
        <p:spPr bwMode="auto">
          <a:xfrm>
            <a:off x="2400300" y="2879725"/>
            <a:ext cx="0" cy="923925"/>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2170" name="Line 31"/>
          <p:cNvSpPr>
            <a:spLocks noChangeShapeType="1"/>
          </p:cNvSpPr>
          <p:nvPr/>
        </p:nvSpPr>
        <p:spPr bwMode="auto">
          <a:xfrm>
            <a:off x="2400300" y="3803650"/>
            <a:ext cx="0" cy="102870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2171" name="Text Box 32"/>
          <p:cNvSpPr txBox="1">
            <a:spLocks noChangeArrowheads="1"/>
          </p:cNvSpPr>
          <p:nvPr/>
        </p:nvSpPr>
        <p:spPr bwMode="auto">
          <a:xfrm>
            <a:off x="971550" y="3346450"/>
            <a:ext cx="2571750" cy="298450"/>
          </a:xfrm>
          <a:prstGeom prst="rect">
            <a:avLst/>
          </a:prstGeom>
          <a:noFill/>
          <a:ln w="9525">
            <a:noFill/>
            <a:miter lim="800000"/>
            <a:headEnd/>
            <a:tailEnd/>
          </a:ln>
        </p:spPr>
        <p:txBody>
          <a:bodyPr/>
          <a:lstStyle/>
          <a:p>
            <a:pPr algn="ctr"/>
            <a:r>
              <a:rPr lang="el-GR" altLang="el-GR" sz="900" dirty="0"/>
              <a:t> </a:t>
            </a:r>
            <a:r>
              <a:rPr lang="el-GR" altLang="el-GR" sz="1600" dirty="0">
                <a:latin typeface="Times New Roman" pitchFamily="18" charset="0"/>
              </a:rPr>
              <a:t>Κυκλοφορούν Ενεργητικό</a:t>
            </a:r>
          </a:p>
        </p:txBody>
      </p:sp>
      <p:sp>
        <p:nvSpPr>
          <p:cNvPr id="92172" name="Line 33"/>
          <p:cNvSpPr>
            <a:spLocks noChangeShapeType="1"/>
          </p:cNvSpPr>
          <p:nvPr/>
        </p:nvSpPr>
        <p:spPr bwMode="auto">
          <a:xfrm flipV="1">
            <a:off x="2057400" y="2203450"/>
            <a:ext cx="0" cy="2628900"/>
          </a:xfrm>
          <a:prstGeom prst="line">
            <a:avLst/>
          </a:prstGeom>
          <a:noFill/>
          <a:ln w="9525">
            <a:solidFill>
              <a:schemeClr val="tx1"/>
            </a:solidFill>
            <a:round/>
            <a:headEnd/>
            <a:tailEnd type="triangle" w="med" len="med"/>
          </a:ln>
        </p:spPr>
        <p:txBody>
          <a:bodyPr/>
          <a:lstStyle/>
          <a:p>
            <a:endParaRPr lang="el-GR" dirty="0"/>
          </a:p>
        </p:txBody>
      </p:sp>
      <p:sp>
        <p:nvSpPr>
          <p:cNvPr id="92173" name="Line 34"/>
          <p:cNvSpPr>
            <a:spLocks noChangeShapeType="1"/>
          </p:cNvSpPr>
          <p:nvPr/>
        </p:nvSpPr>
        <p:spPr bwMode="auto">
          <a:xfrm flipH="1">
            <a:off x="3424238" y="3071813"/>
            <a:ext cx="4762" cy="207962"/>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2174" name="Line 35"/>
          <p:cNvSpPr>
            <a:spLocks noChangeShapeType="1"/>
          </p:cNvSpPr>
          <p:nvPr/>
        </p:nvSpPr>
        <p:spPr bwMode="auto">
          <a:xfrm>
            <a:off x="4229100" y="2889250"/>
            <a:ext cx="0" cy="57150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92175" name="Text Box 36"/>
          <p:cNvSpPr txBox="1">
            <a:spLocks noChangeArrowheads="1"/>
          </p:cNvSpPr>
          <p:nvPr/>
        </p:nvSpPr>
        <p:spPr bwMode="auto">
          <a:xfrm>
            <a:off x="3543300" y="3068638"/>
            <a:ext cx="3189288" cy="288925"/>
          </a:xfrm>
          <a:prstGeom prst="rect">
            <a:avLst/>
          </a:prstGeom>
          <a:noFill/>
          <a:ln w="9525">
            <a:noFill/>
            <a:miter lim="800000"/>
            <a:headEnd/>
            <a:tailEnd/>
          </a:ln>
        </p:spPr>
        <p:txBody>
          <a:bodyPr/>
          <a:lstStyle/>
          <a:p>
            <a:pPr algn="ctr"/>
            <a:r>
              <a:rPr lang="el-GR" altLang="el-GR" sz="1600" dirty="0">
                <a:latin typeface="Times New Roman" pitchFamily="18" charset="0"/>
              </a:rPr>
              <a:t>Μόνιμο Κυκλοφορούν Ενεργητικό</a:t>
            </a:r>
          </a:p>
        </p:txBody>
      </p:sp>
      <p:sp>
        <p:nvSpPr>
          <p:cNvPr id="92176" name="Line 37"/>
          <p:cNvSpPr>
            <a:spLocks noChangeShapeType="1"/>
          </p:cNvSpPr>
          <p:nvPr/>
        </p:nvSpPr>
        <p:spPr bwMode="auto">
          <a:xfrm flipV="1">
            <a:off x="2057400" y="3232150"/>
            <a:ext cx="3429000" cy="685800"/>
          </a:xfrm>
          <a:prstGeom prst="line">
            <a:avLst/>
          </a:prstGeom>
          <a:noFill/>
          <a:ln w="9525">
            <a:solidFill>
              <a:schemeClr val="tx1"/>
            </a:solidFill>
            <a:round/>
            <a:headEnd/>
            <a:tailEnd/>
          </a:ln>
        </p:spPr>
        <p:txBody>
          <a:bodyPr/>
          <a:lstStyle/>
          <a:p>
            <a:endParaRPr lang="el-GR" dirty="0"/>
          </a:p>
        </p:txBody>
      </p:sp>
      <p:sp>
        <p:nvSpPr>
          <p:cNvPr id="92177" name="AutoShape 39"/>
          <p:cNvSpPr>
            <a:spLocks/>
          </p:cNvSpPr>
          <p:nvPr/>
        </p:nvSpPr>
        <p:spPr bwMode="auto">
          <a:xfrm>
            <a:off x="5372100" y="2889250"/>
            <a:ext cx="114300" cy="1943100"/>
          </a:xfrm>
          <a:prstGeom prst="rightBrace">
            <a:avLst>
              <a:gd name="adj1" fmla="val 141667"/>
              <a:gd name="adj2" fmla="val 50000"/>
            </a:avLst>
          </a:prstGeom>
          <a:noFill/>
          <a:ln w="9525">
            <a:solidFill>
              <a:schemeClr val="tx1"/>
            </a:solidFill>
            <a:round/>
            <a:headEnd/>
            <a:tailEnd/>
          </a:ln>
        </p:spPr>
        <p:txBody>
          <a:bodyPr/>
          <a:lstStyle/>
          <a:p>
            <a:endParaRPr lang="el-GR" altLang="el-GR" dirty="0"/>
          </a:p>
        </p:txBody>
      </p:sp>
      <p:sp>
        <p:nvSpPr>
          <p:cNvPr id="92178" name="Text Box 40"/>
          <p:cNvSpPr txBox="1">
            <a:spLocks noChangeArrowheads="1"/>
          </p:cNvSpPr>
          <p:nvPr/>
        </p:nvSpPr>
        <p:spPr bwMode="auto">
          <a:xfrm>
            <a:off x="6088063" y="4678363"/>
            <a:ext cx="860425" cy="342900"/>
          </a:xfrm>
          <a:prstGeom prst="rect">
            <a:avLst/>
          </a:prstGeom>
          <a:solidFill>
            <a:srgbClr val="FFFFFF">
              <a:alpha val="0"/>
            </a:srgbClr>
          </a:solidFill>
          <a:ln w="9525">
            <a:noFill/>
            <a:miter lim="800000"/>
            <a:headEnd/>
            <a:tailEnd/>
          </a:ln>
        </p:spPr>
        <p:txBody>
          <a:bodyPr/>
          <a:lstStyle/>
          <a:p>
            <a:r>
              <a:rPr lang="el-GR" altLang="el-GR" sz="1600" dirty="0">
                <a:latin typeface="Times New Roman" pitchFamily="18" charset="0"/>
              </a:rPr>
              <a:t>Χρόνος</a:t>
            </a:r>
          </a:p>
        </p:txBody>
      </p:sp>
      <p:sp>
        <p:nvSpPr>
          <p:cNvPr id="92179" name="Text Box 41"/>
          <p:cNvSpPr txBox="1">
            <a:spLocks noChangeArrowheads="1"/>
          </p:cNvSpPr>
          <p:nvPr/>
        </p:nvSpPr>
        <p:spPr bwMode="auto">
          <a:xfrm>
            <a:off x="5486400" y="2276475"/>
            <a:ext cx="2109788" cy="481013"/>
          </a:xfrm>
          <a:prstGeom prst="rect">
            <a:avLst/>
          </a:prstGeom>
          <a:noFill/>
          <a:ln w="9525">
            <a:noFill/>
            <a:miter lim="800000"/>
            <a:headEnd/>
            <a:tailEnd/>
          </a:ln>
        </p:spPr>
        <p:txBody>
          <a:bodyPr/>
          <a:lstStyle/>
          <a:p>
            <a:pPr algn="ctr"/>
            <a:r>
              <a:rPr lang="el-GR" altLang="el-GR" sz="1600" dirty="0">
                <a:latin typeface="Times New Roman" pitchFamily="18" charset="0"/>
              </a:rPr>
              <a:t>Προσωρινή χρηματοδότηση</a:t>
            </a:r>
          </a:p>
        </p:txBody>
      </p:sp>
      <p:sp>
        <p:nvSpPr>
          <p:cNvPr id="92180" name="AutoShape 42"/>
          <p:cNvSpPr>
            <a:spLocks/>
          </p:cNvSpPr>
          <p:nvPr/>
        </p:nvSpPr>
        <p:spPr bwMode="auto">
          <a:xfrm>
            <a:off x="5257800" y="2317750"/>
            <a:ext cx="228600" cy="571500"/>
          </a:xfrm>
          <a:prstGeom prst="rightBrace">
            <a:avLst>
              <a:gd name="adj1" fmla="val 20833"/>
              <a:gd name="adj2" fmla="val 50000"/>
            </a:avLst>
          </a:prstGeom>
          <a:noFill/>
          <a:ln w="9525">
            <a:solidFill>
              <a:schemeClr val="tx1"/>
            </a:solidFill>
            <a:round/>
            <a:headEnd/>
            <a:tailEnd/>
          </a:ln>
        </p:spPr>
        <p:txBody>
          <a:bodyPr/>
          <a:lstStyle/>
          <a:p>
            <a:endParaRPr lang="el-GR" altLang="el-GR" dirty="0"/>
          </a:p>
        </p:txBody>
      </p:sp>
      <p:sp>
        <p:nvSpPr>
          <p:cNvPr id="92181" name="Text Box 43"/>
          <p:cNvSpPr txBox="1">
            <a:spLocks noChangeArrowheads="1"/>
          </p:cNvSpPr>
          <p:nvPr/>
        </p:nvSpPr>
        <p:spPr bwMode="auto">
          <a:xfrm>
            <a:off x="5486400" y="3606800"/>
            <a:ext cx="2398713" cy="685800"/>
          </a:xfrm>
          <a:prstGeom prst="rect">
            <a:avLst/>
          </a:prstGeom>
          <a:noFill/>
          <a:ln w="9525">
            <a:noFill/>
            <a:miter lim="800000"/>
            <a:headEnd/>
            <a:tailEnd/>
          </a:ln>
        </p:spPr>
        <p:txBody>
          <a:bodyPr/>
          <a:lstStyle/>
          <a:p>
            <a:pPr algn="ctr"/>
            <a:r>
              <a:rPr lang="el-GR" altLang="el-GR" sz="1600" dirty="0">
                <a:latin typeface="Times New Roman" pitchFamily="18" charset="0"/>
              </a:rPr>
              <a:t>Μόνιμη και αυτόματη χρηματοδότηση</a:t>
            </a:r>
          </a:p>
        </p:txBody>
      </p:sp>
      <p:sp>
        <p:nvSpPr>
          <p:cNvPr id="92182" name="Line 44"/>
          <p:cNvSpPr>
            <a:spLocks noChangeShapeType="1"/>
          </p:cNvSpPr>
          <p:nvPr/>
        </p:nvSpPr>
        <p:spPr bwMode="auto">
          <a:xfrm flipV="1">
            <a:off x="2057400" y="2889250"/>
            <a:ext cx="3314700" cy="685800"/>
          </a:xfrm>
          <a:prstGeom prst="line">
            <a:avLst/>
          </a:prstGeom>
          <a:noFill/>
          <a:ln w="9525">
            <a:solidFill>
              <a:schemeClr val="tx1"/>
            </a:solidFill>
            <a:prstDash val="dash"/>
            <a:round/>
            <a:headEnd/>
            <a:tailEnd/>
          </a:ln>
        </p:spPr>
        <p:txBody>
          <a:bodyPr/>
          <a:lstStyle/>
          <a:p>
            <a:endParaRPr lang="el-GR" dirty="0"/>
          </a:p>
        </p:txBody>
      </p:sp>
      <p:sp>
        <p:nvSpPr>
          <p:cNvPr id="92183" name="Line 45"/>
          <p:cNvSpPr>
            <a:spLocks noChangeShapeType="1"/>
          </p:cNvSpPr>
          <p:nvPr/>
        </p:nvSpPr>
        <p:spPr bwMode="auto">
          <a:xfrm>
            <a:off x="2971800" y="2546350"/>
            <a:ext cx="374650" cy="628650"/>
          </a:xfrm>
          <a:prstGeom prst="line">
            <a:avLst/>
          </a:prstGeom>
          <a:noFill/>
          <a:ln w="9525">
            <a:solidFill>
              <a:schemeClr val="tx1"/>
            </a:solidFill>
            <a:round/>
            <a:headEnd/>
            <a:tailEnd/>
          </a:ln>
        </p:spPr>
        <p:txBody>
          <a:bodyPr/>
          <a:lstStyle/>
          <a:p>
            <a:endParaRPr lang="el-GR" dirty="0"/>
          </a:p>
        </p:txBody>
      </p:sp>
      <p:sp>
        <p:nvSpPr>
          <p:cNvPr id="92184" name="Line 46"/>
          <p:cNvSpPr>
            <a:spLocks noChangeShapeType="1"/>
          </p:cNvSpPr>
          <p:nvPr/>
        </p:nvSpPr>
        <p:spPr bwMode="auto">
          <a:xfrm flipV="1">
            <a:off x="2057400" y="2227263"/>
            <a:ext cx="3314700" cy="685800"/>
          </a:xfrm>
          <a:prstGeom prst="line">
            <a:avLst/>
          </a:prstGeom>
          <a:noFill/>
          <a:ln w="9525">
            <a:solidFill>
              <a:schemeClr val="tx1"/>
            </a:solidFill>
            <a:prstDash val="dash"/>
            <a:round/>
            <a:headEnd/>
            <a:tailEnd/>
          </a:ln>
        </p:spPr>
        <p:txBody>
          <a:bodyPr/>
          <a:lstStyle/>
          <a:p>
            <a:endParaRPr lang="el-GR" dirty="0"/>
          </a:p>
        </p:txBody>
      </p:sp>
      <p:sp>
        <p:nvSpPr>
          <p:cNvPr id="92185" name="Text Box 47"/>
          <p:cNvSpPr txBox="1">
            <a:spLocks noChangeArrowheads="1"/>
          </p:cNvSpPr>
          <p:nvPr/>
        </p:nvSpPr>
        <p:spPr bwMode="auto">
          <a:xfrm>
            <a:off x="2128838" y="4149725"/>
            <a:ext cx="1938337" cy="354013"/>
          </a:xfrm>
          <a:prstGeom prst="rect">
            <a:avLst/>
          </a:prstGeom>
          <a:noFill/>
          <a:ln w="9525">
            <a:noFill/>
            <a:miter lim="800000"/>
            <a:headEnd/>
            <a:tailEnd/>
          </a:ln>
        </p:spPr>
        <p:txBody>
          <a:bodyPr/>
          <a:lstStyle/>
          <a:p>
            <a:r>
              <a:rPr lang="el-GR" altLang="el-GR" sz="900" dirty="0"/>
              <a:t> </a:t>
            </a:r>
            <a:r>
              <a:rPr lang="el-GR" altLang="el-GR" sz="1600" dirty="0">
                <a:latin typeface="Times New Roman" pitchFamily="18" charset="0"/>
              </a:rPr>
              <a:t>Πάγιο Ενεργητικό</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274638"/>
            <a:ext cx="9036496" cy="1143000"/>
          </a:xfrm>
        </p:spPr>
        <p:txBody>
          <a:bodyPr/>
          <a:lstStyle/>
          <a:p>
            <a:pPr eaLnBrk="1" hangingPunct="1"/>
            <a:r>
              <a:rPr lang="el-GR" altLang="el-GR" b="1" dirty="0" smtClean="0"/>
              <a:t>ΚΕΦΑΛΑΙΟ ΚΙΝΗΣΗΣ</a:t>
            </a:r>
            <a:br>
              <a:rPr lang="el-GR" altLang="el-GR" b="1" dirty="0" smtClean="0"/>
            </a:br>
            <a:r>
              <a:rPr lang="el-GR" altLang="el-GR" b="1" dirty="0" smtClean="0">
                <a:solidFill>
                  <a:srgbClr val="0000CC"/>
                </a:solidFill>
              </a:rPr>
              <a:t>ΛΕΙΤΟΥΡΓΙΑ</a:t>
            </a:r>
            <a:r>
              <a:rPr lang="el-GR" altLang="el-GR" b="1" dirty="0" smtClean="0"/>
              <a:t> </a:t>
            </a:r>
            <a:r>
              <a:rPr lang="el-GR" altLang="el-GR" b="1" dirty="0" smtClean="0">
                <a:solidFill>
                  <a:srgbClr val="006600"/>
                </a:solidFill>
              </a:rPr>
              <a:t>ΧΡΗΣΗ</a:t>
            </a:r>
            <a:r>
              <a:rPr lang="el-GR" altLang="el-GR" b="1" dirty="0" smtClean="0"/>
              <a:t> </a:t>
            </a:r>
            <a:r>
              <a:rPr lang="el-GR" altLang="el-GR" b="1" dirty="0" smtClean="0">
                <a:solidFill>
                  <a:srgbClr val="C00000"/>
                </a:solidFill>
              </a:rPr>
              <a:t>ΔΙΑΧΕΙΡΙΣΗ</a:t>
            </a:r>
          </a:p>
        </p:txBody>
      </p:sp>
      <p:sp>
        <p:nvSpPr>
          <p:cNvPr id="93187" name="Rectangle 3"/>
          <p:cNvSpPr>
            <a:spLocks noGrp="1" noChangeArrowheads="1"/>
          </p:cNvSpPr>
          <p:nvPr>
            <p:ph type="body" idx="1"/>
          </p:nvPr>
        </p:nvSpPr>
        <p:spPr>
          <a:xfrm>
            <a:off x="107504" y="1600200"/>
            <a:ext cx="8856984" cy="4997152"/>
          </a:xfrm>
        </p:spPr>
        <p:txBody>
          <a:bodyPr/>
          <a:lstStyle/>
          <a:p>
            <a:pPr algn="just" eaLnBrk="1" hangingPunct="1">
              <a:lnSpc>
                <a:spcPct val="90000"/>
              </a:lnSpc>
            </a:pPr>
            <a:r>
              <a:rPr lang="el-GR" altLang="el-GR" dirty="0" smtClean="0"/>
              <a:t>Το </a:t>
            </a:r>
            <a:r>
              <a:rPr lang="el-GR" altLang="el-GR" dirty="0" smtClean="0">
                <a:hlinkClick r:id="rId2"/>
              </a:rPr>
              <a:t>κεφάλαιο κίνησης</a:t>
            </a:r>
            <a:r>
              <a:rPr lang="el-GR" altLang="el-GR" dirty="0" smtClean="0"/>
              <a:t> μιας εταιρείας είναι το ποσό των χρημάτων που είναι δεσμευμένο για τις συνήθεις λειτουργίες της επιχείρησης (εκτός από το πάγιο </a:t>
            </a:r>
            <a:r>
              <a:rPr lang="el-GR" altLang="el-GR" dirty="0" smtClean="0">
                <a:hlinkClick r:id="rId2"/>
              </a:rPr>
              <a:t>ενεργητικό</a:t>
            </a:r>
            <a:r>
              <a:rPr lang="el-GR" altLang="el-GR" dirty="0" smtClean="0"/>
              <a:t>) και τα στοιχεία από τα οποία αποτελείται συνιστούν τους παράγοντες εκείνους που κυρίως επηρεάζουν το συνολικό ρυθμό ταμειακής κίνησης. </a:t>
            </a:r>
          </a:p>
          <a:p>
            <a:pPr algn="just" eaLnBrk="1" hangingPunct="1">
              <a:lnSpc>
                <a:spcPct val="90000"/>
              </a:lnSpc>
            </a:pPr>
            <a:r>
              <a:rPr lang="el-GR" altLang="el-GR" sz="2800" b="1" dirty="0" smtClean="0"/>
              <a:t>Ενεργητικό = Πάγια + Κυκλοφορούν Ενεργητικό</a:t>
            </a:r>
          </a:p>
          <a:p>
            <a:pPr algn="just" eaLnBrk="1" hangingPunct="1">
              <a:lnSpc>
                <a:spcPct val="90000"/>
              </a:lnSpc>
            </a:pPr>
            <a:r>
              <a:rPr lang="el-GR" altLang="el-GR" sz="2800" b="1" dirty="0" smtClean="0"/>
              <a:t>Κεφάλαιο Κίνησης = Κυκλοφορούν Ενεργητικό</a:t>
            </a:r>
          </a:p>
          <a:p>
            <a:pPr algn="just" eaLnBrk="1" hangingPunct="1">
              <a:lnSpc>
                <a:spcPct val="90000"/>
              </a:lnSpc>
            </a:pPr>
            <a:r>
              <a:rPr lang="el-GR" altLang="el-GR" sz="2800" b="1" dirty="0" smtClean="0"/>
              <a:t>Καθαρό Κεφάλαιο Κίνησης = ΚΕ - ΒΥ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81075"/>
          </a:xfrm>
        </p:spPr>
        <p:txBody>
          <a:bodyPr/>
          <a:lstStyle/>
          <a:p>
            <a:pPr eaLnBrk="1" hangingPunct="1"/>
            <a:r>
              <a:rPr lang="el-GR" altLang="el-GR" b="1" dirty="0" smtClean="0"/>
              <a:t>ΟΙΚΟΝΟΜΙΚΕΣ ΚΑΤΑΣΤΑΣΕΙΣ</a:t>
            </a:r>
          </a:p>
        </p:txBody>
      </p:sp>
      <p:sp>
        <p:nvSpPr>
          <p:cNvPr id="19459" name="Rectangle 3"/>
          <p:cNvSpPr>
            <a:spLocks noGrp="1" noChangeArrowheads="1"/>
          </p:cNvSpPr>
          <p:nvPr>
            <p:ph type="body" idx="1"/>
          </p:nvPr>
        </p:nvSpPr>
        <p:spPr>
          <a:xfrm>
            <a:off x="457200" y="981075"/>
            <a:ext cx="8229600" cy="5145088"/>
          </a:xfrm>
        </p:spPr>
        <p:txBody>
          <a:bodyPr/>
          <a:lstStyle/>
          <a:p>
            <a:pPr eaLnBrk="1" hangingPunct="1">
              <a:lnSpc>
                <a:spcPct val="90000"/>
              </a:lnSpc>
              <a:buFontTx/>
              <a:buNone/>
            </a:pPr>
            <a:r>
              <a:rPr lang="el-GR" altLang="el-GR" sz="2800" dirty="0" smtClean="0"/>
              <a:t>Οι οικονομικές καταστάσεις διακρίνονται στις</a:t>
            </a:r>
          </a:p>
          <a:p>
            <a:pPr eaLnBrk="1" hangingPunct="1">
              <a:lnSpc>
                <a:spcPct val="90000"/>
              </a:lnSpc>
              <a:buFontTx/>
              <a:buNone/>
            </a:pPr>
            <a:r>
              <a:rPr lang="el-GR" altLang="el-GR" sz="2800" dirty="0" smtClean="0"/>
              <a:t>παρακάτω κατηγορίες:</a:t>
            </a:r>
            <a:endParaRPr lang="el-GR" altLang="el-GR" sz="2800" u="sng" dirty="0" smtClean="0"/>
          </a:p>
          <a:p>
            <a:pPr eaLnBrk="1" hangingPunct="1">
              <a:lnSpc>
                <a:spcPct val="90000"/>
              </a:lnSpc>
            </a:pPr>
            <a:r>
              <a:rPr lang="el-GR" altLang="el-GR" sz="2800" dirty="0" smtClean="0"/>
              <a:t>- Η κατάσταση του ισολογισμού τέλους χρήσης.</a:t>
            </a:r>
          </a:p>
          <a:p>
            <a:pPr eaLnBrk="1" hangingPunct="1">
              <a:lnSpc>
                <a:spcPct val="90000"/>
              </a:lnSpc>
            </a:pPr>
            <a:r>
              <a:rPr lang="en-US" altLang="el-GR" sz="2800" dirty="0" smtClean="0"/>
              <a:t>- </a:t>
            </a:r>
            <a:r>
              <a:rPr lang="el-GR" altLang="el-GR" sz="2800" dirty="0" smtClean="0"/>
              <a:t>Η κατάσταση ταμειακών ροών (</a:t>
            </a:r>
            <a:r>
              <a:rPr lang="en-US" altLang="el-GR" sz="2800" dirty="0" smtClean="0"/>
              <a:t>Cash Flow)</a:t>
            </a:r>
            <a:r>
              <a:rPr lang="el-GR" altLang="el-GR" sz="2800" dirty="0" smtClean="0"/>
              <a:t> </a:t>
            </a:r>
          </a:p>
          <a:p>
            <a:pPr eaLnBrk="1" hangingPunct="1">
              <a:lnSpc>
                <a:spcPct val="90000"/>
              </a:lnSpc>
            </a:pPr>
            <a:r>
              <a:rPr lang="el-GR" altLang="el-GR" sz="2800" dirty="0" smtClean="0"/>
              <a:t>- Η κατάσταση του λογαριασμού αποτελεσμάτων</a:t>
            </a:r>
          </a:p>
          <a:p>
            <a:pPr eaLnBrk="1" hangingPunct="1">
              <a:lnSpc>
                <a:spcPct val="90000"/>
              </a:lnSpc>
              <a:buFontTx/>
              <a:buNone/>
            </a:pPr>
            <a:r>
              <a:rPr lang="el-GR" altLang="el-GR" sz="2800" dirty="0" smtClean="0"/>
              <a:t>      χρήσης. </a:t>
            </a:r>
          </a:p>
          <a:p>
            <a:pPr eaLnBrk="1" hangingPunct="1">
              <a:lnSpc>
                <a:spcPct val="90000"/>
              </a:lnSpc>
            </a:pPr>
            <a:r>
              <a:rPr lang="el-GR" altLang="el-GR" sz="2800" dirty="0" smtClean="0"/>
              <a:t>- Ο πίνακας διάθεσης αποτελεσμάτων. </a:t>
            </a:r>
          </a:p>
          <a:p>
            <a:pPr eaLnBrk="1" hangingPunct="1">
              <a:lnSpc>
                <a:spcPct val="90000"/>
              </a:lnSpc>
            </a:pPr>
            <a:r>
              <a:rPr lang="el-GR" altLang="el-GR" sz="2800" dirty="0" smtClean="0"/>
              <a:t>- Η κατάσταση του λογαριασμού γενικής εκμετάλλευσης. </a:t>
            </a:r>
          </a:p>
          <a:p>
            <a:pPr eaLnBrk="1" hangingPunct="1">
              <a:lnSpc>
                <a:spcPct val="90000"/>
              </a:lnSpc>
            </a:pPr>
            <a:r>
              <a:rPr lang="el-GR" altLang="el-GR" sz="2800" dirty="0" smtClean="0"/>
              <a:t>- Το προσάρτημα του ισολογισμού και των</a:t>
            </a:r>
          </a:p>
          <a:p>
            <a:pPr eaLnBrk="1" hangingPunct="1">
              <a:lnSpc>
                <a:spcPct val="90000"/>
              </a:lnSpc>
              <a:buFontTx/>
              <a:buNone/>
            </a:pPr>
            <a:r>
              <a:rPr lang="el-GR" altLang="el-GR" sz="2800" dirty="0" smtClean="0"/>
              <a:t>       αποτελεσμάτων χρήσης.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l-GR" altLang="el-GR" b="1" dirty="0" smtClean="0"/>
              <a:t>ΚΑΘΑΡΟ ΚΕΦΑΛΑΙΟ ΚΙΝΗΣΗΣ</a:t>
            </a:r>
          </a:p>
        </p:txBody>
      </p:sp>
      <p:sp>
        <p:nvSpPr>
          <p:cNvPr id="94211" name="Rectangle 3"/>
          <p:cNvSpPr>
            <a:spLocks noGrp="1" noChangeArrowheads="1"/>
          </p:cNvSpPr>
          <p:nvPr>
            <p:ph type="body" idx="1"/>
          </p:nvPr>
        </p:nvSpPr>
        <p:spPr>
          <a:xfrm>
            <a:off x="0" y="1600200"/>
            <a:ext cx="9144000" cy="4997450"/>
          </a:xfrm>
        </p:spPr>
        <p:txBody>
          <a:bodyPr/>
          <a:lstStyle/>
          <a:p>
            <a:pPr algn="just" eaLnBrk="1" hangingPunct="1">
              <a:lnSpc>
                <a:spcPct val="90000"/>
              </a:lnSpc>
            </a:pPr>
            <a:r>
              <a:rPr lang="el-GR" altLang="el-GR" dirty="0" smtClean="0"/>
              <a:t>Τα μέρη από τα οποία αποτελείται το </a:t>
            </a:r>
            <a:r>
              <a:rPr lang="el-GR" altLang="el-GR" dirty="0" smtClean="0">
                <a:hlinkClick r:id="rId2"/>
              </a:rPr>
              <a:t>Καθαρό Κεφάλαιο Κίνησης</a:t>
            </a:r>
            <a:r>
              <a:rPr lang="el-GR" altLang="el-GR" dirty="0" smtClean="0"/>
              <a:t> είναι το </a:t>
            </a:r>
            <a:r>
              <a:rPr lang="el-GR" altLang="el-GR" b="1" dirty="0" smtClean="0">
                <a:solidFill>
                  <a:srgbClr val="002060"/>
                </a:solidFill>
              </a:rPr>
              <a:t>Κυκλοφορούν Ενεργητικό </a:t>
            </a:r>
            <a:r>
              <a:rPr lang="el-GR" altLang="el-GR" b="1" dirty="0" smtClean="0">
                <a:solidFill>
                  <a:srgbClr val="FF0000"/>
                </a:solidFill>
              </a:rPr>
              <a:t>μείον</a:t>
            </a:r>
            <a:r>
              <a:rPr lang="el-GR" altLang="el-GR" dirty="0" smtClean="0"/>
              <a:t> το </a:t>
            </a:r>
            <a:r>
              <a:rPr lang="el-GR" altLang="el-GR" b="1" dirty="0" smtClean="0">
                <a:solidFill>
                  <a:srgbClr val="006600"/>
                </a:solidFill>
              </a:rPr>
              <a:t>Βραχυπρόθεσμο Παθητικό</a:t>
            </a:r>
            <a:r>
              <a:rPr lang="el-GR" altLang="el-GR" dirty="0" smtClean="0"/>
              <a:t> της επιχείρησης και η διαφορά ανάμεσα στα ποσά των δύο αυτών μερών αποτελεί τον υπολογισμό για το ύψος του καθαρού κεφαλαίου κίνησης που απαιτείται.</a:t>
            </a:r>
          </a:p>
          <a:p>
            <a:pPr algn="ctr" eaLnBrk="1" hangingPunct="1">
              <a:lnSpc>
                <a:spcPct val="90000"/>
              </a:lnSpc>
              <a:buFontTx/>
              <a:buNone/>
            </a:pPr>
            <a:r>
              <a:rPr lang="el-GR" altLang="el-GR" b="1" dirty="0" smtClean="0"/>
              <a:t>Κ.Κ.Κ. = Κ.Ε. – Β.Υ.</a:t>
            </a:r>
            <a:r>
              <a:rPr lang="el-GR" altLang="el-GR" dirty="0" smtClean="0"/>
              <a:t>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l-GR" altLang="el-GR" b="1" dirty="0" smtClean="0"/>
              <a:t>ΚΕΦΑΛΑΙΟ ΚΙΝΗΣΗΣ</a:t>
            </a:r>
          </a:p>
        </p:txBody>
      </p:sp>
      <p:sp>
        <p:nvSpPr>
          <p:cNvPr id="95235" name="Rectangle 3"/>
          <p:cNvSpPr>
            <a:spLocks noGrp="1" noChangeArrowheads="1"/>
          </p:cNvSpPr>
          <p:nvPr>
            <p:ph type="body" idx="1"/>
          </p:nvPr>
        </p:nvSpPr>
        <p:spPr>
          <a:xfrm>
            <a:off x="179388" y="1600200"/>
            <a:ext cx="8713787" cy="4525963"/>
          </a:xfrm>
        </p:spPr>
        <p:txBody>
          <a:bodyPr/>
          <a:lstStyle/>
          <a:p>
            <a:pPr algn="just" eaLnBrk="1" hangingPunct="1">
              <a:lnSpc>
                <a:spcPct val="90000"/>
              </a:lnSpc>
            </a:pPr>
            <a:r>
              <a:rPr lang="el-GR" altLang="el-GR" dirty="0" smtClean="0"/>
              <a:t>Όταν υπολογίζονται σε εβδομαδιαία ή μηνιαία βάση, τέτοιες εκτιμήσεις αντανακλούν το λειτουργικό ρυθμό ταμειακής κίνησης της εταιρείας (εκτός από τα έξοδα για προγραμματισμένες επενδύσεις) και έτσι συνιστούν ουσιαστικό μέρος της λειτουργικής χρηματοοικονομικής διαχείρισης της επιχείρησης.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490537"/>
          </a:xfrm>
        </p:spPr>
        <p:txBody>
          <a:bodyPr/>
          <a:lstStyle/>
          <a:p>
            <a:pPr eaLnBrk="1" hangingPunct="1"/>
            <a:r>
              <a:rPr lang="el-GR" altLang="el-GR" sz="4000" b="1" dirty="0" smtClean="0"/>
              <a:t>ΚΑΘΑΡΟ ΚΕΦΑΛΑΙΟ ΚΙΝΗΣΗΣ</a:t>
            </a:r>
            <a:r>
              <a:rPr lang="el-GR" altLang="el-GR" sz="4000" dirty="0" smtClean="0"/>
              <a:t> </a:t>
            </a:r>
          </a:p>
        </p:txBody>
      </p:sp>
      <p:sp>
        <p:nvSpPr>
          <p:cNvPr id="96259" name="Rectangle 3"/>
          <p:cNvSpPr>
            <a:spLocks noGrp="1" noChangeArrowheads="1"/>
          </p:cNvSpPr>
          <p:nvPr>
            <p:ph type="body" idx="1"/>
          </p:nvPr>
        </p:nvSpPr>
        <p:spPr>
          <a:xfrm>
            <a:off x="457200" y="908050"/>
            <a:ext cx="8229600" cy="5761038"/>
          </a:xfrm>
        </p:spPr>
        <p:txBody>
          <a:bodyPr/>
          <a:lstStyle/>
          <a:p>
            <a:pPr algn="just" eaLnBrk="1" hangingPunct="1">
              <a:buFontTx/>
              <a:buNone/>
            </a:pPr>
            <a:r>
              <a:rPr lang="el-GR" altLang="el-GR" dirty="0" smtClean="0"/>
              <a:t>Α) το καθαρό κεφάλαιο κίνησης είναι το πλεόνασμα των κυκλοφοριακών στοιχείων μιας επιχείρησης σε σχέση με τις τρέχουσες ή βραχυπρόθεσμες υποχρεώσεις και αποτελείται απο τα κυκλοφοριακά στοιχεία που παρέχονται στην επιχείρηση απο τους φορείς της και τους μακροχρονίους πιστωτες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633412"/>
          </a:xfrm>
        </p:spPr>
        <p:txBody>
          <a:bodyPr/>
          <a:lstStyle/>
          <a:p>
            <a:pPr eaLnBrk="1" hangingPunct="1"/>
            <a:r>
              <a:rPr lang="el-GR" sz="3600" b="1" u="sng" dirty="0" smtClean="0"/>
              <a:t>ΚΑΘΑΡΟ ΚΕΦΑΛΑΙΟ ΚΙΝΗΣΗΣ</a:t>
            </a:r>
          </a:p>
        </p:txBody>
      </p:sp>
      <p:sp>
        <p:nvSpPr>
          <p:cNvPr id="69635" name="Rectangle 3"/>
          <p:cNvSpPr>
            <a:spLocks noGrp="1" noChangeArrowheads="1"/>
          </p:cNvSpPr>
          <p:nvPr>
            <p:ph type="body" idx="1"/>
          </p:nvPr>
        </p:nvSpPr>
        <p:spPr>
          <a:xfrm>
            <a:off x="0" y="1196975"/>
            <a:ext cx="9144000" cy="5661025"/>
          </a:xfrm>
        </p:spPr>
        <p:txBody>
          <a:bodyPr/>
          <a:lstStyle/>
          <a:p>
            <a:pPr algn="just" eaLnBrk="1" hangingPunct="1">
              <a:buFontTx/>
              <a:buNone/>
            </a:pPr>
            <a:r>
              <a:rPr lang="el-GR" dirty="0" smtClean="0"/>
              <a:t>Καθαρό Κεφάλαιο Κίνησης = Κυκλοφορούν Ενεργητικό – Βραχυπρόθεσμες Υποχρεώσεις</a:t>
            </a:r>
          </a:p>
          <a:p>
            <a:pPr algn="just" eaLnBrk="1" hangingPunct="1">
              <a:buFontTx/>
              <a:buNone/>
            </a:pPr>
            <a:r>
              <a:rPr lang="el-GR" dirty="0" smtClean="0"/>
              <a:t>Αν </a:t>
            </a:r>
            <a:r>
              <a:rPr lang="el-GR" b="1" dirty="0" smtClean="0"/>
              <a:t>ΚΚΚ &lt; 0</a:t>
            </a:r>
            <a:r>
              <a:rPr lang="el-GR" dirty="0" smtClean="0"/>
              <a:t>  η επιχείρηση αντιμετωπίζει προβλήματα ρευστότητας αφού δεν είναι σε θέση να αποπληρώσει τις βραχυπρόθεσμες υποχρεώσεις της και χρήζει επειγόντως ενίσχυσης.</a:t>
            </a:r>
          </a:p>
          <a:p>
            <a:pPr algn="just" eaLnBrk="1" hangingPunct="1">
              <a:buFontTx/>
              <a:buNone/>
            </a:pPr>
            <a:r>
              <a:rPr lang="el-GR" dirty="0" smtClean="0"/>
              <a:t>Αν </a:t>
            </a:r>
            <a:r>
              <a:rPr lang="el-GR" b="1" dirty="0" smtClean="0"/>
              <a:t>ΚΚΚ &gt; 0 </a:t>
            </a:r>
            <a:r>
              <a:rPr lang="el-GR" dirty="0" smtClean="0"/>
              <a:t>η επιχείρηση είναι σε θέση να εξοφλήσει τις βραχυπρόθεσμες υποχρεώσεις της.</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b="1" dirty="0" smtClean="0"/>
              <a:t>ΑΛΛΕΣ ΠΕΡΙΠΤΩΣΕΙΣ</a:t>
            </a:r>
            <a:endParaRPr lang="el-GR" b="1" dirty="0"/>
          </a:p>
        </p:txBody>
      </p:sp>
      <p:sp>
        <p:nvSpPr>
          <p:cNvPr id="3" name="2 - Θέση περιεχομένου"/>
          <p:cNvSpPr>
            <a:spLocks noGrp="1"/>
          </p:cNvSpPr>
          <p:nvPr>
            <p:ph idx="1"/>
          </p:nvPr>
        </p:nvSpPr>
        <p:spPr>
          <a:xfrm>
            <a:off x="251520" y="1124744"/>
            <a:ext cx="8640960" cy="5256584"/>
          </a:xfrm>
        </p:spPr>
        <p:txBody>
          <a:bodyPr/>
          <a:lstStyle/>
          <a:p>
            <a:pPr algn="just"/>
            <a:r>
              <a:rPr lang="el-GR" b="1" dirty="0" smtClean="0"/>
              <a:t>Κ.Κ.Κ. = 0 η περίπτωση είναι ιδιαίτερα σοβαρή για μια βιομηχανική </a:t>
            </a:r>
            <a:r>
              <a:rPr lang="el-GR" dirty="0" smtClean="0"/>
              <a:t>επιχείρηση, είναι όμως φαινόμενο συνηθισμένο για μια εμπορική επιχείρηση ή μια επιχείρηση παροχής υπηρεσιών</a:t>
            </a:r>
          </a:p>
          <a:p>
            <a:endParaRPr lang="el-GR"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0" y="764704"/>
            <a:ext cx="9144000" cy="6093296"/>
          </a:xfrm>
        </p:spPr>
        <p:txBody>
          <a:bodyPr/>
          <a:lstStyle/>
          <a:p>
            <a:pPr marL="0" indent="0" algn="just">
              <a:lnSpc>
                <a:spcPct val="80000"/>
              </a:lnSpc>
              <a:buFont typeface="Wingdings" pitchFamily="2" charset="2"/>
              <a:buNone/>
            </a:pPr>
            <a:r>
              <a:rPr lang="el-GR" sz="3100" b="1" dirty="0" smtClean="0"/>
              <a:t>Κεφάλαιο κίνησης</a:t>
            </a:r>
            <a:r>
              <a:rPr lang="el-GR" sz="3100" dirty="0" smtClean="0"/>
              <a:t> (</a:t>
            </a:r>
            <a:r>
              <a:rPr lang="en-US" sz="3100" dirty="0" smtClean="0"/>
              <a:t>working capital</a:t>
            </a:r>
            <a:r>
              <a:rPr lang="el-GR" sz="3100" dirty="0" smtClean="0"/>
              <a:t>)</a:t>
            </a:r>
            <a:r>
              <a:rPr lang="el-GR" sz="3100" b="1" dirty="0" smtClean="0"/>
              <a:t> </a:t>
            </a:r>
            <a:r>
              <a:rPr lang="el-GR" sz="3100" dirty="0" smtClean="0"/>
              <a:t>μιας επιχείρησης λέγεται συνήθως το κυκλοφορούν ενεργητικό της και αποτελεί το σύνολο των χρησιμοποιουμένων κεφαλαίων για την αντιμετώπιση των τρεχουσών αναγκών της.</a:t>
            </a:r>
          </a:p>
          <a:p>
            <a:pPr marL="0" indent="0" algn="just">
              <a:buFont typeface="Wingdings" pitchFamily="2" charset="2"/>
              <a:buNone/>
            </a:pPr>
            <a:r>
              <a:rPr lang="el-GR" sz="3100" dirty="0" smtClean="0"/>
              <a:t>Η </a:t>
            </a:r>
            <a:r>
              <a:rPr lang="el-GR" sz="3100" b="1" dirty="0" smtClean="0"/>
              <a:t> </a:t>
            </a:r>
            <a:r>
              <a:rPr lang="el-GR" sz="3100" b="1" dirty="0" smtClean="0">
                <a:solidFill>
                  <a:srgbClr val="006600"/>
                </a:solidFill>
              </a:rPr>
              <a:t>διοίκηση του κεφαλαίου </a:t>
            </a:r>
            <a:r>
              <a:rPr lang="el-GR" sz="3100" dirty="0" smtClean="0"/>
              <a:t>κίνησης αναφέρεται στην λήψη αποφάσεων σχετικά:</a:t>
            </a:r>
          </a:p>
          <a:p>
            <a:pPr marL="536575" lvl="1" indent="-357188" algn="just">
              <a:lnSpc>
                <a:spcPct val="80000"/>
              </a:lnSpc>
              <a:buClr>
                <a:schemeClr val="tx1"/>
              </a:buClr>
              <a:buFontTx/>
              <a:buChar char="•"/>
            </a:pPr>
            <a:r>
              <a:rPr lang="el-GR" sz="3100" dirty="0" smtClean="0"/>
              <a:t>με επενδύσεις σε κυκλοφορούν ενεργητικό</a:t>
            </a:r>
          </a:p>
          <a:p>
            <a:pPr marL="536575" lvl="1" indent="-357188" algn="just">
              <a:lnSpc>
                <a:spcPct val="80000"/>
              </a:lnSpc>
              <a:buClr>
                <a:schemeClr val="tx1"/>
              </a:buClr>
              <a:buFontTx/>
              <a:buChar char="•"/>
            </a:pPr>
            <a:r>
              <a:rPr lang="el-GR" sz="3100" dirty="0" smtClean="0"/>
              <a:t>με την χρήση  βραχυπρόθεσμων υποχρεώσεων </a:t>
            </a:r>
          </a:p>
          <a:p>
            <a:pPr marL="0" indent="0" algn="just">
              <a:lnSpc>
                <a:spcPct val="80000"/>
              </a:lnSpc>
              <a:spcBef>
                <a:spcPct val="40000"/>
              </a:spcBef>
              <a:buFont typeface="Wingdings" pitchFamily="2" charset="2"/>
              <a:buNone/>
            </a:pPr>
            <a:r>
              <a:rPr lang="el-GR" sz="3100" b="1" i="1" dirty="0" smtClean="0"/>
              <a:t>Καθαρό (ή μόνιμο) κεφάλαιο κίνησης (</a:t>
            </a:r>
            <a:r>
              <a:rPr lang="en-US" sz="3100" b="1" i="1" dirty="0" smtClean="0"/>
              <a:t>net working capital</a:t>
            </a:r>
            <a:r>
              <a:rPr lang="el-GR" sz="3100" b="1" i="1" dirty="0" smtClean="0"/>
              <a:t>) λέγεται η διαφορά μεταξύ κυκλοφορούντος ενεργητικού και βραχυπροθέσμων υποχρεώσεων. </a:t>
            </a:r>
          </a:p>
        </p:txBody>
      </p:sp>
      <p:sp>
        <p:nvSpPr>
          <p:cNvPr id="3076" name="Rectangle 4"/>
          <p:cNvSpPr>
            <a:spLocks noChangeArrowheads="1"/>
          </p:cNvSpPr>
          <p:nvPr/>
        </p:nvSpPr>
        <p:spPr bwMode="auto">
          <a:xfrm>
            <a:off x="0" y="239713"/>
            <a:ext cx="9144000" cy="524991"/>
          </a:xfrm>
          <a:prstGeom prst="rect">
            <a:avLst/>
          </a:prstGeom>
          <a:noFill/>
          <a:ln w="9525">
            <a:noFill/>
            <a:miter lim="800000"/>
            <a:headEnd/>
            <a:tailEnd/>
          </a:ln>
          <a:effectLst/>
        </p:spPr>
        <p:txBody>
          <a:bodyPr/>
          <a:lstStyle/>
          <a:p>
            <a:pPr algn="ctr">
              <a:lnSpc>
                <a:spcPct val="80000"/>
              </a:lnSpc>
              <a:spcBef>
                <a:spcPct val="20000"/>
              </a:spcBef>
              <a:buClr>
                <a:schemeClr val="hlink"/>
              </a:buClr>
              <a:buSzPct val="90000"/>
              <a:buFont typeface="Wingdings" pitchFamily="2" charset="2"/>
              <a:buNone/>
              <a:defRPr/>
            </a:pPr>
            <a:r>
              <a:rPr lang="el-GR" sz="3600" b="1" dirty="0" smtClean="0">
                <a:latin typeface="+mn-lt"/>
              </a:rPr>
              <a:t>ΚΕΦΑΛΑΙΟ ΚΙΝΗΣΗΣ</a:t>
            </a:r>
            <a:endParaRPr lang="el-GR" sz="3600" b="1" dirty="0">
              <a:latin typeface="+mn-lt"/>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0" y="188912"/>
            <a:ext cx="9144000" cy="1151855"/>
          </a:xfrm>
          <a:noFill/>
        </p:spPr>
        <p:txBody>
          <a:bodyPr anchor="t"/>
          <a:lstStyle/>
          <a:p>
            <a:r>
              <a:rPr lang="el-GR" sz="3600" b="1" dirty="0" smtClean="0">
                <a:latin typeface="+mn-lt"/>
              </a:rPr>
              <a:t>Πολιτικές Επένδυσης σε Κυκλοφορούν Ενεργητικό (1)</a:t>
            </a:r>
            <a:r>
              <a:rPr lang="el-GR" sz="3600" dirty="0" smtClean="0">
                <a:latin typeface="+mn-lt"/>
              </a:rPr>
              <a:t> </a:t>
            </a:r>
          </a:p>
        </p:txBody>
      </p:sp>
      <p:sp>
        <p:nvSpPr>
          <p:cNvPr id="98308" name="Rectangle 3"/>
          <p:cNvSpPr>
            <a:spLocks noGrp="1" noChangeArrowheads="1"/>
          </p:cNvSpPr>
          <p:nvPr>
            <p:ph type="body" idx="1"/>
          </p:nvPr>
        </p:nvSpPr>
        <p:spPr>
          <a:xfrm>
            <a:off x="0" y="1557338"/>
            <a:ext cx="9144000" cy="4895998"/>
          </a:xfrm>
        </p:spPr>
        <p:txBody>
          <a:bodyPr/>
          <a:lstStyle/>
          <a:p>
            <a:pPr marL="0" indent="0" algn="just">
              <a:lnSpc>
                <a:spcPct val="90000"/>
              </a:lnSpc>
              <a:buFont typeface="Wingdings" pitchFamily="2" charset="2"/>
              <a:buNone/>
            </a:pPr>
            <a:r>
              <a:rPr lang="el-GR" sz="2800" dirty="0" smtClean="0"/>
              <a:t>Εκτός από τις 3 εναλλακτικές πολιτικές επένδυσης σε κυκλοφορούν ενεργητικό τα νεώτερα χρόνια προστέθηκε και η τέταρτη που αφορά την αντιμετώπιση κινδύνου. </a:t>
            </a:r>
            <a:endParaRPr lang="en-US" sz="2800" dirty="0" smtClean="0"/>
          </a:p>
          <a:p>
            <a:pPr marL="696913" lvl="1" indent="-514350" algn="just">
              <a:lnSpc>
                <a:spcPct val="90000"/>
              </a:lnSpc>
              <a:buClr>
                <a:schemeClr val="tx1"/>
              </a:buClr>
              <a:buFont typeface="+mj-lt"/>
              <a:buAutoNum type="arabicPeriod"/>
            </a:pPr>
            <a:r>
              <a:rPr lang="el-GR" b="1" u="sng" dirty="0" smtClean="0"/>
              <a:t>Χαλαρή ή επιθετική πολιτική</a:t>
            </a:r>
            <a:r>
              <a:rPr lang="el-GR" b="1" dirty="0" smtClean="0"/>
              <a:t> </a:t>
            </a:r>
            <a:r>
              <a:rPr lang="el-GR" dirty="0" smtClean="0"/>
              <a:t>(</a:t>
            </a:r>
            <a:r>
              <a:rPr lang="en-US" dirty="0" smtClean="0"/>
              <a:t>relaxed current asset investment policy</a:t>
            </a:r>
            <a:r>
              <a:rPr lang="el-GR" dirty="0" smtClean="0"/>
              <a:t>).</a:t>
            </a:r>
          </a:p>
          <a:p>
            <a:pPr marL="696913" lvl="1" indent="-514350" algn="just">
              <a:lnSpc>
                <a:spcPct val="90000"/>
              </a:lnSpc>
              <a:buClr>
                <a:schemeClr val="tx1"/>
              </a:buClr>
              <a:buFont typeface="+mj-lt"/>
              <a:buAutoNum type="arabicPeriod"/>
            </a:pPr>
            <a:r>
              <a:rPr lang="el-GR" b="1" u="sng" dirty="0" smtClean="0"/>
              <a:t>Μετριοπαθής πολιτική</a:t>
            </a:r>
            <a:r>
              <a:rPr lang="el-GR" dirty="0" smtClean="0"/>
              <a:t> (</a:t>
            </a:r>
            <a:r>
              <a:rPr lang="en-US" dirty="0" smtClean="0"/>
              <a:t>moderate current asset investment policy</a:t>
            </a:r>
            <a:r>
              <a:rPr lang="el-GR" dirty="0" smtClean="0"/>
              <a:t>). </a:t>
            </a:r>
          </a:p>
          <a:p>
            <a:pPr marL="696913" lvl="1" indent="-514350" algn="just">
              <a:lnSpc>
                <a:spcPct val="90000"/>
              </a:lnSpc>
              <a:buClr>
                <a:schemeClr val="tx1"/>
              </a:buClr>
              <a:buFont typeface="+mj-lt"/>
              <a:buAutoNum type="arabicPeriod"/>
            </a:pPr>
            <a:r>
              <a:rPr lang="el-GR" b="1" u="sng" dirty="0" smtClean="0"/>
              <a:t>Περιοριστική ή συντηρητική πολιτική</a:t>
            </a:r>
            <a:r>
              <a:rPr lang="el-GR" dirty="0" smtClean="0"/>
              <a:t> (</a:t>
            </a:r>
            <a:r>
              <a:rPr lang="en-US" dirty="0" smtClean="0"/>
              <a:t>restricted current asset investment policy</a:t>
            </a:r>
            <a:r>
              <a:rPr lang="el-GR" dirty="0" smtClean="0"/>
              <a:t>).</a:t>
            </a:r>
          </a:p>
          <a:p>
            <a:pPr marL="696913" lvl="1" indent="-514350" algn="just">
              <a:lnSpc>
                <a:spcPct val="90000"/>
              </a:lnSpc>
              <a:buClr>
                <a:schemeClr val="tx1"/>
              </a:buClr>
              <a:buFont typeface="+mj-lt"/>
              <a:buAutoNum type="arabicPeriod"/>
            </a:pPr>
            <a:r>
              <a:rPr lang="el-GR" b="1" u="sng" dirty="0" smtClean="0"/>
              <a:t>Πολιτική Αντιστάθμισης κινδύνου ή Αυτόματης εξυπηρέτησης του χρέους</a:t>
            </a:r>
            <a:r>
              <a:rPr lang="el-GR" dirty="0" smtClean="0"/>
              <a:t> (</a:t>
            </a:r>
            <a:r>
              <a:rPr lang="en-US" dirty="0" smtClean="0"/>
              <a:t>hedging)</a:t>
            </a:r>
            <a:r>
              <a:rPr lang="el-GR" dirty="0" smtClean="0"/>
              <a:t>.</a:t>
            </a:r>
            <a:r>
              <a:rPr lang="en-US" dirty="0" smtClean="0"/>
              <a:t> </a:t>
            </a:r>
            <a:endParaRPr lang="el-GR" b="1" u="sng" dirty="0" smtClean="0"/>
          </a:p>
          <a:p>
            <a:pPr marL="538163" lvl="1" indent="-355600" algn="just">
              <a:lnSpc>
                <a:spcPct val="90000"/>
              </a:lnSpc>
              <a:buClr>
                <a:schemeClr val="tx1"/>
              </a:buClr>
              <a:buFontTx/>
              <a:buBlip>
                <a:blip r:embed="rId3"/>
              </a:buBlip>
            </a:pPr>
            <a:endParaRPr lang="el-GR" dirty="0"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b="1" dirty="0" smtClean="0"/>
              <a:t>Χαλαρή ή επιθετική πολιτική</a:t>
            </a:r>
            <a:endParaRPr lang="el-GR" dirty="0"/>
          </a:p>
        </p:txBody>
      </p:sp>
      <p:sp>
        <p:nvSpPr>
          <p:cNvPr id="3" name="2 - Θέση περιεχομένου"/>
          <p:cNvSpPr>
            <a:spLocks noGrp="1"/>
          </p:cNvSpPr>
          <p:nvPr>
            <p:ph idx="1"/>
          </p:nvPr>
        </p:nvSpPr>
        <p:spPr>
          <a:xfrm>
            <a:off x="251520" y="1600200"/>
            <a:ext cx="8640960" cy="4853136"/>
          </a:xfrm>
        </p:spPr>
        <p:txBody>
          <a:bodyPr/>
          <a:lstStyle/>
          <a:p>
            <a:pPr algn="just"/>
            <a:r>
              <a:rPr lang="el-GR" dirty="0" smtClean="0"/>
              <a:t>Μέρος από το Πάγιο Ενεργητικό + Μόνιμο Κυκλοφορούν χρηματοδοτείται από διαρκή Κεφάλαια και τα υπόλοιπα πάγια + προσωρινό κυκλοφορούν από βραχυπρόθεσμα κεφάλαια (υψηλός κίνδυνος και υψηλή απόδοση).</a:t>
            </a:r>
          </a:p>
          <a:p>
            <a:endParaRPr lang="el-GR"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Μετριοπαθής πολιτική</a:t>
            </a:r>
            <a:endParaRPr lang="el-GR" dirty="0"/>
          </a:p>
        </p:txBody>
      </p:sp>
      <p:sp>
        <p:nvSpPr>
          <p:cNvPr id="3" name="2 - Θέση περιεχομένου"/>
          <p:cNvSpPr>
            <a:spLocks noGrp="1"/>
          </p:cNvSpPr>
          <p:nvPr>
            <p:ph idx="1"/>
          </p:nvPr>
        </p:nvSpPr>
        <p:spPr>
          <a:xfrm>
            <a:off x="251520" y="1600200"/>
            <a:ext cx="8568952" cy="4925144"/>
          </a:xfrm>
        </p:spPr>
        <p:txBody>
          <a:bodyPr/>
          <a:lstStyle/>
          <a:p>
            <a:pPr algn="just"/>
            <a:r>
              <a:rPr lang="el-GR" dirty="0" smtClean="0"/>
              <a:t>Όλο το Πάγιο Ενεργητικό + το μόνιμο κυκλοφορούν χρηματοδοτείται από διαρκή κεφάλαια και όλο το προσωρινό κυκλοφορούν από βραχυπρόθεσμα κεφάλαια</a:t>
            </a:r>
            <a:r>
              <a:rPr lang="en-US" dirty="0" smtClean="0"/>
              <a:t> (</a:t>
            </a:r>
            <a:r>
              <a:rPr lang="el-GR" dirty="0" smtClean="0"/>
              <a:t>μικρά ποσοστά εμφάνισης κινδύνου).</a:t>
            </a:r>
          </a:p>
          <a:p>
            <a:endParaRPr lang="el-GR"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b="1" dirty="0" smtClean="0"/>
              <a:t>Περιοριστική ή Συντηρητική Πολιτική</a:t>
            </a:r>
            <a:endParaRPr lang="el-GR" dirty="0"/>
          </a:p>
        </p:txBody>
      </p:sp>
      <p:sp>
        <p:nvSpPr>
          <p:cNvPr id="3" name="2 - Θέση περιεχομένου"/>
          <p:cNvSpPr>
            <a:spLocks noGrp="1"/>
          </p:cNvSpPr>
          <p:nvPr>
            <p:ph idx="1"/>
          </p:nvPr>
        </p:nvSpPr>
        <p:spPr>
          <a:xfrm>
            <a:off x="251520" y="1600200"/>
            <a:ext cx="8640960" cy="5069160"/>
          </a:xfrm>
        </p:spPr>
        <p:txBody>
          <a:bodyPr/>
          <a:lstStyle/>
          <a:p>
            <a:pPr algn="just"/>
            <a:r>
              <a:rPr lang="el-GR" dirty="0" smtClean="0"/>
              <a:t>Όλο το Πάγιο Ενεργητικό + Μόνιμο Κυκλοφορούν + μέρος του Προσωρινού Κυκλοφορούντος Ενεργητικού χρηματοδοτείται από διαρκή ή αλλιώς μακροπρόθεσμα κεφάλαια (Ίδια + Ξένα).</a:t>
            </a:r>
          </a:p>
          <a:p>
            <a:pPr algn="just"/>
            <a:r>
              <a:rPr lang="el-GR" dirty="0" smtClean="0"/>
              <a:t>Αυτό σημαίνει χαμηλός κίνδυνος, αλλά και χαμηλή απόδοση.</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3412"/>
          </a:xfrm>
        </p:spPr>
        <p:txBody>
          <a:bodyPr/>
          <a:lstStyle/>
          <a:p>
            <a:pPr eaLnBrk="1" hangingPunct="1"/>
            <a:r>
              <a:rPr lang="el-GR" altLang="el-GR" sz="4000" b="1" dirty="0" smtClean="0"/>
              <a:t>ΟΙΚΟΝΟΜΙΚΕΣ ΚΑΤΑΣΤΑΣΕΙΣ</a:t>
            </a:r>
          </a:p>
        </p:txBody>
      </p:sp>
      <p:sp>
        <p:nvSpPr>
          <p:cNvPr id="20483" name="Rectangle 3"/>
          <p:cNvSpPr>
            <a:spLocks noGrp="1" noChangeArrowheads="1"/>
          </p:cNvSpPr>
          <p:nvPr>
            <p:ph type="body" idx="1"/>
          </p:nvPr>
        </p:nvSpPr>
        <p:spPr>
          <a:xfrm>
            <a:off x="457200" y="981075"/>
            <a:ext cx="8229600" cy="5145088"/>
          </a:xfrm>
        </p:spPr>
        <p:txBody>
          <a:bodyPr/>
          <a:lstStyle/>
          <a:p>
            <a:pPr eaLnBrk="1" hangingPunct="1">
              <a:lnSpc>
                <a:spcPct val="80000"/>
              </a:lnSpc>
              <a:buFontTx/>
              <a:buNone/>
            </a:pPr>
            <a:endParaRPr lang="el-GR" altLang="el-GR" sz="1800" b="1" dirty="0" smtClean="0"/>
          </a:p>
          <a:p>
            <a:pPr eaLnBrk="1" hangingPunct="1">
              <a:lnSpc>
                <a:spcPct val="80000"/>
              </a:lnSpc>
              <a:buFontTx/>
              <a:buAutoNum type="arabicPeriod"/>
            </a:pPr>
            <a:r>
              <a:rPr lang="el-GR" altLang="el-GR" b="1" dirty="0" smtClean="0"/>
              <a:t>ΙΣΟΛΟΓΙΣΜΟΣ</a:t>
            </a:r>
          </a:p>
          <a:p>
            <a:pPr eaLnBrk="1" hangingPunct="1">
              <a:lnSpc>
                <a:spcPct val="80000"/>
              </a:lnSpc>
              <a:buFontTx/>
              <a:buAutoNum type="arabicPeriod"/>
            </a:pPr>
            <a:endParaRPr lang="el-GR" altLang="el-GR" dirty="0" smtClean="0"/>
          </a:p>
          <a:p>
            <a:pPr eaLnBrk="1" hangingPunct="1">
              <a:lnSpc>
                <a:spcPct val="80000"/>
              </a:lnSpc>
              <a:buFontTx/>
              <a:buAutoNum type="arabicPeriod"/>
            </a:pPr>
            <a:r>
              <a:rPr lang="el-GR" altLang="el-GR" b="1" dirty="0" smtClean="0"/>
              <a:t>ΑΠΟΤΕΛΕΣΜΑΤΑ ΧΡΗΣΗΣ</a:t>
            </a:r>
            <a:endParaRPr lang="en-US" altLang="el-GR" b="1" dirty="0" smtClean="0"/>
          </a:p>
          <a:p>
            <a:pPr eaLnBrk="1" hangingPunct="1">
              <a:lnSpc>
                <a:spcPct val="80000"/>
              </a:lnSpc>
              <a:buFontTx/>
              <a:buAutoNum type="arabicPeriod"/>
            </a:pPr>
            <a:endParaRPr lang="en-US" altLang="el-GR" b="1" dirty="0" smtClean="0"/>
          </a:p>
          <a:p>
            <a:pPr eaLnBrk="1" hangingPunct="1">
              <a:lnSpc>
                <a:spcPct val="80000"/>
              </a:lnSpc>
              <a:buFontTx/>
              <a:buAutoNum type="arabicPeriod"/>
            </a:pPr>
            <a:r>
              <a:rPr lang="el-GR" altLang="el-GR" b="1" dirty="0" smtClean="0"/>
              <a:t>ΠΙΝΑΚΑΣ ΔΙΑΘΕΣΗΣ ΚΕΡΔΩΝ</a:t>
            </a:r>
          </a:p>
          <a:p>
            <a:pPr eaLnBrk="1" hangingPunct="1">
              <a:lnSpc>
                <a:spcPct val="80000"/>
              </a:lnSpc>
              <a:buFontTx/>
              <a:buAutoNum type="arabicPeriod"/>
            </a:pPr>
            <a:endParaRPr lang="el-GR" altLang="el-GR" b="1" dirty="0" smtClean="0"/>
          </a:p>
          <a:p>
            <a:pPr eaLnBrk="1" hangingPunct="1">
              <a:lnSpc>
                <a:spcPct val="80000"/>
              </a:lnSpc>
              <a:buFontTx/>
              <a:buAutoNum type="arabicPeriod"/>
            </a:pPr>
            <a:r>
              <a:rPr lang="el-GR" altLang="el-GR" b="1" dirty="0" smtClean="0"/>
              <a:t>ΚΑΤΑΣΤΑΣΗ ΤΑΜΕΙΑΚΩΝ ΡΟΩΝ (cash-flow statement)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200" b="1" dirty="0" smtClean="0"/>
              <a:t>Πολιτική Αντιστάθμισης κινδύνου ή Αυτόματης εξυπηρέτησης του χρέους</a:t>
            </a:r>
            <a:endParaRPr lang="el-GR" sz="3200" dirty="0"/>
          </a:p>
        </p:txBody>
      </p:sp>
      <p:sp>
        <p:nvSpPr>
          <p:cNvPr id="3" name="2 - Θέση περιεχομένου"/>
          <p:cNvSpPr>
            <a:spLocks noGrp="1"/>
          </p:cNvSpPr>
          <p:nvPr>
            <p:ph idx="1"/>
          </p:nvPr>
        </p:nvSpPr>
        <p:spPr>
          <a:xfrm>
            <a:off x="179512" y="1600200"/>
            <a:ext cx="8784976" cy="5069160"/>
          </a:xfrm>
        </p:spPr>
        <p:txBody>
          <a:bodyPr/>
          <a:lstStyle/>
          <a:p>
            <a:pPr algn="just"/>
            <a:r>
              <a:rPr lang="el-GR" sz="2800" dirty="0" smtClean="0"/>
              <a:t>Θεωρείται, μετά την συντηρητική, ή ποιο ασφαλής πολιτική, αφού το προσωρινό τμήμα του ενεργητικού, χρηματοδοτείται εξολοκλήρου από βραχυπρόθεσμες πηγές. Η διοίκηση της Επιχείρησης πολύ απλά συγχρονίζει τη χρονική στιγμή λήξης των εισπρακτέων απαιτήσεων με τη λήξη των βραχυπρόθεσμων υποχρεώσεων.</a:t>
            </a:r>
          </a:p>
          <a:p>
            <a:pPr algn="just"/>
            <a:r>
              <a:rPr lang="el-GR" sz="2800" dirty="0" smtClean="0"/>
              <a:t>Αυτό μπορεί να γίνει όταν ο Ταμειακός Κύκλος είναι μηδέν (ιδανικό σενάριο) ή όταν η εξυπηρέτηση του βραχυπρόθεσμου δανεισμού συμπίπτει χρονικά με την λήξη των απαιτήσεων.</a:t>
            </a:r>
          </a:p>
          <a:p>
            <a:endParaRPr lang="el-GR"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0" y="277812"/>
            <a:ext cx="9144000" cy="1134963"/>
          </a:xfrm>
          <a:noFill/>
        </p:spPr>
        <p:txBody>
          <a:bodyPr anchor="t"/>
          <a:lstStyle/>
          <a:p>
            <a:r>
              <a:rPr lang="el-GR" sz="3600" b="1" dirty="0" smtClean="0">
                <a:latin typeface="+mn-lt"/>
              </a:rPr>
              <a:t>Κίνδυνος και Απόδοση από την Επένδυση σε Κυκλοφορούν Ενεργητικό</a:t>
            </a:r>
            <a:r>
              <a:rPr lang="el-GR" sz="3600" dirty="0" smtClean="0">
                <a:latin typeface="+mn-lt"/>
              </a:rPr>
              <a:t> </a:t>
            </a:r>
          </a:p>
        </p:txBody>
      </p:sp>
      <p:sp>
        <p:nvSpPr>
          <p:cNvPr id="100356" name="Rectangle 3"/>
          <p:cNvSpPr>
            <a:spLocks noGrp="1" noChangeArrowheads="1"/>
          </p:cNvSpPr>
          <p:nvPr>
            <p:ph type="body" idx="1"/>
          </p:nvPr>
        </p:nvSpPr>
        <p:spPr>
          <a:xfrm>
            <a:off x="0" y="1485900"/>
            <a:ext cx="9144000" cy="5372100"/>
          </a:xfrm>
        </p:spPr>
        <p:txBody>
          <a:bodyPr/>
          <a:lstStyle/>
          <a:p>
            <a:pPr marL="0" indent="0" algn="just">
              <a:buFont typeface="Wingdings" pitchFamily="2" charset="2"/>
              <a:buNone/>
            </a:pPr>
            <a:r>
              <a:rPr lang="el-GR" sz="2800" dirty="0" smtClean="0"/>
              <a:t>Η χρησιμοποίηση περισσότερου κυκλοφορούντος ενεργητικού από μια επιχείρηση (για παράδειγμα, μέσω της αύξησης των μετρητών, των αποθεμάτων ή και των διαπραγματεύσιμων χρεογράφων) χωρίς μεταβολή των βραχυπροθέσμων υποχρεώσεων της, έχει ως συνέπεια την αύξηση της ρευστότητας της επιχείρησης. </a:t>
            </a:r>
          </a:p>
          <a:p>
            <a:pPr marL="0" indent="0" algn="just">
              <a:buFont typeface="Wingdings" pitchFamily="2" charset="2"/>
              <a:buNone/>
            </a:pPr>
            <a:r>
              <a:rPr lang="el-GR" sz="2800" dirty="0" smtClean="0"/>
              <a:t>Από την άλλη πλευρά, η χρησιμοποίηση περισσότερου κυκλοφορούντος ενεργητικού έχει ως συνέπεια τη μείωση της απόδοσης του ενεργητικού της επιχείρησης.</a:t>
            </a:r>
          </a:p>
          <a:p>
            <a:pPr marL="0" indent="0" algn="just">
              <a:buFont typeface="Wingdings" pitchFamily="2" charset="2"/>
              <a:buNone/>
            </a:pPr>
            <a:r>
              <a:rPr lang="el-GR" sz="2800" dirty="0" smtClean="0"/>
              <a:t>Μείωση του </a:t>
            </a:r>
            <a:r>
              <a:rPr lang="en-US" sz="2800" dirty="0" smtClean="0"/>
              <a:t>ROA</a:t>
            </a:r>
            <a:endParaRPr lang="el-GR" sz="2800" dirty="0"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b="1" dirty="0" smtClean="0"/>
              <a:t>Υπολογισμός Αναγκών σε ΚΚ</a:t>
            </a:r>
            <a:endParaRPr lang="el-GR" b="1" dirty="0"/>
          </a:p>
        </p:txBody>
      </p:sp>
      <p:sp>
        <p:nvSpPr>
          <p:cNvPr id="3" name="2 - Θέση περιεχομένου"/>
          <p:cNvSpPr>
            <a:spLocks noGrp="1"/>
          </p:cNvSpPr>
          <p:nvPr>
            <p:ph idx="1"/>
          </p:nvPr>
        </p:nvSpPr>
        <p:spPr>
          <a:xfrm>
            <a:off x="323528" y="1052736"/>
            <a:ext cx="8568952" cy="5616624"/>
          </a:xfrm>
        </p:spPr>
        <p:txBody>
          <a:bodyPr/>
          <a:lstStyle/>
          <a:p>
            <a:pPr algn="just"/>
            <a:r>
              <a:rPr lang="el-GR" sz="2400" dirty="0" smtClean="0"/>
              <a:t>ΑΚΚ = Αναγκαίο Κεφάλαιο Κίνησης</a:t>
            </a:r>
          </a:p>
          <a:p>
            <a:pPr algn="just"/>
            <a:r>
              <a:rPr lang="el-GR" sz="2400" b="1" dirty="0" smtClean="0">
                <a:solidFill>
                  <a:srgbClr val="006600"/>
                </a:solidFill>
              </a:rPr>
              <a:t>ΑΚΚ</a:t>
            </a:r>
            <a:r>
              <a:rPr lang="el-GR" sz="2400" dirty="0" smtClean="0"/>
              <a:t> = </a:t>
            </a:r>
            <a:r>
              <a:rPr lang="el-GR" sz="2400" dirty="0" smtClean="0">
                <a:solidFill>
                  <a:srgbClr val="7030A0"/>
                </a:solidFill>
              </a:rPr>
              <a:t>Πελάτες + Γραμμάτια Εισπρακτέα + Επιταγές Εισπρακτέες + Αποθέματα + Μεταβατικοί λογαριασμοί του Ενεργητικού (δεν περιλαμβάνονται: μακροπρόθεσμες απαιτήσεις εισπρακτέες την επόμενη χρήση).</a:t>
            </a:r>
          </a:p>
          <a:p>
            <a:pPr algn="just"/>
            <a:r>
              <a:rPr lang="el-GR" sz="2400" b="1" dirty="0" smtClean="0"/>
              <a:t>Μείον</a:t>
            </a:r>
          </a:p>
          <a:p>
            <a:pPr algn="just"/>
            <a:r>
              <a:rPr lang="el-GR" sz="2400" dirty="0" smtClean="0">
                <a:solidFill>
                  <a:srgbClr val="C00000"/>
                </a:solidFill>
              </a:rPr>
              <a:t>Προμηθευτές + δεδουλευμένες δαπάνες + Γραμμάτια Πληρωτέα + Επιταγές Πληρωτέες + Μεταβατικοί λογαριασμοί του Παθητικού (δεν περιλαμβάνονται: Βραχυπρόθεσμα δάνεια, μερίσματα πληρωτέα, μακροπρόθεσμες υποχρεώσεις πληρωτέες την επόμενη χρήση).</a:t>
            </a:r>
          </a:p>
          <a:p>
            <a:endParaRPr lang="el-GR" dirty="0" smtClean="0"/>
          </a:p>
          <a:p>
            <a:endParaRPr lang="el-GR"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850106"/>
          </a:xfrm>
        </p:spPr>
        <p:txBody>
          <a:bodyPr/>
          <a:lstStyle/>
          <a:p>
            <a:r>
              <a:rPr lang="el-GR" b="1" dirty="0" smtClean="0"/>
              <a:t>Υπολογισμός Ανάγκης σε</a:t>
            </a:r>
            <a:br>
              <a:rPr lang="el-GR" b="1" dirty="0" smtClean="0"/>
            </a:br>
            <a:r>
              <a:rPr lang="el-GR" b="1" dirty="0" smtClean="0"/>
              <a:t>Βραχυπρόθεσμο Δανεισμό</a:t>
            </a:r>
            <a:endParaRPr lang="el-GR" b="1" dirty="0"/>
          </a:p>
        </p:txBody>
      </p:sp>
      <p:sp>
        <p:nvSpPr>
          <p:cNvPr id="3" name="2 - Θέση περιεχομένου"/>
          <p:cNvSpPr>
            <a:spLocks noGrp="1"/>
          </p:cNvSpPr>
          <p:nvPr>
            <p:ph idx="1"/>
          </p:nvPr>
        </p:nvSpPr>
        <p:spPr>
          <a:xfrm>
            <a:off x="0" y="1600200"/>
            <a:ext cx="9144000" cy="5257800"/>
          </a:xfrm>
        </p:spPr>
        <p:txBody>
          <a:bodyPr/>
          <a:lstStyle/>
          <a:p>
            <a:r>
              <a:rPr lang="el-GR" dirty="0" smtClean="0"/>
              <a:t>1) Διαρκή Κεφάλαια δηλαδή Καθαρό Κ.Κ. και</a:t>
            </a:r>
          </a:p>
          <a:p>
            <a:r>
              <a:rPr lang="el-GR" dirty="0" smtClean="0"/>
              <a:t>2) Βραχυπρόθεσμα δάνεια</a:t>
            </a:r>
          </a:p>
          <a:p>
            <a:pPr algn="just"/>
            <a:r>
              <a:rPr lang="el-GR" dirty="0" smtClean="0"/>
              <a:t>Προκειμένου να υπολογίσομε το ύψος του βραχυπρόθεσμου τραπεζικού δανεισμού που θα χρειασθεί υπολογίζουμε το ΚΚ και το αφαιρούμε από τις ΑΚΚ. Δηλαδή ΒΔ = ΑΚΚ-ΚΚ</a:t>
            </a:r>
          </a:p>
          <a:p>
            <a:pPr algn="just"/>
            <a:r>
              <a:rPr lang="el-GR" dirty="0" smtClean="0"/>
              <a:t>Ο Βραχυπρόθεσμος δανεισμός είναι το μέρος των ΑΚΚ που δεν καλύπτεται από το ΚΚ (δηλ. Μ/Μ κεφάλαια).</a:t>
            </a:r>
          </a:p>
          <a:p>
            <a:endParaRPr lang="el-GR"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lstStyle/>
          <a:p>
            <a:r>
              <a:rPr lang="el-GR" b="1" dirty="0" smtClean="0"/>
              <a:t>ΑΣΚΗΣΗ</a:t>
            </a:r>
            <a:endParaRPr lang="el-GR"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620688"/>
            <a:ext cx="9143999"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ΤΑΜΕΙΑΚΟ ΑΠΟΤΕΛΕΣΜΑ</a:t>
            </a:r>
            <a:endParaRPr lang="el-GR" b="1" dirty="0"/>
          </a:p>
        </p:txBody>
      </p:sp>
      <p:sp>
        <p:nvSpPr>
          <p:cNvPr id="3" name="2 - Θέση περιεχομένου"/>
          <p:cNvSpPr>
            <a:spLocks noGrp="1"/>
          </p:cNvSpPr>
          <p:nvPr>
            <p:ph idx="1"/>
          </p:nvPr>
        </p:nvSpPr>
        <p:spPr>
          <a:xfrm>
            <a:off x="0" y="1600200"/>
            <a:ext cx="9144000" cy="5257800"/>
          </a:xfrm>
        </p:spPr>
        <p:txBody>
          <a:bodyPr>
            <a:normAutofit/>
          </a:bodyPr>
          <a:lstStyle/>
          <a:p>
            <a:r>
              <a:rPr lang="el-GR" dirty="0"/>
              <a:t>Ορισμός</a:t>
            </a:r>
          </a:p>
          <a:p>
            <a:r>
              <a:rPr lang="el-GR" dirty="0" smtClean="0"/>
              <a:t>Τ.Α</a:t>
            </a:r>
            <a:r>
              <a:rPr lang="el-GR" dirty="0"/>
              <a:t>. = Χρεόγραφα + </a:t>
            </a:r>
            <a:r>
              <a:rPr lang="el-GR" dirty="0" smtClean="0"/>
              <a:t>Διαθέσιμα </a:t>
            </a:r>
            <a:r>
              <a:rPr lang="el-GR" dirty="0"/>
              <a:t>– </a:t>
            </a:r>
            <a:r>
              <a:rPr lang="el-GR" dirty="0" smtClean="0"/>
              <a:t>Βραχυπρόθεσμες Τραπεζικές </a:t>
            </a:r>
            <a:r>
              <a:rPr lang="el-GR" dirty="0"/>
              <a:t>Υποχρεώσεις</a:t>
            </a:r>
          </a:p>
          <a:p>
            <a:r>
              <a:rPr lang="el-GR" dirty="0" smtClean="0"/>
              <a:t>Και</a:t>
            </a:r>
            <a:endParaRPr lang="el-GR" dirty="0"/>
          </a:p>
          <a:p>
            <a:r>
              <a:rPr lang="el-GR" b="1" dirty="0" smtClean="0"/>
              <a:t>Τ.Α</a:t>
            </a:r>
            <a:r>
              <a:rPr lang="el-GR" b="1" dirty="0"/>
              <a:t>. = Κ.Κ. – Ανάγκες σε Κ.Κ.</a:t>
            </a:r>
          </a:p>
          <a:p>
            <a:r>
              <a:rPr lang="el-GR" dirty="0"/>
              <a:t>Το </a:t>
            </a:r>
            <a:r>
              <a:rPr lang="el-GR" dirty="0" smtClean="0"/>
              <a:t>Τ.Α</a:t>
            </a:r>
            <a:r>
              <a:rPr lang="el-GR" dirty="0"/>
              <a:t>. μπορεί να είναι θετικό, αρνητικό ή μηδενικό.</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ΠΑΡΑΔΕΙΓΜΑ</a:t>
            </a:r>
            <a:endParaRPr lang="el-GR" b="1" dirty="0"/>
          </a:p>
        </p:txBody>
      </p:sp>
      <p:pic>
        <p:nvPicPr>
          <p:cNvPr id="4191234" name="Picture 2"/>
          <p:cNvPicPr>
            <a:picLocks noGrp="1" noChangeAspect="1" noChangeArrowheads="1"/>
          </p:cNvPicPr>
          <p:nvPr>
            <p:ph idx="1"/>
          </p:nvPr>
        </p:nvPicPr>
        <p:blipFill>
          <a:blip r:embed="rId2" cstate="print"/>
          <a:srcRect/>
          <a:stretch>
            <a:fillRect/>
          </a:stretch>
        </p:blipFill>
        <p:spPr bwMode="auto">
          <a:xfrm>
            <a:off x="0" y="3717032"/>
            <a:ext cx="9144000" cy="2880320"/>
          </a:xfrm>
          <a:prstGeom prst="rect">
            <a:avLst/>
          </a:prstGeom>
          <a:noFill/>
          <a:ln w="9525">
            <a:noFill/>
            <a:miter lim="800000"/>
            <a:headEnd/>
            <a:tailEnd/>
          </a:ln>
        </p:spPr>
      </p:pic>
      <p:pic>
        <p:nvPicPr>
          <p:cNvPr id="4191235" name="Picture 3"/>
          <p:cNvPicPr>
            <a:picLocks noChangeAspect="1" noChangeArrowheads="1"/>
          </p:cNvPicPr>
          <p:nvPr/>
        </p:nvPicPr>
        <p:blipFill>
          <a:blip r:embed="rId3" cstate="print"/>
          <a:srcRect/>
          <a:stretch>
            <a:fillRect/>
          </a:stretch>
        </p:blipFill>
        <p:spPr bwMode="auto">
          <a:xfrm>
            <a:off x="0" y="980728"/>
            <a:ext cx="914400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b="1" dirty="0" smtClean="0"/>
              <a:t>ΠΑΡΑΤΗΡΗΣΕΙΣ</a:t>
            </a:r>
            <a:endParaRPr lang="el-GR" b="1" dirty="0"/>
          </a:p>
        </p:txBody>
      </p:sp>
      <p:sp>
        <p:nvSpPr>
          <p:cNvPr id="3" name="2 - Θέση περιεχομένου"/>
          <p:cNvSpPr>
            <a:spLocks noGrp="1"/>
          </p:cNvSpPr>
          <p:nvPr>
            <p:ph idx="1"/>
          </p:nvPr>
        </p:nvSpPr>
        <p:spPr>
          <a:xfrm>
            <a:off x="0" y="1196752"/>
            <a:ext cx="9144000" cy="5661248"/>
          </a:xfrm>
        </p:spPr>
        <p:txBody>
          <a:bodyPr>
            <a:normAutofit fontScale="92500" lnSpcReduction="20000"/>
          </a:bodyPr>
          <a:lstStyle/>
          <a:p>
            <a:pPr algn="just"/>
            <a:r>
              <a:rPr lang="el-GR" dirty="0"/>
              <a:t>Παρατηρείται ότι το Τ.Α. είναι αρνητικό. Αυτό </a:t>
            </a:r>
            <a:r>
              <a:rPr lang="el-GR" dirty="0" smtClean="0"/>
              <a:t>δείχνει ότι </a:t>
            </a:r>
            <a:r>
              <a:rPr lang="el-GR" dirty="0"/>
              <a:t>οι ανάγκες χρηματοδότησης του </a:t>
            </a:r>
            <a:r>
              <a:rPr lang="el-GR" dirty="0" smtClean="0"/>
              <a:t>κύκλου εκμετάλλευσης </a:t>
            </a:r>
            <a:r>
              <a:rPr lang="el-GR" dirty="0"/>
              <a:t>δεν καλύπτονται εξ’ ολοκλήρου από </a:t>
            </a:r>
            <a:r>
              <a:rPr lang="el-GR" dirty="0" smtClean="0"/>
              <a:t>το Κ.Κ</a:t>
            </a:r>
            <a:r>
              <a:rPr lang="el-GR" dirty="0"/>
              <a:t>. Έτσι λοιπόν οι βραχυπρόθεσμες </a:t>
            </a:r>
            <a:r>
              <a:rPr lang="el-GR" dirty="0" smtClean="0"/>
              <a:t>τραπεζικές υποχρεώσεις </a:t>
            </a:r>
            <a:r>
              <a:rPr lang="el-GR" dirty="0"/>
              <a:t>έρχονται να καλύψουν τη διαφορά. (</a:t>
            </a:r>
            <a:r>
              <a:rPr lang="el-GR" dirty="0" smtClean="0"/>
              <a:t>Εδώ 60000 – 20000 - 20000 = 20000 Βραχυπρόθεσμος  Δανεισμός επιπλέον </a:t>
            </a:r>
            <a:r>
              <a:rPr lang="el-GR" dirty="0"/>
              <a:t>των μετρητών</a:t>
            </a:r>
            <a:r>
              <a:rPr lang="el-GR" dirty="0" smtClean="0"/>
              <a:t>).</a:t>
            </a:r>
            <a:endParaRPr lang="el-GR" dirty="0"/>
          </a:p>
          <a:p>
            <a:pPr algn="just"/>
            <a:r>
              <a:rPr lang="el-GR" dirty="0" smtClean="0"/>
              <a:t>Αξίζει </a:t>
            </a:r>
            <a:r>
              <a:rPr lang="el-GR" dirty="0"/>
              <a:t>να σημειωθεί ότι ο τύπος του Τ.Α:</a:t>
            </a:r>
          </a:p>
          <a:p>
            <a:pPr algn="just"/>
            <a:r>
              <a:rPr lang="el-GR" dirty="0" smtClean="0"/>
              <a:t>Τ.Α</a:t>
            </a:r>
            <a:r>
              <a:rPr lang="el-GR" dirty="0"/>
              <a:t>. = Χρεόγραφα + </a:t>
            </a:r>
            <a:r>
              <a:rPr lang="el-GR" dirty="0" smtClean="0"/>
              <a:t>Διαθέσιμα </a:t>
            </a:r>
            <a:r>
              <a:rPr lang="el-GR" dirty="0"/>
              <a:t>– </a:t>
            </a:r>
            <a:r>
              <a:rPr lang="el-GR" dirty="0" smtClean="0"/>
              <a:t>Βραχυπρόθεσμες Τραπεζικές </a:t>
            </a:r>
            <a:r>
              <a:rPr lang="el-GR" dirty="0"/>
              <a:t>Υποχρεώσεις χρησιμοποιείται συχνά </a:t>
            </a:r>
            <a:r>
              <a:rPr lang="el-GR" dirty="0" smtClean="0"/>
              <a:t>ως επαλήθευση </a:t>
            </a:r>
            <a:r>
              <a:rPr lang="el-GR" dirty="0"/>
              <a:t>του αποτελέσματος του τύπου </a:t>
            </a:r>
            <a:endParaRPr lang="el-GR" dirty="0" smtClean="0"/>
          </a:p>
          <a:p>
            <a:pPr algn="just"/>
            <a:r>
              <a:rPr lang="el-GR" dirty="0" smtClean="0"/>
              <a:t>Τ.Α</a:t>
            </a:r>
            <a:r>
              <a:rPr lang="el-GR" dirty="0"/>
              <a:t>. = Κ.Κ</a:t>
            </a:r>
            <a:r>
              <a:rPr lang="el-GR" dirty="0" smtClean="0"/>
              <a:t>. – </a:t>
            </a:r>
            <a:r>
              <a:rPr lang="el-GR" dirty="0"/>
              <a:t>Ανάγκες σε Κ.Κ.</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916832"/>
          </a:xfrm>
        </p:spPr>
        <p:txBody>
          <a:bodyPr>
            <a:noAutofit/>
          </a:bodyPr>
          <a:lstStyle/>
          <a:p>
            <a:r>
              <a:rPr lang="el-GR" sz="2800" b="1" dirty="0"/>
              <a:t>ΒΑΣΙΚΟΙ ΚΑΝΟΝΕΣ </a:t>
            </a:r>
            <a:r>
              <a:rPr lang="el-GR" sz="2800" b="1" dirty="0" smtClean="0"/>
              <a:t>ΧΡΗΜΑΤΟΔΟΤΗΣΗΣ </a:t>
            </a:r>
            <a:r>
              <a:rPr lang="el-GR" sz="2800" b="1" dirty="0"/>
              <a:t>ΓΙΑ ΤΗΝ </a:t>
            </a:r>
            <a:r>
              <a:rPr lang="el-GR" sz="2800" b="1" dirty="0" smtClean="0"/>
              <a:t>ΥΓΕΙΗ ΧΡΗΜΑΤΟΟΙΚΟΝΟΜΙΚΗ ΔΙΑΡΘΡΩΣΗ </a:t>
            </a:r>
            <a:r>
              <a:rPr lang="el-GR" sz="2800" b="1" dirty="0"/>
              <a:t>ΤΗΣ </a:t>
            </a:r>
            <a:r>
              <a:rPr lang="el-GR" sz="2800" b="1" dirty="0" smtClean="0"/>
              <a:t>ΕΠΙΧΕΙΡΗΣΗΣ ΚΑΙ </a:t>
            </a:r>
            <a:r>
              <a:rPr lang="el-GR" sz="2800" b="1" dirty="0"/>
              <a:t>ΤΗΝ ΕΞΑΣΦΑΛΙΣΗ ΜΑΚΡΟΧΡΟΝΙΑΣ </a:t>
            </a:r>
            <a:r>
              <a:rPr lang="el-GR" sz="2800" b="1" dirty="0" smtClean="0"/>
              <a:t>ΚΑΙ ΒΡΑΧΥΧΡΟΝΙΑΣ </a:t>
            </a:r>
            <a:r>
              <a:rPr lang="el-GR" sz="2800" b="1" dirty="0"/>
              <a:t>ΙΣΟΡΡΟΠΙΑΣ</a:t>
            </a:r>
          </a:p>
        </p:txBody>
      </p:sp>
      <p:sp>
        <p:nvSpPr>
          <p:cNvPr id="3" name="2 - Θέση περιεχομένου"/>
          <p:cNvSpPr>
            <a:spLocks noGrp="1"/>
          </p:cNvSpPr>
          <p:nvPr>
            <p:ph idx="1"/>
          </p:nvPr>
        </p:nvSpPr>
        <p:spPr>
          <a:xfrm>
            <a:off x="0" y="2060848"/>
            <a:ext cx="9144000" cy="4797152"/>
          </a:xfrm>
        </p:spPr>
        <p:txBody>
          <a:bodyPr>
            <a:normAutofit fontScale="92500" lnSpcReduction="10000"/>
          </a:bodyPr>
          <a:lstStyle/>
          <a:p>
            <a:pPr algn="just"/>
            <a:r>
              <a:rPr lang="el-GR" dirty="0"/>
              <a:t>Τα πάγια στοιχεία της επιχείρησης θα πρέπει </a:t>
            </a:r>
            <a:r>
              <a:rPr lang="el-GR" dirty="0" smtClean="0"/>
              <a:t>να χρηματοδοτούνται </a:t>
            </a:r>
            <a:r>
              <a:rPr lang="el-GR" dirty="0"/>
              <a:t>από κεφάλαια μακράς διάρκειας</a:t>
            </a:r>
          </a:p>
          <a:p>
            <a:pPr algn="just"/>
            <a:r>
              <a:rPr lang="el-GR" dirty="0" smtClean="0"/>
              <a:t>Το </a:t>
            </a:r>
            <a:r>
              <a:rPr lang="el-GR" dirty="0"/>
              <a:t>Μόνιμο Κεφάλαιο Κίνησης (KK) θα πρέπει να </a:t>
            </a:r>
            <a:r>
              <a:rPr lang="el-GR" dirty="0" smtClean="0"/>
              <a:t>είναι  μεγαλύτερο </a:t>
            </a:r>
            <a:r>
              <a:rPr lang="el-GR" dirty="0"/>
              <a:t>του μηδενός και να καλύπτει τα στοιχεία </a:t>
            </a:r>
            <a:r>
              <a:rPr lang="el-GR" dirty="0" smtClean="0"/>
              <a:t>του κυκλοφορούντος </a:t>
            </a:r>
            <a:r>
              <a:rPr lang="el-GR" dirty="0"/>
              <a:t>ενεργητικού που έχουν μακρά διάρκεια.</a:t>
            </a:r>
          </a:p>
          <a:p>
            <a:pPr algn="just"/>
            <a:r>
              <a:rPr lang="el-GR" dirty="0" smtClean="0"/>
              <a:t>Το </a:t>
            </a:r>
            <a:r>
              <a:rPr lang="el-GR" dirty="0"/>
              <a:t>βραχείας διάρκειας (μεταβλητό) μέρος </a:t>
            </a:r>
            <a:r>
              <a:rPr lang="el-GR" dirty="0" smtClean="0"/>
              <a:t>του κυκλοφορούντος </a:t>
            </a:r>
            <a:r>
              <a:rPr lang="el-GR" dirty="0"/>
              <a:t>ενεργητικού μπορεί να </a:t>
            </a:r>
            <a:r>
              <a:rPr lang="el-GR" dirty="0" smtClean="0"/>
              <a:t>χρηματοδοτείται και </a:t>
            </a:r>
            <a:r>
              <a:rPr lang="el-GR" dirty="0"/>
              <a:t>από βραχυπρόθεσμα κεφάλαια.</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b="1" dirty="0" smtClean="0"/>
              <a:t>ΟΡΘΟΛΟΓΙΚΗ ΠΟΛΙΤΙΚΗ ΧΡΗΜΑΤΟΔΟΤΗΣΗΣ</a:t>
            </a:r>
            <a:endParaRPr lang="el-GR"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600200"/>
            <a:ext cx="9144000" cy="5257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77875"/>
          </a:xfrm>
        </p:spPr>
        <p:txBody>
          <a:bodyPr/>
          <a:lstStyle/>
          <a:p>
            <a:pPr eaLnBrk="1" hangingPunct="1"/>
            <a:r>
              <a:rPr lang="el-GR" altLang="el-GR" b="1" dirty="0" smtClean="0"/>
              <a:t>ΙΣΟΛΟΓΙΣΜΟΣ</a:t>
            </a:r>
          </a:p>
        </p:txBody>
      </p:sp>
      <p:sp>
        <p:nvSpPr>
          <p:cNvPr id="21507" name="Rectangle 3"/>
          <p:cNvSpPr>
            <a:spLocks noGrp="1" noChangeArrowheads="1"/>
          </p:cNvSpPr>
          <p:nvPr>
            <p:ph type="body" idx="1"/>
          </p:nvPr>
        </p:nvSpPr>
        <p:spPr>
          <a:xfrm>
            <a:off x="457200" y="1052513"/>
            <a:ext cx="8229600" cy="5545137"/>
          </a:xfrm>
        </p:spPr>
        <p:txBody>
          <a:bodyPr/>
          <a:lstStyle/>
          <a:p>
            <a:pPr eaLnBrk="1" hangingPunct="1">
              <a:lnSpc>
                <a:spcPct val="90000"/>
              </a:lnSpc>
              <a:buFontTx/>
              <a:buNone/>
            </a:pPr>
            <a:r>
              <a:rPr lang="el-GR" altLang="el-GR" dirty="0" smtClean="0"/>
              <a:t>Ο Ισολογισμός αποτελεί "φωτογραφία" της</a:t>
            </a:r>
          </a:p>
          <a:p>
            <a:pPr eaLnBrk="1" hangingPunct="1">
              <a:lnSpc>
                <a:spcPct val="90000"/>
              </a:lnSpc>
              <a:buFontTx/>
              <a:buNone/>
            </a:pPr>
            <a:r>
              <a:rPr lang="el-GR" altLang="el-GR" dirty="0" smtClean="0"/>
              <a:t>χρηματοοικονομικής κατάστασης της</a:t>
            </a:r>
          </a:p>
          <a:p>
            <a:pPr eaLnBrk="1" hangingPunct="1">
              <a:lnSpc>
                <a:spcPct val="90000"/>
              </a:lnSpc>
              <a:buFontTx/>
              <a:buNone/>
            </a:pPr>
            <a:r>
              <a:rPr lang="el-GR" altLang="el-GR" dirty="0" smtClean="0"/>
              <a:t>επιχείρησης σε μία δεδομένη χρονική</a:t>
            </a:r>
          </a:p>
          <a:p>
            <a:pPr eaLnBrk="1" hangingPunct="1">
              <a:lnSpc>
                <a:spcPct val="90000"/>
              </a:lnSpc>
              <a:buFontTx/>
              <a:buNone/>
            </a:pPr>
            <a:r>
              <a:rPr lang="el-GR" altLang="el-GR" dirty="0" smtClean="0"/>
              <a:t>στιγμή. Απεικονίζει:</a:t>
            </a:r>
          </a:p>
          <a:p>
            <a:pPr eaLnBrk="1" hangingPunct="1">
              <a:lnSpc>
                <a:spcPct val="90000"/>
              </a:lnSpc>
            </a:pPr>
            <a:r>
              <a:rPr lang="el-GR" altLang="el-GR" dirty="0" smtClean="0"/>
              <a:t>Το ενεργητικό (απαιτήσεις, πάγια,</a:t>
            </a:r>
          </a:p>
          <a:p>
            <a:pPr eaLnBrk="1" hangingPunct="1">
              <a:lnSpc>
                <a:spcPct val="90000"/>
              </a:lnSpc>
              <a:buFontTx/>
              <a:buNone/>
            </a:pPr>
            <a:r>
              <a:rPr lang="el-GR" altLang="el-GR" dirty="0" smtClean="0"/>
              <a:t>αποθέματα, διαθέσιμα),</a:t>
            </a:r>
          </a:p>
          <a:p>
            <a:pPr eaLnBrk="1" hangingPunct="1">
              <a:lnSpc>
                <a:spcPct val="90000"/>
              </a:lnSpc>
            </a:pPr>
            <a:r>
              <a:rPr lang="el-GR" altLang="el-GR" dirty="0" smtClean="0"/>
              <a:t>Το παθητικό δηλαδή τις υποχρεώσεις</a:t>
            </a:r>
          </a:p>
          <a:p>
            <a:pPr eaLnBrk="1" hangingPunct="1">
              <a:lnSpc>
                <a:spcPct val="90000"/>
              </a:lnSpc>
              <a:buFontTx/>
              <a:buNone/>
            </a:pPr>
            <a:r>
              <a:rPr lang="el-GR" altLang="el-GR" dirty="0" smtClean="0"/>
              <a:t>(προμηθευτές, δάνεια σε τράπεζες, λοιπές</a:t>
            </a:r>
          </a:p>
          <a:p>
            <a:pPr eaLnBrk="1" hangingPunct="1">
              <a:lnSpc>
                <a:spcPct val="90000"/>
              </a:lnSpc>
              <a:buFontTx/>
              <a:buNone/>
            </a:pPr>
            <a:r>
              <a:rPr lang="el-GR" altLang="el-GR" dirty="0" smtClean="0"/>
              <a:t>υποχρεώσεις) και</a:t>
            </a:r>
          </a:p>
          <a:p>
            <a:pPr eaLnBrk="1" hangingPunct="1">
              <a:lnSpc>
                <a:spcPct val="90000"/>
              </a:lnSpc>
            </a:pPr>
            <a:r>
              <a:rPr lang="el-GR" altLang="el-GR" dirty="0" smtClean="0"/>
              <a:t>Τα ίδια κεφάλαια της επιχείρησης.</a:t>
            </a:r>
            <a:br>
              <a:rPr lang="el-GR" altLang="el-GR" dirty="0" smtClean="0"/>
            </a:br>
            <a:endParaRPr lang="el-GR" altLang="el-GR" dirty="0" smtClean="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922114"/>
          </a:xfrm>
        </p:spPr>
        <p:txBody>
          <a:bodyPr>
            <a:noAutofit/>
          </a:bodyPr>
          <a:lstStyle/>
          <a:p>
            <a:r>
              <a:rPr lang="el-GR" sz="3600" b="1" dirty="0" smtClean="0"/>
              <a:t>ΑΣΚΗΣΗ ΧΡΗΜΑΤΟΔΟΤΗΣΗΣ ΠΑΓΙΟΥ ΚΑΙ ΚΥΚΛΟΦΟΡΟΥΝΤΟΣ ΕΝΕΡΓΗΤΙΚΟΥ</a:t>
            </a:r>
            <a:endParaRPr lang="el-GR" sz="3600" b="1"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268760"/>
            <a:ext cx="9144000" cy="5589239"/>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l-GR" b="1" dirty="0" smtClean="0"/>
              <a:t>ΛΥΣΗ</a:t>
            </a:r>
            <a:endParaRPr lang="el-GR" b="1" dirty="0"/>
          </a:p>
        </p:txBody>
      </p:sp>
      <p:sp>
        <p:nvSpPr>
          <p:cNvPr id="3" name="2 - Θέση περιεχομένου"/>
          <p:cNvSpPr>
            <a:spLocks noGrp="1"/>
          </p:cNvSpPr>
          <p:nvPr>
            <p:ph idx="1"/>
          </p:nvPr>
        </p:nvSpPr>
        <p:spPr>
          <a:xfrm>
            <a:off x="0" y="836712"/>
            <a:ext cx="9144000" cy="6021288"/>
          </a:xfrm>
        </p:spPr>
        <p:txBody>
          <a:bodyPr>
            <a:noAutofit/>
          </a:bodyPr>
          <a:lstStyle/>
          <a:p>
            <a:pPr algn="just"/>
            <a:r>
              <a:rPr lang="el-GR" sz="2800" dirty="0" smtClean="0"/>
              <a:t>Το ελάχιστο ύψος του κυκλοφορούντος ενεργητικού είναι </a:t>
            </a:r>
            <a:r>
              <a:rPr lang="el-GR" sz="2800" b="1" dirty="0" smtClean="0"/>
              <a:t>18.000 ευρώ</a:t>
            </a:r>
          </a:p>
          <a:p>
            <a:pPr algn="just"/>
            <a:r>
              <a:rPr lang="el-GR" sz="2800" dirty="0" smtClean="0"/>
              <a:t>Το μέγιστο ύψος του κυκλοφορούντος ενεργητικού είναι </a:t>
            </a:r>
            <a:r>
              <a:rPr lang="el-GR" sz="2800" b="1" dirty="0" smtClean="0"/>
              <a:t>45.000 ευρώ</a:t>
            </a:r>
          </a:p>
          <a:p>
            <a:pPr algn="just"/>
            <a:r>
              <a:rPr lang="el-GR" sz="2800" dirty="0" smtClean="0"/>
              <a:t>Εποχιακό κυκλοφορούν = 45.000 – 18.000 = </a:t>
            </a:r>
            <a:r>
              <a:rPr lang="el-GR" sz="2800" b="1" dirty="0" smtClean="0"/>
              <a:t>27.000 ανάγκη βραχυπρόθεσμης χρηματοδότησης </a:t>
            </a:r>
            <a:r>
              <a:rPr lang="el-GR" sz="2800" dirty="0" smtClean="0"/>
              <a:t>(είτε δάνεια είτε προμηθευτές)</a:t>
            </a:r>
          </a:p>
          <a:p>
            <a:pPr algn="just"/>
            <a:r>
              <a:rPr lang="el-GR" sz="2800" dirty="0" smtClean="0"/>
              <a:t>Ανάγκες σε μακροπρόθεσμα κεφάλαια = πάγιο ενεργητικό + ελάχιστο κυκλοφορούν = 40.000 + 18.000 = </a:t>
            </a:r>
            <a:r>
              <a:rPr lang="el-GR" sz="2800" b="1" dirty="0" smtClean="0"/>
              <a:t>58.000 ευρώ</a:t>
            </a:r>
          </a:p>
          <a:p>
            <a:pPr algn="just"/>
            <a:r>
              <a:rPr lang="el-GR" sz="2800" dirty="0" smtClean="0"/>
              <a:t>Μακροπρόθεσμα κεφάλαια = ΙΚ+ΜΥ.</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600" b="1" dirty="0"/>
              <a:t>Κύκλος Κεφαλαίου Κίνησης</a:t>
            </a:r>
            <a:br>
              <a:rPr lang="el-GR" sz="3600" b="1" dirty="0"/>
            </a:br>
            <a:r>
              <a:rPr lang="el-GR" sz="3600" b="1" dirty="0"/>
              <a:t>Ταμειακός Κύκλος της Επιχείρησης</a:t>
            </a:r>
          </a:p>
        </p:txBody>
      </p:sp>
      <p:sp>
        <p:nvSpPr>
          <p:cNvPr id="3" name="2 - Θέση περιεχομένου"/>
          <p:cNvSpPr>
            <a:spLocks noGrp="1"/>
          </p:cNvSpPr>
          <p:nvPr>
            <p:ph idx="1"/>
          </p:nvPr>
        </p:nvSpPr>
        <p:spPr>
          <a:xfrm>
            <a:off x="0" y="1600200"/>
            <a:ext cx="9144000" cy="5257800"/>
          </a:xfrm>
        </p:spPr>
        <p:txBody>
          <a:bodyPr>
            <a:normAutofit/>
          </a:bodyPr>
          <a:lstStyle/>
          <a:p>
            <a:pPr algn="just"/>
            <a:r>
              <a:rPr lang="el-GR" dirty="0"/>
              <a:t>Ο Ταμειακός Κύκλος της Επιχείρησης, είναι </a:t>
            </a:r>
            <a:r>
              <a:rPr lang="el-GR" dirty="0" smtClean="0"/>
              <a:t>ένας </a:t>
            </a:r>
            <a:r>
              <a:rPr lang="el-GR" b="1" dirty="0" smtClean="0"/>
              <a:t>δείκτης</a:t>
            </a:r>
            <a:r>
              <a:rPr lang="el-GR" dirty="0" smtClean="0"/>
              <a:t> </a:t>
            </a:r>
            <a:r>
              <a:rPr lang="el-GR" dirty="0"/>
              <a:t>ο οποίος </a:t>
            </a:r>
            <a:r>
              <a:rPr lang="el-GR" b="1" dirty="0"/>
              <a:t>μετρά</a:t>
            </a:r>
            <a:r>
              <a:rPr lang="el-GR" dirty="0"/>
              <a:t> το </a:t>
            </a:r>
            <a:r>
              <a:rPr lang="el-GR" b="1" dirty="0"/>
              <a:t>χρονικό διάστημα</a:t>
            </a:r>
            <a:r>
              <a:rPr lang="el-GR" dirty="0"/>
              <a:t> </a:t>
            </a:r>
            <a:r>
              <a:rPr lang="el-GR" dirty="0" smtClean="0"/>
              <a:t>που </a:t>
            </a:r>
            <a:r>
              <a:rPr lang="el-GR" b="1" dirty="0" smtClean="0"/>
              <a:t>μεσολαβεί</a:t>
            </a:r>
            <a:r>
              <a:rPr lang="el-GR" dirty="0" smtClean="0"/>
              <a:t> </a:t>
            </a:r>
            <a:r>
              <a:rPr lang="el-GR" dirty="0"/>
              <a:t>ανάμεσα στην </a:t>
            </a:r>
            <a:r>
              <a:rPr lang="el-GR" b="1" dirty="0"/>
              <a:t>πληρωμή</a:t>
            </a:r>
            <a:r>
              <a:rPr lang="el-GR" dirty="0"/>
              <a:t> </a:t>
            </a:r>
            <a:r>
              <a:rPr lang="el-GR" dirty="0" smtClean="0"/>
              <a:t>προμηθευτών, α΄ υλών</a:t>
            </a:r>
            <a:r>
              <a:rPr lang="el-GR" dirty="0"/>
              <a:t>, μισθών και λοιπών δαπανών, </a:t>
            </a:r>
            <a:r>
              <a:rPr lang="el-GR" dirty="0" smtClean="0"/>
              <a:t>που αφορούν </a:t>
            </a:r>
            <a:r>
              <a:rPr lang="el-GR" dirty="0"/>
              <a:t>στην παραγωγή προϊόντων, και </a:t>
            </a:r>
            <a:r>
              <a:rPr lang="el-GR" dirty="0" smtClean="0"/>
              <a:t>την </a:t>
            </a:r>
            <a:r>
              <a:rPr lang="el-GR" b="1" dirty="0" smtClean="0"/>
              <a:t>είσπραξη</a:t>
            </a:r>
            <a:r>
              <a:rPr lang="el-GR" dirty="0" smtClean="0"/>
              <a:t> </a:t>
            </a:r>
            <a:r>
              <a:rPr lang="el-GR" dirty="0"/>
              <a:t>χρημάτων από την </a:t>
            </a:r>
            <a:r>
              <a:rPr lang="el-GR" b="1" dirty="0"/>
              <a:t>πώληση</a:t>
            </a:r>
            <a:r>
              <a:rPr lang="el-GR" dirty="0"/>
              <a:t> </a:t>
            </a:r>
            <a:r>
              <a:rPr lang="el-GR" dirty="0" smtClean="0"/>
              <a:t>προϊόντων.</a:t>
            </a:r>
          </a:p>
          <a:p>
            <a:pPr algn="just"/>
            <a:r>
              <a:rPr lang="el-GR" dirty="0" smtClean="0"/>
              <a:t>Για </a:t>
            </a:r>
            <a:r>
              <a:rPr lang="el-GR" dirty="0"/>
              <a:t>το διάστημα αυτό η επιχείρηση πρέπει </a:t>
            </a:r>
            <a:r>
              <a:rPr lang="el-GR" dirty="0" smtClean="0"/>
              <a:t>να </a:t>
            </a:r>
            <a:r>
              <a:rPr lang="el-GR" b="1" dirty="0" smtClean="0"/>
              <a:t>χρηματοδοτήσει</a:t>
            </a:r>
            <a:r>
              <a:rPr lang="el-GR" dirty="0" smtClean="0"/>
              <a:t> </a:t>
            </a:r>
            <a:r>
              <a:rPr lang="el-GR" dirty="0"/>
              <a:t>την παραγωγική διαδικασία με </a:t>
            </a:r>
            <a:r>
              <a:rPr lang="el-GR" b="1" dirty="0" smtClean="0"/>
              <a:t>ίδια ή </a:t>
            </a:r>
            <a:r>
              <a:rPr lang="el-GR" b="1" dirty="0"/>
              <a:t>δανειακά κεφάλαια.</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lstStyle/>
          <a:p>
            <a:r>
              <a:rPr lang="el-GR" b="1" dirty="0"/>
              <a:t>Ταμειακός Κύκλος σε ημέρες</a:t>
            </a:r>
          </a:p>
        </p:txBody>
      </p:sp>
      <p:sp>
        <p:nvSpPr>
          <p:cNvPr id="3" name="2 - Θέση περιεχομένου"/>
          <p:cNvSpPr>
            <a:spLocks noGrp="1"/>
          </p:cNvSpPr>
          <p:nvPr>
            <p:ph idx="1"/>
          </p:nvPr>
        </p:nvSpPr>
        <p:spPr>
          <a:xfrm>
            <a:off x="0" y="980728"/>
            <a:ext cx="9144000" cy="5877272"/>
          </a:xfrm>
        </p:spPr>
        <p:txBody>
          <a:bodyPr>
            <a:normAutofit fontScale="92500" lnSpcReduction="10000"/>
          </a:bodyPr>
          <a:lstStyle/>
          <a:p>
            <a:r>
              <a:rPr lang="el-GR" dirty="0"/>
              <a:t>Μέσος χρόνος </a:t>
            </a:r>
            <a:r>
              <a:rPr lang="el-GR" dirty="0" smtClean="0"/>
              <a:t>αποθεμάτων: </a:t>
            </a:r>
          </a:p>
          <a:p>
            <a:pPr>
              <a:buNone/>
            </a:pPr>
            <a:r>
              <a:rPr lang="el-GR" b="1" dirty="0" smtClean="0"/>
              <a:t>[(</a:t>
            </a:r>
            <a:r>
              <a:rPr lang="el-GR" b="1" dirty="0"/>
              <a:t>Μέσο Απόθεμα / Κόστος πωληθέντων</a:t>
            </a:r>
            <a:r>
              <a:rPr lang="el-GR" b="1" dirty="0" smtClean="0"/>
              <a:t>)]*</a:t>
            </a:r>
            <a:r>
              <a:rPr lang="el-GR" b="1" dirty="0"/>
              <a:t>360</a:t>
            </a:r>
          </a:p>
          <a:p>
            <a:r>
              <a:rPr lang="el-GR" b="1" u="sng" dirty="0" smtClean="0"/>
              <a:t>Συν +</a:t>
            </a:r>
            <a:endParaRPr lang="el-GR" b="1" u="sng" dirty="0"/>
          </a:p>
          <a:p>
            <a:r>
              <a:rPr lang="el-GR" dirty="0"/>
              <a:t>Μέσος χρόνος </a:t>
            </a:r>
            <a:r>
              <a:rPr lang="el-GR" dirty="0" smtClean="0"/>
              <a:t>απαιτήσεων: </a:t>
            </a:r>
          </a:p>
          <a:p>
            <a:pPr>
              <a:buNone/>
            </a:pPr>
            <a:r>
              <a:rPr lang="el-GR" b="1" dirty="0" smtClean="0"/>
              <a:t>[(Μέσο </a:t>
            </a:r>
            <a:r>
              <a:rPr lang="el-GR" b="1" dirty="0"/>
              <a:t>Ύψος Απαιτήσεων/ Πωλήσεις</a:t>
            </a:r>
            <a:r>
              <a:rPr lang="el-GR" b="1" dirty="0" smtClean="0"/>
              <a:t>)]* </a:t>
            </a:r>
            <a:r>
              <a:rPr lang="el-GR" b="1" dirty="0"/>
              <a:t>360</a:t>
            </a:r>
          </a:p>
          <a:p>
            <a:r>
              <a:rPr lang="el-GR" b="1" u="sng" dirty="0" smtClean="0"/>
              <a:t>Μείον -</a:t>
            </a:r>
            <a:endParaRPr lang="el-GR" b="1" u="sng" dirty="0"/>
          </a:p>
          <a:p>
            <a:r>
              <a:rPr lang="el-GR" dirty="0"/>
              <a:t>Μέσος χρόνος </a:t>
            </a:r>
            <a:r>
              <a:rPr lang="el-GR" dirty="0" smtClean="0"/>
              <a:t>Υποχρεώσεων: </a:t>
            </a:r>
          </a:p>
          <a:p>
            <a:pPr>
              <a:buNone/>
            </a:pPr>
            <a:r>
              <a:rPr lang="el-GR" b="1" dirty="0" smtClean="0"/>
              <a:t>[(Μέσο </a:t>
            </a:r>
            <a:r>
              <a:rPr lang="el-GR" b="1" dirty="0"/>
              <a:t>Ύψος </a:t>
            </a:r>
            <a:r>
              <a:rPr lang="el-GR" b="1" dirty="0" smtClean="0"/>
              <a:t>Υποχρεώσεων / Κόστος Πωλήσεων)]*</a:t>
            </a:r>
            <a:r>
              <a:rPr lang="el-GR" b="1" dirty="0"/>
              <a:t>360</a:t>
            </a:r>
          </a:p>
          <a:p>
            <a:pPr algn="just"/>
            <a:r>
              <a:rPr lang="el-GR" dirty="0" smtClean="0"/>
              <a:t>Ο </a:t>
            </a:r>
            <a:r>
              <a:rPr lang="el-GR" dirty="0"/>
              <a:t>ταμειακός κύκλος σε ημέρες δείχνει το </a:t>
            </a:r>
            <a:r>
              <a:rPr lang="el-GR" dirty="0" smtClean="0"/>
              <a:t>κενό του </a:t>
            </a:r>
            <a:r>
              <a:rPr lang="el-GR" dirty="0"/>
              <a:t>λειτουργικού κύκλου που θα πρέπει </a:t>
            </a:r>
            <a:r>
              <a:rPr lang="el-GR" dirty="0" smtClean="0"/>
              <a:t>να χρηματοδοτηθεί </a:t>
            </a:r>
            <a:r>
              <a:rPr lang="el-GR" dirty="0"/>
              <a:t>με </a:t>
            </a:r>
            <a:r>
              <a:rPr lang="el-GR" dirty="0" smtClean="0"/>
              <a:t>μετρητά.</a:t>
            </a:r>
            <a:endParaRPr lang="el-GR"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274638"/>
            <a:ext cx="8820472" cy="922114"/>
          </a:xfrm>
        </p:spPr>
        <p:txBody>
          <a:bodyPr/>
          <a:lstStyle/>
          <a:p>
            <a:pPr eaLnBrk="1" hangingPunct="1"/>
            <a:r>
              <a:rPr lang="el-GR" altLang="el-GR" sz="3200" b="1" dirty="0" smtClean="0"/>
              <a:t>ΣΥΝΟΛΙΚΟ ή ΜΙΚΤΟ ΚΕΦΑΛΑΙΟ ΚΙΝΗΣΗΣ</a:t>
            </a:r>
            <a:r>
              <a:rPr lang="el-GR" altLang="el-GR" sz="4000" dirty="0" smtClean="0"/>
              <a:t> </a:t>
            </a:r>
          </a:p>
        </p:txBody>
      </p:sp>
      <p:sp>
        <p:nvSpPr>
          <p:cNvPr id="97283" name="Rectangle 3"/>
          <p:cNvSpPr>
            <a:spLocks noGrp="1" noChangeArrowheads="1"/>
          </p:cNvSpPr>
          <p:nvPr>
            <p:ph type="body" idx="1"/>
          </p:nvPr>
        </p:nvSpPr>
        <p:spPr>
          <a:xfrm>
            <a:off x="457200" y="1628800"/>
            <a:ext cx="8229600" cy="5040288"/>
          </a:xfrm>
        </p:spPr>
        <p:txBody>
          <a:bodyPr/>
          <a:lstStyle/>
          <a:p>
            <a:pPr algn="just" eaLnBrk="1" hangingPunct="1">
              <a:buFontTx/>
              <a:buNone/>
            </a:pPr>
            <a:r>
              <a:rPr lang="el-GR" altLang="el-GR" dirty="0" smtClean="0"/>
              <a:t>Β) το ΚΚ μιας επιχείρησης είναι ίσο με το σύνολο των κυκλοφοριακών της στοιχείων (κυκλοφορούν + διαθέσιμο) και ονομάζεται συνολικό η μεικτό κεφάλαιο κίνησης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561975"/>
          </a:xfrm>
        </p:spPr>
        <p:txBody>
          <a:bodyPr/>
          <a:lstStyle/>
          <a:p>
            <a:pPr eaLnBrk="1" hangingPunct="1"/>
            <a:r>
              <a:rPr lang="el-GR" altLang="el-GR" sz="4000" b="1" dirty="0" smtClean="0"/>
              <a:t>ΠΗΓΕΣ ΚΕΦΑΛΑΙΟΥ ΚΙΝΗΣΗΣ</a:t>
            </a:r>
          </a:p>
        </p:txBody>
      </p:sp>
      <p:sp>
        <p:nvSpPr>
          <p:cNvPr id="98307" name="Rectangle 3"/>
          <p:cNvSpPr>
            <a:spLocks noGrp="1" noChangeArrowheads="1"/>
          </p:cNvSpPr>
          <p:nvPr>
            <p:ph type="body" idx="1"/>
          </p:nvPr>
        </p:nvSpPr>
        <p:spPr>
          <a:xfrm>
            <a:off x="251520" y="908050"/>
            <a:ext cx="8640960" cy="5761038"/>
          </a:xfrm>
        </p:spPr>
        <p:txBody>
          <a:bodyPr/>
          <a:lstStyle/>
          <a:p>
            <a:pPr algn="just" eaLnBrk="1" hangingPunct="1"/>
            <a:r>
              <a:rPr lang="el-GR" altLang="el-GR" dirty="0" smtClean="0"/>
              <a:t>Α) Οι πωλήσεις και τα διάφορα άλλα έσοδα που προέρχονται από τη δραστηριότητα της επιχείρησης και τα οποία αυξάνουν τα ρευστά της διαθέσιμα ή τις απαιτήσεις της ή και τα δυο. </a:t>
            </a:r>
          </a:p>
          <a:p>
            <a:pPr algn="just" eaLnBrk="1" hangingPunct="1"/>
            <a:r>
              <a:rPr lang="en-US" altLang="el-GR" dirty="0" smtClean="0"/>
              <a:t>Β) </a:t>
            </a:r>
            <a:r>
              <a:rPr lang="el-GR" altLang="el-GR" dirty="0" smtClean="0"/>
              <a:t>Τα κέρδη κεφαλαίου από </a:t>
            </a:r>
            <a:r>
              <a:rPr lang="en-US" altLang="el-GR" dirty="0" smtClean="0"/>
              <a:t>την </a:t>
            </a:r>
            <a:r>
              <a:rPr lang="el-GR" altLang="el-GR" dirty="0" smtClean="0"/>
              <a:t>πώληση χρεογράφων.</a:t>
            </a:r>
          </a:p>
          <a:p>
            <a:pPr algn="just" eaLnBrk="1" hangingPunct="1"/>
            <a:r>
              <a:rPr lang="el-GR" altLang="el-GR" dirty="0" smtClean="0"/>
              <a:t>Γ) Οι πωλήσεις παγίων περιουσιακών στοιχείων ή άλλων προσωπικών επενδύσεων.</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74638"/>
            <a:ext cx="8229600" cy="561975"/>
          </a:xfrm>
        </p:spPr>
        <p:txBody>
          <a:bodyPr/>
          <a:lstStyle/>
          <a:p>
            <a:pPr eaLnBrk="1" hangingPunct="1"/>
            <a:r>
              <a:rPr lang="el-GR" altLang="el-GR" sz="4000" b="1" dirty="0" smtClean="0"/>
              <a:t>ΠΗΓΕΣ ΚΕΦΑΛΑΙΟΥ ΚΙΝΗΣΗΣ</a:t>
            </a:r>
          </a:p>
        </p:txBody>
      </p:sp>
      <p:sp>
        <p:nvSpPr>
          <p:cNvPr id="99331" name="Rectangle 3"/>
          <p:cNvSpPr>
            <a:spLocks noGrp="1" noChangeArrowheads="1"/>
          </p:cNvSpPr>
          <p:nvPr>
            <p:ph type="body" idx="1"/>
          </p:nvPr>
        </p:nvSpPr>
        <p:spPr>
          <a:xfrm>
            <a:off x="251520" y="1052513"/>
            <a:ext cx="8712968" cy="5472831"/>
          </a:xfrm>
        </p:spPr>
        <p:txBody>
          <a:bodyPr/>
          <a:lstStyle/>
          <a:p>
            <a:pPr algn="just" eaLnBrk="1" hangingPunct="1"/>
            <a:r>
              <a:rPr lang="el-GR" altLang="el-GR" dirty="0" smtClean="0"/>
              <a:t>Δ) Η αύξηση κεφαλαίου </a:t>
            </a:r>
            <a:r>
              <a:rPr lang="en-US" altLang="el-GR" dirty="0" smtClean="0"/>
              <a:t>με </a:t>
            </a:r>
            <a:r>
              <a:rPr lang="el-GR" altLang="el-GR" dirty="0" smtClean="0"/>
              <a:t>έκδοση νέων μετοχών κα</a:t>
            </a:r>
            <a:r>
              <a:rPr lang="en-US" altLang="el-GR" dirty="0" smtClean="0"/>
              <a:t>ι </a:t>
            </a:r>
            <a:r>
              <a:rPr lang="el-GR" altLang="el-GR" dirty="0" smtClean="0"/>
              <a:t>ο μακροχρόνιος δανεισμός </a:t>
            </a:r>
            <a:r>
              <a:rPr lang="en-US" altLang="el-GR" dirty="0" smtClean="0"/>
              <a:t>με </a:t>
            </a:r>
            <a:r>
              <a:rPr lang="el-GR" altLang="el-GR" dirty="0" smtClean="0"/>
              <a:t>έκδοση τίτλων ομολογιακών δανείων.</a:t>
            </a:r>
          </a:p>
          <a:p>
            <a:pPr eaLnBrk="1" hangingPunct="1"/>
            <a:r>
              <a:rPr lang="en-US" altLang="el-GR" dirty="0" smtClean="0"/>
              <a:t>Ε) </a:t>
            </a:r>
            <a:r>
              <a:rPr lang="el-GR" altLang="el-GR" dirty="0" smtClean="0"/>
              <a:t>Οι βραχυχρόνιες τραπεζικές πιστώσεις</a:t>
            </a:r>
          </a:p>
          <a:p>
            <a:pPr eaLnBrk="1" hangingPunct="1"/>
            <a:r>
              <a:rPr lang="el-GR" altLang="el-GR" dirty="0" smtClean="0"/>
              <a:t>ΣΤ) Οι παρεχόμενες πιστώσεις από τους προμηθευτές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7504" y="274638"/>
            <a:ext cx="8856984" cy="1143000"/>
          </a:xfrm>
        </p:spPr>
        <p:txBody>
          <a:bodyPr/>
          <a:lstStyle/>
          <a:p>
            <a:pPr eaLnBrk="1" hangingPunct="1"/>
            <a:r>
              <a:rPr lang="el-GR" altLang="el-GR" sz="3000" b="1" dirty="0" smtClean="0"/>
              <a:t>ΚΥΡΙΟΤΕΡΟΙ ΠΑΡΑΓΟΝΤΕΣ ΠΟΥ ΠΡΟΣΔΙΟΡΙΖΟΥΝ ΤΙΣ ΑΝΑΓΚΕΣ ΣΕ ΚΕΦΑΛΑΙΑ ΚΙΝΗΣΗΣ</a:t>
            </a:r>
            <a:r>
              <a:rPr lang="el-GR" altLang="el-GR" sz="3000" dirty="0" smtClean="0"/>
              <a:t> </a:t>
            </a:r>
          </a:p>
        </p:txBody>
      </p:sp>
      <p:sp>
        <p:nvSpPr>
          <p:cNvPr id="100355" name="Rectangle 3"/>
          <p:cNvSpPr>
            <a:spLocks noGrp="1" noChangeArrowheads="1"/>
          </p:cNvSpPr>
          <p:nvPr>
            <p:ph type="body" idx="1"/>
          </p:nvPr>
        </p:nvSpPr>
        <p:spPr>
          <a:xfrm>
            <a:off x="251520" y="1844675"/>
            <a:ext cx="8640960" cy="4824413"/>
          </a:xfrm>
        </p:spPr>
        <p:txBody>
          <a:bodyPr/>
          <a:lstStyle/>
          <a:p>
            <a:pPr marL="609600" indent="-609600" algn="just" eaLnBrk="1" hangingPunct="1">
              <a:buFontTx/>
              <a:buAutoNum type="arabicParenR"/>
            </a:pPr>
            <a:r>
              <a:rPr lang="el-GR" altLang="el-GR" b="1" dirty="0" smtClean="0"/>
              <a:t>Τ</a:t>
            </a:r>
            <a:r>
              <a:rPr lang="en-US" altLang="el-GR" b="1" dirty="0" smtClean="0"/>
              <a:t>ο </a:t>
            </a:r>
            <a:r>
              <a:rPr lang="el-GR" altLang="el-GR" b="1" dirty="0" smtClean="0"/>
              <a:t>είδος και η φύση των εργασιών της επιχείρησης.</a:t>
            </a:r>
            <a:r>
              <a:rPr lang="el-GR" altLang="el-GR" dirty="0" smtClean="0"/>
              <a:t> </a:t>
            </a:r>
          </a:p>
          <a:p>
            <a:pPr marL="609600" indent="-609600" algn="just" eaLnBrk="1" hangingPunct="1">
              <a:buFontTx/>
              <a:buNone/>
            </a:pPr>
            <a:r>
              <a:rPr lang="el-GR" altLang="el-GR" dirty="0" smtClean="0"/>
              <a:t>π.χ. οι ανάγκες μιας βιομηχανικής επιχείρησης σε κεφαλαία κίνησης ειναι αυξημένες λόγω ότι χρειάζονται μεγάλα ποσά για αποθέματα και χρηματοδότηση των πωλήσεων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274638"/>
            <a:ext cx="9144000" cy="1143000"/>
          </a:xfrm>
        </p:spPr>
        <p:txBody>
          <a:bodyPr/>
          <a:lstStyle/>
          <a:p>
            <a:pPr eaLnBrk="1" hangingPunct="1"/>
            <a:r>
              <a:rPr lang="el-GR" altLang="el-GR" sz="3000" b="1" dirty="0" smtClean="0"/>
              <a:t>ΚΥΡΙΟΤΕΡΟΙ ΠΑΡΑΓΟΝΤΕΣ ΠΟΥ ΠΡΟΣΔΙΟΡΙΖΟΥΝ ΤΙΣ ΑΝΑΓΚΕΣ ΣΕ ΚΕΦΑΛΑΙΑ ΚΙΝΗΣΗΣ</a:t>
            </a:r>
          </a:p>
        </p:txBody>
      </p:sp>
      <p:sp>
        <p:nvSpPr>
          <p:cNvPr id="101379" name="Rectangle 3"/>
          <p:cNvSpPr>
            <a:spLocks noGrp="1" noChangeArrowheads="1"/>
          </p:cNvSpPr>
          <p:nvPr>
            <p:ph type="body" idx="1"/>
          </p:nvPr>
        </p:nvSpPr>
        <p:spPr>
          <a:xfrm>
            <a:off x="251520" y="1600200"/>
            <a:ext cx="8712968" cy="4925144"/>
          </a:xfrm>
        </p:spPr>
        <p:txBody>
          <a:bodyPr/>
          <a:lstStyle/>
          <a:p>
            <a:pPr algn="just" eaLnBrk="1" hangingPunct="1">
              <a:lnSpc>
                <a:spcPct val="90000"/>
              </a:lnSpc>
              <a:buFontTx/>
              <a:buNone/>
            </a:pPr>
            <a:r>
              <a:rPr lang="el-GR" altLang="el-GR" sz="2800" b="1" dirty="0" smtClean="0"/>
              <a:t>2) </a:t>
            </a:r>
            <a:r>
              <a:rPr lang="el-GR" altLang="el-GR" sz="3000" b="1" dirty="0" smtClean="0"/>
              <a:t>Παραγωγική διαδικασία</a:t>
            </a:r>
          </a:p>
          <a:p>
            <a:pPr algn="just" eaLnBrk="1" hangingPunct="1">
              <a:lnSpc>
                <a:spcPct val="90000"/>
              </a:lnSpc>
            </a:pPr>
            <a:r>
              <a:rPr lang="el-GR" altLang="el-GR" sz="3000" dirty="0" smtClean="0"/>
              <a:t>Στενά συνδεδεμένη είναι </a:t>
            </a:r>
            <a:r>
              <a:rPr lang="en-US" altLang="el-GR" sz="3000" dirty="0" smtClean="0"/>
              <a:t>με </a:t>
            </a:r>
            <a:r>
              <a:rPr lang="el-GR" altLang="el-GR" sz="3000" dirty="0" smtClean="0"/>
              <a:t>τη</a:t>
            </a:r>
            <a:r>
              <a:rPr lang="en-US" altLang="el-GR" sz="3000" dirty="0" smtClean="0"/>
              <a:t>ν </a:t>
            </a:r>
            <a:r>
              <a:rPr lang="el-GR" altLang="el-GR" sz="3000" dirty="0" smtClean="0"/>
              <a:t>ύπαρξη η μη ανταγωνισμού και η εκάστοτε ακολουθουμένη πιστωτική πολιτική μιας επιχείρησης.</a:t>
            </a:r>
          </a:p>
          <a:p>
            <a:pPr algn="just" eaLnBrk="1" hangingPunct="1">
              <a:lnSpc>
                <a:spcPct val="90000"/>
              </a:lnSpc>
            </a:pPr>
            <a:r>
              <a:rPr lang="el-GR" altLang="el-GR" sz="3000" dirty="0" smtClean="0"/>
              <a:t>π.χ. </a:t>
            </a:r>
            <a:r>
              <a:rPr lang="en-US" altLang="el-GR" sz="3000" dirty="0" smtClean="0"/>
              <a:t>το </a:t>
            </a:r>
            <a:r>
              <a:rPr lang="el-GR" altLang="el-GR" sz="3000" dirty="0" smtClean="0"/>
              <a:t>απαιτούμενο ύψος κεφαλαίων κίνησης είναι ανάλογο </a:t>
            </a:r>
            <a:r>
              <a:rPr lang="en-US" altLang="el-GR" sz="3000" dirty="0" smtClean="0"/>
              <a:t>με το χρόνο </a:t>
            </a:r>
            <a:r>
              <a:rPr lang="el-GR" altLang="el-GR" sz="3000" dirty="0" smtClean="0"/>
              <a:t>που απαιτείται από τη στιγμή που αποκτώνται οι α΄ ύλες , τα έτοιμα προϊόντα ή οι υπηρεσίες μέχρι την στιγμή που πωλούνταν στους πελάτες.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2403" name="Rectangle 3"/>
          <p:cNvSpPr>
            <a:spLocks noGrp="1" noChangeArrowheads="1"/>
          </p:cNvSpPr>
          <p:nvPr>
            <p:ph type="body" idx="1"/>
          </p:nvPr>
        </p:nvSpPr>
        <p:spPr>
          <a:xfrm>
            <a:off x="179388" y="1600200"/>
            <a:ext cx="8785225" cy="4924425"/>
          </a:xfrm>
        </p:spPr>
        <p:txBody>
          <a:bodyPr/>
          <a:lstStyle/>
          <a:p>
            <a:pPr eaLnBrk="1" hangingPunct="1">
              <a:buFontTx/>
              <a:buNone/>
            </a:pPr>
            <a:r>
              <a:rPr lang="el-GR" altLang="el-GR" b="1" dirty="0" smtClean="0"/>
              <a:t>3) Η επέκταση του κύκλου εργασιών</a:t>
            </a:r>
          </a:p>
          <a:p>
            <a:pPr algn="just" eaLnBrk="1" hangingPunct="1"/>
            <a:r>
              <a:rPr lang="el-GR" altLang="el-GR" dirty="0" smtClean="0"/>
              <a:t> Η αύξηση του κύκλου εργασιών μιας επιχείρησης είναι επόμενο να απαιτεί μεγαλύτερο ύψος κεφαλαίων κίνησης, προκείμενου να μπορεί αυτή να διευκολύνει τους πελάτες της και να συνεχίζει απρόσκοπτα την παραγωγική διαδικασία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l-GR" altLang="el-GR" sz="4000" b="1" dirty="0" smtClean="0">
                <a:solidFill>
                  <a:srgbClr val="000000"/>
                </a:solidFill>
                <a:latin typeface="Bookman Old Style" pitchFamily="18" charset="0"/>
                <a:cs typeface="Times New Roman" pitchFamily="18" charset="0"/>
              </a:rPr>
              <a:t>Η δομή του ενεργητικού της επιχείρησης</a:t>
            </a:r>
            <a:r>
              <a:rPr lang="en-GB" altLang="el-GR" dirty="0" smtClean="0"/>
              <a:t> </a:t>
            </a:r>
          </a:p>
        </p:txBody>
      </p:sp>
      <p:sp>
        <p:nvSpPr>
          <p:cNvPr id="251907" name="Rectangle 3"/>
          <p:cNvSpPr>
            <a:spLocks noGrp="1" noChangeArrowheads="1"/>
          </p:cNvSpPr>
          <p:nvPr>
            <p:ph idx="1"/>
          </p:nvPr>
        </p:nvSpPr>
        <p:spPr>
          <a:xfrm>
            <a:off x="0" y="1628775"/>
            <a:ext cx="9144000" cy="5229225"/>
          </a:xfrm>
        </p:spPr>
        <p:txBody>
          <a:bodyPr/>
          <a:lstStyle/>
          <a:p>
            <a:pPr algn="just" eaLnBrk="1" hangingPunct="1"/>
            <a:r>
              <a:rPr lang="el-GR" altLang="el-GR" dirty="0" smtClean="0">
                <a:solidFill>
                  <a:srgbClr val="000000"/>
                </a:solidFill>
                <a:latin typeface="Bookman Old Style" pitchFamily="18" charset="0"/>
                <a:cs typeface="Times New Roman" pitchFamily="18" charset="0"/>
              </a:rPr>
              <a:t>Η δομή του ενεργητικού επηρεάζει τις πηγές χρηματοδότησης με διάφορους τρόπους. </a:t>
            </a:r>
            <a:endParaRPr lang="el-GR" altLang="el-GR" dirty="0" smtClean="0">
              <a:solidFill>
                <a:srgbClr val="000000"/>
              </a:solidFill>
              <a:latin typeface="Bookman Old Style" pitchFamily="18" charset="0"/>
            </a:endParaRPr>
          </a:p>
          <a:p>
            <a:pPr algn="just" eaLnBrk="1" hangingPunct="1"/>
            <a:r>
              <a:rPr lang="el-GR" altLang="el-GR" dirty="0" smtClean="0">
                <a:solidFill>
                  <a:srgbClr val="000000"/>
                </a:solidFill>
                <a:latin typeface="Bookman Old Style" pitchFamily="18" charset="0"/>
                <a:cs typeface="Times New Roman" pitchFamily="18" charset="0"/>
              </a:rPr>
              <a:t>Οι επιχειρήσεις που διαθέτουν </a:t>
            </a:r>
            <a:r>
              <a:rPr lang="el-GR" altLang="el-GR" b="1" dirty="0" smtClean="0">
                <a:solidFill>
                  <a:srgbClr val="000000"/>
                </a:solidFill>
                <a:latin typeface="Bookman Old Style" pitchFamily="18" charset="0"/>
                <a:cs typeface="Times New Roman" pitchFamily="18" charset="0"/>
              </a:rPr>
              <a:t>πάγια στοιχεία με μεγάλη διάρκεια ζωής</a:t>
            </a:r>
            <a:r>
              <a:rPr lang="el-GR" altLang="el-GR" dirty="0" smtClean="0">
                <a:solidFill>
                  <a:srgbClr val="000000"/>
                </a:solidFill>
                <a:latin typeface="Bookman Old Style" pitchFamily="18" charset="0"/>
                <a:cs typeface="Times New Roman" pitchFamily="18" charset="0"/>
              </a:rPr>
              <a:t> χρησιμοποιούν σε μεγάλη κλίμακα </a:t>
            </a:r>
            <a:r>
              <a:rPr lang="el-GR" altLang="el-GR" b="1" dirty="0" smtClean="0">
                <a:solidFill>
                  <a:srgbClr val="000000"/>
                </a:solidFill>
                <a:latin typeface="Bookman Old Style" pitchFamily="18" charset="0"/>
                <a:cs typeface="Times New Roman" pitchFamily="18" charset="0"/>
              </a:rPr>
              <a:t>μακροπρόθεσμα ενυπόθηκα δάνεια</a:t>
            </a:r>
            <a:r>
              <a:rPr lang="el-GR" altLang="el-GR" dirty="0" smtClean="0">
                <a:solidFill>
                  <a:srgbClr val="000000"/>
                </a:solidFill>
                <a:latin typeface="Bookman Old Style" pitchFamily="18" charset="0"/>
                <a:cs typeface="Times New Roman" pitchFamily="18" charset="0"/>
              </a:rPr>
              <a:t>, ειδικότερα όταν η ζήτηση για τα προϊόντα τους είναι σχετικά εξασφαλισμένη </a:t>
            </a:r>
            <a:endParaRPr lang="el-GR" altLang="el-GR" dirty="0" smtClean="0">
              <a:solidFill>
                <a:srgbClr val="000000"/>
              </a:solidFill>
              <a:latin typeface="Bookman Old Style" pitchFamily="18" charset="0"/>
            </a:endParaRPr>
          </a:p>
          <a:p>
            <a:pPr algn="just" eaLnBrk="1" hangingPunct="1"/>
            <a:r>
              <a:rPr lang="el-GR" altLang="el-GR" dirty="0" smtClean="0">
                <a:solidFill>
                  <a:srgbClr val="000000"/>
                </a:solidFill>
                <a:latin typeface="Bookman Old Style" pitchFamily="18" charset="0"/>
                <a:cs typeface="Times New Roman" pitchFamily="18" charset="0"/>
              </a:rPr>
              <a:t>π.χ. των επιχειρήσεων κοινής ωφέλειας</a:t>
            </a:r>
            <a:endParaRPr lang="el-GR" altLang="el-GR" dirty="0" smtClean="0">
              <a:solidFill>
                <a:srgbClr val="000000"/>
              </a:solidFill>
              <a:latin typeface="Bookman Old Style" pitchFamily="18" charset="0"/>
            </a:endParaRPr>
          </a:p>
        </p:txBody>
      </p:sp>
    </p:spTree>
  </p:cSld>
  <p:clrMapOvr>
    <a:masterClrMapping/>
  </p:clrMapOv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3427" name="Rectangle 3"/>
          <p:cNvSpPr>
            <a:spLocks noGrp="1" noChangeArrowheads="1"/>
          </p:cNvSpPr>
          <p:nvPr>
            <p:ph type="body" idx="1"/>
          </p:nvPr>
        </p:nvSpPr>
        <p:spPr>
          <a:xfrm>
            <a:off x="457200" y="1772816"/>
            <a:ext cx="8229600" cy="4353347"/>
          </a:xfrm>
        </p:spPr>
        <p:txBody>
          <a:bodyPr/>
          <a:lstStyle/>
          <a:p>
            <a:pPr eaLnBrk="1" hangingPunct="1">
              <a:buFontTx/>
              <a:buNone/>
            </a:pPr>
            <a:r>
              <a:rPr lang="el-GR" altLang="el-GR" sz="2800" b="1" dirty="0" smtClean="0"/>
              <a:t>4) </a:t>
            </a:r>
            <a:r>
              <a:rPr lang="el-GR" altLang="el-GR" sz="3000" b="1" dirty="0" smtClean="0"/>
              <a:t>Η</a:t>
            </a:r>
            <a:r>
              <a:rPr lang="en-US" altLang="el-GR" sz="3000" b="1" dirty="0" smtClean="0"/>
              <a:t> </a:t>
            </a:r>
            <a:r>
              <a:rPr lang="el-GR" altLang="el-GR" sz="3000" b="1" dirty="0" smtClean="0"/>
              <a:t>ταχύ</a:t>
            </a:r>
            <a:r>
              <a:rPr lang="en-US" altLang="el-GR" sz="3000" b="1" dirty="0" smtClean="0"/>
              <a:t>τη</a:t>
            </a:r>
            <a:r>
              <a:rPr lang="el-GR" altLang="el-GR" sz="3000" b="1" dirty="0" smtClean="0"/>
              <a:t>τα εισπράξεως απαιτήσεων</a:t>
            </a:r>
          </a:p>
          <a:p>
            <a:pPr algn="just" eaLnBrk="1" hangingPunct="1"/>
            <a:r>
              <a:rPr lang="el-GR" altLang="el-GR" sz="3000" dirty="0" smtClean="0"/>
              <a:t>Όσο μεγαλύτερη είναι </a:t>
            </a:r>
            <a:r>
              <a:rPr lang="en-US" altLang="el-GR" sz="3000" dirty="0" smtClean="0"/>
              <a:t>η </a:t>
            </a:r>
            <a:r>
              <a:rPr lang="el-GR" altLang="el-GR" sz="3000" dirty="0" smtClean="0"/>
              <a:t>ταχύ</a:t>
            </a:r>
            <a:r>
              <a:rPr lang="en-US" altLang="el-GR" sz="3000" dirty="0" smtClean="0"/>
              <a:t>τη</a:t>
            </a:r>
            <a:r>
              <a:rPr lang="el-GR" altLang="el-GR" sz="3000" dirty="0" smtClean="0"/>
              <a:t>τα εισπράξεως των απαιτήσεων τόσο λιγότερα κεφάλαια κίνησης απαιτούνται διότι μεγάλη ταχύ</a:t>
            </a:r>
            <a:r>
              <a:rPr lang="en-US" altLang="el-GR" sz="3000" dirty="0" smtClean="0"/>
              <a:t>τη</a:t>
            </a:r>
            <a:r>
              <a:rPr lang="el-GR" altLang="el-GR" sz="3000" dirty="0" smtClean="0"/>
              <a:t>τα εισπράξεως απαιτήσεων σημαίνει γρήγορη εισροή κεφαλαίων απο απαιτήσεις.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4451" name="Rectangle 3"/>
          <p:cNvSpPr>
            <a:spLocks noGrp="1" noChangeArrowheads="1"/>
          </p:cNvSpPr>
          <p:nvPr>
            <p:ph type="body" idx="1"/>
          </p:nvPr>
        </p:nvSpPr>
        <p:spPr>
          <a:xfrm>
            <a:off x="179512" y="1600200"/>
            <a:ext cx="8784976" cy="4853136"/>
          </a:xfrm>
        </p:spPr>
        <p:txBody>
          <a:bodyPr/>
          <a:lstStyle/>
          <a:p>
            <a:pPr algn="just" eaLnBrk="1" hangingPunct="1">
              <a:buFontTx/>
              <a:buNone/>
            </a:pPr>
            <a:r>
              <a:rPr lang="el-GR" altLang="el-GR" sz="2800" b="1" dirty="0" smtClean="0"/>
              <a:t>5) </a:t>
            </a:r>
            <a:r>
              <a:rPr lang="en-US" altLang="el-GR" sz="2800" b="1" dirty="0" smtClean="0"/>
              <a:t>Η </a:t>
            </a:r>
            <a:r>
              <a:rPr lang="el-GR" altLang="el-GR" sz="2800" b="1" dirty="0" smtClean="0"/>
              <a:t>ταχύτητα κυκλοφορίας των αποθεμάτων</a:t>
            </a:r>
          </a:p>
          <a:p>
            <a:pPr algn="just" eaLnBrk="1" hangingPunct="1">
              <a:buFontTx/>
              <a:buNone/>
            </a:pPr>
            <a:r>
              <a:rPr lang="el-GR" altLang="el-GR" dirty="0" smtClean="0"/>
              <a:t>• Όσο μεγαλύτερη είναι </a:t>
            </a:r>
            <a:r>
              <a:rPr lang="en-US" altLang="el-GR" dirty="0" smtClean="0"/>
              <a:t>η </a:t>
            </a:r>
            <a:r>
              <a:rPr lang="el-GR" altLang="el-GR" dirty="0" smtClean="0"/>
              <a:t>ταχύ</a:t>
            </a:r>
            <a:r>
              <a:rPr lang="en-US" altLang="el-GR" dirty="0" smtClean="0"/>
              <a:t>τη</a:t>
            </a:r>
            <a:r>
              <a:rPr lang="el-GR" altLang="el-GR" dirty="0" smtClean="0"/>
              <a:t>τα κυκλοφορίας των αποθεμάτων τόσο μικρότερο είναι </a:t>
            </a:r>
            <a:r>
              <a:rPr lang="en-US" altLang="el-GR" dirty="0" smtClean="0"/>
              <a:t>το </a:t>
            </a:r>
            <a:r>
              <a:rPr lang="el-GR" altLang="el-GR" dirty="0" smtClean="0"/>
              <a:t>απαιτούμενο ύψος κεφαλαίων κίνησης διότι </a:t>
            </a:r>
            <a:r>
              <a:rPr lang="en-US" altLang="el-GR" dirty="0" smtClean="0"/>
              <a:t>το </a:t>
            </a:r>
            <a:r>
              <a:rPr lang="el-GR" altLang="el-GR" dirty="0" smtClean="0"/>
              <a:t>ίδιο ποσό αποθεμάτων κινείται πολλές φορές μέσα στην αυτή χρήση. </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5475" name="Rectangle 3"/>
          <p:cNvSpPr>
            <a:spLocks noGrp="1" noChangeArrowheads="1"/>
          </p:cNvSpPr>
          <p:nvPr>
            <p:ph type="body" idx="1"/>
          </p:nvPr>
        </p:nvSpPr>
        <p:spPr>
          <a:xfrm>
            <a:off x="0" y="1600200"/>
            <a:ext cx="9144000" cy="5257800"/>
          </a:xfrm>
        </p:spPr>
        <p:txBody>
          <a:bodyPr/>
          <a:lstStyle/>
          <a:p>
            <a:pPr algn="just" eaLnBrk="1" hangingPunct="1">
              <a:buFontTx/>
              <a:buNone/>
            </a:pPr>
            <a:r>
              <a:rPr lang="el-GR" altLang="el-GR" sz="2800" b="1" dirty="0" smtClean="0"/>
              <a:t>6) Ο βαθμος εποχικότητας</a:t>
            </a:r>
          </a:p>
          <a:p>
            <a:pPr algn="just" eaLnBrk="1" hangingPunct="1"/>
            <a:r>
              <a:rPr lang="el-GR" altLang="el-GR" sz="2800" dirty="0" smtClean="0"/>
              <a:t>Έντονη εποχική κίνηση προϊόντων δημιουργεί την ανάγκη ύπαρξης υψηλών αποθεμάτων προς αντιμετώπιση της αυξημένης ζήτησης σε περιόδους αιχμής.</a:t>
            </a:r>
          </a:p>
          <a:p>
            <a:pPr algn="just" eaLnBrk="1" hangingPunct="1"/>
            <a:r>
              <a:rPr lang="el-GR" altLang="el-GR" sz="2800" dirty="0" smtClean="0"/>
              <a:t>Επιχειρήσεις </a:t>
            </a:r>
            <a:r>
              <a:rPr lang="en-US" altLang="el-GR" sz="2800" dirty="0" smtClean="0"/>
              <a:t>με </a:t>
            </a:r>
            <a:r>
              <a:rPr lang="el-GR" altLang="el-GR" sz="2800" dirty="0" smtClean="0"/>
              <a:t>έντονη εποχικότητα παρουσιάζουν ιδιαίτερα προβλήματα κυκλοφοριακών στοιχείων </a:t>
            </a:r>
            <a:r>
              <a:rPr lang="en-US" altLang="el-GR" sz="2800" dirty="0" smtClean="0"/>
              <a:t>με </a:t>
            </a:r>
            <a:r>
              <a:rPr lang="el-GR" altLang="el-GR" sz="2800" dirty="0" smtClean="0"/>
              <a:t>συνέπεια δυσχέρειες στον έλεγχο των εσωτερικών χρηματοδοτικών τους διακυμάνσεων.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6499" name="Rectangle 3"/>
          <p:cNvSpPr>
            <a:spLocks noGrp="1" noChangeArrowheads="1"/>
          </p:cNvSpPr>
          <p:nvPr>
            <p:ph type="body" idx="1"/>
          </p:nvPr>
        </p:nvSpPr>
        <p:spPr>
          <a:xfrm>
            <a:off x="179512" y="1600200"/>
            <a:ext cx="8784976" cy="4853136"/>
          </a:xfrm>
        </p:spPr>
        <p:txBody>
          <a:bodyPr/>
          <a:lstStyle/>
          <a:p>
            <a:pPr algn="just" eaLnBrk="1" hangingPunct="1">
              <a:buFontTx/>
              <a:buNone/>
            </a:pPr>
            <a:r>
              <a:rPr lang="el-GR" altLang="el-GR" sz="2800" b="1" dirty="0" smtClean="0"/>
              <a:t>7) Συνθήκες ανταγωνισμού</a:t>
            </a:r>
          </a:p>
          <a:p>
            <a:pPr algn="just" eaLnBrk="1" hangingPunct="1"/>
            <a:r>
              <a:rPr lang="el-GR" altLang="el-GR" sz="2800" dirty="0" smtClean="0"/>
              <a:t> Μία επιχείρηση που εχει ηγετική θέση στην αγορά μπορεί να κινείται πιο άνετα με οποιοδήποτε ύψος κεφαλαίων κίνησης διαθέτει διότι ακόμη και αν δεν έχει την δυνατότητα άμεσης ικανοποίησης των απαιτήσεων των πελατών της, τούτο δεν οδηγεί σε μείωση των εργασιών της. </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7523" name="Rectangle 3"/>
          <p:cNvSpPr>
            <a:spLocks noGrp="1" noChangeArrowheads="1"/>
          </p:cNvSpPr>
          <p:nvPr>
            <p:ph type="body" idx="1"/>
          </p:nvPr>
        </p:nvSpPr>
        <p:spPr>
          <a:xfrm>
            <a:off x="179512" y="1600200"/>
            <a:ext cx="8785101" cy="5068888"/>
          </a:xfrm>
        </p:spPr>
        <p:txBody>
          <a:bodyPr/>
          <a:lstStyle/>
          <a:p>
            <a:pPr eaLnBrk="1" hangingPunct="1">
              <a:buFontTx/>
              <a:buNone/>
            </a:pPr>
            <a:endParaRPr lang="el-GR" altLang="el-GR" b="1" dirty="0" smtClean="0"/>
          </a:p>
          <a:p>
            <a:pPr algn="just" eaLnBrk="1" hangingPunct="1">
              <a:buFontTx/>
              <a:buNone/>
            </a:pPr>
            <a:r>
              <a:rPr lang="el-GR" altLang="el-GR" b="1" dirty="0" smtClean="0"/>
              <a:t>8) Βαθμος κινδύνου της αξίας των κυκλοφοριακών στοιχείων</a:t>
            </a:r>
          </a:p>
          <a:p>
            <a:pPr algn="just" eaLnBrk="1" hangingPunct="1"/>
            <a:r>
              <a:rPr lang="el-GR" altLang="el-GR" dirty="0" smtClean="0"/>
              <a:t>Τυχόν μείωση της πραγματικής αξίας των κυκλοφοριακών στοιχείων σε σχέση </a:t>
            </a:r>
            <a:r>
              <a:rPr lang="en-US" altLang="el-GR" dirty="0" smtClean="0"/>
              <a:t>με </a:t>
            </a:r>
            <a:r>
              <a:rPr lang="el-GR" altLang="el-GR" dirty="0" smtClean="0"/>
              <a:t>την αξια κτήσεως τους, θα έχει σαν αποτέλεσμα τη μείωση των κεφαλαίων κίνησης. </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8547" name="Rectangle 3"/>
          <p:cNvSpPr>
            <a:spLocks noGrp="1" noChangeArrowheads="1"/>
          </p:cNvSpPr>
          <p:nvPr>
            <p:ph type="body" idx="1"/>
          </p:nvPr>
        </p:nvSpPr>
        <p:spPr>
          <a:xfrm>
            <a:off x="251520" y="1600200"/>
            <a:ext cx="8568952" cy="5068888"/>
          </a:xfrm>
        </p:spPr>
        <p:txBody>
          <a:bodyPr/>
          <a:lstStyle/>
          <a:p>
            <a:pPr algn="just" eaLnBrk="1" hangingPunct="1">
              <a:buFontTx/>
              <a:buNone/>
            </a:pPr>
            <a:r>
              <a:rPr lang="el-GR" altLang="el-GR" b="1" dirty="0" smtClean="0"/>
              <a:t>9) Επιχειρηματικός κύκλος</a:t>
            </a:r>
          </a:p>
          <a:p>
            <a:pPr algn="just" eaLnBrk="1" hangingPunct="1"/>
            <a:r>
              <a:rPr lang="el-GR" altLang="el-GR" dirty="0" smtClean="0"/>
              <a:t>Σε περιόδους οικονομικής ευημερίας η επιχειρηματική δραστηριότητα επεκτείνεται και επικρατεί η τάση από μέρους των επιχειρήσεων να κάνουν αποθεματοποιήσεις μεγαλύτερες από όσες απαιτούν οι ανάγκες τους με σκοπό να εκμεταλλευτούν τυχόν διακυμάνσεις τιμών. </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09571" name="Rectangle 3"/>
          <p:cNvSpPr>
            <a:spLocks noGrp="1" noChangeArrowheads="1"/>
          </p:cNvSpPr>
          <p:nvPr>
            <p:ph type="body" idx="1"/>
          </p:nvPr>
        </p:nvSpPr>
        <p:spPr>
          <a:xfrm>
            <a:off x="251520" y="1600200"/>
            <a:ext cx="8640960" cy="4997450"/>
          </a:xfrm>
        </p:spPr>
        <p:txBody>
          <a:bodyPr/>
          <a:lstStyle/>
          <a:p>
            <a:pPr eaLnBrk="1" hangingPunct="1">
              <a:buFontTx/>
              <a:buNone/>
            </a:pPr>
            <a:r>
              <a:rPr lang="el-GR" altLang="el-GR" sz="2800" b="1" dirty="0" smtClean="0"/>
              <a:t>10) Πληθωρισμός</a:t>
            </a:r>
          </a:p>
          <a:p>
            <a:pPr algn="just" eaLnBrk="1" hangingPunct="1"/>
            <a:r>
              <a:rPr lang="el-GR" altLang="el-GR" sz="2800" dirty="0" smtClean="0"/>
              <a:t>Ο υψηλός πληθωρισμός έχει επίδραση στο απαιτούμενο ύψος κεφαλαίων κίνησης μιας επιχείρησης διότι οδηγεί σε άνοδο επιτοκίων και αύξηση </a:t>
            </a:r>
            <a:r>
              <a:rPr lang="en-US" altLang="el-GR" sz="2800" dirty="0" smtClean="0"/>
              <a:t>του </a:t>
            </a:r>
            <a:r>
              <a:rPr lang="el-GR" altLang="el-GR" sz="2800" dirty="0" smtClean="0"/>
              <a:t>κόστους δανεισμού.</a:t>
            </a:r>
            <a:endParaRPr lang="en-US" altLang="el-GR" sz="2800" dirty="0" smtClean="0"/>
          </a:p>
          <a:p>
            <a:pPr algn="just" eaLnBrk="1" hangingPunct="1"/>
            <a:r>
              <a:rPr lang="el-GR" altLang="el-GR" sz="2800" dirty="0" smtClean="0"/>
              <a:t>Τ</a:t>
            </a:r>
            <a:r>
              <a:rPr lang="en-US" altLang="el-GR" sz="2800" dirty="0" smtClean="0"/>
              <a:t>ο </a:t>
            </a:r>
            <a:r>
              <a:rPr lang="el-GR" altLang="el-GR" sz="2800" dirty="0" smtClean="0"/>
              <a:t>γεγονός αυτό αυξάνει </a:t>
            </a:r>
            <a:r>
              <a:rPr lang="en-US" altLang="el-GR" sz="2800" dirty="0" smtClean="0"/>
              <a:t>το </a:t>
            </a:r>
            <a:r>
              <a:rPr lang="el-GR" altLang="el-GR" sz="2800" dirty="0" smtClean="0"/>
              <a:t>κόστος των κεφαλαίων που δεσμεύονται σε αποθέματα και απαιτήσεις.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l-GR" altLang="el-GR" sz="3200" b="1" dirty="0" smtClean="0"/>
              <a:t>ΚΥΡΙΟΤΕΡΟΙ ΠΑΡΑΓΟΝΤΕΣ ΠΟΥ</a:t>
            </a:r>
            <a:br>
              <a:rPr lang="el-GR" altLang="el-GR" sz="3200" b="1" dirty="0" smtClean="0"/>
            </a:br>
            <a:r>
              <a:rPr lang="el-GR" altLang="el-GR" sz="3200" b="1" dirty="0" smtClean="0"/>
              <a:t>ΠΡΟΣΔΙΟΡΙΖΟΥΝ ΤΙΣ ΑΝΑΓΚΕΣ</a:t>
            </a:r>
            <a:br>
              <a:rPr lang="el-GR" altLang="el-GR" sz="3200" b="1" dirty="0" smtClean="0"/>
            </a:br>
            <a:r>
              <a:rPr lang="el-GR" altLang="el-GR" sz="3200" b="1" dirty="0" smtClean="0"/>
              <a:t>ΣΕ ΚΕΦΑΛΑΙΑ ΚΙΝΗΣΗΣ</a:t>
            </a:r>
          </a:p>
        </p:txBody>
      </p:sp>
      <p:sp>
        <p:nvSpPr>
          <p:cNvPr id="110595" name="Rectangle 3"/>
          <p:cNvSpPr>
            <a:spLocks noGrp="1" noChangeArrowheads="1"/>
          </p:cNvSpPr>
          <p:nvPr>
            <p:ph type="body" idx="1"/>
          </p:nvPr>
        </p:nvSpPr>
        <p:spPr/>
        <p:txBody>
          <a:bodyPr/>
          <a:lstStyle/>
          <a:p>
            <a:pPr eaLnBrk="1" hangingPunct="1">
              <a:buFontTx/>
              <a:buNone/>
            </a:pPr>
            <a:r>
              <a:rPr lang="el-GR" altLang="el-GR" b="1" dirty="0" smtClean="0"/>
              <a:t>11</a:t>
            </a:r>
            <a:r>
              <a:rPr lang="en-US" altLang="el-GR" b="1" dirty="0" smtClean="0"/>
              <a:t>) </a:t>
            </a:r>
            <a:r>
              <a:rPr lang="el-GR" altLang="el-GR" b="1" dirty="0" smtClean="0"/>
              <a:t>Μερισματική πολιτική</a:t>
            </a:r>
            <a:r>
              <a:rPr lang="el-GR" altLang="el-GR" dirty="0" smtClean="0"/>
              <a:t> </a:t>
            </a:r>
          </a:p>
          <a:p>
            <a:pPr algn="just" eaLnBrk="1" hangingPunct="1"/>
            <a:r>
              <a:rPr lang="el-GR" altLang="el-GR" dirty="0" smtClean="0"/>
              <a:t>Η εκάστοτε μερισματική πολιτική μπορεί να επηρεάσει </a:t>
            </a:r>
            <a:r>
              <a:rPr lang="en-US" altLang="el-GR" dirty="0" smtClean="0"/>
              <a:t>το </a:t>
            </a:r>
            <a:r>
              <a:rPr lang="el-GR" altLang="el-GR" dirty="0" smtClean="0"/>
              <a:t>ύψος των απαιτουμένων κεφαλαίων κίνησης μιας επιχείρησης όπως επίσης μπορεί να συμβάλει </a:t>
            </a:r>
            <a:r>
              <a:rPr lang="en-US" altLang="el-GR" dirty="0" smtClean="0"/>
              <a:t>το </a:t>
            </a:r>
            <a:r>
              <a:rPr lang="el-GR" altLang="el-GR" dirty="0" smtClean="0"/>
              <a:t>αντίστροφο. </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t>ΕΠΑΡΚΕΙΑ ΚΕΦΑΛΑΙΟΥ ΚΙΝΗΣΕΩΣ</a:t>
            </a:r>
          </a:p>
        </p:txBody>
      </p:sp>
      <p:sp>
        <p:nvSpPr>
          <p:cNvPr id="111619" name="Rectangle 3"/>
          <p:cNvSpPr>
            <a:spLocks noGrp="1" noChangeArrowheads="1"/>
          </p:cNvSpPr>
          <p:nvPr>
            <p:ph type="body" idx="1"/>
          </p:nvPr>
        </p:nvSpPr>
        <p:spPr>
          <a:xfrm>
            <a:off x="179388" y="1196975"/>
            <a:ext cx="8713787" cy="5400675"/>
          </a:xfrm>
        </p:spPr>
        <p:txBody>
          <a:bodyPr/>
          <a:lstStyle/>
          <a:p>
            <a:pPr algn="just" eaLnBrk="1" hangingPunct="1"/>
            <a:r>
              <a:rPr lang="el-GR" altLang="el-GR" dirty="0" smtClean="0"/>
              <a:t>Το μέγεθος του κεφαλαίου κίνησης που διαθέτει η κάθε επιχείρηση πρέπει να είναι επαρκές ώστε να είναι σε θέση να διεξάγει τις εργασίες της κατά τον πλέον συμφέροντα τρόπο χωρίς οικονομικές δυσκολίες και να μπορεί να αντιμετωπίζει δύσκολες καταστάσεις χωρίς κίνδυνο να οδηγηθεί σε οικονομική καταστροφή.</a:t>
            </a:r>
            <a:r>
              <a:rPr lang="en-US" altLang="el-GR" dirty="0" smtClean="0"/>
              <a:t> </a:t>
            </a:r>
            <a:r>
              <a:rPr lang="el-GR" altLang="el-GR" dirty="0" smtClean="0"/>
              <a:t>Κ.Ε. = Β.Υ. ή </a:t>
            </a:r>
          </a:p>
          <a:p>
            <a:pPr algn="just" eaLnBrk="1" hangingPunct="1"/>
            <a:r>
              <a:rPr lang="el-GR" altLang="el-GR" dirty="0" smtClean="0"/>
              <a:t>Κ.Ε. &gt; Β.Υ. </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t>ΧΡΗΣΙΜΟΤΗΤΑ ΕΠΑΡΚΕΙΑΣ ΚΕΦΑΛΑΙΟΥ ΚΙΝΗΣΗΣ</a:t>
            </a:r>
          </a:p>
        </p:txBody>
      </p:sp>
      <p:sp>
        <p:nvSpPr>
          <p:cNvPr id="112643" name="Rectangle 3"/>
          <p:cNvSpPr>
            <a:spLocks noGrp="1" noChangeArrowheads="1"/>
          </p:cNvSpPr>
          <p:nvPr>
            <p:ph type="body" idx="1"/>
          </p:nvPr>
        </p:nvSpPr>
        <p:spPr>
          <a:xfrm>
            <a:off x="457200" y="1125538"/>
            <a:ext cx="8229600" cy="5543550"/>
          </a:xfrm>
        </p:spPr>
        <p:txBody>
          <a:bodyPr/>
          <a:lstStyle/>
          <a:p>
            <a:pPr marL="609600" indent="-609600" algn="just" eaLnBrk="1" hangingPunct="1">
              <a:buFontTx/>
              <a:buAutoNum type="arabicPeriod"/>
            </a:pPr>
            <a:r>
              <a:rPr lang="el-GR" altLang="el-GR" dirty="0" smtClean="0"/>
              <a:t>Προστατεύει την επιχείρηση από ενδεχόμενη συρρίκνωση της αξίας των κυκλοφοριακών στοιχείων της.</a:t>
            </a:r>
          </a:p>
          <a:p>
            <a:pPr marL="609600" indent="-609600" algn="just" eaLnBrk="1" hangingPunct="1">
              <a:buFontTx/>
              <a:buAutoNum type="arabicPeriod"/>
            </a:pPr>
            <a:r>
              <a:rPr lang="el-GR" altLang="el-GR" dirty="0" smtClean="0"/>
              <a:t>Καθίστα δυνατή την άμεση εξόφληση όλων των τρεχουσών υποχρεώσεων και επιτρέπει στην επιχείρηση να επιτύχει σημαντικές εκπτώσεις.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r>
              <a:rPr lang="el-GR" altLang="el-GR" sz="4000" b="1" dirty="0" smtClean="0">
                <a:solidFill>
                  <a:srgbClr val="000000"/>
                </a:solidFill>
                <a:latin typeface="Bookman Old Style" pitchFamily="18" charset="0"/>
                <a:cs typeface="Times New Roman" pitchFamily="18" charset="0"/>
              </a:rPr>
              <a:t>Η δομή του ενεργητικού της επιχείρησης</a:t>
            </a:r>
            <a:r>
              <a:rPr lang="en-GB" altLang="el-GR" dirty="0" smtClean="0"/>
              <a:t> </a:t>
            </a:r>
          </a:p>
        </p:txBody>
      </p:sp>
      <p:sp>
        <p:nvSpPr>
          <p:cNvPr id="252931" name="Rectangle 3"/>
          <p:cNvSpPr>
            <a:spLocks noGrp="1" noChangeArrowheads="1"/>
          </p:cNvSpPr>
          <p:nvPr>
            <p:ph idx="1"/>
          </p:nvPr>
        </p:nvSpPr>
        <p:spPr>
          <a:xfrm>
            <a:off x="179512" y="1628775"/>
            <a:ext cx="8659688" cy="5040313"/>
          </a:xfrm>
        </p:spPr>
        <p:txBody>
          <a:bodyPr/>
          <a:lstStyle/>
          <a:p>
            <a:pPr algn="just" eaLnBrk="1" hangingPunct="1"/>
            <a:r>
              <a:rPr lang="el-GR" altLang="el-GR" dirty="0" smtClean="0">
                <a:solidFill>
                  <a:srgbClr val="000000"/>
                </a:solidFill>
                <a:latin typeface="Bookman Old Style" pitchFamily="18" charset="0"/>
                <a:cs typeface="Times New Roman" pitchFamily="18" charset="0"/>
              </a:rPr>
              <a:t>Οι επιχειρήσεις που τα περιουσιακά τους στοιχεία αποτελούνται κυρίως από εισπρακτέες αξίες και αποθέματα, η αξία των οποίων εξαρτάται από τη συνέχιση της αποδοτικότητας των επιχειρήσεων αυτών βασίζονται λιγότερο στο μακροπρόθεσμο δανεισμό και περισσότερο στο βραχυπρόθεσμο</a:t>
            </a:r>
            <a:endParaRPr lang="el-GR" altLang="el-GR" dirty="0" smtClean="0">
              <a:solidFill>
                <a:srgbClr val="000000"/>
              </a:solidFill>
              <a:latin typeface="Bookman Old Style" pitchFamily="18" charset="0"/>
            </a:endParaRPr>
          </a:p>
          <a:p>
            <a:pPr algn="just" eaLnBrk="1" hangingPunct="1"/>
            <a:r>
              <a:rPr lang="el-GR" altLang="el-GR" dirty="0" smtClean="0">
                <a:solidFill>
                  <a:srgbClr val="000000"/>
                </a:solidFill>
                <a:latin typeface="Bookman Old Style" pitchFamily="18" charset="0"/>
                <a:cs typeface="Times New Roman" pitchFamily="18" charset="0"/>
              </a:rPr>
              <a:t>π.χ. οι επιχειρήσεις χονδρικής και λιανικής πώλησης.</a:t>
            </a:r>
          </a:p>
        </p:txBody>
      </p:sp>
    </p:spTree>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t>ΧΡΗΣΙΜΟΤΗΤΑ ΕΠΑΡΚΕΙΑΣ ΚΕΦΑΛΑΙΟΥ ΚΙΝΗΣΗΣ</a:t>
            </a:r>
          </a:p>
        </p:txBody>
      </p:sp>
      <p:sp>
        <p:nvSpPr>
          <p:cNvPr id="113667" name="Rectangle 3"/>
          <p:cNvSpPr>
            <a:spLocks noGrp="1" noChangeArrowheads="1"/>
          </p:cNvSpPr>
          <p:nvPr>
            <p:ph type="body" idx="1"/>
          </p:nvPr>
        </p:nvSpPr>
        <p:spPr/>
        <p:txBody>
          <a:bodyPr/>
          <a:lstStyle/>
          <a:p>
            <a:pPr algn="just" eaLnBrk="1" hangingPunct="1">
              <a:buFontTx/>
              <a:buNone/>
            </a:pPr>
            <a:r>
              <a:rPr lang="el-GR" altLang="el-GR" dirty="0" smtClean="0"/>
              <a:t>3. Συντελεί κατά τον καλύτερο δυνατό τρόπο στη διατήρηση της πιστοληπτικής ικανότητας της επιχείρησης και της παρέχει τη δυνατότητα να αντιμετωπίζει δύσκολες καταστάσεις. </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ΧΡΗΣΙΜΟΤΗΤΑ ΕΠΑΡΚΕΙΑΣ ΚΕΦΑΛΑΙΟΥ ΚΙΝΗΣΗΣ</a:t>
            </a:r>
          </a:p>
        </p:txBody>
      </p:sp>
      <p:sp>
        <p:nvSpPr>
          <p:cNvPr id="114691" name="Rectangle 3"/>
          <p:cNvSpPr>
            <a:spLocks noGrp="1" noChangeArrowheads="1"/>
          </p:cNvSpPr>
          <p:nvPr>
            <p:ph type="body" idx="1"/>
          </p:nvPr>
        </p:nvSpPr>
        <p:spPr>
          <a:xfrm>
            <a:off x="457200" y="1125538"/>
            <a:ext cx="8229600" cy="5543550"/>
          </a:xfrm>
        </p:spPr>
        <p:txBody>
          <a:bodyPr/>
          <a:lstStyle/>
          <a:p>
            <a:pPr algn="just" eaLnBrk="1" hangingPunct="1">
              <a:lnSpc>
                <a:spcPct val="90000"/>
              </a:lnSpc>
              <a:buFontTx/>
              <a:buNone/>
            </a:pPr>
            <a:r>
              <a:rPr lang="el-GR" altLang="el-GR" dirty="0" smtClean="0"/>
              <a:t>4. Επιτρέπει τη διατήρηση ενός ικανοποιητικού επιπέδου αποθεμάτων το οποίο καθιστά ικανή την επιχείρηση να ανταποκρίνεται στην εκάστοτε υπάρχουσα ζήτηση προϊόντων της. </a:t>
            </a:r>
          </a:p>
          <a:p>
            <a:pPr algn="just" eaLnBrk="1" hangingPunct="1">
              <a:lnSpc>
                <a:spcPct val="90000"/>
              </a:lnSpc>
              <a:buFontTx/>
              <a:buNone/>
            </a:pPr>
            <a:r>
              <a:rPr lang="el-GR" altLang="el-GR" dirty="0" smtClean="0"/>
              <a:t>5. Επιτρέπει στην επιχείρηση να ειναι σε θέση να αντιμετωπίζει περιόδους ύφεσης. </a:t>
            </a:r>
          </a:p>
          <a:p>
            <a:pPr eaLnBrk="1" hangingPunct="1">
              <a:lnSpc>
                <a:spcPct val="90000"/>
              </a:lnSpc>
              <a:buFontTx/>
              <a:buNone/>
            </a:pPr>
            <a:r>
              <a:rPr lang="el-GR" altLang="el-GR" dirty="0" smtClean="0"/>
              <a:t> </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ΧΡΗΣΙΜΟΤΗΤΑ ΕΠΑΡΚΕΙΑΣ ΚΕΦΑΛΑΙΟΥ ΚΙΝΗΣΗΣ</a:t>
            </a:r>
          </a:p>
        </p:txBody>
      </p:sp>
      <p:sp>
        <p:nvSpPr>
          <p:cNvPr id="115715" name="Rectangle 3"/>
          <p:cNvSpPr>
            <a:spLocks noGrp="1" noChangeArrowheads="1"/>
          </p:cNvSpPr>
          <p:nvPr>
            <p:ph type="body" idx="1"/>
          </p:nvPr>
        </p:nvSpPr>
        <p:spPr>
          <a:xfrm>
            <a:off x="179512" y="1125538"/>
            <a:ext cx="8785101" cy="5399087"/>
          </a:xfrm>
        </p:spPr>
        <p:txBody>
          <a:bodyPr/>
          <a:lstStyle/>
          <a:p>
            <a:pPr algn="just" eaLnBrk="1" hangingPunct="1">
              <a:buFontTx/>
              <a:buNone/>
            </a:pPr>
            <a:r>
              <a:rPr lang="el-GR" altLang="el-GR" sz="2800" dirty="0" smtClean="0"/>
              <a:t>6. Καθιστά την επιχείρηση ικανή να επεκτείνει τους ευνοϊκούς όρους πιστώσεων προς τους πελάτες της αυξάνοντας έτσι τις πωλήσεις των προϊόντων της.</a:t>
            </a:r>
          </a:p>
          <a:p>
            <a:pPr algn="just" eaLnBrk="1" hangingPunct="1">
              <a:buFontTx/>
              <a:buNone/>
            </a:pPr>
            <a:r>
              <a:rPr lang="el-GR" altLang="el-GR" sz="2800" dirty="0" smtClean="0"/>
              <a:t>7. Επιτρέπει στην επιχείρηση να διεξάγει τις εργασίες της πιο αποτελεσματικά και χωρίς καθυστερήσεις στην απόκτηση α΄ υλών σε περίπτωση που υπάρχουν δυσκολίες στην χορήγηση πιστωτικών διευκολύνσεων από μέρους των προμηθευτών. </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ΥΠΕΡΒΟΛΙΚΟ ΥΨΟΣ ΚΕΦΑΛΑΙΟΥ ΚΙΝΗΣΗΣ</a:t>
            </a:r>
          </a:p>
        </p:txBody>
      </p:sp>
      <p:sp>
        <p:nvSpPr>
          <p:cNvPr id="116739" name="Rectangle 3"/>
          <p:cNvSpPr>
            <a:spLocks noGrp="1" noChangeArrowheads="1"/>
          </p:cNvSpPr>
          <p:nvPr>
            <p:ph type="body" idx="1"/>
          </p:nvPr>
        </p:nvSpPr>
        <p:spPr/>
        <p:txBody>
          <a:bodyPr/>
          <a:lstStyle/>
          <a:p>
            <a:pPr algn="just" eaLnBrk="1" hangingPunct="1"/>
            <a:r>
              <a:rPr lang="el-GR" altLang="el-GR" dirty="0" smtClean="0"/>
              <a:t>Αν Κ.Ε. &gt;&gt;&gt;&gt; Β.Υ. =&gt; Ύπαρξη Υπερβολικού Ύψους Κεφαλαίου Κίνησης.</a:t>
            </a:r>
          </a:p>
          <a:p>
            <a:pPr algn="just" eaLnBrk="1" hangingPunct="1"/>
            <a:endParaRPr lang="el-GR" altLang="el-GR" dirty="0" smtClean="0"/>
          </a:p>
          <a:p>
            <a:pPr algn="just" eaLnBrk="1" hangingPunct="1"/>
            <a:r>
              <a:rPr lang="el-GR" altLang="el-GR" dirty="0" smtClean="0"/>
              <a:t>Όταν τα κυκλοφοριακά στοιχεία υπερβαίνουν τις ανάγκες της επιχείρησης σε κεφάλαια κίνησης </a:t>
            </a:r>
            <a:r>
              <a:rPr lang="en-US" altLang="el-GR" dirty="0" smtClean="0"/>
              <a:t>τότε </a:t>
            </a:r>
            <a:r>
              <a:rPr lang="el-GR" altLang="el-GR" dirty="0" smtClean="0"/>
              <a:t>έχουμε</a:t>
            </a:r>
            <a:r>
              <a:rPr lang="en-US" altLang="el-GR" dirty="0" smtClean="0"/>
              <a:t> </a:t>
            </a:r>
            <a:r>
              <a:rPr lang="el-GR" altLang="el-GR" dirty="0" smtClean="0"/>
              <a:t>υπερβολικό ύψος κεφαλαίου κίνησης </a:t>
            </a:r>
            <a:r>
              <a:rPr lang="en-US" altLang="el-GR" dirty="0" smtClean="0"/>
              <a:t>το </a:t>
            </a:r>
            <a:r>
              <a:rPr lang="el-GR" altLang="el-GR" dirty="0" smtClean="0"/>
              <a:t>οποίο μπορεί να προέρχεται από: </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ΥΠΕΡΒΟΛΙΚΟ ΥΨΟΣ ΚΕΦΑΛΑΙΟΥ ΚΙΝΗΣΗΣ</a:t>
            </a:r>
          </a:p>
        </p:txBody>
      </p:sp>
      <p:sp>
        <p:nvSpPr>
          <p:cNvPr id="117763" name="Rectangle 3"/>
          <p:cNvSpPr>
            <a:spLocks noGrp="1" noChangeArrowheads="1"/>
          </p:cNvSpPr>
          <p:nvPr>
            <p:ph type="body" idx="1"/>
          </p:nvPr>
        </p:nvSpPr>
        <p:spPr>
          <a:xfrm>
            <a:off x="457200" y="1125538"/>
            <a:ext cx="8229600" cy="5543550"/>
          </a:xfrm>
        </p:spPr>
        <p:txBody>
          <a:bodyPr/>
          <a:lstStyle/>
          <a:p>
            <a:pPr algn="just" eaLnBrk="1" hangingPunct="1">
              <a:buFontTx/>
              <a:buNone/>
            </a:pPr>
            <a:r>
              <a:rPr lang="el-GR" altLang="el-GR" dirty="0" smtClean="0"/>
              <a:t>1. Έκδοση νέων μετοχών σε ύψος μεγαλύτερο από </a:t>
            </a:r>
            <a:r>
              <a:rPr lang="en-US" altLang="el-GR" dirty="0" smtClean="0"/>
              <a:t>το </a:t>
            </a:r>
            <a:r>
              <a:rPr lang="el-GR" altLang="el-GR" dirty="0" smtClean="0"/>
              <a:t>απαιτούμενο για την απόκτηση μη κυκλοφοριακών στοιχείων.</a:t>
            </a:r>
          </a:p>
          <a:p>
            <a:pPr algn="just" eaLnBrk="1" hangingPunct="1">
              <a:buFontTx/>
              <a:buNone/>
            </a:pPr>
            <a:r>
              <a:rPr lang="el-GR" altLang="el-GR" dirty="0" smtClean="0"/>
              <a:t>2. Πώληση πάγιων περιουσιακών στοιχείων τα οποία δεν αντικαταστάθηκαν. </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4638"/>
            <a:ext cx="8229600" cy="561975"/>
          </a:xfrm>
        </p:spPr>
        <p:txBody>
          <a:bodyPr/>
          <a:lstStyle/>
          <a:p>
            <a:pPr eaLnBrk="1" hangingPunct="1"/>
            <a:r>
              <a:rPr lang="el-GR" altLang="el-GR" sz="3200" b="1" dirty="0" smtClean="0"/>
              <a:t>ΥΠΕΡΒΟΛΙΚΟ ΥΨΟΣ ΚΕΦΑΛΑΙΟΥ ΚΙΝΗΣΗΣ</a:t>
            </a:r>
          </a:p>
        </p:txBody>
      </p:sp>
      <p:sp>
        <p:nvSpPr>
          <p:cNvPr id="118787" name="Rectangle 3"/>
          <p:cNvSpPr>
            <a:spLocks noGrp="1" noChangeArrowheads="1"/>
          </p:cNvSpPr>
          <p:nvPr>
            <p:ph type="body" idx="1"/>
          </p:nvPr>
        </p:nvSpPr>
        <p:spPr>
          <a:xfrm>
            <a:off x="457200" y="1125538"/>
            <a:ext cx="8229600" cy="5399087"/>
          </a:xfrm>
        </p:spPr>
        <p:txBody>
          <a:bodyPr/>
          <a:lstStyle/>
          <a:p>
            <a:pPr algn="just" eaLnBrk="1" hangingPunct="1">
              <a:lnSpc>
                <a:spcPct val="90000"/>
              </a:lnSpc>
              <a:buFontTx/>
              <a:buNone/>
            </a:pPr>
            <a:r>
              <a:rPr lang="el-GR" altLang="el-GR" dirty="0" smtClean="0"/>
              <a:t>3. Επίτευξη κερδών τα οποία δεν διατεθήκαν για πληρωμή μερισμάτων η για αγορά μη κυκλοφοριακών περιουσιακών στοιχείων.</a:t>
            </a:r>
          </a:p>
          <a:p>
            <a:pPr algn="just" eaLnBrk="1" hangingPunct="1">
              <a:lnSpc>
                <a:spcPct val="90000"/>
              </a:lnSpc>
              <a:buFontTx/>
              <a:buNone/>
            </a:pPr>
            <a:r>
              <a:rPr lang="el-GR" altLang="el-GR" dirty="0" smtClean="0"/>
              <a:t>4. Μετατροπή των απασχολουμένων περιουσιακών στοιχείων σε κεφάλαια κίνησης μέσω αποσβέσεων χωρίς ταυτόχρονη αντικατάσταση </a:t>
            </a:r>
            <a:r>
              <a:rPr lang="en-US" altLang="el-GR" dirty="0" smtClean="0"/>
              <a:t>τ</a:t>
            </a:r>
            <a:r>
              <a:rPr lang="el-GR" altLang="el-GR" dirty="0" smtClean="0"/>
              <a:t>ου αποσπασθέντος κεφαλαίου. </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229600" cy="417512"/>
          </a:xfrm>
        </p:spPr>
        <p:txBody>
          <a:bodyPr/>
          <a:lstStyle/>
          <a:p>
            <a:pPr eaLnBrk="1" hangingPunct="1"/>
            <a:r>
              <a:rPr lang="el-GR" altLang="el-GR" sz="3200" b="1" dirty="0" smtClean="0"/>
              <a:t>ΥΠΕΡΒΟΛΙΚΟ ΥΨΟΣ ΚΕΦΑΛΑΙΟΥ ΚΙΝΗΣΗΣ</a:t>
            </a:r>
          </a:p>
        </p:txBody>
      </p:sp>
      <p:sp>
        <p:nvSpPr>
          <p:cNvPr id="119811" name="Rectangle 3"/>
          <p:cNvSpPr>
            <a:spLocks noGrp="1" noChangeArrowheads="1"/>
          </p:cNvSpPr>
          <p:nvPr>
            <p:ph type="body" idx="1"/>
          </p:nvPr>
        </p:nvSpPr>
        <p:spPr>
          <a:xfrm>
            <a:off x="323528" y="1052513"/>
            <a:ext cx="8496944" cy="5545137"/>
          </a:xfrm>
        </p:spPr>
        <p:txBody>
          <a:bodyPr/>
          <a:lstStyle/>
          <a:p>
            <a:pPr algn="just" eaLnBrk="1" hangingPunct="1">
              <a:buFontTx/>
              <a:buNone/>
            </a:pPr>
            <a:r>
              <a:rPr lang="el-GR" altLang="el-GR" sz="2800" dirty="0" smtClean="0"/>
              <a:t>5. Προσωρινή συσσώρευση ρευστών τα οποία πρόκειται να επενδυθούν.</a:t>
            </a:r>
          </a:p>
          <a:p>
            <a:pPr algn="just" eaLnBrk="1" hangingPunct="1"/>
            <a:r>
              <a:rPr lang="el-GR" altLang="el-GR" sz="2800" dirty="0" smtClean="0"/>
              <a:t>Η πολιτική συσσώρευσης και διατήρησης υπερβολικού ύψους μη απαραιτήτων κεφαλαίων σε κυκλοφοριακά στοιχεία τα οποία δεν χρειάζονται για την ομαλή λειτουργιά μιας επιχείρησης ίσως υιοθετείται μερικές φορές για να μπορεί η επιχείρηση να επεκταθεί μελλοντικά και να εκμεταλλευτεί τις τεχνολογικές εξελίξεις</a:t>
            </a:r>
            <a:r>
              <a:rPr lang="en-US" altLang="el-GR" sz="2800" dirty="0" smtClean="0"/>
              <a:t>.</a:t>
            </a:r>
            <a:r>
              <a:rPr lang="el-GR" altLang="el-GR" sz="2800" dirty="0" smtClean="0"/>
              <a:t> </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274638"/>
            <a:ext cx="9144000" cy="561975"/>
          </a:xfrm>
        </p:spPr>
        <p:txBody>
          <a:bodyPr/>
          <a:lstStyle/>
          <a:p>
            <a:pPr eaLnBrk="1" hangingPunct="1"/>
            <a:r>
              <a:rPr lang="el-GR" altLang="el-GR" sz="3000" b="1" dirty="0" smtClean="0">
                <a:solidFill>
                  <a:srgbClr val="FF0000"/>
                </a:solidFill>
              </a:rPr>
              <a:t>ΑΝΕΠΑΡΚΕΙΑ ΚΕΦΑΛΑΙΟΥ ΚΙΝΗΣΗΣ Κ.Ε.&lt;Β.Υ.</a:t>
            </a:r>
          </a:p>
        </p:txBody>
      </p:sp>
      <p:sp>
        <p:nvSpPr>
          <p:cNvPr id="120835" name="Rectangle 3"/>
          <p:cNvSpPr>
            <a:spLocks noGrp="1" noChangeArrowheads="1"/>
          </p:cNvSpPr>
          <p:nvPr>
            <p:ph type="body" idx="1"/>
          </p:nvPr>
        </p:nvSpPr>
        <p:spPr>
          <a:xfrm>
            <a:off x="457200" y="1125538"/>
            <a:ext cx="8229600" cy="5472112"/>
          </a:xfrm>
        </p:spPr>
        <p:txBody>
          <a:bodyPr/>
          <a:lstStyle/>
          <a:p>
            <a:pPr algn="just" eaLnBrk="1" hangingPunct="1"/>
            <a:r>
              <a:rPr lang="el-GR" altLang="el-GR" b="1" dirty="0" smtClean="0"/>
              <a:t>Κυριότεροι λόγοι είναι:</a:t>
            </a:r>
          </a:p>
          <a:p>
            <a:pPr algn="just" eaLnBrk="1" hangingPunct="1">
              <a:buFontTx/>
              <a:buNone/>
            </a:pPr>
            <a:r>
              <a:rPr lang="el-GR" altLang="el-GR" dirty="0" smtClean="0"/>
              <a:t>1. Ζημίες που οφείλονται σε μειωμένες πωλήσεις ή μειωμένες τιμές πωλήσεων λόγω υπάρχοντος ανταγωνισμού, χωρίς ταυτόχρονη μείωση </a:t>
            </a:r>
            <a:r>
              <a:rPr lang="en-US" altLang="el-GR" dirty="0" smtClean="0"/>
              <a:t>τ</a:t>
            </a:r>
            <a:r>
              <a:rPr lang="el-GR" altLang="el-GR" dirty="0" smtClean="0"/>
              <a:t>ου κόστους πωληθέντων και των άλλων δαπανών ή τέλος σε αυξημένες δαπάνες εισπράξεως απαιτήσεων. </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ΑΝΕΠΑΡΚΕΙΑ ΚΕΦΑΛΑΙΟΥ ΚΙΝΗΣΗΣ</a:t>
            </a:r>
          </a:p>
        </p:txBody>
      </p:sp>
      <p:sp>
        <p:nvSpPr>
          <p:cNvPr id="121859" name="Rectangle 3"/>
          <p:cNvSpPr>
            <a:spLocks noGrp="1" noChangeArrowheads="1"/>
          </p:cNvSpPr>
          <p:nvPr>
            <p:ph type="body" idx="1"/>
          </p:nvPr>
        </p:nvSpPr>
        <p:spPr>
          <a:xfrm>
            <a:off x="457200" y="908050"/>
            <a:ext cx="8229600" cy="5545138"/>
          </a:xfrm>
        </p:spPr>
        <p:txBody>
          <a:bodyPr/>
          <a:lstStyle/>
          <a:p>
            <a:pPr algn="just" eaLnBrk="1" hangingPunct="1">
              <a:buFontTx/>
              <a:buNone/>
            </a:pPr>
            <a:r>
              <a:rPr lang="el-GR" altLang="el-GR" dirty="0" smtClean="0"/>
              <a:t>2. Έκτακτες ζημίες οι οποίες δεν καλύπτονται ασφαλιστικά και απρόοπτες μειώσεις τιμών των αποθεμάτων της επιχείρησης. Έτσι μια έκτακτη ζημία μπορεί να έχει σαν αποτέλεσμα είτε την μείωση των κυκλοφοριακών στοιχείων της επιχείρησης είτε την αύξηση των βραχυχρόνιων υποχρεώσεων της. </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8229600" cy="417512"/>
          </a:xfrm>
        </p:spPr>
        <p:txBody>
          <a:bodyPr/>
          <a:lstStyle/>
          <a:p>
            <a:pPr eaLnBrk="1" hangingPunct="1"/>
            <a:r>
              <a:rPr lang="el-GR" altLang="el-GR" sz="3200" b="1" dirty="0" smtClean="0"/>
              <a:t>ΑΝΕΠΑΡΚΕΙΑ ΚΕΦΑΛΑΙΟΥ ΚΙΝΗΣΗΣ</a:t>
            </a:r>
          </a:p>
        </p:txBody>
      </p:sp>
      <p:sp>
        <p:nvSpPr>
          <p:cNvPr id="122883" name="Rectangle 3"/>
          <p:cNvSpPr>
            <a:spLocks noGrp="1" noChangeArrowheads="1"/>
          </p:cNvSpPr>
          <p:nvPr>
            <p:ph type="body" idx="1"/>
          </p:nvPr>
        </p:nvSpPr>
        <p:spPr>
          <a:xfrm>
            <a:off x="179512" y="908050"/>
            <a:ext cx="8784976" cy="5689600"/>
          </a:xfrm>
        </p:spPr>
        <p:txBody>
          <a:bodyPr/>
          <a:lstStyle/>
          <a:p>
            <a:pPr algn="just" eaLnBrk="1" hangingPunct="1">
              <a:buFontTx/>
              <a:buNone/>
            </a:pPr>
            <a:r>
              <a:rPr lang="el-GR" altLang="el-GR" sz="2800" dirty="0" smtClean="0"/>
              <a:t>3. Μη απόκτηση νέων  κεφαλαίων κίνησης σε περίπτωση επέκτασης των εργασιών της επιχείρησης.</a:t>
            </a:r>
            <a:endParaRPr lang="en-US" altLang="el-GR" sz="2800" dirty="0" smtClean="0"/>
          </a:p>
          <a:p>
            <a:pPr algn="just" eaLnBrk="1" hangingPunct="1">
              <a:buFontTx/>
              <a:buNone/>
            </a:pPr>
            <a:endParaRPr lang="el-GR" altLang="el-GR" sz="2800" dirty="0" smtClean="0"/>
          </a:p>
          <a:p>
            <a:pPr algn="just" eaLnBrk="1" hangingPunct="1">
              <a:buFontTx/>
              <a:buNone/>
            </a:pPr>
            <a:r>
              <a:rPr lang="el-GR" altLang="el-GR" sz="2800" dirty="0" smtClean="0"/>
              <a:t>4. Αλόγιστη πολιτική στη διανομή μερισμάτων.</a:t>
            </a:r>
          </a:p>
          <a:p>
            <a:pPr algn="just" eaLnBrk="1" hangingPunct="1">
              <a:buFontTx/>
              <a:buNone/>
            </a:pPr>
            <a:endParaRPr lang="el-GR" altLang="el-GR" sz="2800" dirty="0" smtClean="0"/>
          </a:p>
          <a:p>
            <a:pPr algn="just" eaLnBrk="1" hangingPunct="1">
              <a:buFontTx/>
              <a:buNone/>
            </a:pPr>
            <a:r>
              <a:rPr lang="el-GR" altLang="el-GR" sz="2800" dirty="0" smtClean="0"/>
              <a:t>5. Εξόφληση ληξιπροθέσμων υποχρεώσεων και δόσεων μακροπρόθεσμων ομολογιακών δανείων, σε περιπτώσεις που δεν έχει προβλεφτεί η συσσώρευση των απαραιτήτων κεφαλαίων για την πληρωμή τους.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74638"/>
            <a:ext cx="8229600" cy="850900"/>
          </a:xfrm>
        </p:spPr>
        <p:txBody>
          <a:bodyPr/>
          <a:lstStyle/>
          <a:p>
            <a:pPr eaLnBrk="1" hangingPunct="1"/>
            <a:r>
              <a:rPr lang="el-GR" altLang="el-GR" sz="3600" b="1" dirty="0" smtClean="0">
                <a:cs typeface="Times New Roman" pitchFamily="18" charset="0"/>
              </a:rPr>
              <a:t>Παράγοντες που επηρεάζουν τη Χρηματοοικονομική Δομή</a:t>
            </a:r>
          </a:p>
        </p:txBody>
      </p:sp>
      <p:sp>
        <p:nvSpPr>
          <p:cNvPr id="244739" name="Rectangle 3"/>
          <p:cNvSpPr>
            <a:spLocks noGrp="1" noChangeArrowheads="1"/>
          </p:cNvSpPr>
          <p:nvPr>
            <p:ph type="body" idx="1"/>
          </p:nvPr>
        </p:nvSpPr>
        <p:spPr>
          <a:xfrm>
            <a:off x="0" y="1268413"/>
            <a:ext cx="9144000" cy="5400947"/>
          </a:xfrm>
        </p:spPr>
        <p:txBody>
          <a:bodyPr/>
          <a:lstStyle/>
          <a:p>
            <a:pPr algn="just" eaLnBrk="1" hangingPunct="1"/>
            <a:r>
              <a:rPr lang="el-GR" altLang="el-GR" sz="3000" dirty="0" smtClean="0">
                <a:solidFill>
                  <a:srgbClr val="000000"/>
                </a:solidFill>
                <a:latin typeface="Bookman Old Style" pitchFamily="18" charset="0"/>
                <a:cs typeface="Times New Roman" pitchFamily="18" charset="0"/>
              </a:rPr>
              <a:t>(1) Ο ρυθμός αύξησης των μελλοντικών πωλήσεων, </a:t>
            </a:r>
            <a:endParaRPr lang="el-GR" altLang="el-GR" sz="3000" dirty="0" smtClean="0">
              <a:solidFill>
                <a:srgbClr val="000000"/>
              </a:solidFill>
              <a:latin typeface="Bookman Old Style" pitchFamily="18" charset="0"/>
            </a:endParaRPr>
          </a:p>
          <a:p>
            <a:pPr algn="just" eaLnBrk="1" hangingPunct="1"/>
            <a:r>
              <a:rPr lang="el-GR" altLang="el-GR" sz="3000" dirty="0" smtClean="0">
                <a:solidFill>
                  <a:srgbClr val="000000"/>
                </a:solidFill>
                <a:latin typeface="Bookman Old Style" pitchFamily="18" charset="0"/>
                <a:cs typeface="Times New Roman" pitchFamily="18" charset="0"/>
              </a:rPr>
              <a:t>(2) Η σταθερότητα των πωλήσεων αυτών, </a:t>
            </a:r>
            <a:endParaRPr lang="el-GR" altLang="el-GR" sz="3000" dirty="0" smtClean="0">
              <a:solidFill>
                <a:srgbClr val="000000"/>
              </a:solidFill>
              <a:latin typeface="Bookman Old Style" pitchFamily="18" charset="0"/>
            </a:endParaRPr>
          </a:p>
          <a:p>
            <a:pPr algn="just" eaLnBrk="1" hangingPunct="1"/>
            <a:r>
              <a:rPr lang="el-GR" altLang="el-GR" sz="3000" dirty="0" smtClean="0">
                <a:solidFill>
                  <a:srgbClr val="000000"/>
                </a:solidFill>
                <a:latin typeface="Bookman Old Style" pitchFamily="18" charset="0"/>
                <a:cs typeface="Times New Roman" pitchFamily="18" charset="0"/>
              </a:rPr>
              <a:t>(3) Ο ανταγωνισμός που χαρακτηρίζει τον κλάδο, </a:t>
            </a:r>
            <a:endParaRPr lang="el-GR" altLang="el-GR" sz="3000" dirty="0" smtClean="0">
              <a:solidFill>
                <a:srgbClr val="000000"/>
              </a:solidFill>
              <a:latin typeface="Bookman Old Style" pitchFamily="18" charset="0"/>
            </a:endParaRPr>
          </a:p>
          <a:p>
            <a:pPr algn="just" eaLnBrk="1" hangingPunct="1"/>
            <a:r>
              <a:rPr lang="el-GR" altLang="el-GR" sz="3000" dirty="0" smtClean="0">
                <a:solidFill>
                  <a:srgbClr val="000000"/>
                </a:solidFill>
                <a:latin typeface="Bookman Old Style" pitchFamily="18" charset="0"/>
                <a:cs typeface="Times New Roman" pitchFamily="18" charset="0"/>
              </a:rPr>
              <a:t>(4) Η δομή του ενεργητικού της επιχείρησης, </a:t>
            </a:r>
            <a:endParaRPr lang="el-GR" altLang="el-GR" sz="3000" dirty="0" smtClean="0">
              <a:solidFill>
                <a:srgbClr val="000000"/>
              </a:solidFill>
              <a:latin typeface="Bookman Old Style" pitchFamily="18" charset="0"/>
            </a:endParaRPr>
          </a:p>
          <a:p>
            <a:pPr algn="just" eaLnBrk="1" hangingPunct="1"/>
            <a:r>
              <a:rPr lang="el-GR" altLang="el-GR" sz="3000" dirty="0" smtClean="0">
                <a:solidFill>
                  <a:srgbClr val="000000"/>
                </a:solidFill>
                <a:latin typeface="Bookman Old Style" pitchFamily="18" charset="0"/>
                <a:cs typeface="Times New Roman" pitchFamily="18" charset="0"/>
              </a:rPr>
              <a:t>(5) Η δυνατότητα ελέγχου και η στάση των ιδιοκτητών και της διοίκησης απέναντι στον κίνδυνο και </a:t>
            </a:r>
            <a:endParaRPr lang="el-GR" altLang="el-GR" sz="3000" dirty="0" smtClean="0">
              <a:solidFill>
                <a:srgbClr val="000000"/>
              </a:solidFill>
              <a:latin typeface="Bookman Old Style" pitchFamily="18" charset="0"/>
            </a:endParaRPr>
          </a:p>
          <a:p>
            <a:pPr algn="just" eaLnBrk="1" hangingPunct="1"/>
            <a:r>
              <a:rPr lang="el-GR" altLang="el-GR" sz="3000" dirty="0" smtClean="0">
                <a:solidFill>
                  <a:srgbClr val="000000"/>
                </a:solidFill>
                <a:latin typeface="Bookman Old Style" pitchFamily="18" charset="0"/>
                <a:cs typeface="Times New Roman" pitchFamily="18" charset="0"/>
              </a:rPr>
              <a:t>(6) Η στάση των δανειστών απέναντι στην επιχείρηση και στον κλάδο.</a:t>
            </a:r>
          </a:p>
          <a:p>
            <a:pPr eaLnBrk="1" hangingPunct="1">
              <a:buFontTx/>
              <a:buNone/>
            </a:pPr>
            <a:endParaRPr lang="el-GR" altLang="el-GR" dirty="0" smtClean="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8229600" cy="706437"/>
          </a:xfrm>
        </p:spPr>
        <p:txBody>
          <a:bodyPr/>
          <a:lstStyle/>
          <a:p>
            <a:pPr eaLnBrk="1" hangingPunct="1"/>
            <a:r>
              <a:rPr lang="el-GR" altLang="el-GR" sz="3600" b="1" dirty="0" smtClean="0"/>
              <a:t>ΑΝΕΠΑΡΚΕΙΑ ΚΕΦΑΛΑΙΟΥ ΚΙΝΗΣΗΣ</a:t>
            </a:r>
          </a:p>
        </p:txBody>
      </p:sp>
      <p:sp>
        <p:nvSpPr>
          <p:cNvPr id="123907" name="Rectangle 3"/>
          <p:cNvSpPr>
            <a:spLocks noGrp="1" noChangeArrowheads="1"/>
          </p:cNvSpPr>
          <p:nvPr>
            <p:ph type="body" idx="1"/>
          </p:nvPr>
        </p:nvSpPr>
        <p:spPr>
          <a:xfrm>
            <a:off x="468313" y="1052513"/>
            <a:ext cx="8229600" cy="5545137"/>
          </a:xfrm>
        </p:spPr>
        <p:txBody>
          <a:bodyPr/>
          <a:lstStyle/>
          <a:p>
            <a:pPr algn="just" eaLnBrk="1" hangingPunct="1">
              <a:buFontTx/>
              <a:buNone/>
            </a:pPr>
            <a:r>
              <a:rPr lang="el-GR" altLang="el-GR" dirty="0" smtClean="0"/>
              <a:t>6. Επένδυση ρευστών κεφαλαίων σε μη κυκλοφοριακά στοιχεία</a:t>
            </a:r>
            <a:r>
              <a:rPr lang="en-US" altLang="el-GR" dirty="0" smtClean="0"/>
              <a:t>.</a:t>
            </a:r>
            <a:endParaRPr lang="el-GR" altLang="el-GR" dirty="0" smtClean="0"/>
          </a:p>
          <a:p>
            <a:pPr algn="just" eaLnBrk="1" hangingPunct="1">
              <a:buFontTx/>
              <a:buNone/>
            </a:pPr>
            <a:endParaRPr lang="el-GR" altLang="el-GR" dirty="0" smtClean="0"/>
          </a:p>
          <a:p>
            <a:pPr algn="just" eaLnBrk="1" hangingPunct="1">
              <a:buFontTx/>
              <a:buNone/>
            </a:pPr>
            <a:r>
              <a:rPr lang="el-GR" altLang="el-GR" dirty="0" smtClean="0"/>
              <a:t>7. Μια αύξηση </a:t>
            </a:r>
            <a:r>
              <a:rPr lang="en-US" altLang="el-GR" dirty="0" smtClean="0"/>
              <a:t>τ</a:t>
            </a:r>
            <a:r>
              <a:rPr lang="el-GR" altLang="el-GR" dirty="0" smtClean="0"/>
              <a:t>ου επιπέδου των τιμών διότι απαιτούνται μεγαλύτερα ποσά για επένδυση σε αποθέματα και άλλα στοιχεία ώστε να διατηρηθούν αυτά σταθερά σε αξία καθώς και για χρηματοδότηση των πωλήσεων για πίστωση</a:t>
            </a:r>
            <a:r>
              <a:rPr lang="en-US" altLang="el-GR" dirty="0" smtClean="0"/>
              <a:t>.</a:t>
            </a:r>
            <a:r>
              <a:rPr lang="el-GR" altLang="el-GR" dirty="0" smtClean="0"/>
              <a:t> </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561975"/>
          </a:xfrm>
        </p:spPr>
        <p:txBody>
          <a:bodyPr/>
          <a:lstStyle/>
          <a:p>
            <a:pPr eaLnBrk="1" hangingPunct="1"/>
            <a:r>
              <a:rPr lang="el-GR" altLang="el-GR" sz="4000" b="1" dirty="0" smtClean="0"/>
              <a:t>Χρηματοοικονομική διαχείριση</a:t>
            </a:r>
            <a:r>
              <a:rPr lang="el-GR" altLang="el-GR" sz="4000" dirty="0" smtClean="0"/>
              <a:t> </a:t>
            </a:r>
          </a:p>
        </p:txBody>
      </p:sp>
      <p:sp>
        <p:nvSpPr>
          <p:cNvPr id="136195" name="Rectangle 3"/>
          <p:cNvSpPr>
            <a:spLocks noGrp="1" noChangeArrowheads="1"/>
          </p:cNvSpPr>
          <p:nvPr>
            <p:ph type="body" idx="1"/>
          </p:nvPr>
        </p:nvSpPr>
        <p:spPr>
          <a:xfrm>
            <a:off x="0" y="1052513"/>
            <a:ext cx="8964613" cy="5616575"/>
          </a:xfrm>
        </p:spPr>
        <p:txBody>
          <a:bodyPr/>
          <a:lstStyle/>
          <a:p>
            <a:pPr eaLnBrk="1" hangingPunct="1"/>
            <a:r>
              <a:rPr lang="el-GR" altLang="el-GR" sz="3400" dirty="0" smtClean="0"/>
              <a:t>Προετοιμασία χρηματοοικονομικών καταστάσεων. </a:t>
            </a:r>
          </a:p>
          <a:p>
            <a:pPr eaLnBrk="1" hangingPunct="1"/>
            <a:r>
              <a:rPr lang="el-GR" altLang="el-GR" sz="3400" dirty="0" smtClean="0"/>
              <a:t>Καθορισμός προϋπολογισμού. </a:t>
            </a:r>
          </a:p>
          <a:p>
            <a:pPr eaLnBrk="1" hangingPunct="1"/>
            <a:r>
              <a:rPr lang="el-GR" altLang="el-GR" sz="3400" dirty="0" smtClean="0"/>
              <a:t>Κατάσταση προβλέψεων ταμειακής κίνησης.</a:t>
            </a:r>
          </a:p>
          <a:p>
            <a:pPr eaLnBrk="1" hangingPunct="1"/>
            <a:r>
              <a:rPr lang="el-GR" altLang="el-GR" sz="3400" dirty="0" smtClean="0"/>
              <a:t>Μηχανογραφημένοι λογαριασμοί (έλεγχος). </a:t>
            </a:r>
          </a:p>
          <a:p>
            <a:pPr eaLnBrk="1" hangingPunct="1"/>
            <a:r>
              <a:rPr lang="el-GR" altLang="el-GR" sz="3400" dirty="0" smtClean="0"/>
              <a:t>Ερμηνεία χρηματοοικονομικών καταστάσεων. </a:t>
            </a:r>
          </a:p>
          <a:p>
            <a:pPr eaLnBrk="1" hangingPunct="1"/>
            <a:r>
              <a:rPr lang="el-GR" altLang="el-GR" sz="3400" dirty="0" smtClean="0"/>
              <a:t>Χρηματοδότηση και επιχορηγήσεις. </a:t>
            </a:r>
          </a:p>
          <a:p>
            <a:pPr eaLnBrk="1" hangingPunct="1">
              <a:buFontTx/>
              <a:buNone/>
            </a:pPr>
            <a:endParaRPr lang="el-GR" altLang="el-GR" sz="3400" dirty="0" smtClean="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188913"/>
            <a:ext cx="7772400" cy="1143000"/>
          </a:xfrm>
        </p:spPr>
        <p:txBody>
          <a:bodyPr/>
          <a:lstStyle/>
          <a:p>
            <a:pPr eaLnBrk="1" hangingPunct="1"/>
            <a:r>
              <a:rPr lang="el-GR" sz="3200" b="1" dirty="0" smtClean="0"/>
              <a:t>ΟΙ ΤΑΜΕΙΑΚΕΣ ΡΟΕΣ ΤΩΝ ΕΛΠ &amp; ΔΛΠ</a:t>
            </a:r>
            <a:r>
              <a:rPr lang="en-GB" b="1" dirty="0" smtClean="0"/>
              <a:t> </a:t>
            </a:r>
          </a:p>
        </p:txBody>
      </p:sp>
      <p:pic>
        <p:nvPicPr>
          <p:cNvPr id="9219" name="Picture 5" descr="j0222015"/>
          <p:cNvPicPr>
            <a:picLocks noGrp="1" noChangeAspect="1" noChangeArrowheads="1"/>
          </p:cNvPicPr>
          <p:nvPr>
            <p:ph sz="quarter" idx="3"/>
          </p:nvPr>
        </p:nvPicPr>
        <p:blipFill>
          <a:blip r:embed="rId3" cstate="print"/>
          <a:srcRect/>
          <a:stretch>
            <a:fillRect/>
          </a:stretch>
        </p:blipFill>
        <p:spPr>
          <a:xfrm>
            <a:off x="7956550" y="0"/>
            <a:ext cx="1187450" cy="981075"/>
          </a:xfrm>
          <a:noFill/>
        </p:spPr>
      </p:pic>
      <p:pic>
        <p:nvPicPr>
          <p:cNvPr id="9220" name="Picture 6" descr="MCj02346590000[1]"/>
          <p:cNvPicPr>
            <a:picLocks noChangeAspect="1" noChangeArrowheads="1"/>
          </p:cNvPicPr>
          <p:nvPr/>
        </p:nvPicPr>
        <p:blipFill>
          <a:blip r:embed="rId4" cstate="print"/>
          <a:srcRect/>
          <a:stretch>
            <a:fillRect/>
          </a:stretch>
        </p:blipFill>
        <p:spPr bwMode="auto">
          <a:xfrm>
            <a:off x="2555875" y="1844675"/>
            <a:ext cx="3502025" cy="3457575"/>
          </a:xfrm>
          <a:prstGeom prst="rect">
            <a:avLst/>
          </a:prstGeom>
          <a:noFill/>
          <a:ln w="9525">
            <a:noFill/>
            <a:miter lim="800000"/>
            <a:headEnd/>
            <a:tailEnd/>
          </a:ln>
        </p:spPr>
      </p:pic>
      <p:sp>
        <p:nvSpPr>
          <p:cNvPr id="9221" name="Text Box 7"/>
          <p:cNvSpPr txBox="1">
            <a:spLocks noChangeArrowheads="1"/>
          </p:cNvSpPr>
          <p:nvPr/>
        </p:nvSpPr>
        <p:spPr bwMode="auto">
          <a:xfrm>
            <a:off x="1187450" y="5445125"/>
            <a:ext cx="1584325" cy="641350"/>
          </a:xfrm>
          <a:prstGeom prst="rect">
            <a:avLst/>
          </a:prstGeom>
          <a:noFill/>
          <a:ln w="9525">
            <a:noFill/>
            <a:miter lim="800000"/>
            <a:headEnd/>
            <a:tailEnd/>
          </a:ln>
          <a:effectLst/>
        </p:spPr>
        <p:txBody>
          <a:bodyPr>
            <a:spAutoFit/>
          </a:bodyPr>
          <a:lstStyle/>
          <a:p>
            <a:pPr>
              <a:spcBef>
                <a:spcPct val="50000"/>
              </a:spcBef>
            </a:pPr>
            <a:r>
              <a:rPr lang="el-GR" b="1" dirty="0">
                <a:solidFill>
                  <a:srgbClr val="FF0000"/>
                </a:solidFill>
                <a:latin typeface="Times New Roman" pitchFamily="18" charset="0"/>
              </a:rPr>
              <a:t>Λειτουργικές Δράσεις</a:t>
            </a:r>
            <a:endParaRPr lang="en-US" b="1" dirty="0">
              <a:solidFill>
                <a:srgbClr val="FF0000"/>
              </a:solidFill>
              <a:latin typeface="Times New Roman" pitchFamily="18" charset="0"/>
            </a:endParaRPr>
          </a:p>
        </p:txBody>
      </p:sp>
      <p:sp>
        <p:nvSpPr>
          <p:cNvPr id="9222" name="Text Box 8"/>
          <p:cNvSpPr txBox="1">
            <a:spLocks noChangeArrowheads="1"/>
          </p:cNvSpPr>
          <p:nvPr/>
        </p:nvSpPr>
        <p:spPr bwMode="auto">
          <a:xfrm>
            <a:off x="3708400" y="5589588"/>
            <a:ext cx="1655763" cy="641350"/>
          </a:xfrm>
          <a:prstGeom prst="rect">
            <a:avLst/>
          </a:prstGeom>
          <a:noFill/>
          <a:ln w="9525">
            <a:noFill/>
            <a:miter lim="800000"/>
            <a:headEnd/>
            <a:tailEnd/>
          </a:ln>
          <a:effectLst/>
        </p:spPr>
        <p:txBody>
          <a:bodyPr>
            <a:spAutoFit/>
          </a:bodyPr>
          <a:lstStyle/>
          <a:p>
            <a:pPr>
              <a:spcBef>
                <a:spcPct val="50000"/>
              </a:spcBef>
            </a:pPr>
            <a:r>
              <a:rPr lang="el-GR" b="1" dirty="0">
                <a:solidFill>
                  <a:srgbClr val="FF0000"/>
                </a:solidFill>
                <a:latin typeface="Times New Roman" pitchFamily="18" charset="0"/>
              </a:rPr>
              <a:t>Επενδυτικές Δράσεις</a:t>
            </a:r>
            <a:endParaRPr lang="en-US" b="1" dirty="0">
              <a:solidFill>
                <a:srgbClr val="FF0000"/>
              </a:solidFill>
              <a:latin typeface="Times New Roman" pitchFamily="18" charset="0"/>
            </a:endParaRPr>
          </a:p>
        </p:txBody>
      </p:sp>
      <p:sp>
        <p:nvSpPr>
          <p:cNvPr id="9223" name="Text Box 9"/>
          <p:cNvSpPr txBox="1">
            <a:spLocks noChangeArrowheads="1"/>
          </p:cNvSpPr>
          <p:nvPr/>
        </p:nvSpPr>
        <p:spPr bwMode="auto">
          <a:xfrm>
            <a:off x="6011863" y="5445125"/>
            <a:ext cx="1944687" cy="641350"/>
          </a:xfrm>
          <a:prstGeom prst="rect">
            <a:avLst/>
          </a:prstGeom>
          <a:noFill/>
          <a:ln w="9525">
            <a:noFill/>
            <a:miter lim="800000"/>
            <a:headEnd/>
            <a:tailEnd/>
          </a:ln>
          <a:effectLst/>
        </p:spPr>
        <p:txBody>
          <a:bodyPr>
            <a:spAutoFit/>
          </a:bodyPr>
          <a:lstStyle/>
          <a:p>
            <a:pPr>
              <a:spcBef>
                <a:spcPct val="50000"/>
              </a:spcBef>
            </a:pPr>
            <a:r>
              <a:rPr lang="el-GR" b="1" dirty="0">
                <a:solidFill>
                  <a:srgbClr val="FF3300"/>
                </a:solidFill>
                <a:latin typeface="Times New Roman" pitchFamily="18" charset="0"/>
              </a:rPr>
              <a:t>Χρηματοδοτικές Δράσεις</a:t>
            </a:r>
            <a:endParaRPr lang="en-US" b="1" dirty="0">
              <a:solidFill>
                <a:srgbClr val="FF3300"/>
              </a:solidFill>
              <a:latin typeface="Times New Roman" pitchFamily="18" charset="0"/>
            </a:endParaRPr>
          </a:p>
        </p:txBody>
      </p:sp>
      <p:sp>
        <p:nvSpPr>
          <p:cNvPr id="9224" name="Line 10"/>
          <p:cNvSpPr>
            <a:spLocks noChangeShapeType="1"/>
          </p:cNvSpPr>
          <p:nvPr/>
        </p:nvSpPr>
        <p:spPr bwMode="auto">
          <a:xfrm flipH="1">
            <a:off x="2627313" y="4797425"/>
            <a:ext cx="503237" cy="576263"/>
          </a:xfrm>
          <a:prstGeom prst="line">
            <a:avLst/>
          </a:prstGeom>
          <a:noFill/>
          <a:ln w="9525">
            <a:solidFill>
              <a:schemeClr val="tx1"/>
            </a:solidFill>
            <a:round/>
            <a:headEnd/>
            <a:tailEnd type="triangle" w="med" len="med"/>
          </a:ln>
          <a:effectLst/>
        </p:spPr>
        <p:txBody>
          <a:bodyPr/>
          <a:lstStyle/>
          <a:p>
            <a:endParaRPr lang="el-GR" dirty="0"/>
          </a:p>
        </p:txBody>
      </p:sp>
      <p:sp>
        <p:nvSpPr>
          <p:cNvPr id="9225" name="Line 11"/>
          <p:cNvSpPr>
            <a:spLocks noChangeShapeType="1"/>
          </p:cNvSpPr>
          <p:nvPr/>
        </p:nvSpPr>
        <p:spPr bwMode="auto">
          <a:xfrm flipH="1">
            <a:off x="4356100" y="4941888"/>
            <a:ext cx="0" cy="576262"/>
          </a:xfrm>
          <a:prstGeom prst="line">
            <a:avLst/>
          </a:prstGeom>
          <a:noFill/>
          <a:ln w="9525">
            <a:solidFill>
              <a:schemeClr val="tx1"/>
            </a:solidFill>
            <a:round/>
            <a:headEnd/>
            <a:tailEnd type="triangle" w="med" len="med"/>
          </a:ln>
          <a:effectLst/>
        </p:spPr>
        <p:txBody>
          <a:bodyPr/>
          <a:lstStyle/>
          <a:p>
            <a:endParaRPr lang="el-GR" dirty="0"/>
          </a:p>
        </p:txBody>
      </p:sp>
      <p:sp>
        <p:nvSpPr>
          <p:cNvPr id="9226" name="Line 12"/>
          <p:cNvSpPr>
            <a:spLocks noChangeShapeType="1"/>
          </p:cNvSpPr>
          <p:nvPr/>
        </p:nvSpPr>
        <p:spPr bwMode="auto">
          <a:xfrm>
            <a:off x="5724525" y="4797425"/>
            <a:ext cx="287338" cy="576263"/>
          </a:xfrm>
          <a:prstGeom prst="line">
            <a:avLst/>
          </a:prstGeom>
          <a:noFill/>
          <a:ln w="9525">
            <a:solidFill>
              <a:schemeClr val="tx1"/>
            </a:solidFill>
            <a:round/>
            <a:headEnd/>
            <a:tailEnd type="triangle" w="med" len="med"/>
          </a:ln>
          <a:effectLst/>
        </p:spPr>
        <p:txBody>
          <a:bodyPr/>
          <a:lstStyle/>
          <a:p>
            <a:endParaRPr lang="el-GR"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066800" y="2133600"/>
            <a:ext cx="6629400" cy="457200"/>
          </a:xfrm>
          <a:prstGeom prst="rect">
            <a:avLst/>
          </a:prstGeom>
          <a:noFill/>
          <a:ln w="9525">
            <a:noFill/>
            <a:miter lim="800000"/>
            <a:headEnd/>
            <a:tailEnd/>
          </a:ln>
          <a:effectLst/>
        </p:spPr>
        <p:txBody>
          <a:bodyPr>
            <a:spAutoFit/>
          </a:bodyPr>
          <a:lstStyle/>
          <a:p>
            <a:pPr>
              <a:spcBef>
                <a:spcPct val="50000"/>
              </a:spcBef>
            </a:pPr>
            <a:endParaRPr lang="el-GR" sz="2400" dirty="0">
              <a:latin typeface="Times New Roman" pitchFamily="18" charset="0"/>
            </a:endParaRPr>
          </a:p>
        </p:txBody>
      </p:sp>
      <p:sp>
        <p:nvSpPr>
          <p:cNvPr id="10243" name="Text Box 4"/>
          <p:cNvSpPr txBox="1">
            <a:spLocks noChangeArrowheads="1"/>
          </p:cNvSpPr>
          <p:nvPr/>
        </p:nvSpPr>
        <p:spPr bwMode="auto">
          <a:xfrm>
            <a:off x="755576" y="332656"/>
            <a:ext cx="7011988" cy="584775"/>
          </a:xfrm>
          <a:prstGeom prst="rect">
            <a:avLst/>
          </a:prstGeom>
          <a:noFill/>
          <a:ln w="9525">
            <a:noFill/>
            <a:miter lim="800000"/>
            <a:headEnd/>
            <a:tailEnd/>
          </a:ln>
          <a:effectLst/>
        </p:spPr>
        <p:txBody>
          <a:bodyPr>
            <a:spAutoFit/>
          </a:bodyPr>
          <a:lstStyle/>
          <a:p>
            <a:pPr algn="ctr"/>
            <a:r>
              <a:rPr lang="el-GR" sz="3200" b="1" u="sng" dirty="0"/>
              <a:t>Λειτουργικές </a:t>
            </a:r>
            <a:r>
              <a:rPr lang="el-GR" sz="3200" b="1" u="sng" dirty="0" smtClean="0"/>
              <a:t>Δράσεις:</a:t>
            </a:r>
            <a:endParaRPr lang="en-GB" sz="3200" b="1" dirty="0">
              <a:latin typeface="Times New Roman" pitchFamily="18" charset="0"/>
            </a:endParaRPr>
          </a:p>
        </p:txBody>
      </p:sp>
      <p:sp>
        <p:nvSpPr>
          <p:cNvPr id="10244" name="Text Box 5"/>
          <p:cNvSpPr txBox="1">
            <a:spLocks noChangeArrowheads="1"/>
          </p:cNvSpPr>
          <p:nvPr/>
        </p:nvSpPr>
        <p:spPr bwMode="auto">
          <a:xfrm>
            <a:off x="683568" y="1268413"/>
            <a:ext cx="6299845" cy="1569660"/>
          </a:xfrm>
          <a:prstGeom prst="rect">
            <a:avLst/>
          </a:prstGeom>
          <a:noFill/>
          <a:ln w="9525">
            <a:noFill/>
            <a:miter lim="800000"/>
            <a:headEnd/>
            <a:tailEnd/>
          </a:ln>
          <a:effectLst/>
        </p:spPr>
        <p:txBody>
          <a:bodyPr wrap="square">
            <a:spAutoFit/>
          </a:bodyPr>
          <a:lstStyle/>
          <a:p>
            <a:pPr algn="just">
              <a:spcBef>
                <a:spcPct val="50000"/>
              </a:spcBef>
            </a:pPr>
            <a:r>
              <a:rPr lang="el-GR" sz="2400" dirty="0">
                <a:latin typeface="Times New Roman" pitchFamily="18" charset="0"/>
              </a:rPr>
              <a:t>Αυτή η κατηγορία δράσεων παρουσιάζει τις ροές που σχετίζονται με την παραγωγή και τις πωλήσεις αγαθών και υπηρεσιών της επιχείρησης</a:t>
            </a:r>
            <a:r>
              <a:rPr lang="en-GB" sz="2400" dirty="0">
                <a:latin typeface="Times New Roman" pitchFamily="18" charset="0"/>
              </a:rPr>
              <a:t>.</a:t>
            </a:r>
          </a:p>
        </p:txBody>
      </p:sp>
      <p:grpSp>
        <p:nvGrpSpPr>
          <p:cNvPr id="2" name="Group 6"/>
          <p:cNvGrpSpPr>
            <a:grpSpLocks/>
          </p:cNvGrpSpPr>
          <p:nvPr/>
        </p:nvGrpSpPr>
        <p:grpSpPr bwMode="auto">
          <a:xfrm>
            <a:off x="396138" y="3048000"/>
            <a:ext cx="8496045" cy="3590925"/>
            <a:chOff x="150" y="1920"/>
            <a:chExt cx="5452" cy="2304"/>
          </a:xfrm>
        </p:grpSpPr>
        <p:sp>
          <p:nvSpPr>
            <p:cNvPr id="10247" name="Oval 7"/>
            <p:cNvSpPr>
              <a:spLocks noChangeArrowheads="1"/>
            </p:cNvSpPr>
            <p:nvPr/>
          </p:nvSpPr>
          <p:spPr bwMode="auto">
            <a:xfrm>
              <a:off x="4216" y="2592"/>
              <a:ext cx="1386" cy="768"/>
            </a:xfrm>
            <a:prstGeom prst="ellipse">
              <a:avLst/>
            </a:prstGeom>
            <a:solidFill>
              <a:srgbClr val="99FFCC"/>
            </a:solidFill>
            <a:ln w="9525">
              <a:solidFill>
                <a:schemeClr val="tx1"/>
              </a:solidFill>
              <a:round/>
              <a:headEnd/>
              <a:tailEnd/>
            </a:ln>
            <a:effectLst/>
          </p:spPr>
          <p:txBody>
            <a:bodyPr wrap="none" anchor="ctr"/>
            <a:lstStyle/>
            <a:p>
              <a:pPr algn="ctr"/>
              <a:r>
                <a:rPr lang="el-GR" sz="1600" b="1" dirty="0">
                  <a:latin typeface="Times New Roman" pitchFamily="18" charset="0"/>
                </a:rPr>
                <a:t>Καθαρή ταμειακή</a:t>
              </a:r>
            </a:p>
            <a:p>
              <a:pPr algn="ctr"/>
              <a:r>
                <a:rPr lang="el-GR" sz="1600" b="1" dirty="0">
                  <a:latin typeface="Times New Roman" pitchFamily="18" charset="0"/>
                </a:rPr>
                <a:t> θέση  από </a:t>
              </a:r>
            </a:p>
            <a:p>
              <a:pPr algn="ctr"/>
              <a:r>
                <a:rPr lang="el-GR" sz="1600" b="1" dirty="0">
                  <a:latin typeface="Times New Roman" pitchFamily="18" charset="0"/>
                </a:rPr>
                <a:t>λειτουργικές δράσεις</a:t>
              </a:r>
              <a:endParaRPr lang="en-GB" sz="1600" b="1" dirty="0">
                <a:latin typeface="Times New Roman" pitchFamily="18" charset="0"/>
              </a:endParaRPr>
            </a:p>
          </p:txBody>
        </p:sp>
        <p:sp>
          <p:nvSpPr>
            <p:cNvPr id="10248" name="Oval 8"/>
            <p:cNvSpPr>
              <a:spLocks noChangeArrowheads="1"/>
            </p:cNvSpPr>
            <p:nvPr/>
          </p:nvSpPr>
          <p:spPr bwMode="auto">
            <a:xfrm>
              <a:off x="242" y="1920"/>
              <a:ext cx="1246" cy="432"/>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Πωλήσεις μετρητοίς</a:t>
              </a:r>
              <a:endParaRPr lang="en-GB" sz="1600" b="1" dirty="0">
                <a:latin typeface="Times New Roman" pitchFamily="18" charset="0"/>
              </a:endParaRPr>
            </a:p>
          </p:txBody>
        </p:sp>
        <p:sp>
          <p:nvSpPr>
            <p:cNvPr id="10249" name="Oval 9"/>
            <p:cNvSpPr>
              <a:spLocks noChangeArrowheads="1"/>
            </p:cNvSpPr>
            <p:nvPr/>
          </p:nvSpPr>
          <p:spPr bwMode="auto">
            <a:xfrm>
              <a:off x="150" y="2400"/>
              <a:ext cx="1386" cy="432"/>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Απαιτήσεις </a:t>
              </a:r>
              <a:r>
                <a:rPr lang="el-GR" sz="1600" b="1" dirty="0" smtClean="0">
                  <a:latin typeface="Times New Roman" pitchFamily="18" charset="0"/>
                </a:rPr>
                <a:t>«Πελάτες»</a:t>
              </a:r>
              <a:endParaRPr lang="en-GB" sz="1600" dirty="0">
                <a:latin typeface="Times New Roman" pitchFamily="18" charset="0"/>
              </a:endParaRPr>
            </a:p>
          </p:txBody>
        </p:sp>
        <p:sp>
          <p:nvSpPr>
            <p:cNvPr id="10250" name="Line 10"/>
            <p:cNvSpPr>
              <a:spLocks noChangeShapeType="1"/>
            </p:cNvSpPr>
            <p:nvPr/>
          </p:nvSpPr>
          <p:spPr bwMode="auto">
            <a:xfrm>
              <a:off x="1488" y="2112"/>
              <a:ext cx="768" cy="0"/>
            </a:xfrm>
            <a:prstGeom prst="line">
              <a:avLst/>
            </a:prstGeom>
            <a:noFill/>
            <a:ln w="9525">
              <a:solidFill>
                <a:schemeClr val="tx1"/>
              </a:solidFill>
              <a:round/>
              <a:headEnd/>
              <a:tailEnd type="triangle" w="med" len="med"/>
            </a:ln>
            <a:effectLst/>
          </p:spPr>
          <p:txBody>
            <a:bodyPr/>
            <a:lstStyle/>
            <a:p>
              <a:endParaRPr lang="el-GR" dirty="0"/>
            </a:p>
          </p:txBody>
        </p:sp>
        <p:sp>
          <p:nvSpPr>
            <p:cNvPr id="10251" name="Line 11"/>
            <p:cNvSpPr>
              <a:spLocks noChangeShapeType="1"/>
            </p:cNvSpPr>
            <p:nvPr/>
          </p:nvSpPr>
          <p:spPr bwMode="auto">
            <a:xfrm>
              <a:off x="1536" y="2640"/>
              <a:ext cx="720" cy="0"/>
            </a:xfrm>
            <a:prstGeom prst="line">
              <a:avLst/>
            </a:prstGeom>
            <a:noFill/>
            <a:ln w="9525">
              <a:solidFill>
                <a:schemeClr val="tx1"/>
              </a:solidFill>
              <a:round/>
              <a:headEnd/>
              <a:tailEnd type="triangle" w="med" len="med"/>
            </a:ln>
            <a:effectLst/>
          </p:spPr>
          <p:txBody>
            <a:bodyPr/>
            <a:lstStyle/>
            <a:p>
              <a:endParaRPr lang="el-GR" dirty="0"/>
            </a:p>
          </p:txBody>
        </p:sp>
        <p:sp>
          <p:nvSpPr>
            <p:cNvPr id="10252" name="Line 12"/>
            <p:cNvSpPr>
              <a:spLocks noChangeShapeType="1"/>
            </p:cNvSpPr>
            <p:nvPr/>
          </p:nvSpPr>
          <p:spPr bwMode="auto">
            <a:xfrm>
              <a:off x="2256" y="2112"/>
              <a:ext cx="0" cy="528"/>
            </a:xfrm>
            <a:prstGeom prst="line">
              <a:avLst/>
            </a:prstGeom>
            <a:noFill/>
            <a:ln w="9525">
              <a:solidFill>
                <a:schemeClr val="tx1"/>
              </a:solidFill>
              <a:round/>
              <a:headEnd/>
              <a:tailEnd/>
            </a:ln>
            <a:effectLst/>
          </p:spPr>
          <p:txBody>
            <a:bodyPr/>
            <a:lstStyle/>
            <a:p>
              <a:endParaRPr lang="el-GR" dirty="0"/>
            </a:p>
          </p:txBody>
        </p:sp>
        <p:sp>
          <p:nvSpPr>
            <p:cNvPr id="10253" name="Oval 13"/>
            <p:cNvSpPr>
              <a:spLocks noChangeArrowheads="1"/>
            </p:cNvSpPr>
            <p:nvPr/>
          </p:nvSpPr>
          <p:spPr bwMode="auto">
            <a:xfrm>
              <a:off x="2976" y="2016"/>
              <a:ext cx="1152" cy="72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Εισροή μετρητών</a:t>
              </a:r>
            </a:p>
            <a:p>
              <a:pPr algn="ctr"/>
              <a:r>
                <a:rPr lang="el-GR" sz="1600" b="1" dirty="0">
                  <a:latin typeface="Times New Roman" pitchFamily="18" charset="0"/>
                </a:rPr>
                <a:t> από </a:t>
              </a:r>
              <a:r>
                <a:rPr lang="el-GR" sz="1600" b="1" dirty="0" smtClean="0">
                  <a:latin typeface="Times New Roman" pitchFamily="18" charset="0"/>
                </a:rPr>
                <a:t>«πελάτες»</a:t>
              </a:r>
              <a:endParaRPr lang="en-GB" sz="1600" b="1" dirty="0">
                <a:latin typeface="Times New Roman" pitchFamily="18" charset="0"/>
              </a:endParaRPr>
            </a:p>
          </p:txBody>
        </p:sp>
        <p:sp>
          <p:nvSpPr>
            <p:cNvPr id="10254" name="Line 14"/>
            <p:cNvSpPr>
              <a:spLocks noChangeShapeType="1"/>
            </p:cNvSpPr>
            <p:nvPr/>
          </p:nvSpPr>
          <p:spPr bwMode="auto">
            <a:xfrm>
              <a:off x="2256" y="2352"/>
              <a:ext cx="720" cy="0"/>
            </a:xfrm>
            <a:prstGeom prst="line">
              <a:avLst/>
            </a:prstGeom>
            <a:noFill/>
            <a:ln w="9525">
              <a:solidFill>
                <a:schemeClr val="tx1"/>
              </a:solidFill>
              <a:round/>
              <a:headEnd/>
              <a:tailEnd type="triangle" w="med" len="med"/>
            </a:ln>
            <a:effectLst/>
          </p:spPr>
          <p:txBody>
            <a:bodyPr/>
            <a:lstStyle/>
            <a:p>
              <a:endParaRPr lang="el-GR" dirty="0"/>
            </a:p>
          </p:txBody>
        </p:sp>
        <p:sp>
          <p:nvSpPr>
            <p:cNvPr id="10255" name="Line 15"/>
            <p:cNvSpPr>
              <a:spLocks noChangeShapeType="1"/>
            </p:cNvSpPr>
            <p:nvPr/>
          </p:nvSpPr>
          <p:spPr bwMode="auto">
            <a:xfrm>
              <a:off x="4128" y="2352"/>
              <a:ext cx="912" cy="0"/>
            </a:xfrm>
            <a:prstGeom prst="line">
              <a:avLst/>
            </a:prstGeom>
            <a:noFill/>
            <a:ln w="9525">
              <a:solidFill>
                <a:schemeClr val="tx1"/>
              </a:solidFill>
              <a:round/>
              <a:headEnd/>
              <a:tailEnd/>
            </a:ln>
            <a:effectLst/>
          </p:spPr>
          <p:txBody>
            <a:bodyPr/>
            <a:lstStyle/>
            <a:p>
              <a:endParaRPr lang="el-GR" dirty="0"/>
            </a:p>
          </p:txBody>
        </p:sp>
        <p:sp>
          <p:nvSpPr>
            <p:cNvPr id="10256" name="Line 16"/>
            <p:cNvSpPr>
              <a:spLocks noChangeShapeType="1"/>
            </p:cNvSpPr>
            <p:nvPr/>
          </p:nvSpPr>
          <p:spPr bwMode="auto">
            <a:xfrm>
              <a:off x="5040" y="2352"/>
              <a:ext cx="0" cy="240"/>
            </a:xfrm>
            <a:prstGeom prst="line">
              <a:avLst/>
            </a:prstGeom>
            <a:noFill/>
            <a:ln w="9525">
              <a:solidFill>
                <a:schemeClr val="tx1"/>
              </a:solidFill>
              <a:round/>
              <a:headEnd/>
              <a:tailEnd type="triangle" w="med" len="med"/>
            </a:ln>
            <a:effectLst/>
          </p:spPr>
          <p:txBody>
            <a:bodyPr/>
            <a:lstStyle/>
            <a:p>
              <a:endParaRPr lang="el-GR" dirty="0"/>
            </a:p>
          </p:txBody>
        </p:sp>
        <p:sp>
          <p:nvSpPr>
            <p:cNvPr id="10257" name="Oval 17"/>
            <p:cNvSpPr>
              <a:spLocks noChangeArrowheads="1"/>
            </p:cNvSpPr>
            <p:nvPr/>
          </p:nvSpPr>
          <p:spPr bwMode="auto">
            <a:xfrm>
              <a:off x="288" y="2928"/>
              <a:ext cx="1008" cy="384"/>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Τόκοι</a:t>
              </a:r>
              <a:endParaRPr lang="en-GB" sz="1600" b="1" dirty="0">
                <a:latin typeface="Times New Roman" pitchFamily="18" charset="0"/>
              </a:endParaRPr>
            </a:p>
          </p:txBody>
        </p:sp>
        <p:sp>
          <p:nvSpPr>
            <p:cNvPr id="10258" name="Oval 18"/>
            <p:cNvSpPr>
              <a:spLocks noChangeArrowheads="1"/>
            </p:cNvSpPr>
            <p:nvPr/>
          </p:nvSpPr>
          <p:spPr bwMode="auto">
            <a:xfrm>
              <a:off x="288" y="3504"/>
              <a:ext cx="960" cy="432"/>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Φόροι</a:t>
              </a:r>
              <a:endParaRPr lang="en-GB" sz="1600" b="1" dirty="0">
                <a:latin typeface="Times New Roman" pitchFamily="18" charset="0"/>
              </a:endParaRPr>
            </a:p>
          </p:txBody>
        </p:sp>
        <p:sp>
          <p:nvSpPr>
            <p:cNvPr id="10259" name="Oval 19"/>
            <p:cNvSpPr>
              <a:spLocks noChangeArrowheads="1"/>
            </p:cNvSpPr>
            <p:nvPr/>
          </p:nvSpPr>
          <p:spPr bwMode="auto">
            <a:xfrm>
              <a:off x="1344" y="3168"/>
              <a:ext cx="1056" cy="432"/>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Προμηθευτές</a:t>
              </a:r>
              <a:endParaRPr lang="en-GB" sz="1600" b="1" dirty="0">
                <a:latin typeface="Times New Roman" pitchFamily="18" charset="0"/>
              </a:endParaRPr>
            </a:p>
          </p:txBody>
        </p:sp>
        <p:sp>
          <p:nvSpPr>
            <p:cNvPr id="10260" name="Oval 20"/>
            <p:cNvSpPr>
              <a:spLocks noChangeArrowheads="1"/>
            </p:cNvSpPr>
            <p:nvPr/>
          </p:nvSpPr>
          <p:spPr bwMode="auto">
            <a:xfrm>
              <a:off x="1248" y="3744"/>
              <a:ext cx="1104" cy="480"/>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Λειτουργικά έξοδα</a:t>
              </a:r>
              <a:endParaRPr lang="en-GB" sz="1600" b="1" dirty="0">
                <a:latin typeface="Times New Roman" pitchFamily="18" charset="0"/>
              </a:endParaRPr>
            </a:p>
          </p:txBody>
        </p:sp>
        <p:sp>
          <p:nvSpPr>
            <p:cNvPr id="10261" name="Line 21"/>
            <p:cNvSpPr>
              <a:spLocks noChangeShapeType="1"/>
            </p:cNvSpPr>
            <p:nvPr/>
          </p:nvSpPr>
          <p:spPr bwMode="auto">
            <a:xfrm>
              <a:off x="1296" y="3072"/>
              <a:ext cx="1488" cy="0"/>
            </a:xfrm>
            <a:prstGeom prst="line">
              <a:avLst/>
            </a:prstGeom>
            <a:noFill/>
            <a:ln w="9525">
              <a:solidFill>
                <a:schemeClr val="tx1"/>
              </a:solidFill>
              <a:round/>
              <a:headEnd type="triangle" w="med" len="med"/>
              <a:tailEnd/>
            </a:ln>
            <a:effectLst/>
          </p:spPr>
          <p:txBody>
            <a:bodyPr/>
            <a:lstStyle/>
            <a:p>
              <a:endParaRPr lang="el-GR" dirty="0"/>
            </a:p>
          </p:txBody>
        </p:sp>
        <p:sp>
          <p:nvSpPr>
            <p:cNvPr id="10262" name="Line 22"/>
            <p:cNvSpPr>
              <a:spLocks noChangeShapeType="1"/>
            </p:cNvSpPr>
            <p:nvPr/>
          </p:nvSpPr>
          <p:spPr bwMode="auto">
            <a:xfrm>
              <a:off x="2400" y="3360"/>
              <a:ext cx="384" cy="0"/>
            </a:xfrm>
            <a:prstGeom prst="line">
              <a:avLst/>
            </a:prstGeom>
            <a:noFill/>
            <a:ln w="9525">
              <a:solidFill>
                <a:schemeClr val="tx1"/>
              </a:solidFill>
              <a:round/>
              <a:headEnd type="triangle" w="med" len="med"/>
              <a:tailEnd/>
            </a:ln>
            <a:effectLst/>
          </p:spPr>
          <p:txBody>
            <a:bodyPr/>
            <a:lstStyle/>
            <a:p>
              <a:endParaRPr lang="el-GR" dirty="0"/>
            </a:p>
          </p:txBody>
        </p:sp>
        <p:sp>
          <p:nvSpPr>
            <p:cNvPr id="10263" name="Line 23"/>
            <p:cNvSpPr>
              <a:spLocks noChangeShapeType="1"/>
            </p:cNvSpPr>
            <p:nvPr/>
          </p:nvSpPr>
          <p:spPr bwMode="auto">
            <a:xfrm flipV="1">
              <a:off x="1248" y="3696"/>
              <a:ext cx="1536" cy="0"/>
            </a:xfrm>
            <a:prstGeom prst="line">
              <a:avLst/>
            </a:prstGeom>
            <a:noFill/>
            <a:ln w="9525">
              <a:solidFill>
                <a:schemeClr val="tx1"/>
              </a:solidFill>
              <a:round/>
              <a:headEnd type="triangle" w="med" len="med"/>
              <a:tailEnd/>
            </a:ln>
            <a:effectLst/>
          </p:spPr>
          <p:txBody>
            <a:bodyPr/>
            <a:lstStyle/>
            <a:p>
              <a:endParaRPr lang="el-GR" dirty="0"/>
            </a:p>
          </p:txBody>
        </p:sp>
        <p:sp>
          <p:nvSpPr>
            <p:cNvPr id="10264" name="Line 24"/>
            <p:cNvSpPr>
              <a:spLocks noChangeShapeType="1"/>
            </p:cNvSpPr>
            <p:nvPr/>
          </p:nvSpPr>
          <p:spPr bwMode="auto">
            <a:xfrm>
              <a:off x="2352" y="3984"/>
              <a:ext cx="432" cy="0"/>
            </a:xfrm>
            <a:prstGeom prst="line">
              <a:avLst/>
            </a:prstGeom>
            <a:noFill/>
            <a:ln w="9525">
              <a:solidFill>
                <a:schemeClr val="tx1"/>
              </a:solidFill>
              <a:round/>
              <a:headEnd type="triangle" w="med" len="med"/>
              <a:tailEnd/>
            </a:ln>
            <a:effectLst/>
          </p:spPr>
          <p:txBody>
            <a:bodyPr/>
            <a:lstStyle/>
            <a:p>
              <a:endParaRPr lang="el-GR" dirty="0"/>
            </a:p>
          </p:txBody>
        </p:sp>
        <p:sp>
          <p:nvSpPr>
            <p:cNvPr id="10265" name="Line 25"/>
            <p:cNvSpPr>
              <a:spLocks noChangeShapeType="1"/>
            </p:cNvSpPr>
            <p:nvPr/>
          </p:nvSpPr>
          <p:spPr bwMode="auto">
            <a:xfrm>
              <a:off x="2784" y="3072"/>
              <a:ext cx="0" cy="912"/>
            </a:xfrm>
            <a:prstGeom prst="line">
              <a:avLst/>
            </a:prstGeom>
            <a:noFill/>
            <a:ln w="9525">
              <a:solidFill>
                <a:schemeClr val="tx1"/>
              </a:solidFill>
              <a:round/>
              <a:headEnd/>
              <a:tailEnd/>
            </a:ln>
            <a:effectLst/>
          </p:spPr>
          <p:txBody>
            <a:bodyPr/>
            <a:lstStyle/>
            <a:p>
              <a:endParaRPr lang="el-GR" dirty="0"/>
            </a:p>
          </p:txBody>
        </p:sp>
        <p:sp>
          <p:nvSpPr>
            <p:cNvPr id="10266" name="Line 26"/>
            <p:cNvSpPr>
              <a:spLocks noChangeShapeType="1"/>
            </p:cNvSpPr>
            <p:nvPr/>
          </p:nvSpPr>
          <p:spPr bwMode="auto">
            <a:xfrm>
              <a:off x="2784" y="3552"/>
              <a:ext cx="384" cy="0"/>
            </a:xfrm>
            <a:prstGeom prst="line">
              <a:avLst/>
            </a:prstGeom>
            <a:noFill/>
            <a:ln w="9525">
              <a:solidFill>
                <a:schemeClr val="tx1"/>
              </a:solidFill>
              <a:round/>
              <a:headEnd type="triangle" w="med" len="med"/>
              <a:tailEnd/>
            </a:ln>
            <a:effectLst/>
          </p:spPr>
          <p:txBody>
            <a:bodyPr/>
            <a:lstStyle/>
            <a:p>
              <a:endParaRPr lang="el-GR" dirty="0"/>
            </a:p>
          </p:txBody>
        </p:sp>
        <p:sp>
          <p:nvSpPr>
            <p:cNvPr id="10267" name="Oval 27"/>
            <p:cNvSpPr>
              <a:spLocks noChangeArrowheads="1"/>
            </p:cNvSpPr>
            <p:nvPr/>
          </p:nvSpPr>
          <p:spPr bwMode="auto">
            <a:xfrm>
              <a:off x="3168" y="3168"/>
              <a:ext cx="1152" cy="816"/>
            </a:xfrm>
            <a:prstGeom prst="ellipse">
              <a:avLst/>
            </a:prstGeom>
            <a:solidFill>
              <a:srgbClr val="FFCCCC"/>
            </a:solidFill>
            <a:ln w="9525">
              <a:solidFill>
                <a:schemeClr val="tx1"/>
              </a:solidFill>
              <a:round/>
              <a:headEnd/>
              <a:tailEnd/>
            </a:ln>
            <a:effectLst/>
          </p:spPr>
          <p:txBody>
            <a:bodyPr wrap="none" anchor="ctr"/>
            <a:lstStyle/>
            <a:p>
              <a:pPr algn="ctr"/>
              <a:r>
                <a:rPr lang="el-GR" b="1" dirty="0">
                  <a:latin typeface="Times New Roman" pitchFamily="18" charset="0"/>
                  <a:cs typeface="Times New Roman" pitchFamily="18" charset="0"/>
                </a:rPr>
                <a:t>Εκροή </a:t>
              </a:r>
            </a:p>
            <a:p>
              <a:pPr algn="ctr"/>
              <a:r>
                <a:rPr lang="el-GR" b="1" dirty="0">
                  <a:latin typeface="Times New Roman" pitchFamily="18" charset="0"/>
                  <a:cs typeface="Times New Roman" pitchFamily="18" charset="0"/>
                </a:rPr>
                <a:t>μετρητών</a:t>
              </a:r>
              <a:r>
                <a:rPr lang="en-GB" b="1" dirty="0">
                  <a:latin typeface="Times New Roman" pitchFamily="18" charset="0"/>
                  <a:cs typeface="Times New Roman" pitchFamily="18" charset="0"/>
                </a:rPr>
                <a:t> </a:t>
              </a:r>
              <a:endParaRPr lang="en-GB" sz="1600" b="1" dirty="0">
                <a:latin typeface="Times New Roman" pitchFamily="18" charset="0"/>
                <a:cs typeface="Times New Roman" pitchFamily="18" charset="0"/>
              </a:endParaRPr>
            </a:p>
          </p:txBody>
        </p:sp>
        <p:sp>
          <p:nvSpPr>
            <p:cNvPr id="10268" name="Line 28"/>
            <p:cNvSpPr>
              <a:spLocks noChangeShapeType="1"/>
            </p:cNvSpPr>
            <p:nvPr/>
          </p:nvSpPr>
          <p:spPr bwMode="auto">
            <a:xfrm>
              <a:off x="4320" y="3552"/>
              <a:ext cx="720" cy="0"/>
            </a:xfrm>
            <a:prstGeom prst="line">
              <a:avLst/>
            </a:prstGeom>
            <a:noFill/>
            <a:ln w="9525">
              <a:solidFill>
                <a:schemeClr val="tx1"/>
              </a:solidFill>
              <a:round/>
              <a:headEnd type="triangle" w="med" len="med"/>
              <a:tailEnd/>
            </a:ln>
            <a:effectLst/>
          </p:spPr>
          <p:txBody>
            <a:bodyPr/>
            <a:lstStyle/>
            <a:p>
              <a:endParaRPr lang="el-GR" dirty="0"/>
            </a:p>
          </p:txBody>
        </p:sp>
        <p:sp>
          <p:nvSpPr>
            <p:cNvPr id="10269" name="Line 29"/>
            <p:cNvSpPr>
              <a:spLocks noChangeShapeType="1"/>
            </p:cNvSpPr>
            <p:nvPr/>
          </p:nvSpPr>
          <p:spPr bwMode="auto">
            <a:xfrm flipH="1" flipV="1">
              <a:off x="5040" y="3360"/>
              <a:ext cx="0" cy="192"/>
            </a:xfrm>
            <a:prstGeom prst="line">
              <a:avLst/>
            </a:prstGeom>
            <a:noFill/>
            <a:ln w="9525">
              <a:solidFill>
                <a:schemeClr val="tx1"/>
              </a:solidFill>
              <a:round/>
              <a:headEnd/>
              <a:tailEnd/>
            </a:ln>
            <a:effectLst/>
          </p:spPr>
          <p:txBody>
            <a:bodyPr/>
            <a:lstStyle/>
            <a:p>
              <a:endParaRPr lang="el-GR" dirty="0"/>
            </a:p>
          </p:txBody>
        </p:sp>
      </p:grpSp>
      <p:pic>
        <p:nvPicPr>
          <p:cNvPr id="10246" name="Picture 30" descr="j0222015"/>
          <p:cNvPicPr>
            <a:picLocks noGrp="1" noChangeAspect="1" noChangeArrowheads="1"/>
          </p:cNvPicPr>
          <p:nvPr>
            <p:ph idx="1"/>
          </p:nvPr>
        </p:nvPicPr>
        <p:blipFill>
          <a:blip r:embed="rId3" cstate="print"/>
          <a:srcRect/>
          <a:stretch>
            <a:fillRect/>
          </a:stretch>
        </p:blipFill>
        <p:spPr>
          <a:xfrm>
            <a:off x="7307263" y="1125538"/>
            <a:ext cx="1565275" cy="1643062"/>
          </a:xfrm>
          <a:noFill/>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755576" y="476250"/>
            <a:ext cx="5976664" cy="584775"/>
          </a:xfrm>
          <a:prstGeom prst="rect">
            <a:avLst/>
          </a:prstGeom>
          <a:noFill/>
          <a:ln w="9525">
            <a:noFill/>
            <a:miter lim="800000"/>
            <a:headEnd/>
            <a:tailEnd/>
          </a:ln>
          <a:effectLst/>
        </p:spPr>
        <p:txBody>
          <a:bodyPr wrap="square">
            <a:spAutoFit/>
          </a:bodyPr>
          <a:lstStyle/>
          <a:p>
            <a:pPr>
              <a:spcBef>
                <a:spcPct val="50000"/>
              </a:spcBef>
            </a:pPr>
            <a:r>
              <a:rPr lang="el-GR" sz="3200" b="1" u="sng" dirty="0"/>
              <a:t>Επενδυτικές </a:t>
            </a:r>
            <a:r>
              <a:rPr lang="el-GR" sz="3200" b="1" u="sng" dirty="0" smtClean="0"/>
              <a:t>δράσεις</a:t>
            </a:r>
            <a:r>
              <a:rPr lang="en-GB" sz="3200" b="1" dirty="0" smtClean="0">
                <a:latin typeface="Times New Roman" pitchFamily="18" charset="0"/>
              </a:rPr>
              <a:t>:</a:t>
            </a:r>
            <a:endParaRPr lang="en-GB" sz="3200" b="1" dirty="0">
              <a:latin typeface="Times New Roman" pitchFamily="18" charset="0"/>
            </a:endParaRPr>
          </a:p>
        </p:txBody>
      </p:sp>
      <p:sp>
        <p:nvSpPr>
          <p:cNvPr id="11267" name="Rectangle 4"/>
          <p:cNvSpPr>
            <a:spLocks noChangeArrowheads="1"/>
          </p:cNvSpPr>
          <p:nvPr/>
        </p:nvSpPr>
        <p:spPr bwMode="auto">
          <a:xfrm>
            <a:off x="179512" y="1484313"/>
            <a:ext cx="7056784" cy="1200329"/>
          </a:xfrm>
          <a:prstGeom prst="rect">
            <a:avLst/>
          </a:prstGeom>
          <a:noFill/>
          <a:ln w="9525">
            <a:noFill/>
            <a:miter lim="800000"/>
            <a:headEnd/>
            <a:tailEnd/>
          </a:ln>
          <a:effectLst/>
        </p:spPr>
        <p:txBody>
          <a:bodyPr wrap="square">
            <a:spAutoFit/>
          </a:bodyPr>
          <a:lstStyle/>
          <a:p>
            <a:pPr algn="just">
              <a:spcBef>
                <a:spcPct val="50000"/>
              </a:spcBef>
            </a:pPr>
            <a:r>
              <a:rPr lang="el-GR" sz="2400" dirty="0">
                <a:latin typeface="Times New Roman" pitchFamily="18" charset="0"/>
                <a:cs typeface="Times New Roman" pitchFamily="18" charset="0"/>
              </a:rPr>
              <a:t>Αυτή η κατηγορία δράσεων παρουσιάζει τις ροές που σχετίζονται με την αγορά και πώληση παγίων Ενεργητικών της επιχείρησης</a:t>
            </a:r>
            <a:r>
              <a:rPr lang="en-GB" sz="2400" dirty="0">
                <a:latin typeface="Times New Roman" pitchFamily="18" charset="0"/>
                <a:cs typeface="Times New Roman" pitchFamily="18" charset="0"/>
              </a:rPr>
              <a:t>.</a:t>
            </a:r>
          </a:p>
        </p:txBody>
      </p:sp>
      <p:grpSp>
        <p:nvGrpSpPr>
          <p:cNvPr id="2" name="Group 5"/>
          <p:cNvGrpSpPr>
            <a:grpSpLocks/>
          </p:cNvGrpSpPr>
          <p:nvPr/>
        </p:nvGrpSpPr>
        <p:grpSpPr bwMode="auto">
          <a:xfrm>
            <a:off x="468313" y="3141663"/>
            <a:ext cx="8294687" cy="3455987"/>
            <a:chOff x="480" y="2016"/>
            <a:chExt cx="5040" cy="2112"/>
          </a:xfrm>
        </p:grpSpPr>
        <p:sp>
          <p:nvSpPr>
            <p:cNvPr id="11270" name="Oval 6"/>
            <p:cNvSpPr>
              <a:spLocks noChangeArrowheads="1"/>
            </p:cNvSpPr>
            <p:nvPr/>
          </p:nvSpPr>
          <p:spPr bwMode="auto">
            <a:xfrm>
              <a:off x="528" y="2544"/>
              <a:ext cx="1344"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cs typeface="Times New Roman" pitchFamily="18" charset="0"/>
                </a:rPr>
                <a:t>Πώληση Γης,</a:t>
              </a:r>
            </a:p>
            <a:p>
              <a:pPr algn="ctr"/>
              <a:r>
                <a:rPr lang="el-GR" sz="1600" b="1" dirty="0">
                  <a:latin typeface="Times New Roman" pitchFamily="18" charset="0"/>
                  <a:cs typeface="Times New Roman" pitchFamily="18" charset="0"/>
                </a:rPr>
                <a:t>Κτιρίων, Επίπλων κλπ</a:t>
              </a:r>
              <a:endParaRPr lang="en-GB" sz="1600" b="1" dirty="0">
                <a:latin typeface="Times New Roman" pitchFamily="18" charset="0"/>
                <a:cs typeface="Times New Roman" pitchFamily="18" charset="0"/>
              </a:endParaRPr>
            </a:p>
            <a:p>
              <a:pPr algn="ctr"/>
              <a:endParaRPr lang="en-GB" sz="1400" dirty="0">
                <a:latin typeface="Times New Roman" pitchFamily="18" charset="0"/>
              </a:endParaRPr>
            </a:p>
          </p:txBody>
        </p:sp>
        <p:sp>
          <p:nvSpPr>
            <p:cNvPr id="11271" name="Oval 7"/>
            <p:cNvSpPr>
              <a:spLocks noChangeArrowheads="1"/>
            </p:cNvSpPr>
            <p:nvPr/>
          </p:nvSpPr>
          <p:spPr bwMode="auto">
            <a:xfrm>
              <a:off x="576" y="3696"/>
              <a:ext cx="1392" cy="432"/>
            </a:xfrm>
            <a:prstGeom prst="ellipse">
              <a:avLst/>
            </a:prstGeom>
            <a:solidFill>
              <a:srgbClr val="FFCCCC"/>
            </a:solidFill>
            <a:ln w="9525">
              <a:solidFill>
                <a:schemeClr val="tx1"/>
              </a:solidFill>
              <a:round/>
              <a:headEnd/>
              <a:tailEnd/>
            </a:ln>
            <a:effectLst/>
          </p:spPr>
          <p:txBody>
            <a:bodyPr wrap="none" anchor="ctr"/>
            <a:lstStyle/>
            <a:p>
              <a:pPr algn="ctr"/>
              <a:r>
                <a:rPr lang="el-GR" b="1" dirty="0">
                  <a:latin typeface="Times New Roman" pitchFamily="18" charset="0"/>
                  <a:cs typeface="Times New Roman" pitchFamily="18" charset="0"/>
                </a:rPr>
                <a:t>Αγορά Επενδύσεων</a:t>
              </a:r>
              <a:r>
                <a:rPr lang="en-GB" b="1" dirty="0">
                  <a:latin typeface="Times New Roman" pitchFamily="18" charset="0"/>
                  <a:cs typeface="Times New Roman" pitchFamily="18" charset="0"/>
                </a:rPr>
                <a:t> </a:t>
              </a:r>
              <a:endParaRPr lang="en-GB" sz="1600" b="1" dirty="0">
                <a:latin typeface="Times New Roman" pitchFamily="18" charset="0"/>
                <a:cs typeface="Times New Roman" pitchFamily="18" charset="0"/>
              </a:endParaRPr>
            </a:p>
          </p:txBody>
        </p:sp>
        <p:sp>
          <p:nvSpPr>
            <p:cNvPr id="11272" name="Oval 8"/>
            <p:cNvSpPr>
              <a:spLocks noChangeArrowheads="1"/>
            </p:cNvSpPr>
            <p:nvPr/>
          </p:nvSpPr>
          <p:spPr bwMode="auto">
            <a:xfrm>
              <a:off x="4024" y="2496"/>
              <a:ext cx="1496" cy="912"/>
            </a:xfrm>
            <a:prstGeom prst="ellipse">
              <a:avLst/>
            </a:prstGeom>
            <a:solidFill>
              <a:srgbClr val="99FFCC"/>
            </a:solidFill>
            <a:ln w="9525">
              <a:solidFill>
                <a:schemeClr val="tx1"/>
              </a:solidFill>
              <a:round/>
              <a:headEnd/>
              <a:tailEnd/>
            </a:ln>
            <a:effectLst/>
          </p:spPr>
          <p:txBody>
            <a:bodyPr wrap="none" anchor="ctr"/>
            <a:lstStyle/>
            <a:p>
              <a:pPr algn="ctr"/>
              <a:endParaRPr lang="en-GB" sz="1600" dirty="0">
                <a:latin typeface="Times New Roman" pitchFamily="18" charset="0"/>
              </a:endParaRPr>
            </a:p>
            <a:p>
              <a:pPr algn="ctr"/>
              <a:r>
                <a:rPr lang="el-GR" b="1" dirty="0">
                  <a:latin typeface="Times New Roman" pitchFamily="18" charset="0"/>
                  <a:cs typeface="Times New Roman" pitchFamily="18" charset="0"/>
                </a:rPr>
                <a:t>Καθαρή ταμειακή</a:t>
              </a:r>
            </a:p>
            <a:p>
              <a:pPr algn="ctr"/>
              <a:r>
                <a:rPr lang="el-GR" b="1" dirty="0">
                  <a:latin typeface="Times New Roman" pitchFamily="18" charset="0"/>
                  <a:cs typeface="Times New Roman" pitchFamily="18" charset="0"/>
                </a:rPr>
                <a:t> θέση  από </a:t>
              </a:r>
            </a:p>
            <a:p>
              <a:pPr algn="ctr"/>
              <a:r>
                <a:rPr lang="el-GR" b="1" dirty="0">
                  <a:latin typeface="Times New Roman" pitchFamily="18" charset="0"/>
                  <a:cs typeface="Times New Roman" pitchFamily="18" charset="0"/>
                </a:rPr>
                <a:t>επενδυτικές δράσεις</a:t>
              </a:r>
              <a:r>
                <a:rPr lang="en-GB" b="1" dirty="0">
                  <a:latin typeface="Times New Roman" pitchFamily="18" charset="0"/>
                  <a:cs typeface="Times New Roman" pitchFamily="18" charset="0"/>
                </a:rPr>
                <a:t> </a:t>
              </a:r>
              <a:endParaRPr lang="en-GB" sz="2400" b="1" dirty="0">
                <a:latin typeface="Times New Roman" pitchFamily="18" charset="0"/>
                <a:cs typeface="Times New Roman" pitchFamily="18" charset="0"/>
              </a:endParaRPr>
            </a:p>
          </p:txBody>
        </p:sp>
        <p:sp>
          <p:nvSpPr>
            <p:cNvPr id="11273" name="Oval 9"/>
            <p:cNvSpPr>
              <a:spLocks noChangeArrowheads="1"/>
            </p:cNvSpPr>
            <p:nvPr/>
          </p:nvSpPr>
          <p:spPr bwMode="auto">
            <a:xfrm>
              <a:off x="576" y="3120"/>
              <a:ext cx="1344" cy="480"/>
            </a:xfrm>
            <a:prstGeom prst="ellipse">
              <a:avLst/>
            </a:prstGeom>
            <a:solidFill>
              <a:srgbClr val="FFCCCC"/>
            </a:solidFill>
            <a:ln w="9525">
              <a:solidFill>
                <a:schemeClr val="tx1"/>
              </a:solidFill>
              <a:round/>
              <a:headEnd/>
              <a:tailEnd/>
            </a:ln>
            <a:effectLst/>
          </p:spPr>
          <p:txBody>
            <a:bodyPr wrap="none" anchor="ctr"/>
            <a:lstStyle/>
            <a:p>
              <a:pPr algn="ctr"/>
              <a:r>
                <a:rPr lang="el-GR" sz="1400" b="1" dirty="0">
                  <a:latin typeface="Times New Roman" pitchFamily="18" charset="0"/>
                </a:rPr>
                <a:t>Αγορά Γης,</a:t>
              </a:r>
            </a:p>
            <a:p>
              <a:pPr algn="ctr"/>
              <a:r>
                <a:rPr lang="el-GR" sz="1400" b="1" dirty="0">
                  <a:latin typeface="Times New Roman" pitchFamily="18" charset="0"/>
                </a:rPr>
                <a:t>Κτιρίων, Επίπλων κλπ</a:t>
              </a:r>
              <a:endParaRPr lang="en-GB" sz="1400" b="1" dirty="0">
                <a:latin typeface="Times New Roman" pitchFamily="18" charset="0"/>
              </a:endParaRPr>
            </a:p>
          </p:txBody>
        </p:sp>
        <p:sp>
          <p:nvSpPr>
            <p:cNvPr id="11274" name="Oval 10"/>
            <p:cNvSpPr>
              <a:spLocks noChangeArrowheads="1"/>
            </p:cNvSpPr>
            <p:nvPr/>
          </p:nvSpPr>
          <p:spPr bwMode="auto">
            <a:xfrm>
              <a:off x="480" y="2016"/>
              <a:ext cx="1344"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Πώληση Επενδύσεων</a:t>
              </a:r>
              <a:endParaRPr lang="en-GB" sz="1600" b="1" dirty="0">
                <a:latin typeface="Times New Roman" pitchFamily="18" charset="0"/>
              </a:endParaRPr>
            </a:p>
          </p:txBody>
        </p:sp>
        <p:sp>
          <p:nvSpPr>
            <p:cNvPr id="11275" name="Line 11"/>
            <p:cNvSpPr>
              <a:spLocks noChangeShapeType="1"/>
            </p:cNvSpPr>
            <p:nvPr/>
          </p:nvSpPr>
          <p:spPr bwMode="auto">
            <a:xfrm>
              <a:off x="1824" y="2256"/>
              <a:ext cx="1296" cy="0"/>
            </a:xfrm>
            <a:prstGeom prst="line">
              <a:avLst/>
            </a:prstGeom>
            <a:noFill/>
            <a:ln w="9525">
              <a:solidFill>
                <a:schemeClr val="tx1"/>
              </a:solidFill>
              <a:round/>
              <a:headEnd/>
              <a:tailEnd type="triangle" w="med" len="med"/>
            </a:ln>
            <a:effectLst/>
          </p:spPr>
          <p:txBody>
            <a:bodyPr/>
            <a:lstStyle/>
            <a:p>
              <a:endParaRPr lang="el-GR" dirty="0"/>
            </a:p>
          </p:txBody>
        </p:sp>
        <p:sp>
          <p:nvSpPr>
            <p:cNvPr id="11276" name="Line 12"/>
            <p:cNvSpPr>
              <a:spLocks noChangeShapeType="1"/>
            </p:cNvSpPr>
            <p:nvPr/>
          </p:nvSpPr>
          <p:spPr bwMode="auto">
            <a:xfrm>
              <a:off x="1872" y="2784"/>
              <a:ext cx="1248" cy="0"/>
            </a:xfrm>
            <a:prstGeom prst="line">
              <a:avLst/>
            </a:prstGeom>
            <a:noFill/>
            <a:ln w="9525">
              <a:solidFill>
                <a:schemeClr val="tx1"/>
              </a:solidFill>
              <a:round/>
              <a:headEnd/>
              <a:tailEnd type="triangle" w="med" len="med"/>
            </a:ln>
            <a:effectLst/>
          </p:spPr>
          <p:txBody>
            <a:bodyPr/>
            <a:lstStyle/>
            <a:p>
              <a:endParaRPr lang="el-GR" dirty="0"/>
            </a:p>
          </p:txBody>
        </p:sp>
        <p:sp>
          <p:nvSpPr>
            <p:cNvPr id="11277" name="Line 13"/>
            <p:cNvSpPr>
              <a:spLocks noChangeShapeType="1"/>
            </p:cNvSpPr>
            <p:nvPr/>
          </p:nvSpPr>
          <p:spPr bwMode="auto">
            <a:xfrm flipV="1">
              <a:off x="1920" y="3360"/>
              <a:ext cx="1248" cy="0"/>
            </a:xfrm>
            <a:prstGeom prst="line">
              <a:avLst/>
            </a:prstGeom>
            <a:noFill/>
            <a:ln w="9525">
              <a:solidFill>
                <a:schemeClr val="tx1"/>
              </a:solidFill>
              <a:round/>
              <a:headEnd type="triangle" w="med" len="med"/>
              <a:tailEnd/>
            </a:ln>
            <a:effectLst/>
          </p:spPr>
          <p:txBody>
            <a:bodyPr/>
            <a:lstStyle/>
            <a:p>
              <a:endParaRPr lang="el-GR" dirty="0"/>
            </a:p>
          </p:txBody>
        </p:sp>
        <p:sp>
          <p:nvSpPr>
            <p:cNvPr id="11278" name="Line 14"/>
            <p:cNvSpPr>
              <a:spLocks noChangeShapeType="1"/>
            </p:cNvSpPr>
            <p:nvPr/>
          </p:nvSpPr>
          <p:spPr bwMode="auto">
            <a:xfrm>
              <a:off x="1968" y="3888"/>
              <a:ext cx="1296" cy="0"/>
            </a:xfrm>
            <a:prstGeom prst="line">
              <a:avLst/>
            </a:prstGeom>
            <a:noFill/>
            <a:ln w="9525">
              <a:solidFill>
                <a:schemeClr val="tx1"/>
              </a:solidFill>
              <a:round/>
              <a:headEnd type="triangle" w="med" len="med"/>
              <a:tailEnd/>
            </a:ln>
            <a:effectLst/>
          </p:spPr>
          <p:txBody>
            <a:bodyPr/>
            <a:lstStyle/>
            <a:p>
              <a:endParaRPr lang="el-GR" dirty="0"/>
            </a:p>
          </p:txBody>
        </p:sp>
        <p:sp>
          <p:nvSpPr>
            <p:cNvPr id="11279" name="Line 15"/>
            <p:cNvSpPr>
              <a:spLocks noChangeShapeType="1"/>
            </p:cNvSpPr>
            <p:nvPr/>
          </p:nvSpPr>
          <p:spPr bwMode="auto">
            <a:xfrm flipV="1">
              <a:off x="4896" y="3408"/>
              <a:ext cx="0" cy="240"/>
            </a:xfrm>
            <a:prstGeom prst="line">
              <a:avLst/>
            </a:prstGeom>
            <a:noFill/>
            <a:ln w="9525">
              <a:solidFill>
                <a:schemeClr val="tx1"/>
              </a:solidFill>
              <a:round/>
              <a:headEnd/>
              <a:tailEnd/>
            </a:ln>
            <a:effectLst/>
          </p:spPr>
          <p:txBody>
            <a:bodyPr/>
            <a:lstStyle/>
            <a:p>
              <a:endParaRPr lang="el-GR" dirty="0"/>
            </a:p>
          </p:txBody>
        </p:sp>
        <p:sp>
          <p:nvSpPr>
            <p:cNvPr id="11280" name="Oval 16"/>
            <p:cNvSpPr>
              <a:spLocks noChangeArrowheads="1"/>
            </p:cNvSpPr>
            <p:nvPr/>
          </p:nvSpPr>
          <p:spPr bwMode="auto">
            <a:xfrm>
              <a:off x="3120" y="3120"/>
              <a:ext cx="864" cy="864"/>
            </a:xfrm>
            <a:prstGeom prst="ellipse">
              <a:avLst/>
            </a:prstGeom>
            <a:solidFill>
              <a:srgbClr val="FFCCCC"/>
            </a:solidFill>
            <a:ln w="9525">
              <a:solidFill>
                <a:schemeClr val="tx1"/>
              </a:solidFill>
              <a:round/>
              <a:headEnd/>
              <a:tailEnd/>
            </a:ln>
            <a:effectLst/>
          </p:spPr>
          <p:txBody>
            <a:bodyPr wrap="none" anchor="ctr"/>
            <a:lstStyle/>
            <a:p>
              <a:pPr algn="ctr"/>
              <a:r>
                <a:rPr lang="el-GR" b="1" dirty="0">
                  <a:latin typeface="Times New Roman" pitchFamily="18" charset="0"/>
                  <a:cs typeface="Times New Roman" pitchFamily="18" charset="0"/>
                </a:rPr>
                <a:t>Εκροή </a:t>
              </a:r>
            </a:p>
            <a:p>
              <a:pPr algn="ctr"/>
              <a:r>
                <a:rPr lang="el-GR" b="1" dirty="0">
                  <a:latin typeface="Times New Roman" pitchFamily="18" charset="0"/>
                  <a:cs typeface="Times New Roman" pitchFamily="18" charset="0"/>
                </a:rPr>
                <a:t>μετρητών</a:t>
              </a:r>
              <a:r>
                <a:rPr lang="en-GB" b="1" dirty="0">
                  <a:latin typeface="Times New Roman" pitchFamily="18" charset="0"/>
                  <a:cs typeface="Times New Roman" pitchFamily="18" charset="0"/>
                </a:rPr>
                <a:t> </a:t>
              </a:r>
              <a:endParaRPr lang="en-GB" sz="1600" b="1" dirty="0">
                <a:latin typeface="Times New Roman" pitchFamily="18" charset="0"/>
                <a:cs typeface="Times New Roman" pitchFamily="18" charset="0"/>
              </a:endParaRPr>
            </a:p>
          </p:txBody>
        </p:sp>
        <p:sp>
          <p:nvSpPr>
            <p:cNvPr id="11281" name="Oval 17"/>
            <p:cNvSpPr>
              <a:spLocks noChangeArrowheads="1"/>
            </p:cNvSpPr>
            <p:nvPr/>
          </p:nvSpPr>
          <p:spPr bwMode="auto">
            <a:xfrm>
              <a:off x="3024" y="2112"/>
              <a:ext cx="912" cy="816"/>
            </a:xfrm>
            <a:prstGeom prst="ellipse">
              <a:avLst/>
            </a:prstGeom>
            <a:solidFill>
              <a:srgbClr val="FFFFCC"/>
            </a:solidFill>
            <a:ln w="9525">
              <a:solidFill>
                <a:schemeClr val="tx1"/>
              </a:solidFill>
              <a:round/>
              <a:headEnd/>
              <a:tailEnd/>
            </a:ln>
            <a:effectLst/>
          </p:spPr>
          <p:txBody>
            <a:bodyPr wrap="none" anchor="ctr"/>
            <a:lstStyle/>
            <a:p>
              <a:pPr algn="ctr"/>
              <a:r>
                <a:rPr lang="el-GR" b="1" dirty="0">
                  <a:latin typeface="Times New Roman" pitchFamily="18" charset="0"/>
                  <a:cs typeface="Times New Roman" pitchFamily="18" charset="0"/>
                </a:rPr>
                <a:t>Εισροή </a:t>
              </a:r>
            </a:p>
            <a:p>
              <a:pPr algn="ctr"/>
              <a:r>
                <a:rPr lang="el-GR" b="1" dirty="0">
                  <a:latin typeface="Times New Roman" pitchFamily="18" charset="0"/>
                  <a:cs typeface="Times New Roman" pitchFamily="18" charset="0"/>
                </a:rPr>
                <a:t>μετρητών</a:t>
              </a:r>
              <a:r>
                <a:rPr lang="en-GB" b="1" dirty="0">
                  <a:latin typeface="Times New Roman" pitchFamily="18" charset="0"/>
                  <a:cs typeface="Times New Roman" pitchFamily="18" charset="0"/>
                </a:rPr>
                <a:t> </a:t>
              </a:r>
              <a:endParaRPr lang="en-GB" sz="1600" b="1" dirty="0">
                <a:latin typeface="Times New Roman" pitchFamily="18" charset="0"/>
                <a:cs typeface="Times New Roman" pitchFamily="18" charset="0"/>
              </a:endParaRPr>
            </a:p>
          </p:txBody>
        </p:sp>
        <p:sp>
          <p:nvSpPr>
            <p:cNvPr id="11282" name="Line 18"/>
            <p:cNvSpPr>
              <a:spLocks noChangeShapeType="1"/>
            </p:cNvSpPr>
            <p:nvPr/>
          </p:nvSpPr>
          <p:spPr bwMode="auto">
            <a:xfrm flipH="1">
              <a:off x="3984" y="3648"/>
              <a:ext cx="912" cy="0"/>
            </a:xfrm>
            <a:prstGeom prst="line">
              <a:avLst/>
            </a:prstGeom>
            <a:noFill/>
            <a:ln w="9525">
              <a:solidFill>
                <a:schemeClr val="tx1"/>
              </a:solidFill>
              <a:round/>
              <a:headEnd/>
              <a:tailEnd type="triangle" w="med" len="med"/>
            </a:ln>
            <a:effectLst/>
          </p:spPr>
          <p:txBody>
            <a:bodyPr/>
            <a:lstStyle/>
            <a:p>
              <a:endParaRPr lang="el-GR" dirty="0"/>
            </a:p>
          </p:txBody>
        </p:sp>
        <p:sp>
          <p:nvSpPr>
            <p:cNvPr id="11283" name="Line 19"/>
            <p:cNvSpPr>
              <a:spLocks noChangeShapeType="1"/>
            </p:cNvSpPr>
            <p:nvPr/>
          </p:nvSpPr>
          <p:spPr bwMode="auto">
            <a:xfrm>
              <a:off x="3840" y="2256"/>
              <a:ext cx="1056" cy="0"/>
            </a:xfrm>
            <a:prstGeom prst="line">
              <a:avLst/>
            </a:prstGeom>
            <a:noFill/>
            <a:ln w="9525">
              <a:solidFill>
                <a:schemeClr val="tx1"/>
              </a:solidFill>
              <a:round/>
              <a:headEnd/>
              <a:tailEnd/>
            </a:ln>
            <a:effectLst/>
          </p:spPr>
          <p:txBody>
            <a:bodyPr/>
            <a:lstStyle/>
            <a:p>
              <a:endParaRPr lang="el-GR" dirty="0"/>
            </a:p>
          </p:txBody>
        </p:sp>
        <p:sp>
          <p:nvSpPr>
            <p:cNvPr id="11284" name="Line 20"/>
            <p:cNvSpPr>
              <a:spLocks noChangeShapeType="1"/>
            </p:cNvSpPr>
            <p:nvPr/>
          </p:nvSpPr>
          <p:spPr bwMode="auto">
            <a:xfrm>
              <a:off x="4896" y="2256"/>
              <a:ext cx="0" cy="240"/>
            </a:xfrm>
            <a:prstGeom prst="line">
              <a:avLst/>
            </a:prstGeom>
            <a:noFill/>
            <a:ln w="9525">
              <a:solidFill>
                <a:schemeClr val="tx1"/>
              </a:solidFill>
              <a:round/>
              <a:headEnd/>
              <a:tailEnd type="triangle" w="med" len="med"/>
            </a:ln>
            <a:effectLst/>
          </p:spPr>
          <p:txBody>
            <a:bodyPr/>
            <a:lstStyle/>
            <a:p>
              <a:endParaRPr lang="el-GR" dirty="0"/>
            </a:p>
          </p:txBody>
        </p:sp>
      </p:grpSp>
      <p:pic>
        <p:nvPicPr>
          <p:cNvPr id="11269" name="Picture 21" descr="j0222015"/>
          <p:cNvPicPr>
            <a:picLocks noGrp="1" noChangeAspect="1" noChangeArrowheads="1"/>
          </p:cNvPicPr>
          <p:nvPr>
            <p:ph idx="1"/>
          </p:nvPr>
        </p:nvPicPr>
        <p:blipFill>
          <a:blip r:embed="rId3" cstate="print"/>
          <a:srcRect/>
          <a:stretch>
            <a:fillRect/>
          </a:stretch>
        </p:blipFill>
        <p:spPr>
          <a:xfrm>
            <a:off x="7308850" y="1125538"/>
            <a:ext cx="1474788" cy="1638300"/>
          </a:xfrm>
          <a:noFill/>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55576" y="260648"/>
            <a:ext cx="5543773" cy="584775"/>
          </a:xfrm>
          <a:prstGeom prst="rect">
            <a:avLst/>
          </a:prstGeom>
          <a:noFill/>
          <a:ln w="9525">
            <a:noFill/>
            <a:miter lim="800000"/>
            <a:headEnd/>
            <a:tailEnd/>
          </a:ln>
          <a:effectLst/>
        </p:spPr>
        <p:txBody>
          <a:bodyPr wrap="square">
            <a:spAutoFit/>
          </a:bodyPr>
          <a:lstStyle/>
          <a:p>
            <a:pPr algn="ctr">
              <a:spcBef>
                <a:spcPct val="50000"/>
              </a:spcBef>
            </a:pPr>
            <a:r>
              <a:rPr lang="el-GR" sz="3200" b="1" u="sng" dirty="0"/>
              <a:t>Χρηματοδοτικές </a:t>
            </a:r>
            <a:r>
              <a:rPr lang="el-GR" sz="3200" b="1" u="sng" dirty="0" smtClean="0"/>
              <a:t>δράσεις</a:t>
            </a:r>
            <a:r>
              <a:rPr lang="en-GB" sz="3200" b="1" u="sng" dirty="0" smtClean="0">
                <a:latin typeface="Times New Roman" pitchFamily="18" charset="0"/>
              </a:rPr>
              <a:t>:</a:t>
            </a:r>
            <a:endParaRPr lang="en-GB" sz="3200" b="1" u="sng" dirty="0">
              <a:latin typeface="Times New Roman" pitchFamily="18" charset="0"/>
            </a:endParaRPr>
          </a:p>
        </p:txBody>
      </p:sp>
      <p:sp>
        <p:nvSpPr>
          <p:cNvPr id="12291" name="Rectangle 4"/>
          <p:cNvSpPr>
            <a:spLocks noChangeArrowheads="1"/>
          </p:cNvSpPr>
          <p:nvPr/>
        </p:nvSpPr>
        <p:spPr bwMode="auto">
          <a:xfrm>
            <a:off x="0" y="1124744"/>
            <a:ext cx="7451725" cy="1569660"/>
          </a:xfrm>
          <a:prstGeom prst="rect">
            <a:avLst/>
          </a:prstGeom>
          <a:noFill/>
          <a:ln w="9525">
            <a:noFill/>
            <a:miter lim="800000"/>
            <a:headEnd/>
            <a:tailEnd/>
          </a:ln>
          <a:effectLst/>
        </p:spPr>
        <p:txBody>
          <a:bodyPr wrap="square">
            <a:spAutoFit/>
          </a:bodyPr>
          <a:lstStyle/>
          <a:p>
            <a:pPr algn="just">
              <a:spcBef>
                <a:spcPct val="50000"/>
              </a:spcBef>
            </a:pPr>
            <a:r>
              <a:rPr lang="el-GR" sz="2400" dirty="0">
                <a:latin typeface="Times New Roman" pitchFamily="18" charset="0"/>
                <a:cs typeface="Times New Roman" pitchFamily="18" charset="0"/>
              </a:rPr>
              <a:t>Αυτή η κατηγορία δράσεων παρουσιάζει τις ροές που σχετίζονται με την συμμετοχή στα Ιδια Κεφάλαια και τον δανεισμό και αποπληρωμή  Ξένων Κεφαλαίων της επιχείρησης</a:t>
            </a:r>
            <a:r>
              <a:rPr lang="en-GB" sz="2400" dirty="0">
                <a:latin typeface="Times New Roman" pitchFamily="18" charset="0"/>
                <a:cs typeface="Times New Roman" pitchFamily="18" charset="0"/>
              </a:rPr>
              <a:t>.</a:t>
            </a:r>
          </a:p>
        </p:txBody>
      </p:sp>
      <p:grpSp>
        <p:nvGrpSpPr>
          <p:cNvPr id="2" name="Group 5"/>
          <p:cNvGrpSpPr>
            <a:grpSpLocks/>
          </p:cNvGrpSpPr>
          <p:nvPr/>
        </p:nvGrpSpPr>
        <p:grpSpPr bwMode="auto">
          <a:xfrm>
            <a:off x="611188" y="2852738"/>
            <a:ext cx="8232775" cy="3711575"/>
            <a:chOff x="144" y="1824"/>
            <a:chExt cx="5376" cy="2352"/>
          </a:xfrm>
        </p:grpSpPr>
        <p:sp>
          <p:nvSpPr>
            <p:cNvPr id="12294" name="Oval 6"/>
            <p:cNvSpPr>
              <a:spLocks noChangeArrowheads="1"/>
            </p:cNvSpPr>
            <p:nvPr/>
          </p:nvSpPr>
          <p:spPr bwMode="auto">
            <a:xfrm>
              <a:off x="144" y="1824"/>
              <a:ext cx="2064"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Έκδοση μετοχών / </a:t>
              </a:r>
            </a:p>
            <a:p>
              <a:pPr algn="ctr"/>
              <a:r>
                <a:rPr lang="el-GR" sz="1600" b="1" dirty="0">
                  <a:latin typeface="Times New Roman" pitchFamily="18" charset="0"/>
                </a:rPr>
                <a:t>Αύξηση Μετοχικού Κεφαλαίου</a:t>
              </a:r>
              <a:endParaRPr lang="en-GB" sz="1600" b="1" dirty="0">
                <a:latin typeface="Times New Roman" pitchFamily="18" charset="0"/>
              </a:endParaRPr>
            </a:p>
          </p:txBody>
        </p:sp>
        <p:sp>
          <p:nvSpPr>
            <p:cNvPr id="12295" name="Oval 7"/>
            <p:cNvSpPr>
              <a:spLocks noChangeArrowheads="1"/>
            </p:cNvSpPr>
            <p:nvPr/>
          </p:nvSpPr>
          <p:spPr bwMode="auto">
            <a:xfrm>
              <a:off x="191" y="2372"/>
              <a:ext cx="1968" cy="480"/>
            </a:xfrm>
            <a:prstGeom prst="ellipse">
              <a:avLst/>
            </a:prstGeom>
            <a:solidFill>
              <a:srgbClr val="FFFFCC"/>
            </a:solidFill>
            <a:ln w="9525">
              <a:solidFill>
                <a:schemeClr val="tx1"/>
              </a:solidFill>
              <a:round/>
              <a:headEnd/>
              <a:tailEnd/>
            </a:ln>
            <a:effectLst/>
          </p:spPr>
          <p:txBody>
            <a:bodyPr wrap="none" anchor="ctr"/>
            <a:lstStyle/>
            <a:p>
              <a:pPr algn="ctr"/>
              <a:r>
                <a:rPr lang="el-GR" b="1" dirty="0" smtClean="0">
                  <a:latin typeface="Times New Roman" pitchFamily="18" charset="0"/>
                </a:rPr>
                <a:t>Μακροπρόθεσμα Δάνεια</a:t>
              </a:r>
              <a:endParaRPr lang="en-GB" b="1" dirty="0">
                <a:latin typeface="Times New Roman" pitchFamily="18" charset="0"/>
              </a:endParaRPr>
            </a:p>
          </p:txBody>
        </p:sp>
        <p:sp>
          <p:nvSpPr>
            <p:cNvPr id="12296" name="Oval 8"/>
            <p:cNvSpPr>
              <a:spLocks noChangeArrowheads="1"/>
            </p:cNvSpPr>
            <p:nvPr/>
          </p:nvSpPr>
          <p:spPr bwMode="auto">
            <a:xfrm>
              <a:off x="192" y="3024"/>
              <a:ext cx="1968" cy="528"/>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Μερίσματα στους </a:t>
              </a:r>
              <a:r>
                <a:rPr lang="el-GR" sz="1600" b="1" dirty="0" smtClean="0">
                  <a:latin typeface="Times New Roman" pitchFamily="18" charset="0"/>
                </a:rPr>
                <a:t>Μετόχους</a:t>
              </a:r>
            </a:p>
            <a:p>
              <a:pPr algn="ctr"/>
              <a:r>
                <a:rPr lang="el-GR" sz="1600" b="1" dirty="0" smtClean="0">
                  <a:latin typeface="Times New Roman" pitchFamily="18" charset="0"/>
                </a:rPr>
                <a:t>Χρηματοδότηση  Επενδύσεων</a:t>
              </a:r>
              <a:endParaRPr lang="en-GB" sz="1600" b="1" dirty="0">
                <a:latin typeface="Times New Roman" pitchFamily="18" charset="0"/>
              </a:endParaRPr>
            </a:p>
          </p:txBody>
        </p:sp>
        <p:sp>
          <p:nvSpPr>
            <p:cNvPr id="12297" name="Oval 9"/>
            <p:cNvSpPr>
              <a:spLocks noChangeArrowheads="1"/>
            </p:cNvSpPr>
            <p:nvPr/>
          </p:nvSpPr>
          <p:spPr bwMode="auto">
            <a:xfrm>
              <a:off x="288" y="3648"/>
              <a:ext cx="1872" cy="528"/>
            </a:xfrm>
            <a:prstGeom prst="ellipse">
              <a:avLst/>
            </a:prstGeom>
            <a:solidFill>
              <a:srgbClr val="FFCCCC"/>
            </a:solidFill>
            <a:ln w="9525">
              <a:solidFill>
                <a:schemeClr val="tx1"/>
              </a:solidFill>
              <a:round/>
              <a:headEnd/>
              <a:tailEnd/>
            </a:ln>
            <a:effectLst/>
          </p:spPr>
          <p:txBody>
            <a:bodyPr wrap="none" anchor="ctr"/>
            <a:lstStyle/>
            <a:p>
              <a:pPr algn="ctr"/>
              <a:r>
                <a:rPr lang="el-GR" b="1" dirty="0">
                  <a:latin typeface="Times New Roman" pitchFamily="18" charset="0"/>
                </a:rPr>
                <a:t>Αποπληρωμή Δανείων</a:t>
              </a:r>
              <a:endParaRPr lang="en-GB" b="1" dirty="0">
                <a:latin typeface="Times New Roman" pitchFamily="18" charset="0"/>
              </a:endParaRPr>
            </a:p>
          </p:txBody>
        </p:sp>
        <p:sp>
          <p:nvSpPr>
            <p:cNvPr id="12298" name="Oval 10"/>
            <p:cNvSpPr>
              <a:spLocks noChangeArrowheads="1"/>
            </p:cNvSpPr>
            <p:nvPr/>
          </p:nvSpPr>
          <p:spPr bwMode="auto">
            <a:xfrm>
              <a:off x="3120" y="1920"/>
              <a:ext cx="912" cy="816"/>
            </a:xfrm>
            <a:prstGeom prst="ellipse">
              <a:avLst/>
            </a:prstGeom>
            <a:solidFill>
              <a:srgbClr val="FFFFCC"/>
            </a:solidFill>
            <a:ln w="9525">
              <a:solidFill>
                <a:schemeClr val="tx1"/>
              </a:solidFill>
              <a:round/>
              <a:headEnd/>
              <a:tailEnd/>
            </a:ln>
            <a:effectLst/>
          </p:spPr>
          <p:txBody>
            <a:bodyPr wrap="none" anchor="ctr"/>
            <a:lstStyle/>
            <a:p>
              <a:pPr algn="ctr"/>
              <a:r>
                <a:rPr lang="el-GR" b="1" dirty="0"/>
                <a:t>Εισροή </a:t>
              </a:r>
            </a:p>
            <a:p>
              <a:pPr algn="ctr"/>
              <a:r>
                <a:rPr lang="el-GR" b="1" dirty="0"/>
                <a:t>μετρητών</a:t>
              </a:r>
              <a:r>
                <a:rPr lang="en-GB" b="1" dirty="0"/>
                <a:t> </a:t>
              </a:r>
              <a:endParaRPr lang="en-GB" sz="1600" b="1" dirty="0">
                <a:latin typeface="Times New Roman" pitchFamily="18" charset="0"/>
              </a:endParaRPr>
            </a:p>
          </p:txBody>
        </p:sp>
        <p:sp>
          <p:nvSpPr>
            <p:cNvPr id="12299" name="Oval 11"/>
            <p:cNvSpPr>
              <a:spLocks noChangeArrowheads="1"/>
            </p:cNvSpPr>
            <p:nvPr/>
          </p:nvSpPr>
          <p:spPr bwMode="auto">
            <a:xfrm>
              <a:off x="3168" y="3120"/>
              <a:ext cx="864" cy="864"/>
            </a:xfrm>
            <a:prstGeom prst="ellipse">
              <a:avLst/>
            </a:prstGeom>
            <a:solidFill>
              <a:srgbClr val="FFCCCC"/>
            </a:solidFill>
            <a:ln w="9525">
              <a:solidFill>
                <a:schemeClr val="tx1"/>
              </a:solidFill>
              <a:round/>
              <a:headEnd/>
              <a:tailEnd/>
            </a:ln>
            <a:effectLst/>
          </p:spPr>
          <p:txBody>
            <a:bodyPr wrap="none" anchor="ctr"/>
            <a:lstStyle/>
            <a:p>
              <a:pPr algn="ctr"/>
              <a:r>
                <a:rPr lang="el-GR" b="1" dirty="0"/>
                <a:t>Εκροή </a:t>
              </a:r>
            </a:p>
            <a:p>
              <a:pPr algn="ctr"/>
              <a:r>
                <a:rPr lang="el-GR" b="1" dirty="0"/>
                <a:t>μετρητών</a:t>
              </a:r>
              <a:r>
                <a:rPr lang="en-GB" b="1" dirty="0"/>
                <a:t> </a:t>
              </a:r>
              <a:endParaRPr lang="en-GB" sz="1600" b="1" dirty="0">
                <a:latin typeface="Times New Roman" pitchFamily="18" charset="0"/>
              </a:endParaRPr>
            </a:p>
          </p:txBody>
        </p:sp>
        <p:sp>
          <p:nvSpPr>
            <p:cNvPr id="12300" name="Oval 12"/>
            <p:cNvSpPr>
              <a:spLocks noChangeArrowheads="1"/>
            </p:cNvSpPr>
            <p:nvPr/>
          </p:nvSpPr>
          <p:spPr bwMode="auto">
            <a:xfrm>
              <a:off x="4368" y="2496"/>
              <a:ext cx="1152" cy="912"/>
            </a:xfrm>
            <a:prstGeom prst="ellipse">
              <a:avLst/>
            </a:prstGeom>
            <a:solidFill>
              <a:srgbClr val="99FFCC"/>
            </a:solidFill>
            <a:ln w="9525">
              <a:solidFill>
                <a:schemeClr val="tx1"/>
              </a:solidFill>
              <a:round/>
              <a:headEnd/>
              <a:tailEnd/>
            </a:ln>
            <a:effectLst/>
          </p:spPr>
          <p:txBody>
            <a:bodyPr wrap="none" anchor="ctr"/>
            <a:lstStyle/>
            <a:p>
              <a:pPr algn="ctr"/>
              <a:endParaRPr lang="en-GB" sz="1600" dirty="0">
                <a:latin typeface="Times New Roman" pitchFamily="18" charset="0"/>
              </a:endParaRPr>
            </a:p>
            <a:p>
              <a:pPr algn="ctr"/>
              <a:r>
                <a:rPr lang="el-GR" dirty="0"/>
                <a:t>Καθαρή ταμειακή</a:t>
              </a:r>
            </a:p>
            <a:p>
              <a:pPr algn="ctr"/>
              <a:r>
                <a:rPr lang="el-GR" dirty="0"/>
                <a:t> θέση  από </a:t>
              </a:r>
            </a:p>
            <a:p>
              <a:pPr algn="ctr"/>
              <a:r>
                <a:rPr lang="el-GR" dirty="0"/>
                <a:t>χρηματοδοτικές δράσεις</a:t>
              </a:r>
              <a:r>
                <a:rPr lang="en-GB" dirty="0"/>
                <a:t> </a:t>
              </a:r>
              <a:endParaRPr lang="en-GB" sz="1600" dirty="0">
                <a:latin typeface="Times New Roman" pitchFamily="18" charset="0"/>
              </a:endParaRPr>
            </a:p>
            <a:p>
              <a:pPr algn="ctr"/>
              <a:endParaRPr lang="en-GB" sz="2400" dirty="0">
                <a:latin typeface="Times New Roman" pitchFamily="18" charset="0"/>
              </a:endParaRPr>
            </a:p>
          </p:txBody>
        </p:sp>
        <p:sp>
          <p:nvSpPr>
            <p:cNvPr id="12301" name="Line 13"/>
            <p:cNvSpPr>
              <a:spLocks noChangeShapeType="1"/>
            </p:cNvSpPr>
            <p:nvPr/>
          </p:nvSpPr>
          <p:spPr bwMode="auto">
            <a:xfrm>
              <a:off x="2160" y="2016"/>
              <a:ext cx="1104" cy="0"/>
            </a:xfrm>
            <a:prstGeom prst="line">
              <a:avLst/>
            </a:prstGeom>
            <a:noFill/>
            <a:ln w="9525">
              <a:solidFill>
                <a:schemeClr val="tx1"/>
              </a:solidFill>
              <a:round/>
              <a:headEnd/>
              <a:tailEnd type="triangle" w="med" len="med"/>
            </a:ln>
            <a:effectLst/>
          </p:spPr>
          <p:txBody>
            <a:bodyPr/>
            <a:lstStyle/>
            <a:p>
              <a:endParaRPr lang="el-GR" dirty="0"/>
            </a:p>
          </p:txBody>
        </p:sp>
        <p:sp>
          <p:nvSpPr>
            <p:cNvPr id="12302" name="Line 14"/>
            <p:cNvSpPr>
              <a:spLocks noChangeShapeType="1"/>
            </p:cNvSpPr>
            <p:nvPr/>
          </p:nvSpPr>
          <p:spPr bwMode="auto">
            <a:xfrm>
              <a:off x="2160" y="2640"/>
              <a:ext cx="1152" cy="0"/>
            </a:xfrm>
            <a:prstGeom prst="line">
              <a:avLst/>
            </a:prstGeom>
            <a:noFill/>
            <a:ln w="9525">
              <a:solidFill>
                <a:schemeClr val="tx1"/>
              </a:solidFill>
              <a:round/>
              <a:headEnd/>
              <a:tailEnd type="triangle" w="med" len="med"/>
            </a:ln>
            <a:effectLst/>
          </p:spPr>
          <p:txBody>
            <a:bodyPr/>
            <a:lstStyle/>
            <a:p>
              <a:endParaRPr lang="el-GR" dirty="0"/>
            </a:p>
          </p:txBody>
        </p:sp>
        <p:sp>
          <p:nvSpPr>
            <p:cNvPr id="12303" name="Line 15"/>
            <p:cNvSpPr>
              <a:spLocks noChangeShapeType="1"/>
            </p:cNvSpPr>
            <p:nvPr/>
          </p:nvSpPr>
          <p:spPr bwMode="auto">
            <a:xfrm>
              <a:off x="4032" y="2304"/>
              <a:ext cx="864" cy="0"/>
            </a:xfrm>
            <a:prstGeom prst="line">
              <a:avLst/>
            </a:prstGeom>
            <a:noFill/>
            <a:ln w="9525">
              <a:solidFill>
                <a:schemeClr val="tx1"/>
              </a:solidFill>
              <a:round/>
              <a:headEnd/>
              <a:tailEnd/>
            </a:ln>
            <a:effectLst/>
          </p:spPr>
          <p:txBody>
            <a:bodyPr/>
            <a:lstStyle/>
            <a:p>
              <a:endParaRPr lang="el-GR" dirty="0"/>
            </a:p>
          </p:txBody>
        </p:sp>
        <p:sp>
          <p:nvSpPr>
            <p:cNvPr id="12304" name="Line 16"/>
            <p:cNvSpPr>
              <a:spLocks noChangeShapeType="1"/>
            </p:cNvSpPr>
            <p:nvPr/>
          </p:nvSpPr>
          <p:spPr bwMode="auto">
            <a:xfrm>
              <a:off x="4896" y="2304"/>
              <a:ext cx="0" cy="192"/>
            </a:xfrm>
            <a:prstGeom prst="line">
              <a:avLst/>
            </a:prstGeom>
            <a:noFill/>
            <a:ln w="9525">
              <a:solidFill>
                <a:schemeClr val="tx1"/>
              </a:solidFill>
              <a:round/>
              <a:headEnd/>
              <a:tailEnd type="triangle" w="med" len="med"/>
            </a:ln>
            <a:effectLst/>
          </p:spPr>
          <p:txBody>
            <a:bodyPr/>
            <a:lstStyle/>
            <a:p>
              <a:endParaRPr lang="el-GR" dirty="0"/>
            </a:p>
          </p:txBody>
        </p:sp>
        <p:sp>
          <p:nvSpPr>
            <p:cNvPr id="12305" name="Line 17"/>
            <p:cNvSpPr>
              <a:spLocks noChangeShapeType="1"/>
            </p:cNvSpPr>
            <p:nvPr/>
          </p:nvSpPr>
          <p:spPr bwMode="auto">
            <a:xfrm flipH="1">
              <a:off x="2112" y="3312"/>
              <a:ext cx="1104" cy="0"/>
            </a:xfrm>
            <a:prstGeom prst="line">
              <a:avLst/>
            </a:prstGeom>
            <a:noFill/>
            <a:ln w="9525">
              <a:solidFill>
                <a:schemeClr val="tx1"/>
              </a:solidFill>
              <a:round/>
              <a:headEnd/>
              <a:tailEnd type="triangle" w="med" len="med"/>
            </a:ln>
            <a:effectLst/>
          </p:spPr>
          <p:txBody>
            <a:bodyPr/>
            <a:lstStyle/>
            <a:p>
              <a:endParaRPr lang="el-GR" dirty="0"/>
            </a:p>
          </p:txBody>
        </p:sp>
        <p:sp>
          <p:nvSpPr>
            <p:cNvPr id="12306" name="Line 18"/>
            <p:cNvSpPr>
              <a:spLocks noChangeShapeType="1"/>
            </p:cNvSpPr>
            <p:nvPr/>
          </p:nvSpPr>
          <p:spPr bwMode="auto">
            <a:xfrm flipH="1">
              <a:off x="2112" y="3840"/>
              <a:ext cx="1152" cy="0"/>
            </a:xfrm>
            <a:prstGeom prst="line">
              <a:avLst/>
            </a:prstGeom>
            <a:noFill/>
            <a:ln w="9525">
              <a:solidFill>
                <a:schemeClr val="tx1"/>
              </a:solidFill>
              <a:round/>
              <a:headEnd/>
              <a:tailEnd type="triangle" w="med" len="med"/>
            </a:ln>
            <a:effectLst/>
          </p:spPr>
          <p:txBody>
            <a:bodyPr/>
            <a:lstStyle/>
            <a:p>
              <a:endParaRPr lang="el-GR" dirty="0"/>
            </a:p>
          </p:txBody>
        </p:sp>
        <p:sp>
          <p:nvSpPr>
            <p:cNvPr id="12307" name="Line 19"/>
            <p:cNvSpPr>
              <a:spLocks noChangeShapeType="1"/>
            </p:cNvSpPr>
            <p:nvPr/>
          </p:nvSpPr>
          <p:spPr bwMode="auto">
            <a:xfrm>
              <a:off x="4896" y="3408"/>
              <a:ext cx="0" cy="144"/>
            </a:xfrm>
            <a:prstGeom prst="line">
              <a:avLst/>
            </a:prstGeom>
            <a:noFill/>
            <a:ln w="9525">
              <a:solidFill>
                <a:schemeClr val="tx1"/>
              </a:solidFill>
              <a:round/>
              <a:headEnd/>
              <a:tailEnd/>
            </a:ln>
            <a:effectLst/>
          </p:spPr>
          <p:txBody>
            <a:bodyPr/>
            <a:lstStyle/>
            <a:p>
              <a:endParaRPr lang="el-GR" dirty="0"/>
            </a:p>
          </p:txBody>
        </p:sp>
        <p:sp>
          <p:nvSpPr>
            <p:cNvPr id="12308" name="Line 20"/>
            <p:cNvSpPr>
              <a:spLocks noChangeShapeType="1"/>
            </p:cNvSpPr>
            <p:nvPr/>
          </p:nvSpPr>
          <p:spPr bwMode="auto">
            <a:xfrm flipH="1">
              <a:off x="4032" y="3552"/>
              <a:ext cx="864" cy="0"/>
            </a:xfrm>
            <a:prstGeom prst="line">
              <a:avLst/>
            </a:prstGeom>
            <a:noFill/>
            <a:ln w="9525">
              <a:solidFill>
                <a:schemeClr val="tx1"/>
              </a:solidFill>
              <a:round/>
              <a:headEnd/>
              <a:tailEnd type="triangle" w="med" len="med"/>
            </a:ln>
            <a:effectLst/>
          </p:spPr>
          <p:txBody>
            <a:bodyPr/>
            <a:lstStyle/>
            <a:p>
              <a:endParaRPr lang="el-GR" dirty="0"/>
            </a:p>
          </p:txBody>
        </p:sp>
      </p:grpSp>
      <p:pic>
        <p:nvPicPr>
          <p:cNvPr id="12293" name="Picture 21" descr="j0222015"/>
          <p:cNvPicPr>
            <a:picLocks noGrp="1" noChangeAspect="1" noChangeArrowheads="1"/>
          </p:cNvPicPr>
          <p:nvPr>
            <p:ph idx="1"/>
          </p:nvPr>
        </p:nvPicPr>
        <p:blipFill>
          <a:blip r:embed="rId3" cstate="print"/>
          <a:srcRect/>
          <a:stretch>
            <a:fillRect/>
          </a:stretch>
        </p:blipFill>
        <p:spPr>
          <a:xfrm>
            <a:off x="7524750" y="1052513"/>
            <a:ext cx="1360488" cy="1584325"/>
          </a:xfrm>
          <a:noFill/>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22337"/>
          </a:xfrm>
        </p:spPr>
        <p:txBody>
          <a:bodyPr/>
          <a:lstStyle/>
          <a:p>
            <a:pPr algn="l" eaLnBrk="1" hangingPunct="1"/>
            <a:r>
              <a:rPr lang="el-GR" sz="2800" b="1" dirty="0" smtClean="0">
                <a:solidFill>
                  <a:srgbClr val="006600"/>
                </a:solidFill>
              </a:rPr>
              <a:t>ΠΑΡΑΔΕΙΓΜΑ</a:t>
            </a:r>
            <a:r>
              <a:rPr lang="en-GB" sz="2800" b="1" dirty="0" smtClean="0">
                <a:solidFill>
                  <a:srgbClr val="006600"/>
                </a:solidFill>
              </a:rPr>
              <a:t>:</a:t>
            </a:r>
            <a:endParaRPr lang="en-NZ" sz="2800" b="1" dirty="0" smtClean="0">
              <a:solidFill>
                <a:srgbClr val="006600"/>
              </a:solidFill>
            </a:endParaRPr>
          </a:p>
        </p:txBody>
      </p:sp>
      <p:sp>
        <p:nvSpPr>
          <p:cNvPr id="120835" name="Rectangle 3"/>
          <p:cNvSpPr>
            <a:spLocks noGrp="1" noChangeArrowheads="1"/>
          </p:cNvSpPr>
          <p:nvPr>
            <p:ph type="body" sz="half" idx="1"/>
          </p:nvPr>
        </p:nvSpPr>
        <p:spPr>
          <a:xfrm>
            <a:off x="251520" y="1341438"/>
            <a:ext cx="8712968" cy="5111750"/>
          </a:xfrm>
        </p:spPr>
        <p:txBody>
          <a:bodyPr/>
          <a:lstStyle/>
          <a:p>
            <a:pPr algn="just" eaLnBrk="1" hangingPunct="1">
              <a:lnSpc>
                <a:spcPct val="114000"/>
              </a:lnSpc>
            </a:pPr>
            <a:r>
              <a:rPr lang="el-GR" sz="2400" dirty="0" smtClean="0"/>
              <a:t>Η Μαρία άρχισε το κατάστημα την 1/1/2006 επενδύοντας 25.000</a:t>
            </a:r>
            <a:r>
              <a:rPr lang="el-GR" sz="2400" dirty="0" smtClean="0">
                <a:cs typeface="Arial" charset="0"/>
              </a:rPr>
              <a:t>€ μετρητά στην επιχείρησή της</a:t>
            </a:r>
            <a:r>
              <a:rPr lang="en-GB" sz="2400" dirty="0" smtClean="0"/>
              <a:t>. </a:t>
            </a:r>
            <a:r>
              <a:rPr lang="el-GR" sz="2400" dirty="0" smtClean="0"/>
              <a:t>Τους πρώτους 3 μήνες έκανε πωλήσεις μετρητοίς 26</a:t>
            </a:r>
            <a:r>
              <a:rPr lang="en-US" sz="2400" dirty="0" smtClean="0"/>
              <a:t>.</a:t>
            </a:r>
            <a:r>
              <a:rPr lang="el-GR" sz="2400" dirty="0" smtClean="0"/>
              <a:t>000</a:t>
            </a:r>
            <a:r>
              <a:rPr lang="el-GR" sz="2400" dirty="0" smtClean="0">
                <a:cs typeface="Arial" charset="0"/>
              </a:rPr>
              <a:t>€</a:t>
            </a:r>
            <a:r>
              <a:rPr lang="el-GR" sz="2400" dirty="0" smtClean="0"/>
              <a:t>, αγόρασε εμπορεύματα μετρητοίς 26</a:t>
            </a:r>
            <a:r>
              <a:rPr lang="en-US" sz="2400" dirty="0" smtClean="0"/>
              <a:t>.</a:t>
            </a:r>
            <a:r>
              <a:rPr lang="el-GR" sz="2400" dirty="0" smtClean="0"/>
              <a:t>000</a:t>
            </a:r>
            <a:r>
              <a:rPr lang="el-GR" sz="2400" dirty="0" smtClean="0">
                <a:cs typeface="Arial" charset="0"/>
              </a:rPr>
              <a:t>€</a:t>
            </a:r>
            <a:r>
              <a:rPr lang="el-GR" sz="2400" dirty="0" smtClean="0"/>
              <a:t> (τα μισά πουλήθηκαν), πλήρωσε 5</a:t>
            </a:r>
            <a:r>
              <a:rPr lang="en-US" sz="2400" dirty="0" smtClean="0"/>
              <a:t>.</a:t>
            </a:r>
            <a:r>
              <a:rPr lang="el-GR" sz="2400" dirty="0" smtClean="0"/>
              <a:t>000</a:t>
            </a:r>
            <a:r>
              <a:rPr lang="el-GR" sz="2400" dirty="0" smtClean="0">
                <a:cs typeface="Arial" charset="0"/>
              </a:rPr>
              <a:t>€</a:t>
            </a:r>
            <a:r>
              <a:rPr lang="el-GR" sz="2400" dirty="0" smtClean="0"/>
              <a:t> για ενοίκιο, 800</a:t>
            </a:r>
            <a:r>
              <a:rPr lang="el-GR" sz="2400" dirty="0" smtClean="0">
                <a:cs typeface="Arial" charset="0"/>
              </a:rPr>
              <a:t>€</a:t>
            </a:r>
            <a:r>
              <a:rPr lang="el-GR" sz="2400" dirty="0" smtClean="0"/>
              <a:t> για ΔΕΗ-ΟΤΕ-ΔΕΥΑΛ, 200 </a:t>
            </a:r>
            <a:r>
              <a:rPr lang="el-GR" sz="2400" dirty="0" smtClean="0">
                <a:cs typeface="Arial" charset="0"/>
              </a:rPr>
              <a:t>€</a:t>
            </a:r>
            <a:r>
              <a:rPr lang="el-GR" sz="2400" dirty="0" smtClean="0"/>
              <a:t> για ασφάλεια και 3</a:t>
            </a:r>
            <a:r>
              <a:rPr lang="en-US" sz="2400" dirty="0" smtClean="0"/>
              <a:t>.</a:t>
            </a:r>
            <a:r>
              <a:rPr lang="el-GR" sz="2400" dirty="0" smtClean="0"/>
              <a:t>000</a:t>
            </a:r>
            <a:r>
              <a:rPr lang="el-GR" sz="2400" dirty="0" smtClean="0">
                <a:cs typeface="Arial" charset="0"/>
              </a:rPr>
              <a:t>€</a:t>
            </a:r>
            <a:r>
              <a:rPr lang="el-GR" sz="2400" dirty="0" smtClean="0"/>
              <a:t> για έπιπλα και σκεύη</a:t>
            </a:r>
            <a:r>
              <a:rPr lang="en-GB" sz="2400" dirty="0" smtClean="0"/>
              <a:t>.</a:t>
            </a:r>
          </a:p>
          <a:p>
            <a:pPr algn="just" eaLnBrk="1" hangingPunct="1">
              <a:lnSpc>
                <a:spcPct val="80000"/>
              </a:lnSpc>
            </a:pPr>
            <a:endParaRPr lang="en-GB" sz="2400" dirty="0" smtClean="0"/>
          </a:p>
          <a:p>
            <a:pPr algn="just" eaLnBrk="1" hangingPunct="1">
              <a:lnSpc>
                <a:spcPct val="80000"/>
              </a:lnSpc>
            </a:pPr>
            <a:r>
              <a:rPr lang="el-GR" sz="2400" dirty="0" smtClean="0"/>
              <a:t>Τώρα σκέφτεται να αγοράσει το κατάστημα</a:t>
            </a:r>
            <a:r>
              <a:rPr lang="en-US" sz="2400" dirty="0" smtClean="0"/>
              <a:t> (100.000</a:t>
            </a:r>
            <a:r>
              <a:rPr lang="en-US" sz="2400" dirty="0" smtClean="0">
                <a:cs typeface="Arial" charset="0"/>
              </a:rPr>
              <a:t>€)</a:t>
            </a:r>
            <a:r>
              <a:rPr lang="el-GR" sz="2400" dirty="0" smtClean="0"/>
              <a:t>, αντί να πληρώνει ενοίκιο.</a:t>
            </a:r>
            <a:r>
              <a:rPr lang="en-GB" sz="2400" dirty="0" smtClean="0"/>
              <a:t>.</a:t>
            </a:r>
          </a:p>
          <a:p>
            <a:pPr algn="just" eaLnBrk="1" hangingPunct="1">
              <a:lnSpc>
                <a:spcPct val="80000"/>
              </a:lnSpc>
            </a:pPr>
            <a:endParaRPr lang="en-GB" sz="2400" dirty="0" smtClean="0"/>
          </a:p>
          <a:p>
            <a:pPr algn="just" eaLnBrk="1" hangingPunct="1">
              <a:lnSpc>
                <a:spcPct val="80000"/>
              </a:lnSpc>
            </a:pPr>
            <a:r>
              <a:rPr lang="el-GR" sz="2400" dirty="0" smtClean="0"/>
              <a:t>Μας ζητά να την βοηθήσουμε</a:t>
            </a:r>
            <a:r>
              <a:rPr lang="en-US" sz="2400" dirty="0" smtClean="0"/>
              <a:t>.</a:t>
            </a:r>
            <a:endParaRPr lang="en-GB" sz="2400" dirty="0" smtClean="0"/>
          </a:p>
          <a:p>
            <a:pPr algn="just" eaLnBrk="1" hangingPunct="1">
              <a:lnSpc>
                <a:spcPct val="80000"/>
              </a:lnSpc>
            </a:pPr>
            <a:endParaRPr lang="en-GB" sz="2400" dirty="0" smtClean="0"/>
          </a:p>
          <a:p>
            <a:pPr algn="just" eaLnBrk="1" hangingPunct="1">
              <a:lnSpc>
                <a:spcPct val="80000"/>
              </a:lnSpc>
            </a:pPr>
            <a:r>
              <a:rPr lang="el-GR" sz="2400" dirty="0" smtClean="0"/>
              <a:t>Ας δούμε τις οικονομικές της καταστάσεις</a:t>
            </a:r>
            <a:r>
              <a:rPr lang="en-US" sz="2400" dirty="0" smtClean="0"/>
              <a:t>.</a:t>
            </a:r>
            <a:endParaRPr lang="en-NZ" sz="2400" dirty="0" smtClean="0"/>
          </a:p>
        </p:txBody>
      </p:sp>
      <p:pic>
        <p:nvPicPr>
          <p:cNvPr id="13316" name="Picture 4" descr="BS01580_"/>
          <p:cNvPicPr>
            <a:picLocks noGrp="1" noChangeAspect="1" noChangeArrowheads="1"/>
          </p:cNvPicPr>
          <p:nvPr>
            <p:ph sz="half" idx="2"/>
          </p:nvPr>
        </p:nvPicPr>
        <p:blipFill>
          <a:blip r:embed="rId3" cstate="print"/>
          <a:srcRect/>
          <a:stretch>
            <a:fillRect/>
          </a:stretch>
        </p:blipFill>
        <p:spPr>
          <a:xfrm>
            <a:off x="7885113" y="188913"/>
            <a:ext cx="1042987" cy="9747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l-GR" sz="3600" b="1" dirty="0" smtClean="0">
                <a:solidFill>
                  <a:srgbClr val="0000CC"/>
                </a:solidFill>
              </a:rPr>
              <a:t>Καφέ Μαρία</a:t>
            </a:r>
            <a:r>
              <a:rPr lang="en-US" sz="2800" dirty="0" smtClean="0"/>
              <a:t/>
            </a:r>
            <a:br>
              <a:rPr lang="en-US" sz="2800" dirty="0" smtClean="0"/>
            </a:br>
            <a:r>
              <a:rPr lang="el-GR" sz="2800" dirty="0" smtClean="0"/>
              <a:t>ΑΠΟΤΕΛΕΣΜΑΤΑ ΧΡΗΣΗΣ 31/3/06</a:t>
            </a:r>
            <a:endParaRPr lang="en-NZ" sz="2800" dirty="0" smtClean="0"/>
          </a:p>
        </p:txBody>
      </p:sp>
      <p:sp>
        <p:nvSpPr>
          <p:cNvPr id="121859" name="Rectangle 3"/>
          <p:cNvSpPr>
            <a:spLocks noGrp="1" noChangeArrowheads="1"/>
          </p:cNvSpPr>
          <p:nvPr>
            <p:ph type="body" sz="half" idx="1"/>
          </p:nvPr>
        </p:nvSpPr>
        <p:spPr>
          <a:xfrm>
            <a:off x="468313" y="1628775"/>
            <a:ext cx="3887787" cy="4525963"/>
          </a:xfrm>
        </p:spPr>
        <p:txBody>
          <a:bodyPr/>
          <a:lstStyle/>
          <a:p>
            <a:pPr algn="ctr" eaLnBrk="1" hangingPunct="1">
              <a:buFontTx/>
              <a:buNone/>
            </a:pPr>
            <a:endParaRPr lang="en-US" sz="2800" dirty="0" smtClean="0"/>
          </a:p>
          <a:p>
            <a:pPr eaLnBrk="1" hangingPunct="1">
              <a:buFontTx/>
              <a:buNone/>
            </a:pPr>
            <a:r>
              <a:rPr lang="el-GR" sz="2800" dirty="0" smtClean="0"/>
              <a:t>Πωλήσεις</a:t>
            </a:r>
            <a:endParaRPr lang="en-US" sz="2800" dirty="0" smtClean="0"/>
          </a:p>
          <a:p>
            <a:pPr eaLnBrk="1" hangingPunct="1">
              <a:buFontTx/>
              <a:buNone/>
            </a:pPr>
            <a:r>
              <a:rPr lang="el-GR" sz="2800" dirty="0" smtClean="0"/>
              <a:t> - Κόστος πωληθέντων</a:t>
            </a:r>
            <a:endParaRPr lang="en-US" sz="2800" dirty="0" smtClean="0"/>
          </a:p>
          <a:p>
            <a:pPr eaLnBrk="1" hangingPunct="1"/>
            <a:r>
              <a:rPr lang="el-GR" sz="2800" dirty="0" smtClean="0"/>
              <a:t>Μικτό κέρδος</a:t>
            </a:r>
            <a:endParaRPr lang="en-US" sz="2800" dirty="0" smtClean="0"/>
          </a:p>
          <a:p>
            <a:pPr eaLnBrk="1" hangingPunct="1">
              <a:buFontTx/>
              <a:buNone/>
            </a:pPr>
            <a:r>
              <a:rPr lang="el-GR" sz="2800" dirty="0" smtClean="0"/>
              <a:t> - Έξοδα </a:t>
            </a:r>
            <a:r>
              <a:rPr lang="en-US" sz="2800" dirty="0" smtClean="0"/>
              <a:t>:</a:t>
            </a:r>
          </a:p>
          <a:p>
            <a:pPr lvl="1" eaLnBrk="1" hangingPunct="1"/>
            <a:r>
              <a:rPr lang="el-GR" sz="1800" dirty="0" smtClean="0"/>
              <a:t>Ενοίκιο</a:t>
            </a:r>
            <a:endParaRPr lang="en-US" sz="1800" dirty="0" smtClean="0"/>
          </a:p>
          <a:p>
            <a:pPr lvl="1" eaLnBrk="1" hangingPunct="1"/>
            <a:r>
              <a:rPr lang="el-GR" sz="1800" dirty="0" smtClean="0"/>
              <a:t>ΔΕΗ-ΟΤΕ-ΔΕΥΑΛ</a:t>
            </a:r>
            <a:endParaRPr lang="en-US" sz="1800" dirty="0" smtClean="0"/>
          </a:p>
          <a:p>
            <a:pPr lvl="1" eaLnBrk="1" hangingPunct="1"/>
            <a:r>
              <a:rPr lang="el-GR" sz="1800" dirty="0" smtClean="0"/>
              <a:t>ΑΣΦΑΛΕΙΑ</a:t>
            </a:r>
            <a:endParaRPr lang="en-US" sz="1800" dirty="0" smtClean="0"/>
          </a:p>
          <a:p>
            <a:pPr eaLnBrk="1" hangingPunct="1">
              <a:buFontTx/>
              <a:buNone/>
            </a:pPr>
            <a:r>
              <a:rPr lang="el-GR" sz="1800" dirty="0" smtClean="0"/>
              <a:t>ΣΥΝΟΛΟ ΕΞΟΔΩΝ</a:t>
            </a:r>
            <a:endParaRPr lang="en-US" sz="1800" dirty="0" smtClean="0"/>
          </a:p>
          <a:p>
            <a:pPr eaLnBrk="1" hangingPunct="1"/>
            <a:r>
              <a:rPr lang="el-GR" sz="1800" dirty="0" smtClean="0"/>
              <a:t>ΚΑΘΑΡΑ ΚΕΡΔΗ</a:t>
            </a:r>
            <a:endParaRPr lang="en-NZ" sz="1800" dirty="0" smtClean="0"/>
          </a:p>
        </p:txBody>
      </p:sp>
      <p:sp>
        <p:nvSpPr>
          <p:cNvPr id="121860" name="Text Box 4"/>
          <p:cNvSpPr txBox="1">
            <a:spLocks noChangeArrowheads="1"/>
          </p:cNvSpPr>
          <p:nvPr/>
        </p:nvSpPr>
        <p:spPr bwMode="auto">
          <a:xfrm>
            <a:off x="6659563" y="2349500"/>
            <a:ext cx="2089150" cy="457200"/>
          </a:xfrm>
          <a:prstGeom prst="rect">
            <a:avLst/>
          </a:prstGeom>
          <a:noFill/>
          <a:ln w="9525">
            <a:noFill/>
            <a:miter lim="800000"/>
            <a:headEnd/>
            <a:tailEnd/>
          </a:ln>
          <a:effectLst/>
        </p:spPr>
        <p:txBody>
          <a:bodyPr>
            <a:spAutoFit/>
          </a:bodyPr>
          <a:lstStyle/>
          <a:p>
            <a:pPr>
              <a:spcBef>
                <a:spcPct val="50000"/>
              </a:spcBef>
            </a:pPr>
            <a:r>
              <a:rPr lang="el-GR" sz="2400" dirty="0" smtClean="0">
                <a:solidFill>
                  <a:srgbClr val="0033CC"/>
                </a:solidFill>
              </a:rPr>
              <a:t>€</a:t>
            </a:r>
            <a:r>
              <a:rPr lang="en-GB" sz="2400" dirty="0" smtClean="0">
                <a:solidFill>
                  <a:srgbClr val="0033CC"/>
                </a:solidFill>
              </a:rPr>
              <a:t>26</a:t>
            </a:r>
            <a:r>
              <a:rPr lang="el-GR" sz="2400" dirty="0" smtClean="0">
                <a:solidFill>
                  <a:srgbClr val="0033CC"/>
                </a:solidFill>
              </a:rPr>
              <a:t>.</a:t>
            </a:r>
            <a:r>
              <a:rPr lang="en-GB" sz="2400" dirty="0" smtClean="0">
                <a:solidFill>
                  <a:srgbClr val="0033CC"/>
                </a:solidFill>
              </a:rPr>
              <a:t>000</a:t>
            </a:r>
            <a:endParaRPr lang="en-NZ" sz="2400" dirty="0">
              <a:solidFill>
                <a:srgbClr val="0033CC"/>
              </a:solidFill>
            </a:endParaRPr>
          </a:p>
        </p:txBody>
      </p:sp>
      <p:sp>
        <p:nvSpPr>
          <p:cNvPr id="14341" name="Text Box 5"/>
          <p:cNvSpPr txBox="1">
            <a:spLocks noChangeArrowheads="1"/>
          </p:cNvSpPr>
          <p:nvPr/>
        </p:nvSpPr>
        <p:spPr bwMode="auto">
          <a:xfrm>
            <a:off x="6516216" y="2708920"/>
            <a:ext cx="1800225" cy="366713"/>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21862" name="Text Box 6"/>
          <p:cNvSpPr txBox="1">
            <a:spLocks noChangeArrowheads="1"/>
          </p:cNvSpPr>
          <p:nvPr/>
        </p:nvSpPr>
        <p:spPr bwMode="auto">
          <a:xfrm>
            <a:off x="6659563" y="2852738"/>
            <a:ext cx="1728787"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rgbClr val="FF3300"/>
                </a:solidFill>
              </a:rPr>
              <a:t>€</a:t>
            </a:r>
            <a:r>
              <a:rPr lang="en-GB" sz="2400" u="sng" dirty="0" smtClean="0">
                <a:solidFill>
                  <a:srgbClr val="FF3300"/>
                </a:solidFill>
              </a:rPr>
              <a:t>13</a:t>
            </a:r>
            <a:r>
              <a:rPr lang="el-GR" sz="2400" u="sng" dirty="0" smtClean="0">
                <a:solidFill>
                  <a:srgbClr val="FF3300"/>
                </a:solidFill>
              </a:rPr>
              <a:t>.</a:t>
            </a:r>
            <a:r>
              <a:rPr lang="en-GB" sz="2400" u="sng" dirty="0" smtClean="0">
                <a:solidFill>
                  <a:srgbClr val="FF3300"/>
                </a:solidFill>
              </a:rPr>
              <a:t>000</a:t>
            </a:r>
            <a:endParaRPr lang="en-NZ" sz="2400" u="sng" dirty="0">
              <a:solidFill>
                <a:srgbClr val="FF3300"/>
              </a:solidFill>
            </a:endParaRPr>
          </a:p>
        </p:txBody>
      </p:sp>
      <p:sp>
        <p:nvSpPr>
          <p:cNvPr id="121863" name="Text Box 7"/>
          <p:cNvSpPr txBox="1">
            <a:spLocks noChangeArrowheads="1"/>
          </p:cNvSpPr>
          <p:nvPr/>
        </p:nvSpPr>
        <p:spPr bwMode="auto">
          <a:xfrm>
            <a:off x="6588125" y="3284538"/>
            <a:ext cx="1439863" cy="457200"/>
          </a:xfrm>
          <a:prstGeom prst="rect">
            <a:avLst/>
          </a:prstGeom>
          <a:noFill/>
          <a:ln w="9525">
            <a:noFill/>
            <a:miter lim="800000"/>
            <a:headEnd/>
            <a:tailEnd/>
          </a:ln>
          <a:effectLst/>
        </p:spPr>
        <p:txBody>
          <a:bodyPr>
            <a:spAutoFit/>
          </a:bodyPr>
          <a:lstStyle/>
          <a:p>
            <a:pPr>
              <a:spcBef>
                <a:spcPct val="50000"/>
              </a:spcBef>
            </a:pPr>
            <a:r>
              <a:rPr lang="el-GR" sz="2400" dirty="0" smtClean="0">
                <a:solidFill>
                  <a:schemeClr val="accent2"/>
                </a:solidFill>
              </a:rPr>
              <a:t> €</a:t>
            </a:r>
            <a:r>
              <a:rPr lang="en-GB" sz="2400" dirty="0" smtClean="0">
                <a:solidFill>
                  <a:schemeClr val="accent2"/>
                </a:solidFill>
              </a:rPr>
              <a:t>13</a:t>
            </a:r>
            <a:r>
              <a:rPr lang="el-GR" sz="2400" dirty="0" smtClean="0">
                <a:solidFill>
                  <a:schemeClr val="accent2"/>
                </a:solidFill>
              </a:rPr>
              <a:t>.</a:t>
            </a:r>
            <a:r>
              <a:rPr lang="en-GB" sz="2400" dirty="0" smtClean="0">
                <a:solidFill>
                  <a:schemeClr val="accent2"/>
                </a:solidFill>
              </a:rPr>
              <a:t>000</a:t>
            </a:r>
            <a:endParaRPr lang="en-NZ" sz="2400" dirty="0">
              <a:solidFill>
                <a:schemeClr val="accent2"/>
              </a:solidFill>
            </a:endParaRPr>
          </a:p>
        </p:txBody>
      </p:sp>
      <p:sp>
        <p:nvSpPr>
          <p:cNvPr id="121864" name="Text Box 8"/>
          <p:cNvSpPr txBox="1">
            <a:spLocks noChangeArrowheads="1"/>
          </p:cNvSpPr>
          <p:nvPr/>
        </p:nvSpPr>
        <p:spPr bwMode="auto">
          <a:xfrm>
            <a:off x="4284663" y="3933825"/>
            <a:ext cx="1655762" cy="457200"/>
          </a:xfrm>
          <a:prstGeom prst="rect">
            <a:avLst/>
          </a:prstGeom>
          <a:noFill/>
          <a:ln w="9525">
            <a:noFill/>
            <a:miter lim="800000"/>
            <a:headEnd/>
            <a:tailEnd/>
          </a:ln>
          <a:effectLst/>
        </p:spPr>
        <p:txBody>
          <a:bodyPr>
            <a:spAutoFit/>
          </a:bodyPr>
          <a:lstStyle/>
          <a:p>
            <a:pPr>
              <a:spcBef>
                <a:spcPct val="50000"/>
              </a:spcBef>
            </a:pPr>
            <a:r>
              <a:rPr lang="el-GR" sz="2400" dirty="0" smtClean="0">
                <a:solidFill>
                  <a:srgbClr val="FF3300"/>
                </a:solidFill>
              </a:rPr>
              <a:t> </a:t>
            </a:r>
            <a:r>
              <a:rPr lang="en-GB" sz="2400" dirty="0" smtClean="0">
                <a:solidFill>
                  <a:srgbClr val="FF3300"/>
                </a:solidFill>
              </a:rPr>
              <a:t>5.000</a:t>
            </a:r>
            <a:r>
              <a:rPr lang="el-GR" sz="2400" dirty="0" smtClean="0">
                <a:solidFill>
                  <a:srgbClr val="FF3300"/>
                </a:solidFill>
              </a:rPr>
              <a:t>€</a:t>
            </a:r>
            <a:endParaRPr lang="en-NZ" sz="2400" dirty="0">
              <a:solidFill>
                <a:srgbClr val="FF3300"/>
              </a:solidFill>
            </a:endParaRPr>
          </a:p>
        </p:txBody>
      </p:sp>
      <p:sp>
        <p:nvSpPr>
          <p:cNvPr id="121865" name="Text Box 9"/>
          <p:cNvSpPr txBox="1">
            <a:spLocks noChangeArrowheads="1"/>
          </p:cNvSpPr>
          <p:nvPr/>
        </p:nvSpPr>
        <p:spPr bwMode="auto">
          <a:xfrm>
            <a:off x="4427538" y="4292600"/>
            <a:ext cx="1296590" cy="461665"/>
          </a:xfrm>
          <a:prstGeom prst="rect">
            <a:avLst/>
          </a:prstGeom>
          <a:noFill/>
          <a:ln w="9525">
            <a:noFill/>
            <a:miter lim="800000"/>
            <a:headEnd/>
            <a:tailEnd/>
          </a:ln>
          <a:effectLst/>
        </p:spPr>
        <p:txBody>
          <a:bodyPr wrap="square">
            <a:spAutoFit/>
          </a:bodyPr>
          <a:lstStyle/>
          <a:p>
            <a:pPr>
              <a:spcBef>
                <a:spcPct val="50000"/>
              </a:spcBef>
            </a:pPr>
            <a:r>
              <a:rPr lang="el-GR" sz="2400" dirty="0" smtClean="0">
                <a:solidFill>
                  <a:srgbClr val="FF3300"/>
                </a:solidFill>
              </a:rPr>
              <a:t>   </a:t>
            </a:r>
            <a:r>
              <a:rPr lang="en-GB" sz="2400" dirty="0" smtClean="0">
                <a:solidFill>
                  <a:srgbClr val="FF3300"/>
                </a:solidFill>
              </a:rPr>
              <a:t>800</a:t>
            </a:r>
            <a:r>
              <a:rPr lang="el-GR" sz="2400" dirty="0" smtClean="0">
                <a:solidFill>
                  <a:srgbClr val="FF3300"/>
                </a:solidFill>
              </a:rPr>
              <a:t>€</a:t>
            </a:r>
            <a:endParaRPr lang="en-NZ" sz="2400" dirty="0">
              <a:solidFill>
                <a:srgbClr val="FF3300"/>
              </a:solidFill>
            </a:endParaRPr>
          </a:p>
        </p:txBody>
      </p:sp>
      <p:sp>
        <p:nvSpPr>
          <p:cNvPr id="121866" name="Text Box 10"/>
          <p:cNvSpPr txBox="1">
            <a:spLocks noChangeArrowheads="1"/>
          </p:cNvSpPr>
          <p:nvPr/>
        </p:nvSpPr>
        <p:spPr bwMode="auto">
          <a:xfrm>
            <a:off x="4427538" y="4652963"/>
            <a:ext cx="1152574" cy="461665"/>
          </a:xfrm>
          <a:prstGeom prst="rect">
            <a:avLst/>
          </a:prstGeom>
          <a:noFill/>
          <a:ln w="9525">
            <a:noFill/>
            <a:miter lim="800000"/>
            <a:headEnd/>
            <a:tailEnd/>
          </a:ln>
          <a:effectLst/>
        </p:spPr>
        <p:txBody>
          <a:bodyPr wrap="square">
            <a:spAutoFit/>
          </a:bodyPr>
          <a:lstStyle/>
          <a:p>
            <a:pPr>
              <a:spcBef>
                <a:spcPct val="50000"/>
              </a:spcBef>
            </a:pPr>
            <a:r>
              <a:rPr lang="el-GR" sz="2400" u="sng" dirty="0" smtClean="0">
                <a:solidFill>
                  <a:srgbClr val="FF3300"/>
                </a:solidFill>
              </a:rPr>
              <a:t>   </a:t>
            </a:r>
            <a:r>
              <a:rPr lang="en-GB" sz="2400" u="sng" dirty="0" smtClean="0">
                <a:solidFill>
                  <a:srgbClr val="FF3300"/>
                </a:solidFill>
              </a:rPr>
              <a:t>200</a:t>
            </a:r>
            <a:r>
              <a:rPr lang="el-GR" sz="2400" u="sng" dirty="0" smtClean="0">
                <a:solidFill>
                  <a:srgbClr val="FF3300"/>
                </a:solidFill>
              </a:rPr>
              <a:t>€</a:t>
            </a:r>
            <a:endParaRPr lang="en-NZ" sz="2400" u="sng" dirty="0">
              <a:solidFill>
                <a:srgbClr val="FF3300"/>
              </a:solidFill>
            </a:endParaRPr>
          </a:p>
        </p:txBody>
      </p:sp>
      <p:sp>
        <p:nvSpPr>
          <p:cNvPr id="121867" name="Text Box 11"/>
          <p:cNvSpPr txBox="1">
            <a:spLocks noChangeArrowheads="1"/>
          </p:cNvSpPr>
          <p:nvPr/>
        </p:nvSpPr>
        <p:spPr bwMode="auto">
          <a:xfrm>
            <a:off x="6732588" y="4941888"/>
            <a:ext cx="1225550"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rgbClr val="FF3300"/>
                </a:solidFill>
              </a:rPr>
              <a:t>€</a:t>
            </a:r>
            <a:r>
              <a:rPr lang="en-GB" sz="2400" u="sng" dirty="0" smtClean="0">
                <a:solidFill>
                  <a:srgbClr val="FF3300"/>
                </a:solidFill>
              </a:rPr>
              <a:t>6</a:t>
            </a:r>
            <a:r>
              <a:rPr lang="el-GR" sz="2400" u="sng" dirty="0" smtClean="0">
                <a:solidFill>
                  <a:srgbClr val="FF3300"/>
                </a:solidFill>
              </a:rPr>
              <a:t>.</a:t>
            </a:r>
            <a:r>
              <a:rPr lang="en-GB" sz="2400" u="sng" dirty="0" smtClean="0">
                <a:solidFill>
                  <a:srgbClr val="FF3300"/>
                </a:solidFill>
              </a:rPr>
              <a:t>000</a:t>
            </a:r>
            <a:endParaRPr lang="en-NZ" sz="2400" u="sng" dirty="0">
              <a:solidFill>
                <a:srgbClr val="FF3300"/>
              </a:solidFill>
            </a:endParaRPr>
          </a:p>
        </p:txBody>
      </p:sp>
      <p:sp>
        <p:nvSpPr>
          <p:cNvPr id="121868" name="Text Box 12"/>
          <p:cNvSpPr txBox="1">
            <a:spLocks noChangeArrowheads="1"/>
          </p:cNvSpPr>
          <p:nvPr/>
        </p:nvSpPr>
        <p:spPr bwMode="auto">
          <a:xfrm>
            <a:off x="6732588" y="5373688"/>
            <a:ext cx="1368425"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chemeClr val="accent2"/>
                </a:solidFill>
              </a:rPr>
              <a:t>€</a:t>
            </a:r>
            <a:r>
              <a:rPr lang="en-GB" sz="2400" u="sng" dirty="0" smtClean="0">
                <a:solidFill>
                  <a:schemeClr val="accent2"/>
                </a:solidFill>
              </a:rPr>
              <a:t>7</a:t>
            </a:r>
            <a:r>
              <a:rPr lang="el-GR" sz="2400" u="sng" dirty="0" smtClean="0">
                <a:solidFill>
                  <a:schemeClr val="accent2"/>
                </a:solidFill>
              </a:rPr>
              <a:t>.</a:t>
            </a:r>
            <a:r>
              <a:rPr lang="en-GB" sz="2400" u="sng" dirty="0" smtClean="0">
                <a:solidFill>
                  <a:schemeClr val="accent2"/>
                </a:solidFill>
              </a:rPr>
              <a:t>000</a:t>
            </a:r>
            <a:endParaRPr lang="en-NZ" sz="2400" u="sng" dirty="0">
              <a:solidFill>
                <a:schemeClr val="accent2"/>
              </a:solidFill>
            </a:endParaRPr>
          </a:p>
        </p:txBody>
      </p:sp>
      <p:pic>
        <p:nvPicPr>
          <p:cNvPr id="14349" name="Picture 13" descr="J0078737"/>
          <p:cNvPicPr>
            <a:picLocks noGrp="1" noChangeAspect="1" noChangeArrowheads="1"/>
          </p:cNvPicPr>
          <p:nvPr>
            <p:ph sz="half" idx="2"/>
          </p:nvPr>
        </p:nvPicPr>
        <p:blipFill>
          <a:blip r:embed="rId3" cstate="print"/>
          <a:srcRect/>
          <a:stretch>
            <a:fillRect/>
          </a:stretch>
        </p:blipFill>
        <p:spPr>
          <a:xfrm>
            <a:off x="8101013" y="5516563"/>
            <a:ext cx="881062" cy="11033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8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8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8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85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85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85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186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186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186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186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186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18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186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1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P spid="121860" grpId="0"/>
      <p:bldP spid="121862" grpId="0"/>
      <p:bldP spid="121863" grpId="0"/>
      <p:bldP spid="121864" grpId="0"/>
      <p:bldP spid="121865" grpId="0"/>
      <p:bldP spid="121866" grpId="0"/>
      <p:bldP spid="121867" grpId="0"/>
      <p:bldP spid="121868"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l-GR" sz="3600" b="1" dirty="0" smtClean="0"/>
              <a:t>Καφέ Μαρία</a:t>
            </a:r>
            <a:r>
              <a:rPr lang="en-US" sz="3600" b="1" dirty="0" smtClean="0"/>
              <a:t> </a:t>
            </a:r>
            <a:r>
              <a:rPr lang="en-US" sz="2800" dirty="0" smtClean="0"/>
              <a:t/>
            </a:r>
            <a:br>
              <a:rPr lang="en-US" sz="2800" dirty="0" smtClean="0"/>
            </a:br>
            <a:r>
              <a:rPr lang="el-GR" sz="2800" dirty="0" smtClean="0"/>
              <a:t>ΚΑΤΑΣΤΑΣΗ ΑΛΛΑΓΩΝ ΚΑΘΑΡΑΣ ΘΕΣΗΣ 31/3/06</a:t>
            </a:r>
            <a:endParaRPr lang="en-NZ" sz="2800" dirty="0" smtClean="0"/>
          </a:p>
        </p:txBody>
      </p:sp>
      <p:sp>
        <p:nvSpPr>
          <p:cNvPr id="122883" name="Rectangle 3"/>
          <p:cNvSpPr>
            <a:spLocks noGrp="1" noChangeArrowheads="1"/>
          </p:cNvSpPr>
          <p:nvPr>
            <p:ph type="body" sz="half" idx="1"/>
          </p:nvPr>
        </p:nvSpPr>
        <p:spPr>
          <a:xfrm>
            <a:off x="395288" y="1700213"/>
            <a:ext cx="8218487" cy="4525962"/>
          </a:xfrm>
        </p:spPr>
        <p:txBody>
          <a:bodyPr/>
          <a:lstStyle/>
          <a:p>
            <a:pPr eaLnBrk="1" hangingPunct="1">
              <a:buFontTx/>
              <a:buNone/>
            </a:pPr>
            <a:r>
              <a:rPr lang="el-GR" sz="2800" dirty="0" smtClean="0"/>
              <a:t>ΙΔΙΑ ΚΕΦΑΛΑΙΑ ΕΝΑΡΞΗΣ</a:t>
            </a:r>
            <a:endParaRPr lang="en-GB" sz="2800" dirty="0" smtClean="0"/>
          </a:p>
          <a:p>
            <a:pPr eaLnBrk="1" hangingPunct="1">
              <a:buFontTx/>
              <a:buNone/>
            </a:pPr>
            <a:r>
              <a:rPr lang="en-GB" sz="2800" dirty="0" smtClean="0"/>
              <a:t>+ </a:t>
            </a:r>
            <a:r>
              <a:rPr lang="el-GR" sz="2800" dirty="0" smtClean="0"/>
              <a:t>ΚΑΘΑΡΑ ΚΕΡΔΗ</a:t>
            </a:r>
            <a:endParaRPr lang="en-GB" sz="2800" dirty="0" smtClean="0"/>
          </a:p>
          <a:p>
            <a:pPr eaLnBrk="1" hangingPunct="1">
              <a:buFontTx/>
              <a:buNone/>
            </a:pPr>
            <a:r>
              <a:rPr lang="el-GR" sz="2800" dirty="0" smtClean="0"/>
              <a:t>ΙΔΙΑ ΚΕΦΑΛΑΙΑ ΛΗΞΗΣ</a:t>
            </a:r>
            <a:endParaRPr lang="en-GB" sz="2800" dirty="0" smtClean="0"/>
          </a:p>
          <a:p>
            <a:pPr eaLnBrk="1" hangingPunct="1"/>
            <a:endParaRPr lang="en-NZ" sz="2800" dirty="0" smtClean="0"/>
          </a:p>
        </p:txBody>
      </p:sp>
      <p:sp>
        <p:nvSpPr>
          <p:cNvPr id="122884" name="Text Box 4"/>
          <p:cNvSpPr txBox="1">
            <a:spLocks noChangeArrowheads="1"/>
          </p:cNvSpPr>
          <p:nvPr/>
        </p:nvSpPr>
        <p:spPr bwMode="auto">
          <a:xfrm>
            <a:off x="6588125" y="1700213"/>
            <a:ext cx="1800225" cy="457200"/>
          </a:xfrm>
          <a:prstGeom prst="rect">
            <a:avLst/>
          </a:prstGeom>
          <a:noFill/>
          <a:ln w="9525">
            <a:noFill/>
            <a:miter lim="800000"/>
            <a:headEnd/>
            <a:tailEnd/>
          </a:ln>
          <a:effectLst/>
        </p:spPr>
        <p:txBody>
          <a:bodyPr>
            <a:spAutoFit/>
          </a:bodyPr>
          <a:lstStyle/>
          <a:p>
            <a:pPr>
              <a:spcBef>
                <a:spcPct val="50000"/>
              </a:spcBef>
            </a:pPr>
            <a:r>
              <a:rPr lang="el-GR" sz="2400" dirty="0" smtClean="0">
                <a:solidFill>
                  <a:srgbClr val="009900"/>
                </a:solidFill>
              </a:rPr>
              <a:t>€</a:t>
            </a:r>
            <a:r>
              <a:rPr lang="en-GB" sz="2400" dirty="0" smtClean="0">
                <a:solidFill>
                  <a:srgbClr val="009900"/>
                </a:solidFill>
              </a:rPr>
              <a:t>25</a:t>
            </a:r>
            <a:r>
              <a:rPr lang="el-GR" sz="2400" dirty="0" smtClean="0">
                <a:solidFill>
                  <a:srgbClr val="009900"/>
                </a:solidFill>
              </a:rPr>
              <a:t>.</a:t>
            </a:r>
            <a:r>
              <a:rPr lang="en-GB" sz="2400" dirty="0" smtClean="0">
                <a:solidFill>
                  <a:srgbClr val="009900"/>
                </a:solidFill>
              </a:rPr>
              <a:t>000</a:t>
            </a:r>
            <a:endParaRPr lang="en-NZ" sz="2400" dirty="0">
              <a:solidFill>
                <a:srgbClr val="009900"/>
              </a:solidFill>
            </a:endParaRPr>
          </a:p>
        </p:txBody>
      </p:sp>
      <p:sp>
        <p:nvSpPr>
          <p:cNvPr id="122885" name="Text Box 5"/>
          <p:cNvSpPr txBox="1">
            <a:spLocks noChangeArrowheads="1"/>
          </p:cNvSpPr>
          <p:nvPr/>
        </p:nvSpPr>
        <p:spPr bwMode="auto">
          <a:xfrm>
            <a:off x="6732588" y="2133600"/>
            <a:ext cx="1511300"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chemeClr val="accent2"/>
                </a:solidFill>
              </a:rPr>
              <a:t>€</a:t>
            </a:r>
            <a:r>
              <a:rPr lang="en-GB" sz="2400" u="sng" dirty="0" smtClean="0">
                <a:solidFill>
                  <a:schemeClr val="accent2"/>
                </a:solidFill>
              </a:rPr>
              <a:t>7</a:t>
            </a:r>
            <a:r>
              <a:rPr lang="el-GR" sz="2400" u="sng" dirty="0" smtClean="0">
                <a:solidFill>
                  <a:schemeClr val="accent2"/>
                </a:solidFill>
              </a:rPr>
              <a:t>.</a:t>
            </a:r>
            <a:r>
              <a:rPr lang="en-GB" sz="2400" u="sng" dirty="0" smtClean="0">
                <a:solidFill>
                  <a:schemeClr val="accent2"/>
                </a:solidFill>
              </a:rPr>
              <a:t>000</a:t>
            </a:r>
            <a:endParaRPr lang="en-NZ" sz="2400" u="sng" dirty="0">
              <a:solidFill>
                <a:schemeClr val="accent2"/>
              </a:solidFill>
            </a:endParaRPr>
          </a:p>
        </p:txBody>
      </p:sp>
      <p:sp>
        <p:nvSpPr>
          <p:cNvPr id="122886" name="Text Box 6"/>
          <p:cNvSpPr txBox="1">
            <a:spLocks noChangeArrowheads="1"/>
          </p:cNvSpPr>
          <p:nvPr/>
        </p:nvSpPr>
        <p:spPr bwMode="auto">
          <a:xfrm>
            <a:off x="6588125" y="2636838"/>
            <a:ext cx="1511300" cy="457200"/>
          </a:xfrm>
          <a:prstGeom prst="rect">
            <a:avLst/>
          </a:prstGeom>
          <a:noFill/>
          <a:ln w="9525">
            <a:noFill/>
            <a:miter lim="800000"/>
            <a:headEnd/>
            <a:tailEnd/>
          </a:ln>
          <a:effectLst/>
        </p:spPr>
        <p:txBody>
          <a:bodyPr>
            <a:spAutoFit/>
          </a:bodyPr>
          <a:lstStyle/>
          <a:p>
            <a:pPr>
              <a:spcBef>
                <a:spcPct val="50000"/>
              </a:spcBef>
            </a:pPr>
            <a:r>
              <a:rPr lang="el-GR" sz="2400" dirty="0" smtClean="0">
                <a:solidFill>
                  <a:srgbClr val="009900"/>
                </a:solidFill>
              </a:rPr>
              <a:t>€</a:t>
            </a:r>
            <a:r>
              <a:rPr lang="en-GB" sz="2400" dirty="0" smtClean="0">
                <a:solidFill>
                  <a:srgbClr val="009900"/>
                </a:solidFill>
              </a:rPr>
              <a:t>32</a:t>
            </a:r>
            <a:r>
              <a:rPr lang="el-GR" sz="2400" dirty="0" smtClean="0">
                <a:solidFill>
                  <a:srgbClr val="009900"/>
                </a:solidFill>
              </a:rPr>
              <a:t>.</a:t>
            </a:r>
            <a:r>
              <a:rPr lang="en-GB" sz="2400" dirty="0" smtClean="0">
                <a:solidFill>
                  <a:srgbClr val="009900"/>
                </a:solidFill>
              </a:rPr>
              <a:t>000</a:t>
            </a:r>
            <a:endParaRPr lang="en-NZ" sz="2400" dirty="0">
              <a:solidFill>
                <a:srgbClr val="009900"/>
              </a:solidFill>
            </a:endParaRPr>
          </a:p>
        </p:txBody>
      </p:sp>
      <p:pic>
        <p:nvPicPr>
          <p:cNvPr id="15367" name="Picture 7" descr="J0078702"/>
          <p:cNvPicPr>
            <a:picLocks noGrp="1" noChangeAspect="1" noChangeArrowheads="1"/>
          </p:cNvPicPr>
          <p:nvPr>
            <p:ph sz="half" idx="2"/>
          </p:nvPr>
        </p:nvPicPr>
        <p:blipFill>
          <a:blip r:embed="rId3" cstate="print"/>
          <a:srcRect/>
          <a:stretch>
            <a:fillRect/>
          </a:stretch>
        </p:blipFill>
        <p:spPr>
          <a:xfrm>
            <a:off x="755650" y="4581525"/>
            <a:ext cx="2016125" cy="17621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P spid="122884" grpId="0"/>
      <p:bldP spid="122885" grpId="0"/>
      <p:bldP spid="122886"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sz="3200" b="1" dirty="0" smtClean="0"/>
              <a:t>Καφέ Μαρία</a:t>
            </a:r>
            <a:r>
              <a:rPr lang="en-US" sz="3200" b="1" dirty="0" smtClean="0"/>
              <a:t> </a:t>
            </a:r>
            <a:r>
              <a:rPr lang="en-US" sz="2800" dirty="0" smtClean="0"/>
              <a:t/>
            </a:r>
            <a:br>
              <a:rPr lang="en-US" sz="2800" dirty="0" smtClean="0"/>
            </a:br>
            <a:r>
              <a:rPr lang="el-GR" sz="2800" dirty="0" smtClean="0"/>
              <a:t>ΙΣΟΛΟΓΙΣΜΟΣ στις 31/3/06</a:t>
            </a:r>
            <a:endParaRPr lang="en-NZ" sz="2800" dirty="0" smtClean="0"/>
          </a:p>
        </p:txBody>
      </p:sp>
      <p:sp>
        <p:nvSpPr>
          <p:cNvPr id="123907" name="Rectangle 3"/>
          <p:cNvSpPr>
            <a:spLocks noGrp="1" noChangeArrowheads="1"/>
          </p:cNvSpPr>
          <p:nvPr>
            <p:ph type="body" sz="half" idx="1"/>
          </p:nvPr>
        </p:nvSpPr>
        <p:spPr>
          <a:xfrm>
            <a:off x="468313" y="1484313"/>
            <a:ext cx="8075612" cy="5113337"/>
          </a:xfrm>
        </p:spPr>
        <p:txBody>
          <a:bodyPr/>
          <a:lstStyle/>
          <a:p>
            <a:pPr algn="ctr" eaLnBrk="1" hangingPunct="1">
              <a:lnSpc>
                <a:spcPct val="80000"/>
              </a:lnSpc>
              <a:buFontTx/>
              <a:buNone/>
            </a:pPr>
            <a:endParaRPr lang="en-US" sz="2400" dirty="0" smtClean="0"/>
          </a:p>
          <a:p>
            <a:pPr eaLnBrk="1" hangingPunct="1">
              <a:lnSpc>
                <a:spcPct val="80000"/>
              </a:lnSpc>
              <a:buFontTx/>
              <a:buNone/>
            </a:pPr>
            <a:r>
              <a:rPr lang="el-GR" sz="2400" dirty="0" smtClean="0"/>
              <a:t>ΕΝΕΡΓΗΤΙΚΟ</a:t>
            </a:r>
            <a:r>
              <a:rPr lang="en-US" sz="2400" dirty="0" smtClean="0"/>
              <a:t>:</a:t>
            </a:r>
          </a:p>
          <a:p>
            <a:pPr lvl="1" eaLnBrk="1" hangingPunct="1">
              <a:lnSpc>
                <a:spcPct val="80000"/>
              </a:lnSpc>
            </a:pPr>
            <a:r>
              <a:rPr lang="el-GR" sz="2000" dirty="0" smtClean="0"/>
              <a:t>Μετρητά</a:t>
            </a:r>
            <a:endParaRPr lang="en-US" sz="2000" dirty="0" smtClean="0"/>
          </a:p>
          <a:p>
            <a:pPr lvl="1" eaLnBrk="1" hangingPunct="1">
              <a:lnSpc>
                <a:spcPct val="80000"/>
              </a:lnSpc>
            </a:pPr>
            <a:r>
              <a:rPr lang="el-GR" sz="2000" dirty="0" smtClean="0"/>
              <a:t>Αποθέματα</a:t>
            </a:r>
            <a:endParaRPr lang="en-US" sz="2000" dirty="0" smtClean="0"/>
          </a:p>
          <a:p>
            <a:pPr lvl="1" eaLnBrk="1" hangingPunct="1">
              <a:lnSpc>
                <a:spcPct val="80000"/>
              </a:lnSpc>
            </a:pPr>
            <a:r>
              <a:rPr lang="el-GR" sz="2000" dirty="0" smtClean="0"/>
              <a:t>έπιπλα και σκεύη</a:t>
            </a:r>
            <a:r>
              <a:rPr lang="en-US" sz="2000" dirty="0" smtClean="0"/>
              <a:t> </a:t>
            </a:r>
          </a:p>
          <a:p>
            <a:pPr lvl="1" eaLnBrk="1" hangingPunct="1">
              <a:lnSpc>
                <a:spcPct val="80000"/>
              </a:lnSpc>
              <a:buFontTx/>
              <a:buNone/>
            </a:pPr>
            <a:endParaRPr lang="en-US" sz="20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r>
              <a:rPr lang="el-GR" sz="2400" dirty="0" smtClean="0"/>
              <a:t>ΠΑΘΗΤΙΚΟ</a:t>
            </a:r>
            <a:r>
              <a:rPr lang="en-US" sz="2400" dirty="0" smtClean="0"/>
              <a:t>:</a:t>
            </a:r>
          </a:p>
          <a:p>
            <a:pPr eaLnBrk="1" hangingPunct="1">
              <a:lnSpc>
                <a:spcPct val="80000"/>
              </a:lnSpc>
              <a:buFontTx/>
              <a:buNone/>
            </a:pPr>
            <a:endParaRPr lang="en-US" sz="2400" dirty="0" smtClean="0"/>
          </a:p>
          <a:p>
            <a:pPr eaLnBrk="1" hangingPunct="1">
              <a:lnSpc>
                <a:spcPct val="80000"/>
              </a:lnSpc>
              <a:buFontTx/>
              <a:buNone/>
            </a:pPr>
            <a:r>
              <a:rPr lang="el-GR" sz="2400" dirty="0" smtClean="0"/>
              <a:t>ΚΑΘ.ΘΕΣΗ</a:t>
            </a:r>
            <a:r>
              <a:rPr lang="en-US" sz="2400" dirty="0" smtClean="0"/>
              <a:t>:</a:t>
            </a:r>
          </a:p>
          <a:p>
            <a:pPr lvl="1" eaLnBrk="1" hangingPunct="1">
              <a:lnSpc>
                <a:spcPct val="80000"/>
              </a:lnSpc>
            </a:pPr>
            <a:r>
              <a:rPr lang="el-GR" sz="2000" dirty="0" smtClean="0"/>
              <a:t>στις 31/3/06</a:t>
            </a:r>
            <a:endParaRPr lang="en-US" sz="2000" dirty="0" smtClean="0"/>
          </a:p>
          <a:p>
            <a:pPr eaLnBrk="1" hangingPunct="1">
              <a:lnSpc>
                <a:spcPct val="80000"/>
              </a:lnSpc>
              <a:buFontTx/>
              <a:buNone/>
            </a:pPr>
            <a:endParaRPr lang="en-NZ" sz="2400" dirty="0" smtClean="0"/>
          </a:p>
          <a:p>
            <a:pPr eaLnBrk="1" hangingPunct="1">
              <a:lnSpc>
                <a:spcPct val="80000"/>
              </a:lnSpc>
              <a:buFontTx/>
              <a:buNone/>
            </a:pPr>
            <a:r>
              <a:rPr lang="el-GR" sz="2400" dirty="0" smtClean="0"/>
              <a:t>ΠΑΘΗΤΙΚΟ</a:t>
            </a:r>
            <a:r>
              <a:rPr lang="en-NZ" sz="2400" dirty="0" smtClean="0"/>
              <a:t> + </a:t>
            </a:r>
            <a:r>
              <a:rPr lang="el-GR" sz="2400" dirty="0" smtClean="0"/>
              <a:t>ΚΑΘ.ΘΕΣΗ</a:t>
            </a:r>
            <a:endParaRPr lang="en-NZ" sz="2400" dirty="0" smtClean="0"/>
          </a:p>
        </p:txBody>
      </p:sp>
      <p:sp>
        <p:nvSpPr>
          <p:cNvPr id="123908" name="Text Box 4"/>
          <p:cNvSpPr txBox="1">
            <a:spLocks noChangeArrowheads="1"/>
          </p:cNvSpPr>
          <p:nvPr/>
        </p:nvSpPr>
        <p:spPr bwMode="auto">
          <a:xfrm>
            <a:off x="6948488" y="2133600"/>
            <a:ext cx="1584325" cy="457200"/>
          </a:xfrm>
          <a:prstGeom prst="rect">
            <a:avLst/>
          </a:prstGeom>
          <a:noFill/>
          <a:ln w="9525">
            <a:noFill/>
            <a:miter lim="800000"/>
            <a:headEnd/>
            <a:tailEnd/>
          </a:ln>
          <a:effectLst/>
        </p:spPr>
        <p:txBody>
          <a:bodyPr>
            <a:spAutoFit/>
          </a:bodyPr>
          <a:lstStyle/>
          <a:p>
            <a:pPr>
              <a:spcBef>
                <a:spcPct val="50000"/>
              </a:spcBef>
            </a:pPr>
            <a:r>
              <a:rPr lang="el-GR" sz="2400" dirty="0" smtClean="0">
                <a:solidFill>
                  <a:schemeClr val="accent2"/>
                </a:solidFill>
              </a:rPr>
              <a:t>€</a:t>
            </a:r>
            <a:r>
              <a:rPr lang="en-GB" sz="2400" dirty="0" smtClean="0">
                <a:solidFill>
                  <a:schemeClr val="accent2"/>
                </a:solidFill>
              </a:rPr>
              <a:t>16</a:t>
            </a:r>
            <a:r>
              <a:rPr lang="el-GR" sz="2400" dirty="0" smtClean="0">
                <a:solidFill>
                  <a:schemeClr val="accent2"/>
                </a:solidFill>
              </a:rPr>
              <a:t>.</a:t>
            </a:r>
            <a:r>
              <a:rPr lang="en-GB" sz="2400" dirty="0" smtClean="0">
                <a:solidFill>
                  <a:schemeClr val="accent2"/>
                </a:solidFill>
              </a:rPr>
              <a:t>000</a:t>
            </a:r>
            <a:endParaRPr lang="en-NZ" sz="2400" dirty="0">
              <a:solidFill>
                <a:schemeClr val="accent2"/>
              </a:solidFill>
            </a:endParaRPr>
          </a:p>
        </p:txBody>
      </p:sp>
      <p:sp>
        <p:nvSpPr>
          <p:cNvPr id="123909" name="Text Box 5"/>
          <p:cNvSpPr txBox="1">
            <a:spLocks noChangeArrowheads="1"/>
          </p:cNvSpPr>
          <p:nvPr/>
        </p:nvSpPr>
        <p:spPr bwMode="auto">
          <a:xfrm>
            <a:off x="6948488" y="2492375"/>
            <a:ext cx="1295400" cy="457200"/>
          </a:xfrm>
          <a:prstGeom prst="rect">
            <a:avLst/>
          </a:prstGeom>
          <a:noFill/>
          <a:ln w="9525">
            <a:noFill/>
            <a:miter lim="800000"/>
            <a:headEnd/>
            <a:tailEnd/>
          </a:ln>
          <a:effectLst/>
        </p:spPr>
        <p:txBody>
          <a:bodyPr>
            <a:spAutoFit/>
          </a:bodyPr>
          <a:lstStyle/>
          <a:p>
            <a:pPr>
              <a:spcBef>
                <a:spcPct val="50000"/>
              </a:spcBef>
            </a:pPr>
            <a:r>
              <a:rPr lang="el-GR" sz="2400" dirty="0" smtClean="0">
                <a:solidFill>
                  <a:schemeClr val="accent2"/>
                </a:solidFill>
              </a:rPr>
              <a:t>€</a:t>
            </a:r>
            <a:r>
              <a:rPr lang="en-GB" sz="2400" dirty="0" smtClean="0">
                <a:solidFill>
                  <a:schemeClr val="accent2"/>
                </a:solidFill>
              </a:rPr>
              <a:t>13</a:t>
            </a:r>
            <a:r>
              <a:rPr lang="el-GR" sz="2400" dirty="0" smtClean="0">
                <a:solidFill>
                  <a:schemeClr val="accent2"/>
                </a:solidFill>
              </a:rPr>
              <a:t>.</a:t>
            </a:r>
            <a:r>
              <a:rPr lang="en-GB" sz="2400" dirty="0" smtClean="0">
                <a:solidFill>
                  <a:schemeClr val="accent2"/>
                </a:solidFill>
              </a:rPr>
              <a:t>000</a:t>
            </a:r>
            <a:endParaRPr lang="en-NZ" sz="2400" dirty="0">
              <a:solidFill>
                <a:schemeClr val="accent2"/>
              </a:solidFill>
            </a:endParaRPr>
          </a:p>
        </p:txBody>
      </p:sp>
      <p:sp>
        <p:nvSpPr>
          <p:cNvPr id="123910" name="Text Box 6"/>
          <p:cNvSpPr txBox="1">
            <a:spLocks noChangeArrowheads="1"/>
          </p:cNvSpPr>
          <p:nvPr/>
        </p:nvSpPr>
        <p:spPr bwMode="auto">
          <a:xfrm>
            <a:off x="7092950" y="2852738"/>
            <a:ext cx="1222375"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chemeClr val="accent2"/>
                </a:solidFill>
              </a:rPr>
              <a:t>€</a:t>
            </a:r>
            <a:r>
              <a:rPr lang="en-GB" sz="2400" u="sng" dirty="0" smtClean="0">
                <a:solidFill>
                  <a:schemeClr val="accent2"/>
                </a:solidFill>
              </a:rPr>
              <a:t>3</a:t>
            </a:r>
            <a:r>
              <a:rPr lang="el-GR" sz="2400" u="sng" dirty="0" smtClean="0">
                <a:solidFill>
                  <a:schemeClr val="accent2"/>
                </a:solidFill>
              </a:rPr>
              <a:t>.</a:t>
            </a:r>
            <a:r>
              <a:rPr lang="en-GB" sz="2400" u="sng" dirty="0" smtClean="0">
                <a:solidFill>
                  <a:schemeClr val="accent2"/>
                </a:solidFill>
              </a:rPr>
              <a:t>000</a:t>
            </a:r>
            <a:endParaRPr lang="en-NZ" sz="2400" u="sng" dirty="0">
              <a:solidFill>
                <a:schemeClr val="accent2"/>
              </a:solidFill>
            </a:endParaRPr>
          </a:p>
        </p:txBody>
      </p:sp>
      <p:sp>
        <p:nvSpPr>
          <p:cNvPr id="123911" name="Text Box 7"/>
          <p:cNvSpPr txBox="1">
            <a:spLocks noChangeArrowheads="1"/>
          </p:cNvSpPr>
          <p:nvPr/>
        </p:nvSpPr>
        <p:spPr bwMode="auto">
          <a:xfrm>
            <a:off x="6948488" y="3284538"/>
            <a:ext cx="1439862"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chemeClr val="accent2"/>
                </a:solidFill>
              </a:rPr>
              <a:t>€</a:t>
            </a:r>
            <a:r>
              <a:rPr lang="en-GB" sz="2400" u="sng" dirty="0" smtClean="0">
                <a:solidFill>
                  <a:schemeClr val="accent2"/>
                </a:solidFill>
              </a:rPr>
              <a:t>32</a:t>
            </a:r>
            <a:r>
              <a:rPr lang="el-GR" sz="2400" u="sng" dirty="0" smtClean="0">
                <a:solidFill>
                  <a:schemeClr val="accent2"/>
                </a:solidFill>
              </a:rPr>
              <a:t>.</a:t>
            </a:r>
            <a:r>
              <a:rPr lang="en-GB" sz="2400" u="sng" dirty="0" smtClean="0">
                <a:solidFill>
                  <a:schemeClr val="accent2"/>
                </a:solidFill>
              </a:rPr>
              <a:t>000</a:t>
            </a:r>
            <a:endParaRPr lang="en-NZ" sz="2400" u="sng" dirty="0">
              <a:solidFill>
                <a:schemeClr val="accent2"/>
              </a:solidFill>
            </a:endParaRPr>
          </a:p>
        </p:txBody>
      </p:sp>
      <p:sp>
        <p:nvSpPr>
          <p:cNvPr id="123912" name="Text Box 8"/>
          <p:cNvSpPr txBox="1">
            <a:spLocks noChangeArrowheads="1"/>
          </p:cNvSpPr>
          <p:nvPr/>
        </p:nvSpPr>
        <p:spPr bwMode="auto">
          <a:xfrm>
            <a:off x="7667625" y="4005263"/>
            <a:ext cx="720725" cy="457200"/>
          </a:xfrm>
          <a:prstGeom prst="rect">
            <a:avLst/>
          </a:prstGeom>
          <a:noFill/>
          <a:ln w="9525">
            <a:noFill/>
            <a:miter lim="800000"/>
            <a:headEnd/>
            <a:tailEnd/>
          </a:ln>
          <a:effectLst/>
        </p:spPr>
        <p:txBody>
          <a:bodyPr>
            <a:spAutoFit/>
          </a:bodyPr>
          <a:lstStyle/>
          <a:p>
            <a:pPr>
              <a:spcBef>
                <a:spcPct val="50000"/>
              </a:spcBef>
            </a:pPr>
            <a:r>
              <a:rPr lang="el-GR" sz="2400" dirty="0" smtClean="0">
                <a:solidFill>
                  <a:srgbClr val="FF3300"/>
                </a:solidFill>
              </a:rPr>
              <a:t>€</a:t>
            </a:r>
            <a:r>
              <a:rPr lang="en-GB" sz="2400" dirty="0" smtClean="0">
                <a:solidFill>
                  <a:srgbClr val="FF3300"/>
                </a:solidFill>
              </a:rPr>
              <a:t>0</a:t>
            </a:r>
            <a:endParaRPr lang="en-NZ" sz="2400" dirty="0">
              <a:solidFill>
                <a:srgbClr val="FF3300"/>
              </a:solidFill>
            </a:endParaRPr>
          </a:p>
        </p:txBody>
      </p:sp>
      <p:sp>
        <p:nvSpPr>
          <p:cNvPr id="123913" name="Text Box 9"/>
          <p:cNvSpPr txBox="1">
            <a:spLocks noChangeArrowheads="1"/>
          </p:cNvSpPr>
          <p:nvPr/>
        </p:nvSpPr>
        <p:spPr bwMode="auto">
          <a:xfrm>
            <a:off x="6948488" y="5157788"/>
            <a:ext cx="1439862"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rgbClr val="009900"/>
                </a:solidFill>
              </a:rPr>
              <a:t>€</a:t>
            </a:r>
            <a:r>
              <a:rPr lang="en-GB" sz="2400" u="sng" dirty="0" smtClean="0">
                <a:solidFill>
                  <a:srgbClr val="009900"/>
                </a:solidFill>
              </a:rPr>
              <a:t>32</a:t>
            </a:r>
            <a:r>
              <a:rPr lang="el-GR" sz="2400" u="sng" dirty="0" smtClean="0">
                <a:solidFill>
                  <a:srgbClr val="009900"/>
                </a:solidFill>
              </a:rPr>
              <a:t>.</a:t>
            </a:r>
            <a:r>
              <a:rPr lang="en-GB" sz="2400" u="sng" dirty="0" smtClean="0">
                <a:solidFill>
                  <a:srgbClr val="009900"/>
                </a:solidFill>
              </a:rPr>
              <a:t>000</a:t>
            </a:r>
            <a:endParaRPr lang="en-NZ" sz="2400" u="sng" dirty="0">
              <a:solidFill>
                <a:srgbClr val="009900"/>
              </a:solidFill>
            </a:endParaRPr>
          </a:p>
        </p:txBody>
      </p:sp>
      <p:sp>
        <p:nvSpPr>
          <p:cNvPr id="123914" name="Text Box 10"/>
          <p:cNvSpPr txBox="1">
            <a:spLocks noChangeArrowheads="1"/>
          </p:cNvSpPr>
          <p:nvPr/>
        </p:nvSpPr>
        <p:spPr bwMode="auto">
          <a:xfrm>
            <a:off x="6948488" y="5876925"/>
            <a:ext cx="1439862" cy="457200"/>
          </a:xfrm>
          <a:prstGeom prst="rect">
            <a:avLst/>
          </a:prstGeom>
          <a:noFill/>
          <a:ln w="9525">
            <a:noFill/>
            <a:miter lim="800000"/>
            <a:headEnd/>
            <a:tailEnd/>
          </a:ln>
          <a:effectLst/>
        </p:spPr>
        <p:txBody>
          <a:bodyPr>
            <a:spAutoFit/>
          </a:bodyPr>
          <a:lstStyle/>
          <a:p>
            <a:pPr>
              <a:spcBef>
                <a:spcPct val="50000"/>
              </a:spcBef>
            </a:pPr>
            <a:r>
              <a:rPr lang="el-GR" sz="2400" u="sng" dirty="0" smtClean="0">
                <a:solidFill>
                  <a:srgbClr val="009900"/>
                </a:solidFill>
              </a:rPr>
              <a:t>€</a:t>
            </a:r>
            <a:r>
              <a:rPr lang="en-GB" sz="2400" u="sng" dirty="0" smtClean="0">
                <a:solidFill>
                  <a:srgbClr val="009900"/>
                </a:solidFill>
              </a:rPr>
              <a:t>32</a:t>
            </a:r>
            <a:r>
              <a:rPr lang="el-GR" sz="2400" u="sng" dirty="0" smtClean="0">
                <a:solidFill>
                  <a:srgbClr val="009900"/>
                </a:solidFill>
              </a:rPr>
              <a:t>.</a:t>
            </a:r>
            <a:r>
              <a:rPr lang="en-GB" sz="2400" u="sng" dirty="0" smtClean="0">
                <a:solidFill>
                  <a:srgbClr val="009900"/>
                </a:solidFill>
              </a:rPr>
              <a:t>000</a:t>
            </a:r>
            <a:endParaRPr lang="en-NZ" sz="2400" u="sng" dirty="0">
              <a:solidFill>
                <a:srgbClr val="009900"/>
              </a:solidFill>
            </a:endParaRPr>
          </a:p>
        </p:txBody>
      </p:sp>
      <p:pic>
        <p:nvPicPr>
          <p:cNvPr id="16395" name="Picture 11" descr="J0078622"/>
          <p:cNvPicPr>
            <a:picLocks noGrp="1" noChangeAspect="1" noChangeArrowheads="1"/>
          </p:cNvPicPr>
          <p:nvPr>
            <p:ph sz="half" idx="2"/>
          </p:nvPr>
        </p:nvPicPr>
        <p:blipFill>
          <a:blip r:embed="rId3" cstate="print"/>
          <a:srcRect/>
          <a:stretch>
            <a:fillRect/>
          </a:stretch>
        </p:blipFill>
        <p:spPr>
          <a:xfrm>
            <a:off x="7236296" y="476672"/>
            <a:ext cx="719138" cy="11525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907">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07">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13" end="1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9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9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9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P spid="123908" grpId="0"/>
      <p:bldP spid="123909" grpId="0"/>
      <p:bldP spid="123910" grpId="0"/>
      <p:bldP spid="123911" grpId="0"/>
      <p:bldP spid="123912" grpId="0"/>
      <p:bldP spid="123913" grpId="0"/>
      <p:bldP spid="1239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4638"/>
            <a:ext cx="8229600" cy="706437"/>
          </a:xfrm>
        </p:spPr>
        <p:txBody>
          <a:bodyPr/>
          <a:lstStyle/>
          <a:p>
            <a:pPr eaLnBrk="1" hangingPunct="1"/>
            <a:r>
              <a:rPr lang="el-GR" altLang="el-GR" sz="4000" b="1" dirty="0" smtClean="0"/>
              <a:t>ΕΡΩΤΗΜΑΤΑ ΙΣΟΛΟΓΙΣΜΟΥ</a:t>
            </a:r>
          </a:p>
        </p:txBody>
      </p:sp>
      <p:sp>
        <p:nvSpPr>
          <p:cNvPr id="137219" name="Rectangle 3"/>
          <p:cNvSpPr>
            <a:spLocks noGrp="1" noChangeArrowheads="1"/>
          </p:cNvSpPr>
          <p:nvPr>
            <p:ph type="body" idx="1"/>
          </p:nvPr>
        </p:nvSpPr>
        <p:spPr>
          <a:xfrm>
            <a:off x="0" y="1125538"/>
            <a:ext cx="8964613" cy="5543550"/>
          </a:xfrm>
        </p:spPr>
        <p:txBody>
          <a:bodyPr/>
          <a:lstStyle/>
          <a:p>
            <a:pPr eaLnBrk="1" hangingPunct="1">
              <a:lnSpc>
                <a:spcPct val="90000"/>
              </a:lnSpc>
              <a:buFontTx/>
              <a:buNone/>
            </a:pPr>
            <a:r>
              <a:rPr lang="el-GR" altLang="el-GR" sz="2800" dirty="0" smtClean="0"/>
              <a:t>Ο Ισολογισμός επιτρέπει σε έναν διευθυντή να</a:t>
            </a:r>
          </a:p>
          <a:p>
            <a:pPr eaLnBrk="1" hangingPunct="1">
              <a:lnSpc>
                <a:spcPct val="90000"/>
              </a:lnSpc>
              <a:buFontTx/>
              <a:buNone/>
            </a:pPr>
            <a:r>
              <a:rPr lang="el-GR" altLang="el-GR" sz="2800" dirty="0" smtClean="0"/>
              <a:t>θέσει ερωτήματα όπως: </a:t>
            </a:r>
          </a:p>
          <a:p>
            <a:pPr eaLnBrk="1" hangingPunct="1">
              <a:lnSpc>
                <a:spcPct val="90000"/>
              </a:lnSpc>
            </a:pPr>
            <a:r>
              <a:rPr lang="el-GR" altLang="el-GR" sz="2800" dirty="0" smtClean="0"/>
              <a:t>Το πάγιο </a:t>
            </a:r>
            <a:r>
              <a:rPr lang="el-GR" altLang="el-GR" sz="2800" dirty="0" smtClean="0">
                <a:hlinkClick r:id="rId2"/>
              </a:rPr>
              <a:t>ενεργητικό</a:t>
            </a:r>
            <a:r>
              <a:rPr lang="el-GR" altLang="el-GR" sz="2800" dirty="0" smtClean="0"/>
              <a:t> της εταιρείας μου παρέχει τα απαραίτητα κέρδη; </a:t>
            </a:r>
          </a:p>
          <a:p>
            <a:pPr eaLnBrk="1" hangingPunct="1">
              <a:lnSpc>
                <a:spcPct val="90000"/>
              </a:lnSpc>
            </a:pPr>
            <a:r>
              <a:rPr lang="el-GR" altLang="el-GR" sz="2800" dirty="0" smtClean="0"/>
              <a:t>Ετοιμαζόμαστε για την αντικατάστασή του; </a:t>
            </a:r>
          </a:p>
          <a:p>
            <a:pPr eaLnBrk="1" hangingPunct="1">
              <a:lnSpc>
                <a:spcPct val="90000"/>
              </a:lnSpc>
            </a:pPr>
            <a:r>
              <a:rPr lang="el-GR" altLang="el-GR" sz="2800" dirty="0" smtClean="0"/>
              <a:t>Μπορούμε να πληρώνουμε τους λογαριασμούς μας όπως αυτοί προκύπτουν; (Ρευστότητα) </a:t>
            </a:r>
          </a:p>
          <a:p>
            <a:pPr eaLnBrk="1" hangingPunct="1">
              <a:lnSpc>
                <a:spcPct val="90000"/>
              </a:lnSpc>
            </a:pPr>
            <a:r>
              <a:rPr lang="el-GR" altLang="el-GR" sz="2800" dirty="0" smtClean="0"/>
              <a:t>Έχουμε λάβει την καλύτερη δυνατή χρηματοδότηση για την επιχείρηση; (συνδυασμός μακροπρόθεσμης και βραχυπρόθεσμης χρηματοδότησης) </a:t>
            </a:r>
          </a:p>
          <a:p>
            <a:pPr eaLnBrk="1" hangingPunct="1">
              <a:lnSpc>
                <a:spcPct val="90000"/>
              </a:lnSpc>
            </a:pPr>
            <a:r>
              <a:rPr lang="el-GR" altLang="el-GR" sz="2800" dirty="0" smtClean="0"/>
              <a:t>Αν δανειστούμε, μπορούμε να ξεπληρώσουμε τα νέα δάνεια;</a:t>
            </a:r>
          </a:p>
          <a:p>
            <a:pPr eaLnBrk="1" hangingPunct="1">
              <a:lnSpc>
                <a:spcPct val="90000"/>
              </a:lnSpc>
              <a:buFontTx/>
              <a:buNone/>
            </a:pPr>
            <a:endParaRPr lang="el-GR" altLang="el-GR" sz="2800" dirty="0" smtClean="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88913"/>
            <a:ext cx="8229600" cy="993775"/>
          </a:xfrm>
        </p:spPr>
        <p:txBody>
          <a:bodyPr>
            <a:normAutofit fontScale="90000"/>
          </a:bodyPr>
          <a:lstStyle/>
          <a:p>
            <a:pPr eaLnBrk="1" hangingPunct="1"/>
            <a:r>
              <a:rPr lang="el-GR" sz="3200" b="1" dirty="0" smtClean="0"/>
              <a:t>Καφέ Μαρία</a:t>
            </a:r>
            <a:r>
              <a:rPr lang="en-US" sz="3200" b="1" dirty="0" smtClean="0"/>
              <a:t> </a:t>
            </a:r>
            <a:r>
              <a:rPr lang="en-US" sz="2800" dirty="0" smtClean="0"/>
              <a:t/>
            </a:r>
            <a:br>
              <a:rPr lang="en-US" sz="2800" dirty="0" smtClean="0"/>
            </a:br>
            <a:r>
              <a:rPr lang="el-GR" sz="2800" dirty="0" smtClean="0"/>
              <a:t>ΚΑΤΑΣΤΑΣΗ ΤΑΜΕΙΑΚΩΝ ΡΟΩΝ </a:t>
            </a:r>
            <a:r>
              <a:rPr lang="el-GR" sz="2400" dirty="0" smtClean="0"/>
              <a:t>31/3/06</a:t>
            </a:r>
            <a:endParaRPr lang="en-NZ" sz="2400" dirty="0" smtClean="0"/>
          </a:p>
        </p:txBody>
      </p:sp>
      <p:sp>
        <p:nvSpPr>
          <p:cNvPr id="124931" name="Rectangle 3"/>
          <p:cNvSpPr>
            <a:spLocks noGrp="1" noChangeArrowheads="1"/>
          </p:cNvSpPr>
          <p:nvPr>
            <p:ph type="body" sz="half" idx="1"/>
          </p:nvPr>
        </p:nvSpPr>
        <p:spPr>
          <a:xfrm>
            <a:off x="539750" y="1412875"/>
            <a:ext cx="8208963" cy="5040313"/>
          </a:xfrm>
        </p:spPr>
        <p:txBody>
          <a:bodyPr/>
          <a:lstStyle/>
          <a:p>
            <a:pPr eaLnBrk="1" hangingPunct="1">
              <a:lnSpc>
                <a:spcPct val="80000"/>
              </a:lnSpc>
            </a:pPr>
            <a:r>
              <a:rPr lang="el-GR" sz="1800" b="1" dirty="0" smtClean="0"/>
              <a:t>Λειτουργικές δράσεις</a:t>
            </a:r>
            <a:r>
              <a:rPr lang="el-GR" sz="1800" dirty="0" smtClean="0"/>
              <a:t> </a:t>
            </a:r>
            <a:r>
              <a:rPr lang="en-US" sz="1600" dirty="0" smtClean="0"/>
              <a:t>:</a:t>
            </a:r>
          </a:p>
          <a:p>
            <a:pPr lvl="1" eaLnBrk="1" hangingPunct="1">
              <a:lnSpc>
                <a:spcPct val="80000"/>
              </a:lnSpc>
            </a:pPr>
            <a:r>
              <a:rPr lang="el-GR" sz="1600" dirty="0" smtClean="0"/>
              <a:t>ΕΙΣΡΟΕΣ</a:t>
            </a:r>
            <a:r>
              <a:rPr lang="en-US" sz="1600" dirty="0" smtClean="0"/>
              <a:t>:</a:t>
            </a:r>
          </a:p>
          <a:p>
            <a:pPr lvl="2" eaLnBrk="1" hangingPunct="1">
              <a:lnSpc>
                <a:spcPct val="80000"/>
              </a:lnSpc>
            </a:pPr>
            <a:r>
              <a:rPr lang="el-GR" sz="1600" dirty="0" smtClean="0"/>
              <a:t>Πωλήσεις</a:t>
            </a:r>
            <a:r>
              <a:rPr lang="en-US" sz="1600" dirty="0" smtClean="0"/>
              <a:t>					 </a:t>
            </a:r>
            <a:r>
              <a:rPr lang="el-GR" sz="1600" dirty="0" smtClean="0"/>
              <a:t>€</a:t>
            </a:r>
            <a:r>
              <a:rPr lang="en-US" sz="1600" dirty="0" smtClean="0"/>
              <a:t>26</a:t>
            </a:r>
            <a:r>
              <a:rPr lang="el-GR" sz="1600" dirty="0" smtClean="0"/>
              <a:t>.</a:t>
            </a:r>
            <a:r>
              <a:rPr lang="en-US" sz="1600" dirty="0" smtClean="0"/>
              <a:t>000</a:t>
            </a:r>
          </a:p>
          <a:p>
            <a:pPr lvl="1" eaLnBrk="1" hangingPunct="1">
              <a:lnSpc>
                <a:spcPct val="80000"/>
              </a:lnSpc>
            </a:pPr>
            <a:r>
              <a:rPr lang="el-GR" sz="1600" dirty="0" smtClean="0"/>
              <a:t>ΕΚΡΟΕΣ</a:t>
            </a:r>
            <a:r>
              <a:rPr lang="en-US" sz="1600" dirty="0" smtClean="0"/>
              <a:t>:</a:t>
            </a:r>
          </a:p>
          <a:p>
            <a:pPr lvl="2" eaLnBrk="1" hangingPunct="1">
              <a:lnSpc>
                <a:spcPct val="80000"/>
              </a:lnSpc>
            </a:pPr>
            <a:r>
              <a:rPr lang="el-GR" sz="1600" dirty="0" smtClean="0"/>
              <a:t>Αγορά εμπορευμάτων</a:t>
            </a:r>
            <a:r>
              <a:rPr lang="en-US" sz="1600" dirty="0" smtClean="0"/>
              <a:t>		</a:t>
            </a:r>
            <a:r>
              <a:rPr lang="el-GR" sz="1600" dirty="0" smtClean="0"/>
              <a:t> </a:t>
            </a:r>
            <a:r>
              <a:rPr lang="en-US" sz="1600" dirty="0" smtClean="0"/>
              <a:t>(</a:t>
            </a:r>
            <a:r>
              <a:rPr lang="el-GR" sz="1600" dirty="0" smtClean="0"/>
              <a:t>€</a:t>
            </a:r>
            <a:r>
              <a:rPr lang="en-US" sz="1600" dirty="0" smtClean="0"/>
              <a:t>26</a:t>
            </a:r>
            <a:r>
              <a:rPr lang="el-GR" sz="1600" dirty="0" smtClean="0"/>
              <a:t>.</a:t>
            </a:r>
            <a:r>
              <a:rPr lang="en-US" sz="1600" dirty="0" smtClean="0"/>
              <a:t>000)</a:t>
            </a:r>
          </a:p>
          <a:p>
            <a:pPr lvl="2" eaLnBrk="1" hangingPunct="1">
              <a:lnSpc>
                <a:spcPct val="80000"/>
              </a:lnSpc>
            </a:pPr>
            <a:r>
              <a:rPr lang="el-GR" sz="1600" dirty="0" smtClean="0"/>
              <a:t>Πληρωμή λειτουργικών εξόδων</a:t>
            </a:r>
            <a:r>
              <a:rPr lang="en-US" sz="1600" dirty="0" smtClean="0"/>
              <a:t>	  </a:t>
            </a:r>
            <a:r>
              <a:rPr lang="en-US" sz="1600" u="sng" dirty="0" smtClean="0"/>
              <a:t>(</a:t>
            </a:r>
            <a:r>
              <a:rPr lang="el-GR" sz="1600" u="sng" dirty="0" smtClean="0"/>
              <a:t>€</a:t>
            </a:r>
            <a:r>
              <a:rPr lang="en-US" sz="1600" u="sng" dirty="0" smtClean="0"/>
              <a:t>6</a:t>
            </a:r>
            <a:r>
              <a:rPr lang="el-GR" sz="1600" u="sng" dirty="0" smtClean="0"/>
              <a:t>.</a:t>
            </a:r>
            <a:r>
              <a:rPr lang="en-US" sz="1600" u="sng" dirty="0" smtClean="0"/>
              <a:t>000)</a:t>
            </a:r>
            <a:r>
              <a:rPr lang="en-US" sz="1600" dirty="0" smtClean="0"/>
              <a:t>	</a:t>
            </a:r>
            <a:r>
              <a:rPr lang="el-GR" sz="1600" dirty="0" smtClean="0"/>
              <a:t>                </a:t>
            </a:r>
            <a:r>
              <a:rPr lang="en-US" sz="1600" u="sng" dirty="0" smtClean="0"/>
              <a:t>(</a:t>
            </a:r>
            <a:r>
              <a:rPr lang="el-GR" sz="1600" u="sng" dirty="0" smtClean="0"/>
              <a:t>€</a:t>
            </a:r>
            <a:r>
              <a:rPr lang="en-US" sz="1600" u="sng" dirty="0" smtClean="0"/>
              <a:t>32</a:t>
            </a:r>
            <a:r>
              <a:rPr lang="el-GR" sz="1600" u="sng" dirty="0" smtClean="0"/>
              <a:t>.</a:t>
            </a:r>
            <a:r>
              <a:rPr lang="en-US" sz="1600" u="sng" dirty="0" smtClean="0"/>
              <a:t>000)</a:t>
            </a:r>
          </a:p>
          <a:p>
            <a:pPr lvl="1" eaLnBrk="1" hangingPunct="1">
              <a:lnSpc>
                <a:spcPct val="80000"/>
              </a:lnSpc>
            </a:pPr>
            <a:r>
              <a:rPr lang="el-GR" sz="1600" dirty="0" smtClean="0"/>
              <a:t>Καθαρές ροές από Λειτουργικές δράσεις </a:t>
            </a:r>
            <a:r>
              <a:rPr lang="en-US" sz="1600" dirty="0" smtClean="0"/>
              <a:t>			  (</a:t>
            </a:r>
            <a:r>
              <a:rPr lang="el-GR" sz="1600" dirty="0" smtClean="0"/>
              <a:t>€</a:t>
            </a:r>
            <a:r>
              <a:rPr lang="en-US" sz="1600" dirty="0" smtClean="0"/>
              <a:t>6</a:t>
            </a:r>
            <a:r>
              <a:rPr lang="el-GR" sz="1600" dirty="0" smtClean="0"/>
              <a:t>.</a:t>
            </a:r>
            <a:r>
              <a:rPr lang="en-US" sz="1600" dirty="0" smtClean="0"/>
              <a:t>000)</a:t>
            </a:r>
          </a:p>
          <a:p>
            <a:pPr eaLnBrk="1" hangingPunct="1">
              <a:lnSpc>
                <a:spcPct val="80000"/>
              </a:lnSpc>
            </a:pPr>
            <a:r>
              <a:rPr lang="el-GR" sz="1800" b="1" dirty="0" smtClean="0"/>
              <a:t>Επενδυτικές δράσεις</a:t>
            </a:r>
            <a:r>
              <a:rPr lang="en-GB" sz="1800" dirty="0" smtClean="0"/>
              <a:t> </a:t>
            </a:r>
            <a:r>
              <a:rPr lang="en-US" sz="1600" dirty="0" smtClean="0"/>
              <a:t>:</a:t>
            </a:r>
          </a:p>
          <a:p>
            <a:pPr lvl="1" eaLnBrk="1" hangingPunct="1">
              <a:lnSpc>
                <a:spcPct val="80000"/>
              </a:lnSpc>
            </a:pPr>
            <a:r>
              <a:rPr lang="el-GR" sz="1600" dirty="0" smtClean="0"/>
              <a:t>ΕΙΣΡΟΕΣ</a:t>
            </a:r>
            <a:r>
              <a:rPr lang="en-US" sz="1600" dirty="0" smtClean="0"/>
              <a:t> :</a:t>
            </a:r>
          </a:p>
          <a:p>
            <a:pPr lvl="1" eaLnBrk="1" hangingPunct="1">
              <a:lnSpc>
                <a:spcPct val="80000"/>
              </a:lnSpc>
            </a:pPr>
            <a:r>
              <a:rPr lang="el-GR" sz="1600" dirty="0" smtClean="0"/>
              <a:t>ΕΚΡΟΕΣ</a:t>
            </a:r>
            <a:r>
              <a:rPr lang="en-US" sz="1600" dirty="0" smtClean="0"/>
              <a:t> :</a:t>
            </a:r>
          </a:p>
          <a:p>
            <a:pPr lvl="2" eaLnBrk="1" hangingPunct="1">
              <a:lnSpc>
                <a:spcPct val="80000"/>
              </a:lnSpc>
            </a:pPr>
            <a:r>
              <a:rPr lang="el-GR" sz="1600" dirty="0" smtClean="0"/>
              <a:t>Αγορά επίπλων και σκευών</a:t>
            </a:r>
            <a:r>
              <a:rPr lang="en-US" sz="1600" dirty="0" smtClean="0"/>
              <a:t>		</a:t>
            </a:r>
            <a:r>
              <a:rPr lang="en-US" sz="1600" u="sng" dirty="0" smtClean="0"/>
              <a:t>(</a:t>
            </a:r>
            <a:r>
              <a:rPr lang="el-GR" sz="1600" u="sng" dirty="0" smtClean="0"/>
              <a:t>€</a:t>
            </a:r>
            <a:r>
              <a:rPr lang="en-US" sz="1600" u="sng" dirty="0" smtClean="0"/>
              <a:t>3</a:t>
            </a:r>
            <a:r>
              <a:rPr lang="el-GR" sz="1600" u="sng" dirty="0" smtClean="0"/>
              <a:t>.</a:t>
            </a:r>
            <a:r>
              <a:rPr lang="en-US" sz="1600" u="sng" dirty="0" smtClean="0"/>
              <a:t>000)</a:t>
            </a:r>
          </a:p>
          <a:p>
            <a:pPr lvl="1" eaLnBrk="1" hangingPunct="1">
              <a:lnSpc>
                <a:spcPct val="80000"/>
              </a:lnSpc>
            </a:pPr>
            <a:r>
              <a:rPr lang="el-GR" sz="1600" dirty="0" smtClean="0"/>
              <a:t>Καθαρές ροές από Επενδυτικές δράσεις </a:t>
            </a:r>
            <a:r>
              <a:rPr lang="en-US" sz="1600" dirty="0" smtClean="0"/>
              <a:t>			  (</a:t>
            </a:r>
            <a:r>
              <a:rPr lang="el-GR" sz="1600" dirty="0" smtClean="0"/>
              <a:t>€</a:t>
            </a:r>
            <a:r>
              <a:rPr lang="en-US" sz="1600" dirty="0" smtClean="0"/>
              <a:t>3</a:t>
            </a:r>
            <a:r>
              <a:rPr lang="el-GR" sz="1600" dirty="0" smtClean="0"/>
              <a:t>.</a:t>
            </a:r>
            <a:r>
              <a:rPr lang="en-US" sz="1600" dirty="0" smtClean="0"/>
              <a:t>000)</a:t>
            </a:r>
          </a:p>
          <a:p>
            <a:pPr eaLnBrk="1" hangingPunct="1">
              <a:lnSpc>
                <a:spcPct val="80000"/>
              </a:lnSpc>
            </a:pPr>
            <a:r>
              <a:rPr lang="el-GR" sz="1800" b="1" dirty="0" smtClean="0"/>
              <a:t>Χρηματοδοτικές δράσεις</a:t>
            </a:r>
            <a:r>
              <a:rPr lang="en-GB" sz="1800" dirty="0" smtClean="0"/>
              <a:t> </a:t>
            </a:r>
            <a:r>
              <a:rPr lang="en-US" sz="1600" dirty="0" smtClean="0"/>
              <a:t>:</a:t>
            </a:r>
          </a:p>
          <a:p>
            <a:pPr lvl="1" eaLnBrk="1" hangingPunct="1">
              <a:lnSpc>
                <a:spcPct val="80000"/>
              </a:lnSpc>
            </a:pPr>
            <a:r>
              <a:rPr lang="el-GR" sz="1600" dirty="0" smtClean="0"/>
              <a:t>ΕΙΣΡΟΕΣ</a:t>
            </a:r>
            <a:r>
              <a:rPr lang="en-US" sz="1600" dirty="0" smtClean="0"/>
              <a:t> :</a:t>
            </a:r>
          </a:p>
          <a:p>
            <a:pPr lvl="2" eaLnBrk="1" hangingPunct="1">
              <a:lnSpc>
                <a:spcPct val="80000"/>
              </a:lnSpc>
            </a:pPr>
            <a:r>
              <a:rPr lang="el-GR" sz="1600" dirty="0" smtClean="0"/>
              <a:t>Ιδία Κεφάλαια</a:t>
            </a:r>
            <a:r>
              <a:rPr lang="en-US" sz="1600" dirty="0" smtClean="0"/>
              <a:t>			  </a:t>
            </a:r>
            <a:r>
              <a:rPr lang="el-GR" sz="1600" u="sng" dirty="0" smtClean="0"/>
              <a:t>€</a:t>
            </a:r>
            <a:r>
              <a:rPr lang="en-US" sz="1600" u="sng" dirty="0" smtClean="0"/>
              <a:t>25</a:t>
            </a:r>
            <a:r>
              <a:rPr lang="el-GR" sz="1600" u="sng" dirty="0" smtClean="0"/>
              <a:t>.</a:t>
            </a:r>
            <a:r>
              <a:rPr lang="en-US" sz="1600" u="sng" dirty="0" smtClean="0"/>
              <a:t>000</a:t>
            </a:r>
          </a:p>
          <a:p>
            <a:pPr lvl="1" eaLnBrk="1" hangingPunct="1">
              <a:lnSpc>
                <a:spcPct val="80000"/>
              </a:lnSpc>
            </a:pPr>
            <a:r>
              <a:rPr lang="el-GR" sz="1600" dirty="0" smtClean="0"/>
              <a:t>ΕΚΡΟΕΣ</a:t>
            </a:r>
            <a:r>
              <a:rPr lang="en-US" sz="1600" dirty="0" smtClean="0"/>
              <a:t> :                                                              0</a:t>
            </a:r>
          </a:p>
          <a:p>
            <a:pPr lvl="1" eaLnBrk="1" hangingPunct="1">
              <a:lnSpc>
                <a:spcPct val="80000"/>
              </a:lnSpc>
            </a:pPr>
            <a:r>
              <a:rPr lang="el-GR" sz="1600" dirty="0" smtClean="0"/>
              <a:t>Καθαρές ροές από Χρηματοδ/ές δράσεις </a:t>
            </a:r>
            <a:r>
              <a:rPr lang="en-US" sz="1600" dirty="0" smtClean="0"/>
              <a:t>			  </a:t>
            </a:r>
            <a:r>
              <a:rPr lang="el-GR" sz="1600" u="sng" dirty="0" smtClean="0"/>
              <a:t>€</a:t>
            </a:r>
            <a:r>
              <a:rPr lang="en-US" sz="1600" u="sng" dirty="0" smtClean="0"/>
              <a:t>25</a:t>
            </a:r>
            <a:r>
              <a:rPr lang="el-GR" sz="1600" u="sng" dirty="0" smtClean="0"/>
              <a:t>.</a:t>
            </a:r>
            <a:r>
              <a:rPr lang="en-US" sz="1600" u="sng" dirty="0" smtClean="0"/>
              <a:t>000</a:t>
            </a:r>
          </a:p>
          <a:p>
            <a:pPr eaLnBrk="1" hangingPunct="1">
              <a:lnSpc>
                <a:spcPct val="80000"/>
              </a:lnSpc>
            </a:pPr>
            <a:r>
              <a:rPr lang="el-GR" sz="1600" b="1" dirty="0" smtClean="0"/>
              <a:t>Καθαρές αλλαγές μετρητών</a:t>
            </a:r>
            <a:r>
              <a:rPr lang="en-US" sz="1600" dirty="0" smtClean="0"/>
              <a:t>		 		  </a:t>
            </a:r>
            <a:r>
              <a:rPr lang="el-GR" sz="1600" dirty="0" smtClean="0"/>
              <a:t>€</a:t>
            </a:r>
            <a:r>
              <a:rPr lang="en-US" sz="1600" dirty="0" smtClean="0"/>
              <a:t>16</a:t>
            </a:r>
            <a:r>
              <a:rPr lang="el-GR" sz="1600" dirty="0" smtClean="0"/>
              <a:t>.</a:t>
            </a:r>
            <a:r>
              <a:rPr lang="en-US" sz="1600" dirty="0" smtClean="0"/>
              <a:t>000</a:t>
            </a:r>
          </a:p>
          <a:p>
            <a:pPr eaLnBrk="1" hangingPunct="1">
              <a:lnSpc>
                <a:spcPct val="80000"/>
              </a:lnSpc>
            </a:pPr>
            <a:r>
              <a:rPr lang="el-GR" sz="1600" dirty="0" smtClean="0"/>
              <a:t>Μετρητά την 1/1/2006</a:t>
            </a:r>
            <a:r>
              <a:rPr lang="en-US" sz="1600" dirty="0" smtClean="0"/>
              <a:t>				       </a:t>
            </a:r>
            <a:r>
              <a:rPr lang="en-US" sz="1600" u="sng" dirty="0" smtClean="0"/>
              <a:t>0</a:t>
            </a:r>
          </a:p>
          <a:p>
            <a:pPr eaLnBrk="1" hangingPunct="1">
              <a:lnSpc>
                <a:spcPct val="80000"/>
              </a:lnSpc>
            </a:pPr>
            <a:r>
              <a:rPr lang="el-GR" sz="1600" b="1" dirty="0" smtClean="0"/>
              <a:t>Ταμείο στις 31/3/06</a:t>
            </a:r>
            <a:r>
              <a:rPr lang="en-US" sz="1600" b="1" dirty="0" smtClean="0"/>
              <a:t>				  </a:t>
            </a:r>
            <a:r>
              <a:rPr lang="el-GR" sz="1600" b="1" dirty="0" smtClean="0"/>
              <a:t>                </a:t>
            </a:r>
            <a:r>
              <a:rPr lang="el-GR" sz="1600" b="1" u="sng" dirty="0" smtClean="0"/>
              <a:t>€</a:t>
            </a:r>
            <a:r>
              <a:rPr lang="en-US" sz="1600" b="1" u="sng" dirty="0" smtClean="0"/>
              <a:t>16</a:t>
            </a:r>
            <a:r>
              <a:rPr lang="el-GR" sz="1600" b="1" u="sng" dirty="0" smtClean="0"/>
              <a:t>.</a:t>
            </a:r>
            <a:r>
              <a:rPr lang="en-US" sz="1600" b="1" u="sng" dirty="0" smtClean="0"/>
              <a:t>000</a:t>
            </a:r>
            <a:endParaRPr lang="en-NZ" sz="1600" b="1" u="sng" dirty="0" smtClean="0"/>
          </a:p>
        </p:txBody>
      </p:sp>
      <p:sp>
        <p:nvSpPr>
          <p:cNvPr id="17412" name="Text Box 4"/>
          <p:cNvSpPr txBox="1">
            <a:spLocks noChangeArrowheads="1"/>
          </p:cNvSpPr>
          <p:nvPr/>
        </p:nvSpPr>
        <p:spPr bwMode="auto">
          <a:xfrm>
            <a:off x="7524750" y="2852738"/>
            <a:ext cx="935038" cy="366712"/>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17413" name="Picture 5" descr="J0078627"/>
          <p:cNvPicPr>
            <a:picLocks noGrp="1" noChangeAspect="1" noChangeArrowheads="1"/>
          </p:cNvPicPr>
          <p:nvPr>
            <p:ph sz="half" idx="2"/>
          </p:nvPr>
        </p:nvPicPr>
        <p:blipFill>
          <a:blip r:embed="rId3" cstate="print"/>
          <a:srcRect/>
          <a:stretch>
            <a:fillRect/>
          </a:stretch>
        </p:blipFill>
        <p:spPr>
          <a:xfrm>
            <a:off x="8243888" y="115888"/>
            <a:ext cx="792162" cy="8477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9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9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9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9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4931">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31">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931">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931">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931">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4931">
                                            <p:txEl>
                                              <p:pRg st="16" end="1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31">
                                            <p:txEl>
                                              <p:pRg st="17" end="1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31">
                                            <p:txEl>
                                              <p:pRg st="18" end="1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493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17512"/>
          </a:xfrm>
        </p:spPr>
        <p:txBody>
          <a:bodyPr/>
          <a:lstStyle/>
          <a:p>
            <a:pPr eaLnBrk="1" hangingPunct="1"/>
            <a:r>
              <a:rPr lang="el-GR" sz="3200" b="1" dirty="0" smtClean="0"/>
              <a:t>ΚΑΤΑΣΤΑΣΗ ΤΑΜΕΙΑΚΩΝ ΡΟΩΝ</a:t>
            </a:r>
          </a:p>
        </p:txBody>
      </p:sp>
      <p:sp>
        <p:nvSpPr>
          <p:cNvPr id="21507" name="Rectangle 3"/>
          <p:cNvSpPr>
            <a:spLocks noGrp="1" noChangeArrowheads="1"/>
          </p:cNvSpPr>
          <p:nvPr>
            <p:ph type="body" idx="1"/>
          </p:nvPr>
        </p:nvSpPr>
        <p:spPr>
          <a:xfrm>
            <a:off x="179512" y="908050"/>
            <a:ext cx="8784976" cy="5545286"/>
          </a:xfrm>
        </p:spPr>
        <p:txBody>
          <a:bodyPr/>
          <a:lstStyle/>
          <a:p>
            <a:pPr marL="609600" indent="-609600" algn="just" eaLnBrk="1" hangingPunct="1">
              <a:lnSpc>
                <a:spcPct val="90000"/>
              </a:lnSpc>
              <a:buFontTx/>
              <a:buNone/>
            </a:pPr>
            <a:r>
              <a:rPr lang="el-GR" dirty="0" smtClean="0"/>
              <a:t>Η κατάσταση αυτή </a:t>
            </a:r>
            <a:r>
              <a:rPr lang="el-GR" b="1" dirty="0" smtClean="0"/>
              <a:t>δείχνει:</a:t>
            </a:r>
          </a:p>
          <a:p>
            <a:pPr marL="609600" indent="-609600" algn="just" eaLnBrk="1" hangingPunct="1">
              <a:lnSpc>
                <a:spcPct val="90000"/>
              </a:lnSpc>
              <a:buFontTx/>
              <a:buAutoNum type="arabicPeriod"/>
            </a:pPr>
            <a:r>
              <a:rPr lang="el-GR" dirty="0" smtClean="0"/>
              <a:t>τις </a:t>
            </a:r>
            <a:r>
              <a:rPr lang="el-GR" b="1" dirty="0" smtClean="0"/>
              <a:t>πηγές</a:t>
            </a:r>
            <a:r>
              <a:rPr lang="el-GR" dirty="0" smtClean="0"/>
              <a:t> και τις </a:t>
            </a:r>
            <a:r>
              <a:rPr lang="el-GR" b="1" dirty="0" smtClean="0"/>
              <a:t>χρήσεις</a:t>
            </a:r>
            <a:r>
              <a:rPr lang="el-GR" dirty="0" smtClean="0"/>
              <a:t> των κεφαλαίων, </a:t>
            </a:r>
          </a:p>
          <a:p>
            <a:pPr marL="609600" indent="-609600" algn="just" eaLnBrk="1" hangingPunct="1">
              <a:lnSpc>
                <a:spcPct val="90000"/>
              </a:lnSpc>
              <a:buFontTx/>
              <a:buAutoNum type="arabicPeriod"/>
            </a:pPr>
            <a:r>
              <a:rPr lang="el-GR" dirty="0" smtClean="0"/>
              <a:t>τις ανάγκες σε νέα κεφάλαια </a:t>
            </a:r>
          </a:p>
          <a:p>
            <a:pPr marL="609600" indent="-609600" algn="just" eaLnBrk="1" hangingPunct="1">
              <a:lnSpc>
                <a:spcPct val="90000"/>
              </a:lnSpc>
              <a:buFontTx/>
              <a:buAutoNum type="arabicPeriod"/>
            </a:pPr>
            <a:r>
              <a:rPr lang="el-GR" dirty="0" smtClean="0"/>
              <a:t>το καθαρό ποσό ταμειακού αποθέματος. </a:t>
            </a:r>
          </a:p>
          <a:p>
            <a:pPr marL="609600" indent="-609600" algn="just" eaLnBrk="1" hangingPunct="1">
              <a:lnSpc>
                <a:spcPct val="90000"/>
              </a:lnSpc>
              <a:buFontTx/>
              <a:buNone/>
            </a:pPr>
            <a:r>
              <a:rPr lang="el-GR" dirty="0" smtClean="0"/>
              <a:t>Για να αντικατοπτρίζει την πραγματικότητα, η</a:t>
            </a:r>
          </a:p>
          <a:p>
            <a:pPr marL="609600" indent="-609600" algn="just" eaLnBrk="1" hangingPunct="1">
              <a:lnSpc>
                <a:spcPct val="90000"/>
              </a:lnSpc>
              <a:buFontTx/>
              <a:buNone/>
            </a:pPr>
            <a:r>
              <a:rPr lang="el-GR" dirty="0" smtClean="0"/>
              <a:t>κατάρτιση του cash-flow προϋποθέτει:</a:t>
            </a:r>
          </a:p>
          <a:p>
            <a:pPr marL="609600" indent="-609600" algn="just" eaLnBrk="1" hangingPunct="1">
              <a:lnSpc>
                <a:spcPct val="90000"/>
              </a:lnSpc>
            </a:pPr>
            <a:r>
              <a:rPr lang="el-GR" dirty="0" smtClean="0"/>
              <a:t>ότι έχουν ληφθεί υπόψη εποχιακές διακυμάνσεις στις πωλήσεις και</a:t>
            </a:r>
          </a:p>
          <a:p>
            <a:pPr marL="609600" indent="-609600" algn="just" eaLnBrk="1" hangingPunct="1">
              <a:lnSpc>
                <a:spcPct val="90000"/>
              </a:lnSpc>
            </a:pPr>
            <a:r>
              <a:rPr lang="el-GR" dirty="0" smtClean="0"/>
              <a:t>ότι έχουν εκτιμηθεί σωστά οι όγκοι των πωλήσεων και οι ανάγκες σε νέα κεφάλαια </a:t>
            </a:r>
          </a:p>
          <a:p>
            <a:pPr marL="609600" indent="-609600" eaLnBrk="1" hangingPunct="1">
              <a:lnSpc>
                <a:spcPct val="90000"/>
              </a:lnSpc>
              <a:buFontTx/>
              <a:buNone/>
            </a:pPr>
            <a:endParaRPr lang="el-GR" dirty="0" smtClean="0"/>
          </a:p>
          <a:p>
            <a:pPr marL="609600" indent="-609600" eaLnBrk="1" hangingPunct="1">
              <a:lnSpc>
                <a:spcPct val="90000"/>
              </a:lnSpc>
              <a:buFontTx/>
              <a:buNone/>
            </a:pPr>
            <a:endParaRPr lang="el-GR" sz="2800" dirty="0" smtClean="0"/>
          </a:p>
          <a:p>
            <a:pPr marL="609600" indent="-609600" eaLnBrk="1" hangingPunct="1">
              <a:lnSpc>
                <a:spcPct val="90000"/>
              </a:lnSpc>
            </a:pPr>
            <a:endParaRPr lang="el-GR" sz="2400" dirty="0" smtClean="0"/>
          </a:p>
        </p:txBody>
      </p:sp>
    </p:spTree>
    <p:extLst>
      <p:ext uri="{BB962C8B-B14F-4D97-AF65-F5344CB8AC3E}">
        <p14:creationId xmlns="" xmlns:p14="http://schemas.microsoft.com/office/powerpoint/2010/main" val="1702267906"/>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0"/>
            <a:ext cx="9144000" cy="765175"/>
          </a:xfrm>
          <a:solidFill>
            <a:srgbClr val="86F6C3"/>
          </a:solidFill>
          <a:ln>
            <a:solidFill>
              <a:srgbClr val="FF8F1F"/>
            </a:solidFill>
          </a:ln>
        </p:spPr>
        <p:txBody>
          <a:bodyPr/>
          <a:lstStyle/>
          <a:p>
            <a:pPr eaLnBrk="1" hangingPunct="1"/>
            <a:r>
              <a:rPr lang="el-GR" altLang="el-GR" sz="2600" b="1" u="sng" dirty="0" smtClean="0">
                <a:solidFill>
                  <a:srgbClr val="FF3300"/>
                </a:solidFill>
              </a:rPr>
              <a:t>ΚΑΤΑΣΤΑΣΗ  ΠΗΓΩΝ  ΚΑΙ  ΧΡΗΣΕΩΝ ΚΕΦΑΛΑΙΟΥ</a:t>
            </a:r>
            <a:r>
              <a:rPr lang="el-GR" altLang="el-GR" dirty="0" smtClean="0"/>
              <a:t> </a:t>
            </a:r>
          </a:p>
        </p:txBody>
      </p:sp>
      <p:sp>
        <p:nvSpPr>
          <p:cNvPr id="208899" name="Rectangle 3"/>
          <p:cNvSpPr>
            <a:spLocks noGrp="1" noChangeArrowheads="1"/>
          </p:cNvSpPr>
          <p:nvPr>
            <p:ph type="body" idx="1"/>
          </p:nvPr>
        </p:nvSpPr>
        <p:spPr>
          <a:xfrm>
            <a:off x="179512" y="764704"/>
            <a:ext cx="8784976" cy="5832648"/>
          </a:xfrm>
        </p:spPr>
        <p:txBody>
          <a:bodyPr/>
          <a:lstStyle/>
          <a:p>
            <a:pPr algn="just" eaLnBrk="1" hangingPunct="1"/>
            <a:r>
              <a:rPr lang="el-GR" altLang="el-GR" sz="2800" dirty="0" smtClean="0"/>
              <a:t>Παρέχει πληροφορίες για το πως η επιχείρηση αξιοποιεί τα κεφάλαια που αντλεί  από εσωτερικές και εξωτερικές πηγές χρηματοδότησης. </a:t>
            </a:r>
            <a:endParaRPr lang="en-US" altLang="el-GR" sz="2800" dirty="0" smtClean="0"/>
          </a:p>
          <a:p>
            <a:pPr algn="just" eaLnBrk="1" hangingPunct="1"/>
            <a:r>
              <a:rPr lang="el-GR" altLang="el-GR" sz="2800" dirty="0" smtClean="0"/>
              <a:t>Ως </a:t>
            </a:r>
            <a:r>
              <a:rPr lang="el-GR" altLang="el-GR" sz="2800" b="1" dirty="0" smtClean="0"/>
              <a:t>πηγή</a:t>
            </a:r>
            <a:r>
              <a:rPr lang="el-GR" altLang="el-GR" sz="2800" dirty="0" smtClean="0"/>
              <a:t> κεφαλαίου θεωρείται κάθε αύξηση ενός οποιουδήποτε στοιχείου του παθητικού και κάθε μείωση ενός οποιουδήποτε στοιχείου του ενεργητικού.</a:t>
            </a:r>
            <a:endParaRPr lang="en-US" altLang="el-GR" sz="2800" dirty="0" smtClean="0"/>
          </a:p>
          <a:p>
            <a:pPr algn="just" eaLnBrk="1" hangingPunct="1"/>
            <a:r>
              <a:rPr lang="el-GR" altLang="el-GR" sz="2800" dirty="0" smtClean="0"/>
              <a:t>Ως </a:t>
            </a:r>
            <a:r>
              <a:rPr lang="el-GR" altLang="el-GR" sz="2800" b="1" dirty="0" smtClean="0"/>
              <a:t>χρήση</a:t>
            </a:r>
            <a:r>
              <a:rPr lang="el-GR" altLang="el-GR" sz="2800" dirty="0" smtClean="0"/>
              <a:t> κεφαλαίου θεωρείται κάθε αύξηση ενός οποιουδήποτε στοιχείου του ενεργητικού και κάθε μείωση ενός οποιουδήποτε στοιχείου του παθητικού. </a:t>
            </a:r>
            <a:endParaRPr lang="en-US" altLang="el-GR" sz="2800" dirty="0" smtClean="0"/>
          </a:p>
          <a:p>
            <a:pPr algn="just" eaLnBrk="1" hangingPunct="1"/>
            <a:r>
              <a:rPr lang="el-GR" altLang="el-GR" sz="2800" dirty="0" smtClean="0"/>
              <a:t>Αυξήσεις και μειώσεις υπολογίζονται συγκρίνοντας δύο διαδοχικούς ισολογισμούς.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additive="base">
                                        <p:cTn id="7"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899">
                                            <p:txEl>
                                              <p:pRg st="1" end="1"/>
                                            </p:txEl>
                                          </p:spTgt>
                                        </p:tgtEl>
                                        <p:attrNameLst>
                                          <p:attrName>style.visibility</p:attrName>
                                        </p:attrNameLst>
                                      </p:cBhvr>
                                      <p:to>
                                        <p:strVal val="visible"/>
                                      </p:to>
                                    </p:set>
                                    <p:anim calcmode="lin" valueType="num">
                                      <p:cBhvr additive="base">
                                        <p:cTn id="13" dur="500" fill="hold"/>
                                        <p:tgtEl>
                                          <p:spTgt spid="208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8899">
                                            <p:txEl>
                                              <p:pRg st="2" end="2"/>
                                            </p:txEl>
                                          </p:spTgt>
                                        </p:tgtEl>
                                        <p:attrNameLst>
                                          <p:attrName>style.visibility</p:attrName>
                                        </p:attrNameLst>
                                      </p:cBhvr>
                                      <p:to>
                                        <p:strVal val="visible"/>
                                      </p:to>
                                    </p:set>
                                    <p:anim calcmode="lin" valueType="num">
                                      <p:cBhvr additive="base">
                                        <p:cTn id="19" dur="500" fill="hold"/>
                                        <p:tgtEl>
                                          <p:spTgt spid="208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8899">
                                            <p:txEl>
                                              <p:pRg st="3" end="3"/>
                                            </p:txEl>
                                          </p:spTgt>
                                        </p:tgtEl>
                                        <p:attrNameLst>
                                          <p:attrName>style.visibility</p:attrName>
                                        </p:attrNameLst>
                                      </p:cBhvr>
                                      <p:to>
                                        <p:strVal val="visible"/>
                                      </p:to>
                                    </p:set>
                                    <p:anim calcmode="lin" valueType="num">
                                      <p:cBhvr additive="base">
                                        <p:cTn id="25" dur="500" fill="hold"/>
                                        <p:tgtEl>
                                          <p:spTgt spid="208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052736"/>
            <a:ext cx="8784976" cy="5544616"/>
          </a:xfrm>
        </p:spPr>
        <p:txBody>
          <a:bodyPr>
            <a:normAutofit fontScale="92500"/>
          </a:bodyPr>
          <a:lstStyle/>
          <a:p>
            <a:pPr algn="just">
              <a:lnSpc>
                <a:spcPct val="90000"/>
              </a:lnSpc>
              <a:buNone/>
              <a:defRPr/>
            </a:pPr>
            <a:r>
              <a:rPr lang="el-GR" sz="3000" b="1" dirty="0" smtClean="0">
                <a:solidFill>
                  <a:srgbClr val="C00000"/>
                </a:solidFill>
                <a:cs typeface="Arial" pitchFamily="34" charset="0"/>
              </a:rPr>
              <a:t>1) Η μείωση των στοιχείων του ενεργητικού από τη μία χρονική περίοδο σε μία άλλη όμοιας διάρκειας (π.χ. 3μηνο, 6μηνο, 9μηνο, 1 έτος).</a:t>
            </a:r>
          </a:p>
          <a:p>
            <a:pPr algn="just">
              <a:lnSpc>
                <a:spcPct val="90000"/>
              </a:lnSpc>
              <a:buNone/>
              <a:defRPr/>
            </a:pPr>
            <a:r>
              <a:rPr lang="el-GR" sz="3000" b="1" dirty="0" smtClean="0">
                <a:solidFill>
                  <a:srgbClr val="663300"/>
                </a:solidFill>
                <a:cs typeface="Arial" pitchFamily="34" charset="0"/>
              </a:rPr>
              <a:t>2) Η αύξηση των υποχρεώσεων στο παθητικό από τη μία χρονική περίοδο σε μία άλλη όμοιας διάρκειας (π.χ. 3μηνο, 6μηνο, 9μηνο, 1 έτος).</a:t>
            </a:r>
          </a:p>
          <a:p>
            <a:pPr algn="just">
              <a:lnSpc>
                <a:spcPct val="90000"/>
              </a:lnSpc>
              <a:buNone/>
              <a:defRPr/>
            </a:pPr>
            <a:r>
              <a:rPr lang="el-GR" sz="3000" b="1" dirty="0" smtClean="0">
                <a:solidFill>
                  <a:srgbClr val="002060"/>
                </a:solidFill>
                <a:cs typeface="Arial" pitchFamily="34" charset="0"/>
              </a:rPr>
              <a:t>3) Οι αποσβέσεις που εμφανίζονται στην κατάσταση αποτελεσμάτων χρήσης του τελευταίου έτους.</a:t>
            </a:r>
          </a:p>
          <a:p>
            <a:pPr algn="just">
              <a:lnSpc>
                <a:spcPct val="90000"/>
              </a:lnSpc>
              <a:buNone/>
              <a:defRPr/>
            </a:pPr>
            <a:r>
              <a:rPr lang="el-GR" sz="3000" b="1" dirty="0" smtClean="0">
                <a:solidFill>
                  <a:srgbClr val="7030A0"/>
                </a:solidFill>
                <a:cs typeface="Arial" pitchFamily="34" charset="0"/>
              </a:rPr>
              <a:t>4) Η πώληση μετοχών.</a:t>
            </a:r>
          </a:p>
          <a:p>
            <a:pPr algn="just">
              <a:lnSpc>
                <a:spcPct val="90000"/>
              </a:lnSpc>
              <a:buNone/>
              <a:defRPr/>
            </a:pPr>
            <a:r>
              <a:rPr lang="el-GR" sz="3000" b="1" dirty="0" smtClean="0">
                <a:solidFill>
                  <a:srgbClr val="0000FF"/>
                </a:solidFill>
                <a:cs typeface="Arial" pitchFamily="34" charset="0"/>
              </a:rPr>
              <a:t>5) Τα καθαρά μετά από φόρους κέρδη της τελευταίας χρονικής περιόδου.  </a:t>
            </a:r>
          </a:p>
          <a:p>
            <a:endParaRPr lang="el-GR" dirty="0"/>
          </a:p>
        </p:txBody>
      </p:sp>
      <p:sp>
        <p:nvSpPr>
          <p:cNvPr id="3" name="2 - Τίτλος"/>
          <p:cNvSpPr>
            <a:spLocks noGrp="1"/>
          </p:cNvSpPr>
          <p:nvPr>
            <p:ph type="title"/>
          </p:nvPr>
        </p:nvSpPr>
        <p:spPr>
          <a:xfrm>
            <a:off x="457200" y="260648"/>
            <a:ext cx="8229600" cy="792088"/>
          </a:xfrm>
        </p:spPr>
        <p:txBody>
          <a:bodyPr>
            <a:normAutofit/>
          </a:bodyPr>
          <a:lstStyle/>
          <a:p>
            <a:pPr algn="ctr"/>
            <a:r>
              <a:rPr lang="el-GR" b="1" dirty="0" smtClean="0">
                <a:solidFill>
                  <a:srgbClr val="0000FF"/>
                </a:solidFill>
              </a:rPr>
              <a:t>ΠΗΓΕΣ ΚΕΦΑΛΑΙΩΝ</a:t>
            </a:r>
            <a:endParaRPr lang="el-GR" b="1" dirty="0">
              <a:solidFill>
                <a:srgbClr val="0000FF"/>
              </a:solidFill>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1124744"/>
            <a:ext cx="8640960" cy="5400600"/>
          </a:xfrm>
        </p:spPr>
        <p:txBody>
          <a:bodyPr>
            <a:noAutofit/>
          </a:bodyPr>
          <a:lstStyle/>
          <a:p>
            <a:pPr algn="just">
              <a:lnSpc>
                <a:spcPct val="90000"/>
              </a:lnSpc>
              <a:buNone/>
              <a:defRPr/>
            </a:pPr>
            <a:r>
              <a:rPr lang="el-GR" sz="2800" b="1" dirty="0" smtClean="0">
                <a:solidFill>
                  <a:srgbClr val="006600"/>
                </a:solidFill>
                <a:cs typeface="Arial" pitchFamily="34" charset="0"/>
              </a:rPr>
              <a:t>1) Η αύξηση των στοιχείων του ενεργητικού από τη μία χρονική περίοδο σε μία άλλη όμοιας διάρκειας (π.χ. 3μηνο, 6μηνο, 9μηνο, 1 έτος).</a:t>
            </a:r>
          </a:p>
          <a:p>
            <a:pPr algn="just">
              <a:lnSpc>
                <a:spcPct val="90000"/>
              </a:lnSpc>
              <a:buNone/>
              <a:defRPr/>
            </a:pPr>
            <a:r>
              <a:rPr lang="el-GR" sz="2800" b="1" dirty="0" smtClean="0">
                <a:solidFill>
                  <a:srgbClr val="C00000"/>
                </a:solidFill>
                <a:cs typeface="Arial" pitchFamily="34" charset="0"/>
              </a:rPr>
              <a:t>2) Η μείωση των υποχρεώσεων στο παθητικό από τη μία χρονική περίοδο σε μία άλλη όμοιας διάρκειας (π.χ. 3μηνο, 6μηνο, 9μηνο, 1 έτος).</a:t>
            </a:r>
          </a:p>
          <a:p>
            <a:pPr algn="just">
              <a:lnSpc>
                <a:spcPct val="90000"/>
              </a:lnSpc>
              <a:buNone/>
              <a:defRPr/>
            </a:pPr>
            <a:r>
              <a:rPr lang="el-GR" sz="2800" b="1" dirty="0" smtClean="0">
                <a:solidFill>
                  <a:srgbClr val="7030A0"/>
                </a:solidFill>
                <a:cs typeface="Arial" pitchFamily="34" charset="0"/>
              </a:rPr>
              <a:t>3) Η ζημιά που παρουσίασε η επιχείρηση την τελευταία χρονική περίοδο.</a:t>
            </a:r>
          </a:p>
          <a:p>
            <a:pPr algn="just">
              <a:lnSpc>
                <a:spcPct val="90000"/>
              </a:lnSpc>
              <a:buNone/>
              <a:defRPr/>
            </a:pPr>
            <a:r>
              <a:rPr lang="el-GR" sz="2800" b="1" dirty="0" smtClean="0">
                <a:solidFill>
                  <a:srgbClr val="0000FF"/>
                </a:solidFill>
                <a:cs typeface="Arial" pitchFamily="34" charset="0"/>
              </a:rPr>
              <a:t>4) Η καταβολή από την επιχείρηση μερίσματος τοις μετρητοίς στους μετόχους της.</a:t>
            </a:r>
          </a:p>
          <a:p>
            <a:pPr algn="just">
              <a:lnSpc>
                <a:spcPct val="90000"/>
              </a:lnSpc>
              <a:buNone/>
              <a:defRPr/>
            </a:pPr>
            <a:r>
              <a:rPr lang="el-GR" sz="2800" b="1" dirty="0" smtClean="0">
                <a:solidFill>
                  <a:srgbClr val="92D050"/>
                </a:solidFill>
                <a:cs typeface="Arial" pitchFamily="34" charset="0"/>
              </a:rPr>
              <a:t> </a:t>
            </a:r>
            <a:r>
              <a:rPr lang="el-GR" sz="2800" b="1" dirty="0" smtClean="0">
                <a:solidFill>
                  <a:srgbClr val="663300"/>
                </a:solidFill>
                <a:cs typeface="Arial" pitchFamily="34" charset="0"/>
              </a:rPr>
              <a:t>5) Η αγορά μετοχών (ιδίων ή ξένων) από την επιχείρηση.</a:t>
            </a:r>
            <a:endParaRPr lang="el-GR" sz="2800" b="1" dirty="0">
              <a:solidFill>
                <a:srgbClr val="663300"/>
              </a:solidFill>
            </a:endParaRPr>
          </a:p>
        </p:txBody>
      </p:sp>
      <p:sp>
        <p:nvSpPr>
          <p:cNvPr id="3" name="2 - Τίτλος"/>
          <p:cNvSpPr>
            <a:spLocks noGrp="1"/>
          </p:cNvSpPr>
          <p:nvPr>
            <p:ph type="title"/>
          </p:nvPr>
        </p:nvSpPr>
        <p:spPr>
          <a:xfrm>
            <a:off x="457200" y="152400"/>
            <a:ext cx="8229600" cy="900336"/>
          </a:xfrm>
        </p:spPr>
        <p:txBody>
          <a:bodyPr/>
          <a:lstStyle/>
          <a:p>
            <a:pPr algn="ctr"/>
            <a:r>
              <a:rPr lang="el-GR" b="1" dirty="0" smtClean="0">
                <a:solidFill>
                  <a:srgbClr val="C00000"/>
                </a:solidFill>
              </a:rPr>
              <a:t>ΧΡΗΣΕΙΣ ΚΕΦΑΛΑΙΩΝ</a:t>
            </a:r>
            <a:endParaRPr lang="el-GR" b="1" dirty="0">
              <a:solidFill>
                <a:srgbClr val="C00000"/>
              </a:solidFill>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4"/>
          <p:cNvGraphicFramePr>
            <a:graphicFrameLocks/>
          </p:cNvGraphicFramePr>
          <p:nvPr/>
        </p:nvGraphicFramePr>
        <p:xfrm>
          <a:off x="0" y="260350"/>
          <a:ext cx="9144000" cy="6597649"/>
        </p:xfrm>
        <a:graphic>
          <a:graphicData uri="http://schemas.openxmlformats.org/drawingml/2006/table">
            <a:tbl>
              <a:tblPr/>
              <a:tblGrid>
                <a:gridCol w="5111749"/>
                <a:gridCol w="4032251"/>
              </a:tblGrid>
              <a:tr h="225926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C00000"/>
                          </a:solidFill>
                          <a:effectLst/>
                          <a:latin typeface="Arial" pitchFamily="34" charset="0"/>
                          <a:cs typeface="Arial" pitchFamily="34" charset="0"/>
                        </a:rPr>
                        <a:t>ΠΙΝΑΚΑΣ ΠΗΓΩΝ &amp; ΧΡΗΣΕΩΝ</a:t>
                      </a:r>
                      <a:endParaRPr kumimoji="0" lang="el-GR" sz="2400" b="0" i="0" u="none" strike="noStrike" cap="none" normalizeH="0" baseline="0" dirty="0" smtClean="0">
                        <a:ln>
                          <a:noFill/>
                        </a:ln>
                        <a:solidFill>
                          <a:srgbClr val="C00000"/>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44612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CC"/>
                          </a:solidFill>
                          <a:effectLst/>
                          <a:latin typeface="Arial" pitchFamily="34" charset="0"/>
                          <a:cs typeface="Arial" pitchFamily="34" charset="0"/>
                        </a:rPr>
                        <a:t>ΠΗΓΕΣ ΚΕΦΑΛΑΙΟΥ</a:t>
                      </a:r>
                      <a:endParaRPr kumimoji="0" lang="el-GR" sz="2400" b="0"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6600"/>
                          </a:solidFill>
                          <a:effectLst/>
                          <a:latin typeface="Arial" pitchFamily="34" charset="0"/>
                          <a:cs typeface="Arial" pitchFamily="34" charset="0"/>
                        </a:rPr>
                        <a:t>ΧΡΗΣΕΙΣ ΚΕΦΑΛΑΙΟΥ</a:t>
                      </a:r>
                      <a:endParaRPr kumimoji="0" lang="el-GR" sz="2400" b="0" i="0" u="none" strike="noStrike" cap="none" normalizeH="0" baseline="0" dirty="0" smtClean="0">
                        <a:ln>
                          <a:noFill/>
                        </a:ln>
                        <a:solidFill>
                          <a:srgbClr val="006600"/>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00"/>
                    </a:solidFill>
                  </a:tcPr>
                </a:tc>
              </a:tr>
              <a:tr h="144612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CC"/>
                          </a:solidFill>
                          <a:effectLst/>
                          <a:latin typeface="Arial" pitchFamily="34" charset="0"/>
                          <a:cs typeface="Arial" pitchFamily="34" charset="0"/>
                        </a:rPr>
                        <a:t>Αύξηση Παθητικού</a:t>
                      </a:r>
                      <a:endParaRPr kumimoji="0" lang="el-GR" sz="2400" b="0"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7030A0"/>
                          </a:solidFill>
                          <a:effectLst/>
                          <a:latin typeface="Arial" pitchFamily="34" charset="0"/>
                          <a:cs typeface="Arial" pitchFamily="34" charset="0"/>
                        </a:rPr>
                        <a:t>Αύξηση Ενεργητικού</a:t>
                      </a:r>
                      <a:endParaRPr kumimoji="0" lang="el-GR" sz="2400" b="0" i="0" u="none" strike="noStrike" cap="none" normalizeH="0" baseline="0" dirty="0" smtClean="0">
                        <a:ln>
                          <a:noFill/>
                        </a:ln>
                        <a:solidFill>
                          <a:srgbClr val="7030A0"/>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44612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C00000"/>
                          </a:solidFill>
                          <a:effectLst/>
                          <a:latin typeface="Arial" pitchFamily="34" charset="0"/>
                          <a:cs typeface="Arial" pitchFamily="34" charset="0"/>
                        </a:rPr>
                        <a:t>Μείωση Ενεργητικού</a:t>
                      </a:r>
                      <a:endParaRPr kumimoji="0" lang="el-GR" sz="2400" b="0" i="0" u="none" strike="noStrike" cap="none" normalizeH="0" baseline="0" dirty="0" smtClean="0">
                        <a:ln>
                          <a:noFill/>
                        </a:ln>
                        <a:solidFill>
                          <a:srgbClr val="C00000"/>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663300"/>
                          </a:solidFill>
                          <a:effectLst/>
                          <a:latin typeface="Arial" pitchFamily="34" charset="0"/>
                          <a:cs typeface="Arial" pitchFamily="34" charset="0"/>
                        </a:rPr>
                        <a:t>Μείωση Παθητικού</a:t>
                      </a:r>
                      <a:endParaRPr kumimoji="0" lang="el-GR" sz="2400" b="0" i="0" u="none" strike="noStrike" cap="none" normalizeH="0" baseline="0" dirty="0" smtClean="0">
                        <a:ln>
                          <a:noFill/>
                        </a:ln>
                        <a:solidFill>
                          <a:srgbClr val="663300"/>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301625" y="228600"/>
            <a:ext cx="8540750" cy="536575"/>
          </a:xfrm>
        </p:spPr>
        <p:txBody>
          <a:bodyPr/>
          <a:lstStyle/>
          <a:p>
            <a:pPr algn="ctr"/>
            <a:r>
              <a:rPr lang="el-GR" sz="2700" b="1" dirty="0">
                <a:solidFill>
                  <a:schemeClr val="tx2">
                    <a:lumMod val="50000"/>
                  </a:schemeClr>
                </a:solidFill>
              </a:rPr>
              <a:t>Πηγές και Χρήσεις Κεφαλαίων</a:t>
            </a:r>
          </a:p>
        </p:txBody>
      </p:sp>
      <p:graphicFrame>
        <p:nvGraphicFramePr>
          <p:cNvPr id="399469" name="Group 109"/>
          <p:cNvGraphicFramePr>
            <a:graphicFrameLocks noGrp="1"/>
          </p:cNvGraphicFramePr>
          <p:nvPr>
            <p:ph idx="1"/>
          </p:nvPr>
        </p:nvGraphicFramePr>
        <p:xfrm>
          <a:off x="301625" y="908050"/>
          <a:ext cx="8540750" cy="5726114"/>
        </p:xfrm>
        <a:graphic>
          <a:graphicData uri="http://schemas.openxmlformats.org/drawingml/2006/table">
            <a:tbl>
              <a:tblPr/>
              <a:tblGrid>
                <a:gridCol w="3190875"/>
                <a:gridCol w="5349875"/>
              </a:tblGrid>
              <a:tr h="787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Συνηθέστερες Πηγές Κεφαλαίων</a:t>
                      </a:r>
                      <a:endParaRPr kumimoji="0" lang="el-GR" sz="21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Συνηθέστεροι Τρόποι Χρήσης Κεφαλαίων</a:t>
                      </a:r>
                      <a:endParaRPr kumimoji="0" lang="el-GR" sz="21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400">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1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Λειτουργικό Κεφάλαιο</a:t>
                      </a:r>
                      <a:endParaRPr kumimoji="0" lang="el-GR" sz="2100" b="0" i="0" u="none" strike="noStrike" cap="none" normalizeH="0" baseline="0" dirty="0" smtClean="0">
                        <a:ln>
                          <a:noFill/>
                        </a:ln>
                        <a:solidFill>
                          <a:srgbClr val="0000FF"/>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Μεταβολή Παγίων Περιουσιακών Στοιχείων</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5475">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1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Αύξηση Μετοχικού Κεφαλαίου</a:t>
                      </a:r>
                      <a:endParaRPr kumimoji="0" lang="el-GR" sz="2100" b="0" i="0" u="none" strike="noStrike" cap="none" normalizeH="0" baseline="0" dirty="0" smtClean="0">
                        <a:ln>
                          <a:noFill/>
                        </a:ln>
                        <a:solidFill>
                          <a:srgbClr val="0000FF"/>
                        </a:solidFill>
                        <a:effectLst/>
                        <a:latin typeface="Arial"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Αποπληρωμή Μακροπρόθεσμων Δανείων</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Πληρωμή Τόκων Δανείων</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400">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1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Μακροπρόθεσμα Δάνεια</a:t>
                      </a:r>
                      <a:endParaRPr kumimoji="0" lang="el-GR" sz="2100" b="0" i="0" u="none" strike="noStrike" cap="none" normalizeH="0" baseline="0" dirty="0" smtClean="0">
                        <a:ln>
                          <a:noFill/>
                        </a:ln>
                        <a:solidFill>
                          <a:srgbClr val="0000FF"/>
                        </a:solidFill>
                        <a:effectLst/>
                        <a:latin typeface="Arial"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Αμοιβή για πληρωμή Εγγύησης Παροχής Δανείου</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3">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Μεταβολή Αποθεμάτων</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1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Βραχυπρόθεσμα Δάνεια</a:t>
                      </a:r>
                      <a:endParaRPr kumimoji="0" lang="el-GR" sz="2100" b="0" i="0" u="none" strike="noStrike" cap="none" normalizeH="0" baseline="0" dirty="0" smtClean="0">
                        <a:ln>
                          <a:noFill/>
                        </a:ln>
                        <a:solidFill>
                          <a:srgbClr val="0000FF"/>
                        </a:solidFill>
                        <a:effectLst/>
                        <a:latin typeface="Arial"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Μεταβολή Πληρωτέων Λογαριασμών</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400">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Μεταβολή σε Βραχυπρόθεσμα Περιουσιακά Στοιχεία</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3">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1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Είσπραξη Τόκων</a:t>
                      </a:r>
                      <a:endParaRPr kumimoji="0" lang="el-GR" sz="2100" b="0" i="0" u="none" strike="noStrike" cap="none" normalizeH="0" baseline="0" dirty="0" smtClean="0">
                        <a:ln>
                          <a:noFill/>
                        </a:ln>
                        <a:solidFill>
                          <a:srgbClr val="0000FF"/>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Wingdings" pitchFamily="2" charset="2"/>
                        <a:buChar char=""/>
                        <a:tabLst>
                          <a:tab pos="266700" algn="l"/>
                        </a:tabLst>
                      </a:pPr>
                      <a:r>
                        <a:rPr kumimoji="0" lang="el-GR" sz="21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Πληρωτέοι Φόροι</a:t>
                      </a:r>
                      <a:endParaRPr kumimoji="0" lang="el-GR" sz="2100" b="0" i="0" u="none" strike="noStrike" cap="none" normalizeH="0" baseline="0" dirty="0" smtClean="0">
                        <a:ln>
                          <a:noFill/>
                        </a:ln>
                        <a:solidFill>
                          <a:srgbClr val="C00000"/>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rmAutofit fontScale="90000"/>
          </a:bodyPr>
          <a:lstStyle/>
          <a:p>
            <a:r>
              <a:rPr lang="el-GR" b="1" noProof="1" smtClean="0">
                <a:solidFill>
                  <a:srgbClr val="FF0000"/>
                </a:solidFill>
              </a:rPr>
              <a:t>ΠΗΓΕΣ-ΧΡΗΣΕΙΣ ΚΕΦΑΛΑΙΩΝ</a:t>
            </a:r>
            <a:endParaRPr lang="en-US" noProof="1" smtClean="0">
              <a:solidFill>
                <a:srgbClr val="FF0000"/>
              </a:solidFill>
              <a:latin typeface="Times New Roman" pitchFamily="18" charset="0"/>
              <a:cs typeface="Times New Roman" pitchFamily="18" charset="0"/>
            </a:endParaRPr>
          </a:p>
        </p:txBody>
      </p:sp>
      <p:sp>
        <p:nvSpPr>
          <p:cNvPr id="9" name="Rectangle 9"/>
          <p:cNvSpPr txBox="1">
            <a:spLocks noChangeArrowheads="1"/>
          </p:cNvSpPr>
          <p:nvPr/>
        </p:nvSpPr>
        <p:spPr bwMode="auto">
          <a:xfrm>
            <a:off x="395536" y="980728"/>
            <a:ext cx="8397875"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indent="-457200" algn="just">
              <a:buFont typeface="+mj-lt"/>
              <a:buAutoNum type="arabicPeriod"/>
            </a:pPr>
            <a:r>
              <a:rPr lang="el-GR" sz="2800" dirty="0" smtClean="0"/>
              <a:t>Η </a:t>
            </a:r>
            <a:r>
              <a:rPr lang="el-GR" sz="2800" dirty="0"/>
              <a:t>ανάλυση των πηγών και των χρήσεων των κεφαλαίων μιας επιχείρησης παρέχει πληροφορίες για τις πηγές προέλευσης των κεφαλαίων της, καθώς και για τον τρόπο με τον οποίο αυτά χρησιμοποιήθηκαν ή θα χρησιμοποιηθούν σε μια συγκεκριμένη χρονική περίοδο</a:t>
            </a:r>
            <a:r>
              <a:rPr lang="el-GR" sz="2800" dirty="0" smtClean="0"/>
              <a:t>.</a:t>
            </a:r>
          </a:p>
          <a:p>
            <a:pPr marL="457200" indent="-457200" algn="just">
              <a:buFont typeface="+mj-lt"/>
              <a:buAutoNum type="arabicPeriod"/>
            </a:pPr>
            <a:r>
              <a:rPr lang="el-GR" sz="2800" dirty="0"/>
              <a:t>Για την κατάρτιση ενός πίνακα Πηγών και Χρήσεων κεφαλαίου υπολογίζουμε τη μεταβολή μεταξύ δύο </a:t>
            </a:r>
            <a:r>
              <a:rPr lang="el-GR" sz="2800" dirty="0" smtClean="0"/>
              <a:t>διαχειριστικών χρήσεων (π.χ. 9μηνο 2018 και 9μηνο 2019), </a:t>
            </a:r>
            <a:r>
              <a:rPr lang="el-GR" sz="2800" dirty="0"/>
              <a:t>ενώ γίνεται ταξινόμηση των λογαριασμών σε Πηγές και Χρήσεις κεφαλαίου.</a:t>
            </a:r>
          </a:p>
          <a:p>
            <a:pPr algn="just"/>
            <a:endParaRPr lang="el-GR" sz="2400" dirty="0"/>
          </a:p>
          <a:p>
            <a:pPr marL="457200" lvl="0" indent="-457200" algn="just">
              <a:buFont typeface="+mj-lt"/>
              <a:buAutoNum type="arabicPeriod"/>
            </a:pPr>
            <a:endParaRPr lang="el-GR" sz="2400" dirty="0"/>
          </a:p>
        </p:txBody>
      </p:sp>
      <p:sp>
        <p:nvSpPr>
          <p:cNvPr id="5" name="4 - Θέση αριθμού διαφάνειας"/>
          <p:cNvSpPr>
            <a:spLocks noGrp="1"/>
          </p:cNvSpPr>
          <p:nvPr>
            <p:ph type="sldNum" sz="quarter" idx="12"/>
          </p:nvPr>
        </p:nvSpPr>
        <p:spPr/>
        <p:txBody>
          <a:bodyPr/>
          <a:lstStyle/>
          <a:p>
            <a:fld id="{D5749F1D-BA61-48D9-8B82-4B1F9C6348F4}" type="slidenum">
              <a:rPr lang="el-GR" smtClean="0"/>
              <a:pPr/>
              <a:t>287</a:t>
            </a:fld>
            <a:endParaRPr lang="el-GR" dirty="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rmAutofit fontScale="90000"/>
          </a:bodyPr>
          <a:lstStyle/>
          <a:p>
            <a:r>
              <a:rPr lang="el-GR" b="1" noProof="1" smtClean="0">
                <a:solidFill>
                  <a:srgbClr val="FF0000"/>
                </a:solidFill>
              </a:rPr>
              <a:t>ΠΗΓΕΣ-ΧΡΗΣΕΙΣ ΚΕΦΑΛΑΙΩΝ</a:t>
            </a:r>
            <a:endParaRPr lang="en-US" noProof="1" smtClean="0">
              <a:solidFill>
                <a:srgbClr val="FF0000"/>
              </a:solidFill>
              <a:latin typeface="Times New Roman" pitchFamily="18" charset="0"/>
              <a:cs typeface="Times New Roman" pitchFamily="18" charset="0"/>
            </a:endParaRPr>
          </a:p>
        </p:txBody>
      </p:sp>
      <p:sp>
        <p:nvSpPr>
          <p:cNvPr id="9" name="Rectangle 9"/>
          <p:cNvSpPr txBox="1">
            <a:spLocks noChangeArrowheads="1"/>
          </p:cNvSpPr>
          <p:nvPr/>
        </p:nvSpPr>
        <p:spPr bwMode="auto">
          <a:xfrm>
            <a:off x="395536" y="980728"/>
            <a:ext cx="8397875" cy="2376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indent="-457200" algn="just">
              <a:buFont typeface="+mj-lt"/>
              <a:buAutoNum type="arabicPeriod"/>
            </a:pPr>
            <a:r>
              <a:rPr lang="el-GR" sz="2400" dirty="0"/>
              <a:t>Μια </a:t>
            </a:r>
            <a:r>
              <a:rPr lang="el-GR" sz="2400" b="1" i="1" dirty="0"/>
              <a:t>Πηγή Κεφαλαίου</a:t>
            </a:r>
            <a:r>
              <a:rPr lang="el-GR" sz="2400" dirty="0"/>
              <a:t> δημιουργείται από τη μείωση των στοιχείων (λογαριασμών) του Ενεργητικού και από την αύξηση των στοιχείων του Παθητικού.</a:t>
            </a:r>
          </a:p>
          <a:p>
            <a:pPr marL="457200" indent="-457200" algn="just">
              <a:buFont typeface="+mj-lt"/>
              <a:buAutoNum type="arabicPeriod"/>
            </a:pPr>
            <a:r>
              <a:rPr lang="el-GR" sz="2400" dirty="0"/>
              <a:t>Μία </a:t>
            </a:r>
            <a:r>
              <a:rPr lang="el-GR" sz="2400" b="1" i="1" dirty="0"/>
              <a:t>Χρήση Κεφαλαίου</a:t>
            </a:r>
            <a:r>
              <a:rPr lang="el-GR" sz="2400" dirty="0"/>
              <a:t> δημιουργείται από την αύξηση των στοιχείων (λογαριασμών) του Ενεργητικού και από την μείωση των στοιχείων (λογαριασμών) του Παθητικού.</a:t>
            </a:r>
          </a:p>
          <a:p>
            <a:pPr algn="just"/>
            <a:endParaRPr lang="el-GR" sz="2000" dirty="0"/>
          </a:p>
          <a:p>
            <a:pPr marL="457200" lvl="0" indent="-457200" algn="just">
              <a:buFont typeface="+mj-lt"/>
              <a:buAutoNum type="arabicPeriod"/>
            </a:pPr>
            <a:endParaRPr lang="el-GR" sz="2000" dirty="0"/>
          </a:p>
        </p:txBody>
      </p:sp>
      <p:graphicFrame>
        <p:nvGraphicFramePr>
          <p:cNvPr id="4" name="3 - Πίνακας"/>
          <p:cNvGraphicFramePr>
            <a:graphicFrameLocks noGrp="1"/>
          </p:cNvGraphicFramePr>
          <p:nvPr/>
        </p:nvGraphicFramePr>
        <p:xfrm>
          <a:off x="251520" y="3501008"/>
          <a:ext cx="8640960" cy="2592289"/>
        </p:xfrm>
        <a:graphic>
          <a:graphicData uri="http://schemas.openxmlformats.org/drawingml/2006/table">
            <a:tbl>
              <a:tblPr/>
              <a:tblGrid>
                <a:gridCol w="1088445"/>
                <a:gridCol w="3115266"/>
                <a:gridCol w="1919744"/>
                <a:gridCol w="2517505"/>
              </a:tblGrid>
              <a:tr h="588785">
                <a:tc gridSpan="2">
                  <a:txBody>
                    <a:bodyPr/>
                    <a:lstStyle/>
                    <a:p>
                      <a:pPr algn="ctr">
                        <a:lnSpc>
                          <a:spcPct val="115000"/>
                        </a:lnSpc>
                        <a:spcAft>
                          <a:spcPts val="1000"/>
                        </a:spcAft>
                      </a:pPr>
                      <a:r>
                        <a:rPr lang="en-US" sz="2400" b="1" dirty="0">
                          <a:latin typeface="Cambria"/>
                          <a:ea typeface="Times New Roman"/>
                          <a:cs typeface="Times New Roman"/>
                        </a:rPr>
                        <a:t>Ενεργητικό</a:t>
                      </a:r>
                      <a:endParaRPr lang="el-GR" sz="2400"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l-GR"/>
                    </a:p>
                  </a:txBody>
                  <a:tcPr/>
                </a:tc>
                <a:tc gridSpan="2">
                  <a:txBody>
                    <a:bodyPr/>
                    <a:lstStyle/>
                    <a:p>
                      <a:pPr algn="ctr">
                        <a:lnSpc>
                          <a:spcPct val="115000"/>
                        </a:lnSpc>
                        <a:spcAft>
                          <a:spcPts val="1000"/>
                        </a:spcAft>
                      </a:pPr>
                      <a:r>
                        <a:rPr lang="en-US" sz="2400" b="1" dirty="0">
                          <a:latin typeface="Cambria"/>
                          <a:ea typeface="Times New Roman"/>
                          <a:cs typeface="Times New Roman"/>
                        </a:rPr>
                        <a:t>Παθητικό</a:t>
                      </a:r>
                      <a:endParaRPr lang="el-GR" sz="2400"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l-GR"/>
                    </a:p>
                  </a:txBody>
                  <a:tcPr/>
                </a:tc>
              </a:tr>
              <a:tr h="1001752">
                <a:tc>
                  <a:txBody>
                    <a:bodyPr/>
                    <a:lstStyle/>
                    <a:p>
                      <a:pPr algn="ctr">
                        <a:lnSpc>
                          <a:spcPct val="115000"/>
                        </a:lnSpc>
                        <a:spcAft>
                          <a:spcPts val="1000"/>
                        </a:spcAft>
                      </a:pPr>
                      <a:r>
                        <a:rPr lang="en-US" sz="2200" b="1" dirty="0">
                          <a:latin typeface="Cambria"/>
                          <a:ea typeface="Times New Roman"/>
                          <a:cs typeface="Times New Roman"/>
                        </a:rPr>
                        <a:t>(+)</a:t>
                      </a:r>
                      <a:endParaRPr lang="el-GR" sz="22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lnSpc>
                          <a:spcPct val="115000"/>
                        </a:lnSpc>
                        <a:spcAft>
                          <a:spcPts val="1000"/>
                        </a:spcAft>
                      </a:pPr>
                      <a:r>
                        <a:rPr lang="en-US" sz="2400" b="1" dirty="0">
                          <a:latin typeface="Cambria"/>
                          <a:ea typeface="Calibri"/>
                          <a:cs typeface="Times New Roman"/>
                        </a:rPr>
                        <a:t>Εκροή-Χρήση Κεφαλαίου</a:t>
                      </a:r>
                      <a:endParaRPr lang="el-GR" sz="24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1000"/>
                        </a:spcAft>
                      </a:pPr>
                      <a:r>
                        <a:rPr lang="en-US" sz="2400" b="1" dirty="0">
                          <a:latin typeface="Cambria"/>
                          <a:ea typeface="Calibri"/>
                          <a:cs typeface="Times New Roman"/>
                        </a:rPr>
                        <a:t>(+)</a:t>
                      </a:r>
                      <a:endParaRPr lang="el-GR" sz="24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lnSpc>
                          <a:spcPct val="115000"/>
                        </a:lnSpc>
                        <a:spcAft>
                          <a:spcPts val="1000"/>
                        </a:spcAft>
                      </a:pPr>
                      <a:r>
                        <a:rPr lang="en-US" sz="2400" b="1" dirty="0">
                          <a:latin typeface="Cambria"/>
                          <a:ea typeface="Calibri"/>
                          <a:cs typeface="Times New Roman"/>
                        </a:rPr>
                        <a:t>Εισροή-Πηγή Κεφαλαίου</a:t>
                      </a:r>
                      <a:endParaRPr lang="el-GR" sz="24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1001752">
                <a:tc>
                  <a:txBody>
                    <a:bodyPr/>
                    <a:lstStyle/>
                    <a:p>
                      <a:pPr algn="ctr">
                        <a:lnSpc>
                          <a:spcPct val="115000"/>
                        </a:lnSpc>
                        <a:spcAft>
                          <a:spcPts val="1000"/>
                        </a:spcAft>
                      </a:pPr>
                      <a:r>
                        <a:rPr lang="en-US" sz="2200" b="1" dirty="0">
                          <a:latin typeface="Cambria"/>
                          <a:ea typeface="Times New Roman"/>
                          <a:cs typeface="Times New Roman"/>
                        </a:rPr>
                        <a:t>(-)</a:t>
                      </a:r>
                      <a:endParaRPr lang="el-GR" sz="22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15000"/>
                        </a:lnSpc>
                        <a:spcAft>
                          <a:spcPts val="1000"/>
                        </a:spcAft>
                      </a:pPr>
                      <a:r>
                        <a:rPr lang="en-US" sz="2400" b="1" dirty="0">
                          <a:latin typeface="Cambria"/>
                          <a:ea typeface="Calibri"/>
                          <a:cs typeface="Times New Roman"/>
                        </a:rPr>
                        <a:t>Εισροή-Πηγή Κεφαλαίου</a:t>
                      </a:r>
                      <a:endParaRPr lang="el-GR" sz="24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1000"/>
                        </a:spcAft>
                      </a:pPr>
                      <a:r>
                        <a:rPr lang="en-US" sz="2400" b="1" dirty="0">
                          <a:latin typeface="Cambria"/>
                          <a:ea typeface="Calibri"/>
                          <a:cs typeface="Times New Roman"/>
                        </a:rPr>
                        <a:t>(-)</a:t>
                      </a:r>
                      <a:endParaRPr lang="el-GR" sz="24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15000"/>
                        </a:lnSpc>
                        <a:spcAft>
                          <a:spcPts val="1000"/>
                        </a:spcAft>
                      </a:pPr>
                      <a:r>
                        <a:rPr lang="en-US" sz="2400" b="1" dirty="0">
                          <a:latin typeface="Cambria"/>
                          <a:ea typeface="Calibri"/>
                          <a:cs typeface="Times New Roman"/>
                        </a:rPr>
                        <a:t>Εκροή-Χρήση Κεφαλαίου</a:t>
                      </a:r>
                      <a:endParaRPr lang="el-GR" sz="2400" b="1" dirty="0">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6" name="5 - Θέση αριθμού διαφάνειας"/>
          <p:cNvSpPr>
            <a:spLocks noGrp="1"/>
          </p:cNvSpPr>
          <p:nvPr>
            <p:ph type="sldNum" sz="quarter" idx="12"/>
          </p:nvPr>
        </p:nvSpPr>
        <p:spPr/>
        <p:txBody>
          <a:bodyPr/>
          <a:lstStyle/>
          <a:p>
            <a:fld id="{D5749F1D-BA61-48D9-8B82-4B1F9C6348F4}" type="slidenum">
              <a:rPr lang="el-GR" smtClean="0"/>
              <a:pPr/>
              <a:t>288</a:t>
            </a:fld>
            <a:endParaRPr lang="el-GR" dirty="0"/>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914" name="Rectangle 90"/>
          <p:cNvSpPr>
            <a:spLocks noGrp="1" noChangeArrowheads="1"/>
          </p:cNvSpPr>
          <p:nvPr>
            <p:ph type="title"/>
          </p:nvPr>
        </p:nvSpPr>
        <p:spPr>
          <a:xfrm>
            <a:off x="0" y="188913"/>
            <a:ext cx="9144000" cy="576262"/>
          </a:xfrm>
        </p:spPr>
        <p:txBody>
          <a:bodyPr>
            <a:normAutofit fontScale="90000"/>
          </a:bodyPr>
          <a:lstStyle/>
          <a:p>
            <a:pPr algn="ctr"/>
            <a:r>
              <a:rPr lang="el-GR" sz="4800" dirty="0" smtClean="0"/>
              <a:t/>
            </a:r>
            <a:br>
              <a:rPr lang="el-GR" sz="4800" dirty="0" smtClean="0"/>
            </a:br>
            <a:r>
              <a:rPr lang="el-GR" sz="4800" b="1" dirty="0" smtClean="0">
                <a:solidFill>
                  <a:srgbClr val="C00000"/>
                </a:solidFill>
              </a:rPr>
              <a:t>ΑΣΚΗΣΗ </a:t>
            </a:r>
            <a:r>
              <a:rPr lang="el-GR" sz="6700" b="1" dirty="0" smtClean="0">
                <a:solidFill>
                  <a:srgbClr val="C00000"/>
                </a:solidFill>
              </a:rPr>
              <a:t>1</a:t>
            </a:r>
            <a:endParaRPr lang="el-GR" sz="6700" b="1" dirty="0">
              <a:solidFill>
                <a:srgbClr val="C00000"/>
              </a:solidFill>
            </a:endParaRPr>
          </a:p>
        </p:txBody>
      </p:sp>
      <p:graphicFrame>
        <p:nvGraphicFramePr>
          <p:cNvPr id="461916" name="Group 92"/>
          <p:cNvGraphicFramePr>
            <a:graphicFrameLocks noGrp="1"/>
          </p:cNvGraphicFramePr>
          <p:nvPr>
            <p:ph idx="1"/>
          </p:nvPr>
        </p:nvGraphicFramePr>
        <p:xfrm>
          <a:off x="179514" y="1052513"/>
          <a:ext cx="8712966" cy="5256219"/>
        </p:xfrm>
        <a:graphic>
          <a:graphicData uri="http://schemas.openxmlformats.org/drawingml/2006/table">
            <a:tbl>
              <a:tblPr/>
              <a:tblGrid>
                <a:gridCol w="6276588"/>
                <a:gridCol w="1217265"/>
                <a:gridCol w="1219113"/>
              </a:tblGrid>
              <a:tr h="57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a:t>
                      </a:r>
                      <a:r>
                        <a:rPr kumimoji="0" lang="el-GR" sz="1600" b="1" i="0" u="sng" strike="noStrike" cap="none" normalizeH="0" baseline="0" dirty="0" smtClean="0">
                          <a:ln>
                            <a:noFill/>
                          </a:ln>
                          <a:solidFill>
                            <a:schemeClr val="tx1"/>
                          </a:solidFill>
                          <a:effectLst/>
                          <a:latin typeface="Arial Greek" charset="-95"/>
                        </a:rPr>
                        <a:t>Δίνονται</a:t>
                      </a:r>
                      <a:r>
                        <a:rPr kumimoji="0" lang="el-GR" sz="1600" b="1" i="0" u="none" strike="noStrike" cap="none" normalizeH="0" baseline="0" dirty="0" smtClean="0">
                          <a:ln>
                            <a:noFill/>
                          </a:ln>
                          <a:solidFill>
                            <a:schemeClr val="tx1"/>
                          </a:solidFill>
                          <a:effectLst/>
                          <a:latin typeface="Arial Greek" charset="-95"/>
                        </a:rPr>
                        <a:t> :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sng" strike="noStrike" cap="none" normalizeH="0" baseline="0" dirty="0" smtClean="0">
                          <a:ln>
                            <a:noFill/>
                          </a:ln>
                          <a:solidFill>
                            <a:srgbClr val="663300"/>
                          </a:solidFill>
                          <a:effectLst/>
                          <a:latin typeface="Arial Greek" charset="-95"/>
                        </a:rPr>
                        <a:t>2015</a:t>
                      </a:r>
                      <a:endParaRPr kumimoji="0" lang="el-GR" sz="2400" b="1" i="0" u="none" strike="noStrike" cap="none" normalizeH="0" baseline="0" dirty="0" smtClean="0">
                        <a:ln>
                          <a:noFill/>
                        </a:ln>
                        <a:solidFill>
                          <a:srgbClr val="663300"/>
                        </a:solidFill>
                        <a:effectLst/>
                        <a:latin typeface="Arial" pitchFamily="34" charset="0"/>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sng" strike="noStrike" cap="none" normalizeH="0" baseline="0" dirty="0" smtClean="0">
                          <a:ln>
                            <a:noFill/>
                          </a:ln>
                          <a:solidFill>
                            <a:srgbClr val="663300"/>
                          </a:solidFill>
                          <a:effectLst/>
                          <a:latin typeface="Arial Greek" charset="-95"/>
                        </a:rPr>
                        <a:t>2016</a:t>
                      </a:r>
                      <a:endParaRPr kumimoji="0" lang="el-GR" sz="2400" b="1" i="0" u="none" strike="noStrike" cap="none" normalizeH="0" baseline="0" dirty="0" smtClean="0">
                        <a:ln>
                          <a:noFill/>
                        </a:ln>
                        <a:solidFill>
                          <a:srgbClr val="663300"/>
                        </a:solidFill>
                        <a:effectLst/>
                        <a:latin typeface="Arial" pitchFamily="34" charset="0"/>
                      </a:endParaRPr>
                    </a:p>
                  </a:txBody>
                  <a:tcPr anchor="b" horzOverflow="overflow">
                    <a:lnL>
                      <a:noFill/>
                    </a:lnL>
                    <a:lnR cap="flat">
                      <a:noFill/>
                    </a:lnR>
                    <a:lnT>
                      <a:noFill/>
                    </a:lnT>
                    <a:lnB>
                      <a:noFill/>
                    </a:lnB>
                    <a:lnTlToBr>
                      <a:noFill/>
                    </a:lnTlToBr>
                    <a:lnBlToTr>
                      <a:noFill/>
                    </a:lnBlToTr>
                    <a:solidFill>
                      <a:srgbClr val="FFFF00"/>
                    </a:solid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•ΠΑΓΙΑ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•ΕΜΠΟΡΕΥΜΑΤΑ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•ΠΕΛΑΤΕΣ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•ΤΑΜΕΙΟ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CC"/>
                          </a:solidFill>
                          <a:effectLst/>
                          <a:latin typeface="Arial Greek" charset="-95"/>
                        </a:rPr>
                        <a:t>Σύνολο Ενεργητικού</a:t>
                      </a:r>
                      <a:endParaRPr kumimoji="0" lang="el-GR" sz="2400" b="1" i="0" u="none" strike="noStrike" cap="none" normalizeH="0" baseline="0" dirty="0" smtClean="0">
                        <a:ln>
                          <a:noFill/>
                        </a:ln>
                        <a:solidFill>
                          <a:srgbClr val="0000CC"/>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CC"/>
                          </a:solidFill>
                          <a:effectLst/>
                          <a:latin typeface="Arial Greek" charset="-95"/>
                        </a:rPr>
                        <a:t>1000</a:t>
                      </a:r>
                      <a:endParaRPr kumimoji="0" lang="el-GR" sz="2400" b="1" i="0" u="none" strike="noStrike" cap="none" normalizeH="0" baseline="0" dirty="0" smtClean="0">
                        <a:ln>
                          <a:noFill/>
                        </a:ln>
                        <a:solidFill>
                          <a:srgbClr val="0000CC"/>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CC"/>
                          </a:solidFill>
                          <a:effectLst/>
                          <a:latin typeface="Arial Greek" charset="-95"/>
                        </a:rPr>
                        <a:t>1200</a:t>
                      </a:r>
                      <a:endParaRPr kumimoji="0" lang="el-GR" sz="2400" b="1" i="0" u="none" strike="noStrike" cap="none" normalizeH="0" baseline="0" dirty="0" smtClean="0">
                        <a:ln>
                          <a:noFill/>
                        </a:ln>
                        <a:solidFill>
                          <a:srgbClr val="0000CC"/>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Ίδια Κεφάλαια</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Κέρδη εις Νέον</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Μακροπρόθεσμα Δάνεια</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Προμηθευτές</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500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730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Greek" charset="-95"/>
                        </a:rPr>
                        <a:t>Σύνολο Παθητικού</a:t>
                      </a:r>
                      <a:endParaRPr kumimoji="0" lang="el-GR" sz="2400" b="1" i="0" u="none" strike="noStrike" cap="none" normalizeH="0" baseline="0" dirty="0" smtClean="0">
                        <a:ln>
                          <a:noFill/>
                        </a:ln>
                        <a:solidFill>
                          <a:srgbClr val="FF0000"/>
                        </a:solidFill>
                        <a:effectLst/>
                        <a:latin typeface="Arial"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Greek" charset="-95"/>
                        </a:rPr>
                        <a:t>1000</a:t>
                      </a:r>
                      <a:endParaRPr kumimoji="0" lang="el-GR" sz="2400" b="1" i="0" u="none" strike="noStrike" cap="none" normalizeH="0" baseline="0" dirty="0" smtClean="0">
                        <a:ln>
                          <a:noFill/>
                        </a:ln>
                        <a:solidFill>
                          <a:srgbClr val="FF0000"/>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Greek" charset="-95"/>
                        </a:rPr>
                        <a:t>1200</a:t>
                      </a:r>
                      <a:endParaRPr kumimoji="0" lang="el-GR" sz="2400" b="1" i="0" u="none" strike="noStrike" cap="none" normalizeH="0" baseline="0" dirty="0" smtClean="0">
                        <a:ln>
                          <a:noFill/>
                        </a:ln>
                        <a:solidFill>
                          <a:srgbClr val="FF0000"/>
                        </a:solidFill>
                        <a:effectLst/>
                        <a:latin typeface="Arial"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 xmlns:p14="http://schemas.microsoft.com/office/powerpoint/2010/main" val="2834947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t>ΑΠΟΤΕΛΕΣΜΑΤΑ ΧΡΗΣΗΣ</a:t>
            </a:r>
          </a:p>
        </p:txBody>
      </p:sp>
      <p:sp>
        <p:nvSpPr>
          <p:cNvPr id="22531" name="Rectangle 3"/>
          <p:cNvSpPr>
            <a:spLocks noGrp="1" noChangeArrowheads="1"/>
          </p:cNvSpPr>
          <p:nvPr>
            <p:ph type="body" idx="1"/>
          </p:nvPr>
        </p:nvSpPr>
        <p:spPr>
          <a:xfrm>
            <a:off x="457200" y="1125538"/>
            <a:ext cx="8229600" cy="5472112"/>
          </a:xfrm>
        </p:spPr>
        <p:txBody>
          <a:bodyPr/>
          <a:lstStyle/>
          <a:p>
            <a:pPr eaLnBrk="1" hangingPunct="1">
              <a:buFontTx/>
              <a:buNone/>
            </a:pPr>
            <a:r>
              <a:rPr lang="el-GR" altLang="el-GR" dirty="0" smtClean="0"/>
              <a:t>Τα αποτελέσματα της επιχείρησης</a:t>
            </a:r>
          </a:p>
          <a:p>
            <a:pPr eaLnBrk="1" hangingPunct="1">
              <a:buFontTx/>
              <a:buNone/>
            </a:pPr>
            <a:r>
              <a:rPr lang="el-GR" altLang="el-GR" dirty="0" smtClean="0"/>
              <a:t>εξαρτώνται από το ύψος των εσόδων και</a:t>
            </a:r>
          </a:p>
          <a:p>
            <a:pPr eaLnBrk="1" hangingPunct="1">
              <a:buFontTx/>
              <a:buNone/>
            </a:pPr>
            <a:r>
              <a:rPr lang="el-GR" altLang="el-GR" dirty="0" smtClean="0"/>
              <a:t>των εξόδων, το κόστος των κεφαλαίων και</a:t>
            </a:r>
          </a:p>
          <a:p>
            <a:pPr algn="just" eaLnBrk="1" hangingPunct="1">
              <a:buFontTx/>
              <a:buNone/>
            </a:pPr>
            <a:r>
              <a:rPr lang="el-GR" altLang="el-GR" dirty="0" smtClean="0"/>
              <a:t>των αγαθών. Ο συνδυασμός αυτών</a:t>
            </a:r>
          </a:p>
          <a:p>
            <a:pPr eaLnBrk="1" hangingPunct="1">
              <a:buFontTx/>
              <a:buNone/>
            </a:pPr>
            <a:r>
              <a:rPr lang="el-GR" altLang="el-GR" dirty="0" smtClean="0"/>
              <a:t>των στοιχείων δείχνει το κέρδος ή τη ζημιά</a:t>
            </a:r>
          </a:p>
          <a:p>
            <a:pPr eaLnBrk="1" hangingPunct="1">
              <a:buFontTx/>
              <a:buNone/>
            </a:pPr>
            <a:r>
              <a:rPr lang="el-GR" altLang="el-GR" dirty="0" smtClean="0"/>
              <a:t>της επιχείρησης για ένα</a:t>
            </a:r>
          </a:p>
          <a:p>
            <a:pPr eaLnBrk="1" hangingPunct="1">
              <a:buFontTx/>
              <a:buNone/>
            </a:pPr>
            <a:r>
              <a:rPr lang="el-GR" altLang="el-GR" dirty="0" smtClean="0"/>
              <a:t>συγκεκριμένο χρονικό διάστημα.</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4638"/>
            <a:ext cx="8229600" cy="417512"/>
          </a:xfrm>
        </p:spPr>
        <p:txBody>
          <a:bodyPr/>
          <a:lstStyle/>
          <a:p>
            <a:pPr eaLnBrk="1" hangingPunct="1"/>
            <a:r>
              <a:rPr lang="el-GR" altLang="el-GR" sz="4000" b="1" dirty="0" smtClean="0">
                <a:solidFill>
                  <a:srgbClr val="0000CC"/>
                </a:solidFill>
              </a:rPr>
              <a:t>ΛΥΣΗ</a:t>
            </a:r>
          </a:p>
        </p:txBody>
      </p:sp>
      <p:graphicFrame>
        <p:nvGraphicFramePr>
          <p:cNvPr id="210014" name="Group 94"/>
          <p:cNvGraphicFramePr>
            <a:graphicFrameLocks noGrp="1"/>
          </p:cNvGraphicFramePr>
          <p:nvPr>
            <p:ph idx="1"/>
          </p:nvPr>
        </p:nvGraphicFramePr>
        <p:xfrm>
          <a:off x="457200" y="981075"/>
          <a:ext cx="8229600" cy="5400676"/>
        </p:xfrm>
        <a:graphic>
          <a:graphicData uri="http://schemas.openxmlformats.org/drawingml/2006/table">
            <a:tbl>
              <a:tblPr/>
              <a:tblGrid>
                <a:gridCol w="4548188"/>
                <a:gridCol w="882650"/>
                <a:gridCol w="882650"/>
                <a:gridCol w="800100"/>
                <a:gridCol w="1116012"/>
              </a:tblGrid>
              <a:tr h="5794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Greek" charset="-95"/>
                        </a:rPr>
                        <a:t>2015</a:t>
                      </a: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00"/>
                    </a:soli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Greek" charset="-95"/>
                        </a:rPr>
                        <a:t>2016</a:t>
                      </a: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Greek" charset="-95"/>
                        </a:rPr>
                        <a:t>Πηγές</a:t>
                      </a: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CC99"/>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Greek" charset="-95"/>
                        </a:rPr>
                        <a:t>Χρήσεις</a:t>
                      </a:r>
                      <a:endParaRPr kumimoji="0" lang="el-GR" sz="2400" b="0"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CC99"/>
                    </a:solid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•ΠΑΓΙΑ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•ΕΜΠΟΡΕΥΜΑΤΑ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•ΠΕΛΑΤΕΣ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•ΤΑΜΕΙΟ                     </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Σύνολο Ενεργητικού</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Ίδια Κεφάλαια</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Κέρδη εις Νέον</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Μακροπρόθεσμα Δάνεια</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Προμηθευτές</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400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500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Σύνολο Παθητικού</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1000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1200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200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683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Σύνολο Πηγών &amp; Χρήσεων</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cap="flat">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Greek" charset="-95"/>
                        </a:rPr>
                        <a:t>300</a:t>
                      </a:r>
                      <a:endParaRPr kumimoji="0" lang="el-GR" sz="24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l-GR" altLang="el-GR" b="1" u="sng" dirty="0" smtClean="0"/>
              <a:t>ΣΥΜΠΕΡΑΣΜΑ</a:t>
            </a:r>
          </a:p>
        </p:txBody>
      </p:sp>
      <p:graphicFrame>
        <p:nvGraphicFramePr>
          <p:cNvPr id="210947" name="Group 3"/>
          <p:cNvGraphicFramePr>
            <a:graphicFrameLocks noGrp="1"/>
          </p:cNvGraphicFramePr>
          <p:nvPr>
            <p:ph idx="1"/>
          </p:nvPr>
        </p:nvGraphicFramePr>
        <p:xfrm>
          <a:off x="457200" y="1600200"/>
          <a:ext cx="8229600" cy="4785290"/>
        </p:xfrm>
        <a:graphic>
          <a:graphicData uri="http://schemas.openxmlformats.org/drawingml/2006/table">
            <a:tbl>
              <a:tblPr/>
              <a:tblGrid>
                <a:gridCol w="8229600"/>
              </a:tblGrid>
              <a:tr h="4784725">
                <a:tc>
                  <a:txBody>
                    <a:bodyPr/>
                    <a:lstStyle/>
                    <a:p>
                      <a:pPr marL="342900" marR="0" lvl="0" indent="-342900" algn="just" defTabSz="914400" rtl="0" eaLnBrk="0" fontAlgn="b" latinLnBrk="0" hangingPunct="0">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solidFill>
                            <a:schemeClr val="tx1"/>
                          </a:solidFill>
                          <a:effectLst/>
                          <a:latin typeface="Arial" pitchFamily="34" charset="0"/>
                        </a:rPr>
                        <a:t>Η επιχείρηση αγόρασε νέα πάγια και αύξησε το στοκ των εμπορευμάτων της και την ρευστότητα της (Ταμείο).</a:t>
                      </a:r>
                    </a:p>
                    <a:p>
                      <a:pPr marL="342900" marR="0" lvl="0" indent="-342900" algn="just" defTabSz="914400" rtl="0" eaLnBrk="0" fontAlgn="b" latinLnBrk="0" hangingPunct="0">
                        <a:lnSpc>
                          <a:spcPct val="100000"/>
                        </a:lnSpc>
                        <a:spcBef>
                          <a:spcPct val="0"/>
                        </a:spcBef>
                        <a:spcAft>
                          <a:spcPct val="0"/>
                        </a:spcAft>
                        <a:buClrTx/>
                        <a:buSzTx/>
                        <a:buFont typeface="Arial" pitchFamily="34" charset="0"/>
                        <a:buChar char="•"/>
                        <a:tabLst/>
                      </a:pPr>
                      <a:endParaRPr kumimoji="0" lang="el-GR" sz="28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 latinLnBrk="0" hangingPunct="0">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solidFill>
                            <a:schemeClr val="tx1"/>
                          </a:solidFill>
                          <a:effectLst/>
                          <a:latin typeface="Arial" pitchFamily="34" charset="0"/>
                        </a:rPr>
                        <a:t>Η χρηματοδότηση των παραπάνω έγινε με παρακράτηση κερδών, μείωση της πίστωσης σε πελάτες και αύξηση των  πιστώσεων των προμηθευτών.</a:t>
                      </a:r>
                    </a:p>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endParaRPr>
                    </a:p>
                  </a:txBody>
                  <a:tcPr marT="45685" marB="45685"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8072"/>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graphicFrame>
        <p:nvGraphicFramePr>
          <p:cNvPr id="4" name="3 - Πίνακας"/>
          <p:cNvGraphicFramePr>
            <a:graphicFrameLocks noGrp="1"/>
          </p:cNvGraphicFramePr>
          <p:nvPr/>
        </p:nvGraphicFramePr>
        <p:xfrm>
          <a:off x="251520" y="1124748"/>
          <a:ext cx="8640958" cy="5552229"/>
        </p:xfrm>
        <a:graphic>
          <a:graphicData uri="http://schemas.openxmlformats.org/drawingml/2006/table">
            <a:tbl>
              <a:tblPr/>
              <a:tblGrid>
                <a:gridCol w="1833610"/>
                <a:gridCol w="1441311"/>
                <a:gridCol w="1436129"/>
                <a:gridCol w="1290960"/>
                <a:gridCol w="1152701"/>
                <a:gridCol w="1486247"/>
              </a:tblGrid>
              <a:tr h="179065">
                <a:tc gridSpan="6">
                  <a:txBody>
                    <a:bodyPr/>
                    <a:lstStyle/>
                    <a:p>
                      <a:pPr>
                        <a:lnSpc>
                          <a:spcPct val="115000"/>
                        </a:lnSpc>
                        <a:spcAft>
                          <a:spcPts val="0"/>
                        </a:spcAft>
                      </a:pPr>
                      <a:r>
                        <a:rPr lang="el-GR" sz="1000" b="1" dirty="0">
                          <a:solidFill>
                            <a:srgbClr val="000000"/>
                          </a:solidFill>
                          <a:latin typeface="+mj-lt"/>
                          <a:ea typeface="Times New Roman"/>
                          <a:cs typeface="Times New Roman"/>
                        </a:rPr>
                        <a:t>ΧΑΛΚΟΡ ΑΕ</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79065">
                <a:tc gridSpan="6">
                  <a:txBody>
                    <a:bodyPr/>
                    <a:lstStyle/>
                    <a:p>
                      <a:pPr>
                        <a:lnSpc>
                          <a:spcPct val="115000"/>
                        </a:lnSpc>
                        <a:spcAft>
                          <a:spcPts val="0"/>
                        </a:spcAft>
                      </a:pPr>
                      <a:r>
                        <a:rPr lang="el-GR" sz="1000" b="1" dirty="0">
                          <a:solidFill>
                            <a:srgbClr val="000000"/>
                          </a:solidFill>
                          <a:latin typeface="+mj-lt"/>
                          <a:ea typeface="Times New Roman"/>
                          <a:cs typeface="Times New Roman"/>
                        </a:rPr>
                        <a:t>Κατάσταση Οικονοµικής Θέσης-(Ποσά σε Ευρώ)</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4795">
                <a:tc>
                  <a:txBody>
                    <a:bodyPr/>
                    <a:lstStyle/>
                    <a:p>
                      <a:pPr>
                        <a:lnSpc>
                          <a:spcPct val="115000"/>
                        </a:lnSpc>
                        <a:spcAft>
                          <a:spcPts val="0"/>
                        </a:spcAft>
                      </a:pPr>
                      <a:r>
                        <a:rPr lang="el-GR" sz="1000" b="1" dirty="0">
                          <a:solidFill>
                            <a:srgbClr val="FF0000"/>
                          </a:solidFill>
                          <a:latin typeface="+mj-lt"/>
                          <a:ea typeface="Times New Roman"/>
                          <a:cs typeface="Times New Roman"/>
                        </a:rPr>
                        <a:t>ΕΝΕΡΓΗΤΙΚΟ</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0000"/>
                          </a:solidFill>
                          <a:latin typeface="+mj-lt"/>
                          <a:ea typeface="Times New Roman"/>
                          <a:cs typeface="Times New Roman"/>
                        </a:rPr>
                        <a:t>2009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0000"/>
                          </a:solidFill>
                          <a:latin typeface="+mj-lt"/>
                          <a:ea typeface="Times New Roman"/>
                          <a:cs typeface="Times New Roman"/>
                        </a:rPr>
                        <a:t>2008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00" b="1" dirty="0">
                          <a:solidFill>
                            <a:srgbClr val="000000"/>
                          </a:solidFill>
                          <a:latin typeface="+mj-lt"/>
                          <a:ea typeface="Times New Roman"/>
                          <a:cs typeface="Times New Roman"/>
                        </a:rPr>
                        <a:t>Διαφορά (Τιμή 2009-Τιμή 2008)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00" b="1" dirty="0">
                          <a:solidFill>
                            <a:srgbClr val="000000"/>
                          </a:solidFill>
                          <a:latin typeface="+mj-lt"/>
                          <a:ea typeface="Times New Roman"/>
                          <a:cs typeface="Times New Roman"/>
                        </a:rPr>
                        <a:t>ΠΗΓΗ</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00" b="1" dirty="0">
                          <a:solidFill>
                            <a:srgbClr val="000000"/>
                          </a:solidFill>
                          <a:latin typeface="+mj-lt"/>
                          <a:ea typeface="Times New Roman"/>
                          <a:cs typeface="Times New Roman"/>
                        </a:rPr>
                        <a:t>ΧΡΗΣΗ</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327826">
                <a:tc>
                  <a:txBody>
                    <a:bodyPr/>
                    <a:lstStyle/>
                    <a:p>
                      <a:pPr>
                        <a:lnSpc>
                          <a:spcPct val="115000"/>
                        </a:lnSpc>
                        <a:spcAft>
                          <a:spcPts val="0"/>
                        </a:spcAft>
                      </a:pPr>
                      <a:r>
                        <a:rPr lang="el-GR" sz="1000" b="1" dirty="0">
                          <a:solidFill>
                            <a:srgbClr val="000000"/>
                          </a:solidFill>
                          <a:latin typeface="+mj-lt"/>
                          <a:ea typeface="Times New Roman"/>
                          <a:cs typeface="Times New Roman"/>
                        </a:rPr>
                        <a:t>Μη κυκλοφορούν ενεργητικό</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327826">
                <a:tc>
                  <a:txBody>
                    <a:bodyPr/>
                    <a:lstStyle/>
                    <a:p>
                      <a:pPr>
                        <a:lnSpc>
                          <a:spcPct val="115000"/>
                        </a:lnSpc>
                        <a:spcAft>
                          <a:spcPts val="0"/>
                        </a:spcAft>
                      </a:pPr>
                      <a:r>
                        <a:rPr lang="el-GR" sz="1000" b="1" dirty="0">
                          <a:solidFill>
                            <a:srgbClr val="000000"/>
                          </a:solidFill>
                          <a:latin typeface="+mj-lt"/>
                          <a:ea typeface="Times New Roman"/>
                          <a:cs typeface="Times New Roman"/>
                        </a:rPr>
                        <a:t>Γήπεδα, κτίρια &amp; εξοπλισµός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330.276.516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332.292.304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-2.015.788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2.015.788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Άυλα περιουσιακά στοιχεία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965.485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1.127.298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-161.813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161.813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Επενδύσεις σε ακίνητα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2.152.565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2.152.565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Συµµετοχές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5.992.845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6.881.712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-888.867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888.867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99027">
                <a:tc>
                  <a:txBody>
                    <a:bodyPr/>
                    <a:lstStyle/>
                    <a:p>
                      <a:pPr>
                        <a:lnSpc>
                          <a:spcPct val="115000"/>
                        </a:lnSpc>
                        <a:spcAft>
                          <a:spcPts val="0"/>
                        </a:spcAft>
                      </a:pPr>
                      <a:r>
                        <a:rPr lang="el-GR" sz="1000" b="1" dirty="0">
                          <a:solidFill>
                            <a:srgbClr val="000000"/>
                          </a:solidFill>
                          <a:latin typeface="+mj-lt"/>
                          <a:ea typeface="Times New Roman"/>
                          <a:cs typeface="Times New Roman"/>
                        </a:rPr>
                        <a:t>Χρηµατοοικονοµικά στοιχεία διαθέσιµα προς πώληση</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4.301.447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1.679.181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2.622.266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2.622.266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Παράγωγα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39.130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-39.130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39.130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Λοιπές απαιτήσεις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1.504.606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1.578.706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-74.100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74.100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4795">
                <a:tc>
                  <a:txBody>
                    <a:bodyPr/>
                    <a:lstStyle/>
                    <a:p>
                      <a:pPr>
                        <a:lnSpc>
                          <a:spcPct val="115000"/>
                        </a:lnSpc>
                        <a:spcAft>
                          <a:spcPts val="0"/>
                        </a:spcAft>
                      </a:pPr>
                      <a:r>
                        <a:rPr lang="el-GR" sz="1000" b="1" dirty="0">
                          <a:solidFill>
                            <a:srgbClr val="000000"/>
                          </a:solidFill>
                          <a:latin typeface="+mj-lt"/>
                          <a:ea typeface="Times New Roman"/>
                          <a:cs typeface="Times New Roman"/>
                        </a:rPr>
                        <a:t>Απαιτήσεις από αναβαλλόµενους φόρους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5.523.929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3.770.095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1.753.834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1.753.834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Σύνολο</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u="sng" dirty="0">
                          <a:solidFill>
                            <a:srgbClr val="000000"/>
                          </a:solidFill>
                          <a:latin typeface="+mj-lt"/>
                          <a:ea typeface="Times New Roman"/>
                          <a:cs typeface="Times New Roman"/>
                        </a:rPr>
                        <a:t>350.717.393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u="sng" dirty="0">
                          <a:solidFill>
                            <a:srgbClr val="000000"/>
                          </a:solidFill>
                          <a:latin typeface="+mj-lt"/>
                          <a:ea typeface="Times New Roman"/>
                          <a:cs typeface="Times New Roman"/>
                        </a:rPr>
                        <a:t>349.520.991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1.196.402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Κυκλοφορούν ενεργητικό</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Αποθέµατα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184.408.321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212.260.580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-27.852.259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27.852.259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4795">
                <a:tc>
                  <a:txBody>
                    <a:bodyPr/>
                    <a:lstStyle/>
                    <a:p>
                      <a:pPr>
                        <a:lnSpc>
                          <a:spcPct val="115000"/>
                        </a:lnSpc>
                        <a:spcAft>
                          <a:spcPts val="0"/>
                        </a:spcAft>
                      </a:pPr>
                      <a:r>
                        <a:rPr lang="el-GR" sz="1000" b="1" dirty="0">
                          <a:solidFill>
                            <a:srgbClr val="000000"/>
                          </a:solidFill>
                          <a:latin typeface="+mj-lt"/>
                          <a:ea typeface="Times New Roman"/>
                          <a:cs typeface="Times New Roman"/>
                        </a:rPr>
                        <a:t>Εµπορικές και λοιπές απαιτήσεις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147.511.723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185.398.015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-37.886.292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37.886.292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Παράγωγα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1.911.638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11.393.833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-9.482.195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9.482.195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70525">
                <a:tc>
                  <a:txBody>
                    <a:bodyPr/>
                    <a:lstStyle/>
                    <a:p>
                      <a:pPr>
                        <a:lnSpc>
                          <a:spcPct val="115000"/>
                        </a:lnSpc>
                        <a:spcAft>
                          <a:spcPts val="0"/>
                        </a:spcAft>
                      </a:pPr>
                      <a:r>
                        <a:rPr lang="el-GR" sz="1000" b="1" dirty="0">
                          <a:solidFill>
                            <a:srgbClr val="000000"/>
                          </a:solidFill>
                          <a:latin typeface="+mj-lt"/>
                          <a:ea typeface="Times New Roman"/>
                          <a:cs typeface="Times New Roman"/>
                        </a:rPr>
                        <a:t>Χρηµατοοικονοµικά στοιχεία σε εύλογη αξία µέσω αποτελεσµάτων</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8.231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8.231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374795">
                <a:tc>
                  <a:txBody>
                    <a:bodyPr/>
                    <a:lstStyle/>
                    <a:p>
                      <a:pPr>
                        <a:lnSpc>
                          <a:spcPct val="115000"/>
                        </a:lnSpc>
                        <a:spcAft>
                          <a:spcPts val="0"/>
                        </a:spcAft>
                      </a:pPr>
                      <a:r>
                        <a:rPr lang="el-GR" sz="1000" b="1" dirty="0">
                          <a:solidFill>
                            <a:srgbClr val="000000"/>
                          </a:solidFill>
                          <a:latin typeface="+mj-lt"/>
                          <a:ea typeface="Times New Roman"/>
                          <a:cs typeface="Times New Roman"/>
                        </a:rPr>
                        <a:t>Ταµειακά διαθέσιµα και ισοδύναµα αυτών</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17.753.177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58.971.221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-41.218.044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41.218.044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Σύνολο</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b="1" u="sng" dirty="0">
                          <a:solidFill>
                            <a:srgbClr val="000000"/>
                          </a:solidFill>
                          <a:latin typeface="+mj-lt"/>
                          <a:ea typeface="Times New Roman"/>
                          <a:cs typeface="Times New Roman"/>
                        </a:rPr>
                        <a:t>351.593.090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b="1" u="sng" dirty="0">
                          <a:solidFill>
                            <a:srgbClr val="000000"/>
                          </a:solidFill>
                          <a:latin typeface="+mj-lt"/>
                          <a:ea typeface="Times New Roman"/>
                          <a:cs typeface="Times New Roman"/>
                        </a:rPr>
                        <a:t>468.031.880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-116.438.790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79065">
                <a:tc>
                  <a:txBody>
                    <a:bodyPr/>
                    <a:lstStyle/>
                    <a:p>
                      <a:pPr>
                        <a:lnSpc>
                          <a:spcPct val="115000"/>
                        </a:lnSpc>
                        <a:spcAft>
                          <a:spcPts val="0"/>
                        </a:spcAft>
                      </a:pPr>
                      <a:r>
                        <a:rPr lang="el-GR" sz="1000" b="1" dirty="0">
                          <a:solidFill>
                            <a:srgbClr val="000000"/>
                          </a:solidFill>
                          <a:latin typeface="+mj-lt"/>
                          <a:ea typeface="Times New Roman"/>
                          <a:cs typeface="Times New Roman"/>
                        </a:rPr>
                        <a:t>Σύνολο ενεργητικού</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000000"/>
                          </a:solidFill>
                          <a:latin typeface="+mj-lt"/>
                          <a:ea typeface="Times New Roman"/>
                          <a:cs typeface="Times New Roman"/>
                        </a:rPr>
                        <a:t>702.310.483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000000"/>
                          </a:solidFill>
                          <a:latin typeface="+mj-lt"/>
                          <a:ea typeface="Times New Roman"/>
                          <a:cs typeface="Times New Roman"/>
                        </a:rPr>
                        <a:t>817.552.871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-115.242.388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bl>
          </a:graphicData>
        </a:graphic>
      </p:graphicFrame>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graphicFrame>
        <p:nvGraphicFramePr>
          <p:cNvPr id="4" name="3 - Πίνακας"/>
          <p:cNvGraphicFramePr>
            <a:graphicFrameLocks noGrp="1"/>
          </p:cNvGraphicFramePr>
          <p:nvPr/>
        </p:nvGraphicFramePr>
        <p:xfrm>
          <a:off x="251521" y="1124740"/>
          <a:ext cx="8712967" cy="5472613"/>
        </p:xfrm>
        <a:graphic>
          <a:graphicData uri="http://schemas.openxmlformats.org/drawingml/2006/table">
            <a:tbl>
              <a:tblPr/>
              <a:tblGrid>
                <a:gridCol w="1848890"/>
                <a:gridCol w="1453322"/>
                <a:gridCol w="1448097"/>
                <a:gridCol w="1301718"/>
                <a:gridCol w="1162308"/>
                <a:gridCol w="1498632"/>
              </a:tblGrid>
              <a:tr h="260601">
                <a:tc gridSpan="6">
                  <a:txBody>
                    <a:bodyPr/>
                    <a:lstStyle/>
                    <a:p>
                      <a:pPr>
                        <a:lnSpc>
                          <a:spcPct val="115000"/>
                        </a:lnSpc>
                        <a:spcAft>
                          <a:spcPts val="0"/>
                        </a:spcAft>
                      </a:pPr>
                      <a:r>
                        <a:rPr lang="el-GR" sz="1200" b="1" dirty="0">
                          <a:solidFill>
                            <a:srgbClr val="000000"/>
                          </a:solidFill>
                          <a:latin typeface="+mn-lt"/>
                          <a:ea typeface="Times New Roman"/>
                          <a:cs typeface="Times New Roman"/>
                        </a:rPr>
                        <a:t>ΧΑΛΚΟΡ ΑΕ</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60601">
                <a:tc gridSpan="6">
                  <a:txBody>
                    <a:bodyPr/>
                    <a:lstStyle/>
                    <a:p>
                      <a:pPr>
                        <a:lnSpc>
                          <a:spcPct val="115000"/>
                        </a:lnSpc>
                        <a:spcAft>
                          <a:spcPts val="0"/>
                        </a:spcAft>
                      </a:pPr>
                      <a:r>
                        <a:rPr lang="el-GR" sz="1200" b="1" dirty="0">
                          <a:solidFill>
                            <a:srgbClr val="000000"/>
                          </a:solidFill>
                          <a:latin typeface="+mn-lt"/>
                          <a:ea typeface="Times New Roman"/>
                          <a:cs typeface="Times New Roman"/>
                        </a:rPr>
                        <a:t>Κατάσταση Οικονοµικής Θέσης-(Ποσά σε Ευρώ)</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60601">
                <a:tc>
                  <a:txBody>
                    <a:bodyPr/>
                    <a:lstStyle/>
                    <a:p>
                      <a:pPr>
                        <a:lnSpc>
                          <a:spcPct val="115000"/>
                        </a:lnSpc>
                        <a:spcAft>
                          <a:spcPts val="0"/>
                        </a:spcAft>
                      </a:pPr>
                      <a:r>
                        <a:rPr lang="el-GR" sz="1200" b="1" dirty="0">
                          <a:solidFill>
                            <a:srgbClr val="FF0000"/>
                          </a:solidFill>
                          <a:latin typeface="+mn-lt"/>
                          <a:ea typeface="Times New Roman"/>
                          <a:cs typeface="Times New Roman"/>
                        </a:rPr>
                        <a:t>ΠΑΘΗΤΙΚΟ</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el-GR" sz="1200" b="1" dirty="0" smtClean="0">
                          <a:latin typeface="+mn-lt"/>
                        </a:rPr>
                        <a:t>ΠΗΓΗ</a:t>
                      </a:r>
                      <a:endParaRPr lang="el-GR" sz="1200" b="1"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pPr algn="ctr"/>
                      <a:r>
                        <a:rPr lang="el-GR" sz="1200" b="1" dirty="0" smtClean="0">
                          <a:latin typeface="+mn-lt"/>
                        </a:rPr>
                        <a:t>ΧΡΗΣΗ</a:t>
                      </a:r>
                      <a:endParaRPr lang="el-GR" sz="1200" b="1"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260601">
                <a:tc>
                  <a:txBody>
                    <a:bodyPr/>
                    <a:lstStyle/>
                    <a:p>
                      <a:pPr>
                        <a:lnSpc>
                          <a:spcPct val="115000"/>
                        </a:lnSpc>
                        <a:spcAft>
                          <a:spcPts val="0"/>
                        </a:spcAft>
                      </a:pPr>
                      <a:r>
                        <a:rPr lang="el-GR" sz="1200" b="1" dirty="0">
                          <a:solidFill>
                            <a:srgbClr val="FF0000"/>
                          </a:solidFill>
                          <a:latin typeface="+mn-lt"/>
                          <a:ea typeface="Times New Roman"/>
                          <a:cs typeface="Times New Roman"/>
                        </a:rPr>
                        <a:t>Ι∆ΙΑ ΚΕΦΑΛΑΙΑ</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260601">
                <a:tc>
                  <a:txBody>
                    <a:bodyPr/>
                    <a:lstStyle/>
                    <a:p>
                      <a:pPr>
                        <a:lnSpc>
                          <a:spcPct val="115000"/>
                        </a:lnSpc>
                        <a:spcAft>
                          <a:spcPts val="0"/>
                        </a:spcAft>
                      </a:pPr>
                      <a:r>
                        <a:rPr lang="el-GR" sz="1200" b="1" dirty="0">
                          <a:solidFill>
                            <a:srgbClr val="000000"/>
                          </a:solidFill>
                          <a:latin typeface="+mn-lt"/>
                          <a:ea typeface="Times New Roman"/>
                          <a:cs typeface="Times New Roman"/>
                        </a:rPr>
                        <a:t>Ίδια κεφάλαια</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260601">
                <a:tc>
                  <a:txBody>
                    <a:bodyPr/>
                    <a:lstStyle/>
                    <a:p>
                      <a:pPr>
                        <a:lnSpc>
                          <a:spcPct val="115000"/>
                        </a:lnSpc>
                        <a:spcAft>
                          <a:spcPts val="0"/>
                        </a:spcAft>
                      </a:pPr>
                      <a:r>
                        <a:rPr lang="el-GR" sz="1200" b="1" dirty="0">
                          <a:solidFill>
                            <a:srgbClr val="000000"/>
                          </a:solidFill>
                          <a:latin typeface="+mn-lt"/>
                          <a:ea typeface="Times New Roman"/>
                          <a:cs typeface="Times New Roman"/>
                        </a:rPr>
                        <a:t>Μετοχικό κεφάλαιο</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38.486.258</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38.486.258</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0</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781801">
                <a:tc>
                  <a:txBody>
                    <a:bodyPr/>
                    <a:lstStyle/>
                    <a:p>
                      <a:pPr>
                        <a:lnSpc>
                          <a:spcPct val="115000"/>
                        </a:lnSpc>
                        <a:spcAft>
                          <a:spcPts val="0"/>
                        </a:spcAft>
                      </a:pPr>
                      <a:r>
                        <a:rPr lang="el-GR" sz="1200" b="1" dirty="0">
                          <a:solidFill>
                            <a:srgbClr val="000000"/>
                          </a:solidFill>
                          <a:latin typeface="+mn-lt"/>
                          <a:ea typeface="Times New Roman"/>
                          <a:cs typeface="Times New Roman"/>
                        </a:rPr>
                        <a:t>∆ιαφορά από έκδοση µετοχών υπέρ το άρτιο</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67.138.064</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67.138.064</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0</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781801">
                <a:tc>
                  <a:txBody>
                    <a:bodyPr/>
                    <a:lstStyle/>
                    <a:p>
                      <a:pPr>
                        <a:lnSpc>
                          <a:spcPct val="115000"/>
                        </a:lnSpc>
                        <a:spcAft>
                          <a:spcPts val="0"/>
                        </a:spcAft>
                      </a:pPr>
                      <a:r>
                        <a:rPr lang="el-GR" sz="1200" b="1" dirty="0">
                          <a:solidFill>
                            <a:srgbClr val="000000"/>
                          </a:solidFill>
                          <a:latin typeface="+mn-lt"/>
                          <a:ea typeface="Times New Roman"/>
                          <a:cs typeface="Times New Roman"/>
                        </a:rPr>
                        <a:t>Συναλλαγµατικές διαφορές ενοποίησης ξένων θυγατρικών</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-5.855.150</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-4.206.267</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-1.648.883</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1.648.883</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601">
                <a:tc>
                  <a:txBody>
                    <a:bodyPr/>
                    <a:lstStyle/>
                    <a:p>
                      <a:pPr>
                        <a:lnSpc>
                          <a:spcPct val="115000"/>
                        </a:lnSpc>
                        <a:spcAft>
                          <a:spcPts val="0"/>
                        </a:spcAft>
                      </a:pPr>
                      <a:r>
                        <a:rPr lang="el-GR" sz="1200" b="1" dirty="0">
                          <a:solidFill>
                            <a:srgbClr val="000000"/>
                          </a:solidFill>
                          <a:latin typeface="+mn-lt"/>
                          <a:ea typeface="Times New Roman"/>
                          <a:cs typeface="Times New Roman"/>
                        </a:rPr>
                        <a:t>Λοιπά αποθεµατικά</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71.375.174</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78.319.258</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-6.944.084</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6.944.084</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601">
                <a:tc>
                  <a:txBody>
                    <a:bodyPr/>
                    <a:lstStyle/>
                    <a:p>
                      <a:pPr>
                        <a:lnSpc>
                          <a:spcPct val="115000"/>
                        </a:lnSpc>
                        <a:spcAft>
                          <a:spcPts val="0"/>
                        </a:spcAft>
                      </a:pPr>
                      <a:r>
                        <a:rPr lang="el-GR" sz="1200" b="1" dirty="0">
                          <a:solidFill>
                            <a:srgbClr val="000000"/>
                          </a:solidFill>
                          <a:latin typeface="+mn-lt"/>
                          <a:ea typeface="Times New Roman"/>
                          <a:cs typeface="Times New Roman"/>
                        </a:rPr>
                        <a:t>Κέρδη εις νέον</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-10.780.117</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8.118.415</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-18.898.532</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18.898.532</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81801">
                <a:tc>
                  <a:txBody>
                    <a:bodyPr/>
                    <a:lstStyle/>
                    <a:p>
                      <a:pPr>
                        <a:lnSpc>
                          <a:spcPct val="115000"/>
                        </a:lnSpc>
                        <a:spcAft>
                          <a:spcPts val="0"/>
                        </a:spcAft>
                      </a:pPr>
                      <a:r>
                        <a:rPr lang="el-GR" sz="1200" b="1" dirty="0">
                          <a:solidFill>
                            <a:srgbClr val="000000"/>
                          </a:solidFill>
                          <a:latin typeface="+mn-lt"/>
                          <a:ea typeface="Times New Roman"/>
                          <a:cs typeface="Times New Roman"/>
                        </a:rPr>
                        <a:t>Σύνολο ιδίων κεφαλαίων στους µετόχους της µητρικής</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b="1" dirty="0">
                          <a:solidFill>
                            <a:srgbClr val="000000"/>
                          </a:solidFill>
                          <a:latin typeface="+mn-lt"/>
                          <a:ea typeface="Times New Roman"/>
                          <a:cs typeface="Times New Roman"/>
                        </a:rPr>
                        <a:t>160.364.229</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b="1" dirty="0">
                          <a:solidFill>
                            <a:srgbClr val="000000"/>
                          </a:solidFill>
                          <a:latin typeface="+mn-lt"/>
                          <a:ea typeface="Times New Roman"/>
                          <a:cs typeface="Times New Roman"/>
                        </a:rPr>
                        <a:t>187.855.728</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-27.491.499</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521201">
                <a:tc>
                  <a:txBody>
                    <a:bodyPr/>
                    <a:lstStyle/>
                    <a:p>
                      <a:pPr>
                        <a:lnSpc>
                          <a:spcPct val="115000"/>
                        </a:lnSpc>
                        <a:spcAft>
                          <a:spcPts val="0"/>
                        </a:spcAft>
                      </a:pPr>
                      <a:r>
                        <a:rPr lang="el-GR" sz="1200" b="1" dirty="0">
                          <a:solidFill>
                            <a:srgbClr val="000000"/>
                          </a:solidFill>
                          <a:latin typeface="+mn-lt"/>
                          <a:ea typeface="Times New Roman"/>
                          <a:cs typeface="Times New Roman"/>
                        </a:rPr>
                        <a:t>∆ικαιώµατα µειοψηφίας</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24.510.911</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25.657.120</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-1.146.209</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n-lt"/>
                          <a:ea typeface="Times New Roman"/>
                          <a:cs typeface="Times New Roman"/>
                        </a:rPr>
                        <a:t>1.146.209</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1201">
                <a:tc>
                  <a:txBody>
                    <a:bodyPr/>
                    <a:lstStyle/>
                    <a:p>
                      <a:pPr>
                        <a:lnSpc>
                          <a:spcPct val="115000"/>
                        </a:lnSpc>
                        <a:spcAft>
                          <a:spcPts val="0"/>
                        </a:spcAft>
                      </a:pPr>
                      <a:r>
                        <a:rPr lang="el-GR" sz="1200" b="1" dirty="0">
                          <a:solidFill>
                            <a:srgbClr val="000000"/>
                          </a:solidFill>
                          <a:latin typeface="+mn-lt"/>
                          <a:ea typeface="Times New Roman"/>
                          <a:cs typeface="Times New Roman"/>
                        </a:rPr>
                        <a:t>Σύνολο ιδίων κεφαλαίων</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b="1" dirty="0">
                          <a:solidFill>
                            <a:srgbClr val="000000"/>
                          </a:solidFill>
                          <a:latin typeface="+mn-lt"/>
                          <a:ea typeface="Times New Roman"/>
                          <a:cs typeface="Times New Roman"/>
                        </a:rPr>
                        <a:t>184.875.140</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b="1" dirty="0">
                          <a:solidFill>
                            <a:srgbClr val="000000"/>
                          </a:solidFill>
                          <a:latin typeface="+mn-lt"/>
                          <a:ea typeface="Times New Roman"/>
                          <a:cs typeface="Times New Roman"/>
                        </a:rPr>
                        <a:t>213.512.848</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n-lt"/>
                          <a:ea typeface="Times New Roman"/>
                          <a:cs typeface="Times New Roman"/>
                        </a:rPr>
                        <a:t>-28.637.708</a:t>
                      </a:r>
                      <a:endParaRPr lang="el-GR" sz="1200" dirty="0">
                        <a:latin typeface="+mn-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200" dirty="0">
                        <a:latin typeface="+mn-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bl>
          </a:graphicData>
        </a:graphic>
      </p:graphicFrame>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graphicFrame>
        <p:nvGraphicFramePr>
          <p:cNvPr id="4" name="3 - Πίνακας"/>
          <p:cNvGraphicFramePr>
            <a:graphicFrameLocks noGrp="1"/>
          </p:cNvGraphicFramePr>
          <p:nvPr/>
        </p:nvGraphicFramePr>
        <p:xfrm>
          <a:off x="179512" y="1052732"/>
          <a:ext cx="8784975" cy="5575567"/>
        </p:xfrm>
        <a:graphic>
          <a:graphicData uri="http://schemas.openxmlformats.org/drawingml/2006/table">
            <a:tbl>
              <a:tblPr/>
              <a:tblGrid>
                <a:gridCol w="2316039"/>
                <a:gridCol w="1013465"/>
                <a:gridCol w="1460064"/>
                <a:gridCol w="1312476"/>
                <a:gridCol w="1171913"/>
                <a:gridCol w="1511018"/>
              </a:tblGrid>
              <a:tr h="182324">
                <a:tc gridSpan="6">
                  <a:txBody>
                    <a:bodyPr/>
                    <a:lstStyle/>
                    <a:p>
                      <a:pPr>
                        <a:lnSpc>
                          <a:spcPct val="115000"/>
                        </a:lnSpc>
                        <a:spcAft>
                          <a:spcPts val="0"/>
                        </a:spcAft>
                      </a:pPr>
                      <a:r>
                        <a:rPr lang="el-GR" sz="1000" b="1" dirty="0">
                          <a:solidFill>
                            <a:srgbClr val="000000"/>
                          </a:solidFill>
                          <a:latin typeface="+mj-lt"/>
                          <a:ea typeface="Times New Roman"/>
                          <a:cs typeface="Times New Roman"/>
                        </a:rPr>
                        <a:t>ΧΑΛΚΟΡ ΑΕ</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82324">
                <a:tc gridSpan="6">
                  <a:txBody>
                    <a:bodyPr/>
                    <a:lstStyle/>
                    <a:p>
                      <a:pPr>
                        <a:lnSpc>
                          <a:spcPct val="115000"/>
                        </a:lnSpc>
                        <a:spcAft>
                          <a:spcPts val="0"/>
                        </a:spcAft>
                      </a:pPr>
                      <a:r>
                        <a:rPr lang="el-GR" sz="1000" b="1" dirty="0">
                          <a:solidFill>
                            <a:srgbClr val="000000"/>
                          </a:solidFill>
                          <a:latin typeface="+mj-lt"/>
                          <a:ea typeface="Times New Roman"/>
                          <a:cs typeface="Times New Roman"/>
                        </a:rPr>
                        <a:t>Κατάσταση Οικονοµικής Θέσης-(Ποσά σε Ευρώ)</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9769">
                <a:tc>
                  <a:txBody>
                    <a:bodyPr/>
                    <a:lstStyle/>
                    <a:p>
                      <a:pPr>
                        <a:lnSpc>
                          <a:spcPct val="115000"/>
                        </a:lnSpc>
                        <a:spcAft>
                          <a:spcPts val="0"/>
                        </a:spcAft>
                      </a:pPr>
                      <a:r>
                        <a:rPr lang="el-GR" sz="1000" b="1" dirty="0" smtClean="0">
                          <a:solidFill>
                            <a:srgbClr val="FF0000"/>
                          </a:solidFill>
                          <a:latin typeface="+mj-lt"/>
                          <a:ea typeface="Calibri"/>
                          <a:cs typeface="Times New Roman"/>
                        </a:rPr>
                        <a:t>ΠΑΘΗΤΙΚΟ</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0000"/>
                          </a:solidFill>
                          <a:latin typeface="+mj-lt"/>
                          <a:ea typeface="Times New Roman"/>
                          <a:cs typeface="Times New Roman"/>
                        </a:rPr>
                        <a:t>2009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0000"/>
                          </a:solidFill>
                          <a:latin typeface="+mj-lt"/>
                          <a:ea typeface="Times New Roman"/>
                          <a:cs typeface="Times New Roman"/>
                        </a:rPr>
                        <a:t>2008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00" b="1" dirty="0">
                          <a:solidFill>
                            <a:srgbClr val="000000"/>
                          </a:solidFill>
                          <a:latin typeface="+mj-lt"/>
                          <a:ea typeface="Times New Roman"/>
                          <a:cs typeface="Times New Roman"/>
                        </a:rPr>
                        <a:t>Διαφορά (Τιμή 2009-Τιμή 2008)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00" b="1" dirty="0">
                          <a:solidFill>
                            <a:srgbClr val="000000"/>
                          </a:solidFill>
                          <a:latin typeface="+mj-lt"/>
                          <a:ea typeface="Times New Roman"/>
                          <a:cs typeface="Times New Roman"/>
                        </a:rPr>
                        <a:t>ΠΗΓΗ</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000" b="1" dirty="0">
                          <a:solidFill>
                            <a:srgbClr val="000000"/>
                          </a:solidFill>
                          <a:latin typeface="+mj-lt"/>
                          <a:ea typeface="Times New Roman"/>
                          <a:cs typeface="Times New Roman"/>
                        </a:rPr>
                        <a:t>ΧΡΗΣΗ</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82324">
                <a:tc>
                  <a:txBody>
                    <a:bodyPr/>
                    <a:lstStyle/>
                    <a:p>
                      <a:pPr>
                        <a:lnSpc>
                          <a:spcPct val="115000"/>
                        </a:lnSpc>
                        <a:spcAft>
                          <a:spcPts val="0"/>
                        </a:spcAft>
                      </a:pPr>
                      <a:r>
                        <a:rPr lang="el-GR" sz="1000" b="1" dirty="0">
                          <a:solidFill>
                            <a:srgbClr val="FF0000"/>
                          </a:solidFill>
                          <a:latin typeface="+mj-lt"/>
                          <a:ea typeface="Times New Roman"/>
                          <a:cs typeface="Times New Roman"/>
                        </a:rPr>
                        <a:t>ΥΠΟΧΡΕΩΣΕΙΣ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Μακροπρόθεσµες υποχρεώσεις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∆άνεια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192.732.167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257.127.581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-64.395.414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64.395.414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Παράγωγα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311.069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311.069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311.069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79769">
                <a:tc>
                  <a:txBody>
                    <a:bodyPr/>
                    <a:lstStyle/>
                    <a:p>
                      <a:pPr>
                        <a:lnSpc>
                          <a:spcPct val="115000"/>
                        </a:lnSpc>
                        <a:spcAft>
                          <a:spcPts val="0"/>
                        </a:spcAft>
                      </a:pPr>
                      <a:r>
                        <a:rPr lang="el-GR" sz="1000" b="1" dirty="0">
                          <a:solidFill>
                            <a:srgbClr val="000000"/>
                          </a:solidFill>
                          <a:latin typeface="+mj-lt"/>
                          <a:ea typeface="Times New Roman"/>
                          <a:cs typeface="Times New Roman"/>
                        </a:rPr>
                        <a:t>Υποχρεώσεις από αναβαλλομένους φόρους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13.822.309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17.802.086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-3.979.777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3.979.777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9769">
                <a:tc>
                  <a:txBody>
                    <a:bodyPr/>
                    <a:lstStyle/>
                    <a:p>
                      <a:pPr>
                        <a:lnSpc>
                          <a:spcPct val="115000"/>
                        </a:lnSpc>
                        <a:spcAft>
                          <a:spcPts val="0"/>
                        </a:spcAft>
                      </a:pPr>
                      <a:r>
                        <a:rPr lang="el-GR" sz="1000" b="1" dirty="0">
                          <a:solidFill>
                            <a:srgbClr val="000000"/>
                          </a:solidFill>
                          <a:latin typeface="+mj-lt"/>
                          <a:ea typeface="Times New Roman"/>
                          <a:cs typeface="Times New Roman"/>
                        </a:rPr>
                        <a:t>Υποχρεώσεις παροχών προσωπικού</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4.971.824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4.819.750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152.074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152.074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Επιχορηγήσεις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2.445.634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1.553.534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892.100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892.100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Προβλέψεις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852.079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932.087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-80.008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80.008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Σύνολο</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000000"/>
                          </a:solidFill>
                          <a:latin typeface="+mj-lt"/>
                          <a:ea typeface="Times New Roman"/>
                          <a:cs typeface="Times New Roman"/>
                        </a:rPr>
                        <a:t>215.135.082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000000"/>
                          </a:solidFill>
                          <a:latin typeface="+mj-lt"/>
                          <a:ea typeface="Times New Roman"/>
                          <a:cs typeface="Times New Roman"/>
                        </a:rPr>
                        <a:t>282.235.038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-67.099.956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Βραχυπρόθεσµες υποχρεώσεις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79769">
                <a:tc>
                  <a:txBody>
                    <a:bodyPr/>
                    <a:lstStyle/>
                    <a:p>
                      <a:pPr>
                        <a:lnSpc>
                          <a:spcPct val="115000"/>
                        </a:lnSpc>
                        <a:spcAft>
                          <a:spcPts val="0"/>
                        </a:spcAft>
                      </a:pPr>
                      <a:r>
                        <a:rPr lang="el-GR" sz="1000" b="1" dirty="0">
                          <a:solidFill>
                            <a:srgbClr val="000000"/>
                          </a:solidFill>
                          <a:latin typeface="+mj-lt"/>
                          <a:ea typeface="Times New Roman"/>
                          <a:cs typeface="Times New Roman"/>
                        </a:rPr>
                        <a:t>Προµηθευτές και λοιπές υποχρεώσεις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55.479.342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76.715.531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-21.236.189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21.236.189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9769">
                <a:tc>
                  <a:txBody>
                    <a:bodyPr/>
                    <a:lstStyle/>
                    <a:p>
                      <a:pPr>
                        <a:lnSpc>
                          <a:spcPct val="115000"/>
                        </a:lnSpc>
                        <a:spcAft>
                          <a:spcPts val="0"/>
                        </a:spcAft>
                      </a:pPr>
                      <a:r>
                        <a:rPr lang="el-GR" sz="1000" b="1" dirty="0">
                          <a:solidFill>
                            <a:srgbClr val="000000"/>
                          </a:solidFill>
                          <a:latin typeface="+mj-lt"/>
                          <a:ea typeface="Times New Roman"/>
                          <a:cs typeface="Times New Roman"/>
                        </a:rPr>
                        <a:t>Τρέχουσες φορολογικές υποχρεώσεις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4.385.652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6.548.875</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-2.163.223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2.163.223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∆άνεια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226.670.628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225.437.158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1.233.470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1.233.470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9769">
                <a:tc>
                  <a:txBody>
                    <a:bodyPr/>
                    <a:lstStyle/>
                    <a:p>
                      <a:pPr>
                        <a:lnSpc>
                          <a:spcPct val="115000"/>
                        </a:lnSpc>
                        <a:spcAft>
                          <a:spcPts val="0"/>
                        </a:spcAft>
                      </a:pPr>
                      <a:r>
                        <a:rPr lang="el-GR" sz="1000" b="1" dirty="0">
                          <a:solidFill>
                            <a:srgbClr val="000000"/>
                          </a:solidFill>
                          <a:latin typeface="+mj-lt"/>
                          <a:ea typeface="Times New Roman"/>
                          <a:cs typeface="Times New Roman"/>
                        </a:rPr>
                        <a:t>Υποχρεώσεις από χρηµατοδοτικές µισθώσεις</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6.069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-6.069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6.069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Παράγωγα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9.544.598</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7.016.212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2.528.386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2.528.386</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Προβλέψεις </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6.220.041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6.081.139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138.902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138.902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82324">
                <a:tc>
                  <a:txBody>
                    <a:bodyPr/>
                    <a:lstStyle/>
                    <a:p>
                      <a:pPr>
                        <a:lnSpc>
                          <a:spcPct val="115000"/>
                        </a:lnSpc>
                        <a:spcAft>
                          <a:spcPts val="0"/>
                        </a:spcAft>
                      </a:pPr>
                      <a:r>
                        <a:rPr lang="el-GR" sz="1000" b="1" dirty="0">
                          <a:solidFill>
                            <a:srgbClr val="000000"/>
                          </a:solidFill>
                          <a:latin typeface="+mj-lt"/>
                          <a:ea typeface="Times New Roman"/>
                          <a:cs typeface="Times New Roman"/>
                        </a:rPr>
                        <a:t>Σύνολο</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000000"/>
                          </a:solidFill>
                          <a:latin typeface="+mj-lt"/>
                          <a:ea typeface="Times New Roman"/>
                          <a:cs typeface="Times New Roman"/>
                        </a:rPr>
                        <a:t>302.300.261</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000000"/>
                          </a:solidFill>
                          <a:latin typeface="+mj-lt"/>
                          <a:ea typeface="Times New Roman"/>
                          <a:cs typeface="Times New Roman"/>
                        </a:rPr>
                        <a:t>321.804.984</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-19.504.723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24">
                <a:tc>
                  <a:txBody>
                    <a:bodyPr/>
                    <a:lstStyle/>
                    <a:p>
                      <a:pPr>
                        <a:lnSpc>
                          <a:spcPct val="115000"/>
                        </a:lnSpc>
                        <a:spcAft>
                          <a:spcPts val="0"/>
                        </a:spcAft>
                      </a:pPr>
                      <a:r>
                        <a:rPr lang="el-GR" sz="1000" b="1" dirty="0">
                          <a:latin typeface="+mj-lt"/>
                          <a:ea typeface="Times New Roman"/>
                          <a:cs typeface="Times New Roman"/>
                        </a:rPr>
                        <a:t>Σύνολο υποχρεώσεων</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b="1" dirty="0">
                          <a:latin typeface="+mj-lt"/>
                          <a:ea typeface="Times New Roman"/>
                          <a:cs typeface="Times New Roman"/>
                        </a:rPr>
                        <a:t>517.435.343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b="1" dirty="0">
                          <a:latin typeface="+mj-lt"/>
                          <a:ea typeface="Times New Roman"/>
                          <a:cs typeface="Times New Roman"/>
                        </a:rPr>
                        <a:t>604.040.022</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000" dirty="0">
                          <a:solidFill>
                            <a:srgbClr val="000000"/>
                          </a:solidFill>
                          <a:latin typeface="+mj-lt"/>
                          <a:ea typeface="Times New Roman"/>
                          <a:cs typeface="Times New Roman"/>
                        </a:rPr>
                        <a:t>-86.604.679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379769">
                <a:tc>
                  <a:txBody>
                    <a:bodyPr/>
                    <a:lstStyle/>
                    <a:p>
                      <a:pPr>
                        <a:lnSpc>
                          <a:spcPct val="115000"/>
                        </a:lnSpc>
                        <a:spcAft>
                          <a:spcPts val="0"/>
                        </a:spcAft>
                      </a:pPr>
                      <a:r>
                        <a:rPr lang="el-GR" sz="1000" b="1" dirty="0">
                          <a:solidFill>
                            <a:srgbClr val="FF0000"/>
                          </a:solidFill>
                          <a:latin typeface="+mj-lt"/>
                          <a:ea typeface="Times New Roman"/>
                          <a:cs typeface="Times New Roman"/>
                        </a:rPr>
                        <a:t>Σύνολο Ιδίων Κεφαλαίων και υποχρεώσεων</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FF0000"/>
                          </a:solidFill>
                          <a:latin typeface="+mj-lt"/>
                          <a:ea typeface="Times New Roman"/>
                          <a:cs typeface="Times New Roman"/>
                        </a:rPr>
                        <a:t>702.310.483</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b="1" dirty="0">
                          <a:solidFill>
                            <a:srgbClr val="FF0000"/>
                          </a:solidFill>
                          <a:latin typeface="+mj-lt"/>
                          <a:ea typeface="Times New Roman"/>
                          <a:cs typeface="Times New Roman"/>
                        </a:rPr>
                        <a:t>817.552.870</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000" dirty="0">
                          <a:solidFill>
                            <a:srgbClr val="000000"/>
                          </a:solidFill>
                          <a:latin typeface="+mj-lt"/>
                          <a:ea typeface="Times New Roman"/>
                          <a:cs typeface="Times New Roman"/>
                        </a:rPr>
                        <a:t>-115.242.387</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c>
                  <a:txBody>
                    <a:bodyPr/>
                    <a:lstStyle/>
                    <a:p>
                      <a:endParaRPr lang="el-GR" sz="1000" dirty="0">
                        <a:latin typeface="+mj-lt"/>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82324">
                <a:tc gridSpan="4">
                  <a:txBody>
                    <a:bodyPr/>
                    <a:lstStyle/>
                    <a:p>
                      <a:pPr algn="r">
                        <a:lnSpc>
                          <a:spcPct val="115000"/>
                        </a:lnSpc>
                        <a:spcAft>
                          <a:spcPts val="0"/>
                        </a:spcAft>
                      </a:pPr>
                      <a:r>
                        <a:rPr lang="el-GR" sz="1000" b="1" dirty="0">
                          <a:solidFill>
                            <a:srgbClr val="000000"/>
                          </a:solidFill>
                          <a:latin typeface="+mj-lt"/>
                          <a:ea typeface="Times New Roman"/>
                          <a:cs typeface="Times New Roman"/>
                        </a:rPr>
                        <a:t>Σύνολα</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pPr>
                      <a:r>
                        <a:rPr lang="el-GR" sz="1000" dirty="0">
                          <a:solidFill>
                            <a:srgbClr val="000000"/>
                          </a:solidFill>
                          <a:latin typeface="+mj-lt"/>
                          <a:ea typeface="Times New Roman"/>
                          <a:cs typeface="Times New Roman"/>
                        </a:rPr>
                        <a:t>124.874.489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000" dirty="0">
                          <a:solidFill>
                            <a:srgbClr val="000000"/>
                          </a:solidFill>
                          <a:latin typeface="+mj-lt"/>
                          <a:ea typeface="Times New Roman"/>
                          <a:cs typeface="Times New Roman"/>
                        </a:rPr>
                        <a:t>   124.874.489</a:t>
                      </a:r>
                      <a:endParaRPr lang="el-GR" sz="1000" dirty="0">
                        <a:latin typeface="+mj-lt"/>
                        <a:ea typeface="Calibri"/>
                        <a:cs typeface="Times New Roman"/>
                      </a:endParaRPr>
                    </a:p>
                  </a:txBody>
                  <a:tcPr marL="14765" marR="1476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graphicFrame>
        <p:nvGraphicFramePr>
          <p:cNvPr id="5" name="4 - Πίνακας"/>
          <p:cNvGraphicFramePr>
            <a:graphicFrameLocks noGrp="1"/>
          </p:cNvGraphicFramePr>
          <p:nvPr/>
        </p:nvGraphicFramePr>
        <p:xfrm>
          <a:off x="251520" y="1052730"/>
          <a:ext cx="8712968" cy="5752425"/>
        </p:xfrm>
        <a:graphic>
          <a:graphicData uri="http://schemas.openxmlformats.org/drawingml/2006/table">
            <a:tbl>
              <a:tblPr/>
              <a:tblGrid>
                <a:gridCol w="3425612"/>
                <a:gridCol w="1117048"/>
                <a:gridCol w="1265986"/>
                <a:gridCol w="2904322"/>
              </a:tblGrid>
              <a:tr h="236655">
                <a:tc>
                  <a:txBody>
                    <a:bodyPr/>
                    <a:lstStyle/>
                    <a:p>
                      <a:pPr>
                        <a:lnSpc>
                          <a:spcPct val="115000"/>
                        </a:lnSpc>
                        <a:spcAft>
                          <a:spcPts val="0"/>
                        </a:spcAft>
                      </a:pPr>
                      <a:r>
                        <a:rPr lang="el-GR" sz="1400" b="1" dirty="0">
                          <a:solidFill>
                            <a:srgbClr val="000000"/>
                          </a:solidFill>
                          <a:latin typeface="+mj-lt"/>
                          <a:ea typeface="Times New Roman"/>
                          <a:cs typeface="Times New Roman"/>
                        </a:rPr>
                        <a:t> (Ποσά σε Ευρώ)</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400" b="1" dirty="0">
                          <a:solidFill>
                            <a:srgbClr val="000000"/>
                          </a:solidFill>
                          <a:latin typeface="+mj-lt"/>
                          <a:ea typeface="Times New Roman"/>
                          <a:cs typeface="Times New Roman"/>
                        </a:rPr>
                        <a:t>2009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400" b="1" dirty="0">
                          <a:solidFill>
                            <a:srgbClr val="000000"/>
                          </a:solidFill>
                          <a:latin typeface="+mj-lt"/>
                          <a:ea typeface="Times New Roman"/>
                          <a:cs typeface="Times New Roman"/>
                        </a:rPr>
                        <a:t>2008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400" b="1" dirty="0" smtClean="0">
                          <a:solidFill>
                            <a:srgbClr val="000000"/>
                          </a:solidFill>
                          <a:latin typeface="+mj-lt"/>
                          <a:ea typeface="Times New Roman"/>
                          <a:cs typeface="Times New Roman"/>
                        </a:rPr>
                        <a:t>Διαφορά (</a:t>
                      </a:r>
                      <a:r>
                        <a:rPr lang="el-GR" sz="1400" b="1" dirty="0">
                          <a:solidFill>
                            <a:srgbClr val="000000"/>
                          </a:solidFill>
                          <a:latin typeface="+mj-lt"/>
                          <a:ea typeface="Times New Roman"/>
                          <a:cs typeface="Times New Roman"/>
                        </a:rPr>
                        <a:t>Τιμή </a:t>
                      </a:r>
                      <a:r>
                        <a:rPr lang="el-GR" sz="1400" b="1" dirty="0" smtClean="0">
                          <a:solidFill>
                            <a:srgbClr val="000000"/>
                          </a:solidFill>
                          <a:latin typeface="+mj-lt"/>
                          <a:ea typeface="Times New Roman"/>
                          <a:cs typeface="Times New Roman"/>
                        </a:rPr>
                        <a:t>‘09-Τιμή ‘08</a:t>
                      </a:r>
                      <a:r>
                        <a:rPr lang="el-GR" sz="1400" b="1" dirty="0">
                          <a:solidFill>
                            <a:srgbClr val="000000"/>
                          </a:solidFill>
                          <a:latin typeface="+mj-lt"/>
                          <a:ea typeface="Times New Roman"/>
                          <a:cs typeface="Times New Roman"/>
                        </a:rPr>
                        <a:t>)</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Πωλήσεις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j-lt"/>
                          <a:ea typeface="Times New Roman"/>
                          <a:cs typeface="Times New Roman"/>
                        </a:rPr>
                        <a:t>679.058.638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j-lt"/>
                          <a:ea typeface="Times New Roman"/>
                          <a:cs typeface="Times New Roman"/>
                        </a:rPr>
                        <a:t>1.200.295.367</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-521.236.729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5205">
                <a:tc>
                  <a:txBody>
                    <a:bodyPr/>
                    <a:lstStyle/>
                    <a:p>
                      <a:pPr>
                        <a:lnSpc>
                          <a:spcPct val="115000"/>
                        </a:lnSpc>
                        <a:spcAft>
                          <a:spcPts val="0"/>
                        </a:spcAft>
                      </a:pPr>
                      <a:r>
                        <a:rPr lang="el-GR" sz="1400" b="1" dirty="0">
                          <a:solidFill>
                            <a:srgbClr val="000000"/>
                          </a:solidFill>
                          <a:latin typeface="+mj-lt"/>
                          <a:ea typeface="Times New Roman"/>
                          <a:cs typeface="Times New Roman"/>
                        </a:rPr>
                        <a:t>Κόστος πωληθέντων</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-646.931.445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-1.180.409.931</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533.478.486</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Μικτό κέρδος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j-lt"/>
                          <a:ea typeface="Times New Roman"/>
                          <a:cs typeface="Times New Roman"/>
                        </a:rPr>
                        <a:t>32.127.193</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j-lt"/>
                          <a:ea typeface="Times New Roman"/>
                          <a:cs typeface="Times New Roman"/>
                        </a:rPr>
                        <a:t>19.885.436</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12.241.757</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Λοιπά έσοδα</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7.542.335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13.071.538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-5.529.203</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Έξοδα διάθεσης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-15.535.645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-17.081.115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1.545.470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Έξοδα διοίκησης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-22.162.303</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-24.038.068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1.875.765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Λοιπά έξοδα</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-7.753.232</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-12.767.552</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5.014.320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Αποτελέσµατα εκµετάλλευσης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-5.781.653</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-20.929.762</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15.148.109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Χρηµατοοικονοµικά έσοδα</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2.196.760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627.990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1.568.770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Χρηµατοοικονοµικά έξοδα</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-17.743.714</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-36.799.635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19.055.921</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Έσοδα από µερίσµατα</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64.754</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97.579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-32.825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95334">
                <a:tc>
                  <a:txBody>
                    <a:bodyPr/>
                    <a:lstStyle/>
                    <a:p>
                      <a:pPr>
                        <a:lnSpc>
                          <a:spcPct val="115000"/>
                        </a:lnSpc>
                        <a:spcAft>
                          <a:spcPts val="0"/>
                        </a:spcAft>
                      </a:pPr>
                      <a:r>
                        <a:rPr lang="el-GR" sz="1400" b="1" dirty="0">
                          <a:solidFill>
                            <a:srgbClr val="000000"/>
                          </a:solidFill>
                          <a:latin typeface="+mj-lt"/>
                          <a:ea typeface="Times New Roman"/>
                          <a:cs typeface="Times New Roman"/>
                        </a:rPr>
                        <a:t>Καθαρό χρηµατοοικονοµικό αποτέλεσµα</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-15.482.200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-36.074.066</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20.591.866</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Ζηµιά από συνδεµένες επιχειρήσεις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-792.315</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628.702</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-1.421.017</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95334">
                <a:tc>
                  <a:txBody>
                    <a:bodyPr/>
                    <a:lstStyle/>
                    <a:p>
                      <a:pPr>
                        <a:lnSpc>
                          <a:spcPct val="115000"/>
                        </a:lnSpc>
                        <a:spcAft>
                          <a:spcPts val="0"/>
                        </a:spcAft>
                      </a:pPr>
                      <a:r>
                        <a:rPr lang="el-GR" sz="1400" b="1" dirty="0">
                          <a:solidFill>
                            <a:srgbClr val="000000"/>
                          </a:solidFill>
                          <a:latin typeface="+mj-lt"/>
                          <a:ea typeface="Times New Roman"/>
                          <a:cs typeface="Times New Roman"/>
                        </a:rPr>
                        <a:t>Κέρδη / (Ζηµιά) προ φόρου εισοδήµατος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-22.056.168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-56.375.126</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34.318.958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Φόρος εισοδήµατος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2.790.767</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8.728.296</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-5.937.529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Καθαρή Ζηµιά χρήσης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-19.265.401</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-47.646.830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28.381.429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Κατανεµηµένα σε:</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Μετόχους της µητρικής Εταιρείας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-19.375.369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-48.224.358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28.848.989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6655">
                <a:tc>
                  <a:txBody>
                    <a:bodyPr/>
                    <a:lstStyle/>
                    <a:p>
                      <a:pPr>
                        <a:lnSpc>
                          <a:spcPct val="115000"/>
                        </a:lnSpc>
                        <a:spcAft>
                          <a:spcPts val="0"/>
                        </a:spcAft>
                      </a:pPr>
                      <a:r>
                        <a:rPr lang="el-GR" sz="1400" b="1" dirty="0">
                          <a:solidFill>
                            <a:srgbClr val="000000"/>
                          </a:solidFill>
                          <a:latin typeface="+mj-lt"/>
                          <a:ea typeface="Times New Roman"/>
                          <a:cs typeface="Times New Roman"/>
                        </a:rPr>
                        <a:t>∆ικαιώµατα µειοψηφίας</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109.968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577.528</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j-lt"/>
                          <a:ea typeface="Times New Roman"/>
                          <a:cs typeface="Times New Roman"/>
                        </a:rPr>
                        <a:t>-467.560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6655">
                <a:tc>
                  <a:txBody>
                    <a:bodyPr/>
                    <a:lstStyle/>
                    <a:p>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-19.265.401</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j-lt"/>
                          <a:ea typeface="Times New Roman"/>
                          <a:cs typeface="Times New Roman"/>
                        </a:rPr>
                        <a:t>-47.646.830</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j-lt"/>
                          <a:ea typeface="Times New Roman"/>
                          <a:cs typeface="Times New Roman"/>
                        </a:rPr>
                        <a:t>28.381.429</a:t>
                      </a:r>
                      <a:endParaRPr lang="el-GR" sz="1400" dirty="0">
                        <a:latin typeface="+mj-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 – ‘09</a:t>
            </a:r>
            <a:r>
              <a:rPr lang="el-GR" sz="2800" b="1" dirty="0">
                <a:solidFill>
                  <a:srgbClr val="FF0000"/>
                </a:solidFill>
              </a:rPr>
              <a:t>)</a:t>
            </a:r>
            <a:endParaRPr lang="el-GR" sz="2800" dirty="0">
              <a:solidFill>
                <a:srgbClr val="FF0000"/>
              </a:solidFill>
            </a:endParaRPr>
          </a:p>
        </p:txBody>
      </p:sp>
      <p:graphicFrame>
        <p:nvGraphicFramePr>
          <p:cNvPr id="5" name="4 - Πίνακας"/>
          <p:cNvGraphicFramePr>
            <a:graphicFrameLocks noGrp="1"/>
          </p:cNvGraphicFramePr>
          <p:nvPr/>
        </p:nvGraphicFramePr>
        <p:xfrm>
          <a:off x="179511" y="1052738"/>
          <a:ext cx="8784976" cy="5608320"/>
        </p:xfrm>
        <a:graphic>
          <a:graphicData uri="http://schemas.openxmlformats.org/drawingml/2006/table">
            <a:tbl>
              <a:tblPr/>
              <a:tblGrid>
                <a:gridCol w="5093810"/>
                <a:gridCol w="1033527"/>
                <a:gridCol w="1216903"/>
                <a:gridCol w="1440736"/>
              </a:tblGrid>
              <a:tr h="444649">
                <a:tc>
                  <a:txBody>
                    <a:bodyPr/>
                    <a:lstStyle/>
                    <a:p>
                      <a:pPr>
                        <a:lnSpc>
                          <a:spcPct val="115000"/>
                        </a:lnSpc>
                        <a:spcAft>
                          <a:spcPts val="0"/>
                        </a:spcAft>
                      </a:pPr>
                      <a:r>
                        <a:rPr lang="el-GR" sz="1400" b="1" dirty="0">
                          <a:solidFill>
                            <a:srgbClr val="000000"/>
                          </a:solidFill>
                          <a:latin typeface="+mn-lt"/>
                          <a:ea typeface="Times New Roman"/>
                          <a:cs typeface="Times New Roman"/>
                        </a:rPr>
                        <a:t> (Ποσά σε Ευρώ)</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400" b="1" dirty="0">
                          <a:solidFill>
                            <a:srgbClr val="000000"/>
                          </a:solidFill>
                          <a:latin typeface="+mn-lt"/>
                          <a:ea typeface="Times New Roman"/>
                          <a:cs typeface="Times New Roman"/>
                        </a:rPr>
                        <a:t>2009</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400" b="1" dirty="0">
                          <a:solidFill>
                            <a:srgbClr val="000000"/>
                          </a:solidFill>
                          <a:latin typeface="+mn-lt"/>
                          <a:ea typeface="Times New Roman"/>
                          <a:cs typeface="Times New Roman"/>
                        </a:rPr>
                        <a:t>2008</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400" b="1" dirty="0">
                          <a:solidFill>
                            <a:srgbClr val="000000"/>
                          </a:solidFill>
                          <a:latin typeface="+mn-lt"/>
                          <a:ea typeface="Times New Roman"/>
                          <a:cs typeface="Times New Roman"/>
                        </a:rPr>
                        <a:t>Διαφορά</a:t>
                      </a:r>
                      <a:endParaRPr lang="el-GR" sz="1400" dirty="0">
                        <a:latin typeface="+mn-lt"/>
                        <a:ea typeface="Calibri"/>
                        <a:cs typeface="Times New Roman"/>
                      </a:endParaRPr>
                    </a:p>
                    <a:p>
                      <a:pPr algn="ctr">
                        <a:lnSpc>
                          <a:spcPct val="115000"/>
                        </a:lnSpc>
                        <a:spcAft>
                          <a:spcPts val="0"/>
                        </a:spcAft>
                      </a:pPr>
                      <a:r>
                        <a:rPr lang="el-GR" sz="1200" b="1" dirty="0">
                          <a:solidFill>
                            <a:srgbClr val="000000"/>
                          </a:solidFill>
                          <a:latin typeface="+mn-lt"/>
                          <a:ea typeface="Times New Roman"/>
                          <a:cs typeface="Times New Roman"/>
                        </a:rPr>
                        <a:t>(Τιμή </a:t>
                      </a:r>
                      <a:r>
                        <a:rPr lang="el-GR" sz="1200" b="1" dirty="0" smtClean="0">
                          <a:solidFill>
                            <a:srgbClr val="000000"/>
                          </a:solidFill>
                          <a:latin typeface="+mn-lt"/>
                          <a:ea typeface="Times New Roman"/>
                          <a:cs typeface="Times New Roman"/>
                        </a:rPr>
                        <a:t>‘09-Τιμή ‘08</a:t>
                      </a:r>
                      <a:r>
                        <a:rPr lang="el-GR" sz="1200" b="1" dirty="0">
                          <a:solidFill>
                            <a:srgbClr val="000000"/>
                          </a:solidFill>
                          <a:latin typeface="+mn-lt"/>
                          <a:ea typeface="Times New Roman"/>
                          <a:cs typeface="Times New Roman"/>
                        </a:rPr>
                        <a:t>)</a:t>
                      </a:r>
                      <a:endParaRPr lang="el-GR" sz="12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18280">
                <a:tc>
                  <a:txBody>
                    <a:bodyPr/>
                    <a:lstStyle/>
                    <a:p>
                      <a:pPr>
                        <a:lnSpc>
                          <a:spcPct val="115000"/>
                        </a:lnSpc>
                        <a:spcAft>
                          <a:spcPts val="0"/>
                        </a:spcAft>
                      </a:pPr>
                      <a:r>
                        <a:rPr lang="el-GR" sz="1400" b="1" dirty="0">
                          <a:solidFill>
                            <a:srgbClr val="000000"/>
                          </a:solidFill>
                          <a:latin typeface="+mn-lt"/>
                          <a:ea typeface="Times New Roman"/>
                          <a:cs typeface="Times New Roman"/>
                        </a:rPr>
                        <a:t>Ζηµιά ανά µετοχή που αναλογούν στους µετόχους της µητρικής Εταιρείας για τη χρήση (εκφρασµένα σε Ευρώ ανά µετοχή)</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Βασικά κέρδη / (ζηµιές) ανά µετοχή</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-0,1913</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-0,4762</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Αποµειωµένα κέρδη / (ζηµιές) ανά µετοχή </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-0,1913</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-0,4762</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ΟΜΙΛΟΣ ΕΤΑΙΡΕΙΑ</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Σηµ.</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Κατάσταση Συνολικού Εισοδήµατος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(Ποσά σε Ευρώ)</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Καθαρά κέρδη / (ζηµιές) χρήσης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n-lt"/>
                          <a:ea typeface="Times New Roman"/>
                          <a:cs typeface="Times New Roman"/>
                        </a:rPr>
                        <a:t>-19.265.401</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n-lt"/>
                          <a:ea typeface="Times New Roman"/>
                          <a:cs typeface="Times New Roman"/>
                        </a:rPr>
                        <a:t>-47.646.830</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28.381.429</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Συναλλαγµατικές διαφορές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-2.409.341</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-4.403.467</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1.994.126</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78853">
                <a:tc>
                  <a:txBody>
                    <a:bodyPr/>
                    <a:lstStyle/>
                    <a:p>
                      <a:pPr>
                        <a:lnSpc>
                          <a:spcPct val="115000"/>
                        </a:lnSpc>
                        <a:spcAft>
                          <a:spcPts val="0"/>
                        </a:spcAft>
                      </a:pPr>
                      <a:r>
                        <a:rPr lang="el-GR" sz="1400" b="1" dirty="0">
                          <a:solidFill>
                            <a:srgbClr val="000000"/>
                          </a:solidFill>
                          <a:latin typeface="+mn-lt"/>
                          <a:ea typeface="Times New Roman"/>
                          <a:cs typeface="Times New Roman"/>
                        </a:rPr>
                        <a:t>Κέρδος / (ζηµιά) από αποτίµηση παραγώγων για αντιστάθµιση κινδύνου ταµειακών ροών</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-8.384.971</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10.551.825</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-18.936.796</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8853">
                <a:tc>
                  <a:txBody>
                    <a:bodyPr/>
                    <a:lstStyle/>
                    <a:p>
                      <a:pPr>
                        <a:lnSpc>
                          <a:spcPct val="115000"/>
                        </a:lnSpc>
                        <a:spcAft>
                          <a:spcPts val="0"/>
                        </a:spcAft>
                      </a:pPr>
                      <a:r>
                        <a:rPr lang="el-GR" sz="1400" b="1" dirty="0">
                          <a:solidFill>
                            <a:srgbClr val="000000"/>
                          </a:solidFill>
                          <a:latin typeface="+mn-lt"/>
                          <a:ea typeface="Times New Roman"/>
                          <a:cs typeface="Times New Roman"/>
                        </a:rPr>
                        <a:t>Φόρος εισοδήµατος στα λοιπά στοιχεία συνολικού εισοδήµατος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1.766.637</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-2.302.095</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4.068.732</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Λοιπά συνολικά εισοδήµατα µετά από φόρους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n-lt"/>
                          <a:ea typeface="Times New Roman"/>
                          <a:cs typeface="Times New Roman"/>
                        </a:rPr>
                        <a:t>-9.027.675</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b="1" dirty="0">
                          <a:solidFill>
                            <a:srgbClr val="000000"/>
                          </a:solidFill>
                          <a:latin typeface="+mn-lt"/>
                          <a:ea typeface="Times New Roman"/>
                          <a:cs typeface="Times New Roman"/>
                        </a:rPr>
                        <a:t>3.846.263</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-12.873.938</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Συγκεντρωτικά συνολικά εισοδήµατα µετά από </a:t>
                      </a:r>
                      <a:r>
                        <a:rPr lang="el-GR" sz="1400" b="1" dirty="0" smtClean="0">
                          <a:solidFill>
                            <a:srgbClr val="000000"/>
                          </a:solidFill>
                          <a:latin typeface="+mn-lt"/>
                          <a:ea typeface="Times New Roman"/>
                          <a:cs typeface="Times New Roman"/>
                        </a:rPr>
                        <a:t>φόρους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n-lt"/>
                          <a:ea typeface="Times New Roman"/>
                          <a:cs typeface="Times New Roman"/>
                        </a:rPr>
                        <a:t>-28.293.076</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n-lt"/>
                          <a:ea typeface="Times New Roman"/>
                          <a:cs typeface="Times New Roman"/>
                        </a:rPr>
                        <a:t>-43.800.567</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15.507.491</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Κατανεµηµένα </a:t>
                      </a:r>
                      <a:r>
                        <a:rPr lang="el-GR" sz="1400" b="1" dirty="0" smtClean="0">
                          <a:solidFill>
                            <a:srgbClr val="000000"/>
                          </a:solidFill>
                          <a:latin typeface="+mn-lt"/>
                          <a:ea typeface="Times New Roman"/>
                          <a:cs typeface="Times New Roman"/>
                        </a:rPr>
                        <a:t>σε:</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Μετόχους της µητρικής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-28.191.872</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-43.253.927</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15.062.055</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∆ικαιώµατα µειοψηφίας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-101.204</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-546.640</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445.436</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427">
                <a:tc>
                  <a:txBody>
                    <a:bodyPr/>
                    <a:lstStyle/>
                    <a:p>
                      <a:pPr>
                        <a:lnSpc>
                          <a:spcPct val="115000"/>
                        </a:lnSpc>
                        <a:spcAft>
                          <a:spcPts val="0"/>
                        </a:spcAft>
                      </a:pPr>
                      <a:r>
                        <a:rPr lang="el-GR" sz="1400" b="1" dirty="0">
                          <a:solidFill>
                            <a:srgbClr val="000000"/>
                          </a:solidFill>
                          <a:latin typeface="+mn-lt"/>
                          <a:ea typeface="Times New Roman"/>
                          <a:cs typeface="Times New Roman"/>
                        </a:rPr>
                        <a:t>Συγκεντρωτικά συνολικά εισοδήµατα µετά από </a:t>
                      </a:r>
                      <a:r>
                        <a:rPr lang="el-GR" sz="1400" b="1" dirty="0" smtClean="0">
                          <a:solidFill>
                            <a:srgbClr val="000000"/>
                          </a:solidFill>
                          <a:latin typeface="+mn-lt"/>
                          <a:ea typeface="Times New Roman"/>
                          <a:cs typeface="Times New Roman"/>
                        </a:rPr>
                        <a:t>φόρους</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n-lt"/>
                          <a:ea typeface="Times New Roman"/>
                          <a:cs typeface="Times New Roman"/>
                        </a:rPr>
                        <a:t>-28.293.076</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b="1" dirty="0">
                          <a:solidFill>
                            <a:srgbClr val="000000"/>
                          </a:solidFill>
                          <a:latin typeface="+mn-lt"/>
                          <a:ea typeface="Times New Roman"/>
                          <a:cs typeface="Times New Roman"/>
                        </a:rPr>
                        <a:t>-43.800.567</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15.507.491</a:t>
                      </a:r>
                      <a:endParaRPr lang="el-GR" sz="1400" dirty="0">
                        <a:latin typeface="+mn-lt"/>
                        <a:ea typeface="Calibri"/>
                        <a:cs typeface="Times New Roman"/>
                      </a:endParaRPr>
                    </a:p>
                  </a:txBody>
                  <a:tcPr marL="31022" marR="310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a:solidFill>
                  <a:srgbClr val="FF0000"/>
                </a:solidFill>
              </a:rPr>
              <a:t>ΠΑΡΑ∆ΕΙΓΜΑ 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sp>
        <p:nvSpPr>
          <p:cNvPr id="87041" name="Rectangle 1"/>
          <p:cNvSpPr>
            <a:spLocks noChangeArrowheads="1"/>
          </p:cNvSpPr>
          <p:nvPr/>
        </p:nvSpPr>
        <p:spPr bwMode="auto">
          <a:xfrm>
            <a:off x="1009950" y="903784"/>
            <a:ext cx="725807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Α) Ανάλυση Πηγών Χρήσεων Κεφαλαίων βάσει Ισολογισμού ΛΥΣΗ</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 Πίνακας"/>
          <p:cNvGraphicFramePr>
            <a:graphicFrameLocks noGrp="1"/>
          </p:cNvGraphicFramePr>
          <p:nvPr/>
        </p:nvGraphicFramePr>
        <p:xfrm>
          <a:off x="251520" y="1484780"/>
          <a:ext cx="8640961" cy="5235567"/>
        </p:xfrm>
        <a:graphic>
          <a:graphicData uri="http://schemas.openxmlformats.org/drawingml/2006/table">
            <a:tbl>
              <a:tblPr/>
              <a:tblGrid>
                <a:gridCol w="4754668"/>
                <a:gridCol w="1764072"/>
                <a:gridCol w="2122221"/>
              </a:tblGrid>
              <a:tr h="203839">
                <a:tc gridSpan="3">
                  <a:txBody>
                    <a:bodyPr/>
                    <a:lstStyle/>
                    <a:p>
                      <a:pPr algn="ctr">
                        <a:lnSpc>
                          <a:spcPct val="115000"/>
                        </a:lnSpc>
                        <a:spcAft>
                          <a:spcPts val="0"/>
                        </a:spcAft>
                      </a:pPr>
                      <a:r>
                        <a:rPr lang="el-GR" sz="1200" b="1" dirty="0">
                          <a:solidFill>
                            <a:srgbClr val="000000"/>
                          </a:solidFill>
                          <a:latin typeface="+mj-lt"/>
                          <a:ea typeface="Times New Roman"/>
                          <a:cs typeface="Times New Roman"/>
                        </a:rPr>
                        <a:t>ΠΗΓΕΣ ΚΕΦΑΛΑΙΩΝ</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424285">
                <a:tc gridSpan="2">
                  <a:txBody>
                    <a:bodyPr/>
                    <a:lstStyle/>
                    <a:p>
                      <a:pPr algn="ctr">
                        <a:lnSpc>
                          <a:spcPct val="115000"/>
                        </a:lnSpc>
                        <a:spcAft>
                          <a:spcPts val="0"/>
                        </a:spcAft>
                      </a:pPr>
                      <a:r>
                        <a:rPr lang="el-GR" sz="1200" dirty="0">
                          <a:solidFill>
                            <a:srgbClr val="000000"/>
                          </a:solidFill>
                          <a:latin typeface="+mj-lt"/>
                          <a:ea typeface="Times New Roman"/>
                          <a:cs typeface="Times New Roman"/>
                        </a:rPr>
                        <a:t>Μη Κυκλοφορούν Ενεργητικό</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l-GR"/>
                    </a:p>
                  </a:txBody>
                  <a:tcPr/>
                </a:tc>
                <a:tc>
                  <a:txBody>
                    <a:bodyPr/>
                    <a:lstStyle/>
                    <a:p>
                      <a:pPr algn="ctr">
                        <a:lnSpc>
                          <a:spcPct val="115000"/>
                        </a:lnSpc>
                        <a:spcAft>
                          <a:spcPts val="0"/>
                        </a:spcAft>
                      </a:pPr>
                      <a:r>
                        <a:rPr lang="el-GR" sz="1100" dirty="0">
                          <a:solidFill>
                            <a:srgbClr val="000000"/>
                          </a:solidFill>
                          <a:latin typeface="+mj-lt"/>
                          <a:ea typeface="Times New Roman"/>
                          <a:cs typeface="Times New Roman"/>
                        </a:rPr>
                        <a:t>Ποσοστό Συμμετοχής λογαριασμού στο </a:t>
                      </a:r>
                      <a:r>
                        <a:rPr lang="el-GR" sz="1100" dirty="0" smtClean="0">
                          <a:solidFill>
                            <a:srgbClr val="000000"/>
                          </a:solidFill>
                          <a:latin typeface="+mj-lt"/>
                          <a:ea typeface="Times New Roman"/>
                          <a:cs typeface="Times New Roman"/>
                        </a:rPr>
                        <a:t>Σύνολο</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Γήπεδα, κτίρια &amp; εξοπλισµός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2.015.788 €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1,61%</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Άυλα περιουσιακά στοιχεία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dirty="0">
                          <a:solidFill>
                            <a:srgbClr val="000000"/>
                          </a:solidFill>
                          <a:latin typeface="+mj-lt"/>
                          <a:ea typeface="Times New Roman"/>
                          <a:cs typeface="Times New Roman"/>
                        </a:rPr>
                        <a:t>                 161.813 €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0,13%</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Συµµετοχές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888.867 €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0,71%</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7677">
                <a:tc>
                  <a:txBody>
                    <a:bodyPr/>
                    <a:lstStyle/>
                    <a:p>
                      <a:pPr>
                        <a:lnSpc>
                          <a:spcPct val="115000"/>
                        </a:lnSpc>
                        <a:spcAft>
                          <a:spcPts val="0"/>
                        </a:spcAft>
                      </a:pPr>
                      <a:r>
                        <a:rPr lang="el-GR" sz="1200" b="1" dirty="0">
                          <a:solidFill>
                            <a:srgbClr val="000000"/>
                          </a:solidFill>
                          <a:latin typeface="+mj-lt"/>
                          <a:ea typeface="Times New Roman"/>
                          <a:cs typeface="Times New Roman"/>
                        </a:rPr>
                        <a:t>Παράγωγα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dirty="0">
                          <a:solidFill>
                            <a:srgbClr val="000000"/>
                          </a:solidFill>
                          <a:latin typeface="+mj-lt"/>
                          <a:ea typeface="Times New Roman"/>
                          <a:cs typeface="Times New Roman"/>
                        </a:rPr>
                        <a:t>                    39.130 €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0,03%</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7677">
                <a:tc>
                  <a:txBody>
                    <a:bodyPr/>
                    <a:lstStyle/>
                    <a:p>
                      <a:pPr>
                        <a:lnSpc>
                          <a:spcPct val="115000"/>
                        </a:lnSpc>
                        <a:spcAft>
                          <a:spcPts val="0"/>
                        </a:spcAft>
                      </a:pPr>
                      <a:r>
                        <a:rPr lang="el-GR" sz="1200" b="1" dirty="0">
                          <a:solidFill>
                            <a:srgbClr val="000000"/>
                          </a:solidFill>
                          <a:latin typeface="+mj-lt"/>
                          <a:ea typeface="Times New Roman"/>
                          <a:cs typeface="Times New Roman"/>
                        </a:rPr>
                        <a:t>Λοιπές απαιτήσεις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74.100 €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0,06%</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gridSpan="2">
                  <a:txBody>
                    <a:bodyPr/>
                    <a:lstStyle/>
                    <a:p>
                      <a:pPr algn="ctr">
                        <a:lnSpc>
                          <a:spcPct val="115000"/>
                        </a:lnSpc>
                        <a:spcAft>
                          <a:spcPts val="0"/>
                        </a:spcAft>
                      </a:pPr>
                      <a:r>
                        <a:rPr lang="el-GR" sz="1200" dirty="0">
                          <a:solidFill>
                            <a:srgbClr val="000000"/>
                          </a:solidFill>
                          <a:latin typeface="+mj-lt"/>
                          <a:ea typeface="Times New Roman"/>
                          <a:cs typeface="Times New Roman"/>
                        </a:rPr>
                        <a:t>Κυκλοφορούν Ενεργητικό</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l-GR"/>
                    </a:p>
                  </a:txBody>
                  <a:tcPr/>
                </a:tc>
                <a:tc>
                  <a:txBody>
                    <a:bodyPr/>
                    <a:lstStyle/>
                    <a:p>
                      <a:pPr>
                        <a:lnSpc>
                          <a:spcPct val="115000"/>
                        </a:lnSpc>
                        <a:spcAft>
                          <a:spcPts val="0"/>
                        </a:spcAft>
                      </a:pPr>
                      <a:r>
                        <a:rPr lang="el-GR" sz="1200" dirty="0">
                          <a:solidFill>
                            <a:srgbClr val="000000"/>
                          </a:solidFill>
                          <a:latin typeface="+mj-lt"/>
                          <a:ea typeface="Times New Roman"/>
                          <a:cs typeface="Times New Roman"/>
                        </a:rPr>
                        <a:t>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Αποθέµατα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27.852.259 €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22,30%</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Εµπορικές και λοιπές απαιτήσεις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dirty="0">
                          <a:solidFill>
                            <a:srgbClr val="000000"/>
                          </a:solidFill>
                          <a:latin typeface="+mj-lt"/>
                          <a:ea typeface="Times New Roman"/>
                          <a:cs typeface="Times New Roman"/>
                        </a:rPr>
                        <a:t>           37.886.292 €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30,34%</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Παράγωγα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9.482.195 €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7,59%</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Ταµειακά διαθέσιµα και ισοδύναµα αυτών</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dirty="0">
                          <a:solidFill>
                            <a:srgbClr val="000000"/>
                          </a:solidFill>
                          <a:latin typeface="+mj-lt"/>
                          <a:ea typeface="Times New Roman"/>
                          <a:cs typeface="Times New Roman"/>
                        </a:rPr>
                        <a:t>           41.218.044 €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33,01%</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gridSpan="2">
                  <a:txBody>
                    <a:bodyPr/>
                    <a:lstStyle/>
                    <a:p>
                      <a:pPr algn="ctr">
                        <a:lnSpc>
                          <a:spcPct val="115000"/>
                        </a:lnSpc>
                        <a:spcAft>
                          <a:spcPts val="0"/>
                        </a:spcAft>
                      </a:pPr>
                      <a:r>
                        <a:rPr lang="el-GR" sz="1200" dirty="0">
                          <a:latin typeface="+mj-lt"/>
                          <a:ea typeface="Times New Roman"/>
                          <a:cs typeface="Times New Roman"/>
                        </a:rPr>
                        <a:t>Υποχρεώσεις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l-GR"/>
                    </a:p>
                  </a:txBody>
                  <a:tcPr/>
                </a:tc>
                <a:tc>
                  <a:txBody>
                    <a:bodyPr/>
                    <a:lstStyle/>
                    <a:p>
                      <a:pPr>
                        <a:lnSpc>
                          <a:spcPct val="115000"/>
                        </a:lnSpc>
                        <a:spcAft>
                          <a:spcPts val="0"/>
                        </a:spcAft>
                      </a:pPr>
                      <a:r>
                        <a:rPr lang="el-GR" sz="1200" dirty="0">
                          <a:solidFill>
                            <a:srgbClr val="000000"/>
                          </a:solidFill>
                          <a:latin typeface="+mj-lt"/>
                          <a:ea typeface="Times New Roman"/>
                          <a:cs typeface="Times New Roman"/>
                        </a:rPr>
                        <a:t>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gridSpan="3">
                  <a:txBody>
                    <a:bodyPr/>
                    <a:lstStyle/>
                    <a:p>
                      <a:pPr>
                        <a:lnSpc>
                          <a:spcPct val="115000"/>
                        </a:lnSpc>
                        <a:spcAft>
                          <a:spcPts val="0"/>
                        </a:spcAft>
                      </a:pPr>
                      <a:r>
                        <a:rPr lang="el-GR" sz="1200" dirty="0">
                          <a:solidFill>
                            <a:srgbClr val="000000"/>
                          </a:solidFill>
                          <a:latin typeface="+mj-lt"/>
                          <a:ea typeface="Times New Roman"/>
                          <a:cs typeface="Times New Roman"/>
                        </a:rPr>
                        <a:t>Μακροπρόθεσµες υποχρεώσεις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l-GR"/>
                    </a:p>
                  </a:txBody>
                  <a:tcPr/>
                </a:tc>
                <a:tc hMerge="1">
                  <a:txBody>
                    <a:bodyPr/>
                    <a:lstStyle/>
                    <a:p>
                      <a:endParaRPr lang="el-GR"/>
                    </a:p>
                  </a:txBody>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Παράγωγα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311.069 €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0,25%</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Υποχρεώσεις παροχών προσωπικού</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dirty="0">
                          <a:solidFill>
                            <a:srgbClr val="000000"/>
                          </a:solidFill>
                          <a:latin typeface="+mj-lt"/>
                          <a:ea typeface="Times New Roman"/>
                          <a:cs typeface="Times New Roman"/>
                        </a:rPr>
                        <a:t>                 152.074 €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0,12%</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Επιχορηγήσεις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892.100 €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0,71%</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gridSpan="3">
                  <a:txBody>
                    <a:bodyPr/>
                    <a:lstStyle/>
                    <a:p>
                      <a:pPr>
                        <a:lnSpc>
                          <a:spcPct val="115000"/>
                        </a:lnSpc>
                        <a:spcAft>
                          <a:spcPts val="0"/>
                        </a:spcAft>
                      </a:pPr>
                      <a:r>
                        <a:rPr lang="el-GR" sz="1200" dirty="0">
                          <a:solidFill>
                            <a:srgbClr val="000000"/>
                          </a:solidFill>
                          <a:latin typeface="+mj-lt"/>
                          <a:ea typeface="Times New Roman"/>
                          <a:cs typeface="Times New Roman"/>
                        </a:rPr>
                        <a:t>Βραχυπρόθεσµες υποχρεώσεις</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l-GR"/>
                    </a:p>
                  </a:txBody>
                  <a:tcPr/>
                </a:tc>
                <a:tc hMerge="1">
                  <a:txBody>
                    <a:bodyPr/>
                    <a:lstStyle/>
                    <a:p>
                      <a:endParaRPr lang="el-GR"/>
                    </a:p>
                  </a:txBody>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∆άνεια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1.233.470 €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0,99%</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Παράγωγα</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dirty="0">
                          <a:solidFill>
                            <a:srgbClr val="000000"/>
                          </a:solidFill>
                          <a:latin typeface="+mj-lt"/>
                          <a:ea typeface="Times New Roman"/>
                          <a:cs typeface="Times New Roman"/>
                        </a:rPr>
                        <a:t>              2.528.386 €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2,02%</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3839">
                <a:tc>
                  <a:txBody>
                    <a:bodyPr/>
                    <a:lstStyle/>
                    <a:p>
                      <a:pPr>
                        <a:lnSpc>
                          <a:spcPct val="115000"/>
                        </a:lnSpc>
                        <a:spcAft>
                          <a:spcPts val="0"/>
                        </a:spcAft>
                      </a:pPr>
                      <a:r>
                        <a:rPr lang="el-GR" sz="1200" b="1" dirty="0">
                          <a:solidFill>
                            <a:srgbClr val="000000"/>
                          </a:solidFill>
                          <a:latin typeface="+mj-lt"/>
                          <a:ea typeface="Times New Roman"/>
                          <a:cs typeface="Times New Roman"/>
                        </a:rPr>
                        <a:t>Προβλέψεις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200" dirty="0">
                          <a:solidFill>
                            <a:srgbClr val="000000"/>
                          </a:solidFill>
                          <a:latin typeface="+mj-lt"/>
                          <a:ea typeface="Times New Roman"/>
                          <a:cs typeface="Times New Roman"/>
                        </a:rPr>
                        <a:t>                 138.902 €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200" dirty="0">
                          <a:solidFill>
                            <a:srgbClr val="000000"/>
                          </a:solidFill>
                          <a:latin typeface="+mj-lt"/>
                          <a:ea typeface="Times New Roman"/>
                          <a:cs typeface="Times New Roman"/>
                        </a:rPr>
                        <a:t>0,11%</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3839">
                <a:tc>
                  <a:txBody>
                    <a:bodyPr/>
                    <a:lstStyle/>
                    <a:p>
                      <a:pPr>
                        <a:lnSpc>
                          <a:spcPct val="115000"/>
                        </a:lnSpc>
                        <a:spcAft>
                          <a:spcPts val="0"/>
                        </a:spcAft>
                      </a:pPr>
                      <a:r>
                        <a:rPr lang="el-GR" sz="1200" dirty="0">
                          <a:solidFill>
                            <a:srgbClr val="000000"/>
                          </a:solidFill>
                          <a:latin typeface="+mj-lt"/>
                          <a:ea typeface="Times New Roman"/>
                          <a:cs typeface="Times New Roman"/>
                        </a:rPr>
                        <a:t>Σύνολο Πηγών</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200" b="1" dirty="0">
                          <a:solidFill>
                            <a:srgbClr val="000000"/>
                          </a:solidFill>
                          <a:latin typeface="+mj-lt"/>
                          <a:ea typeface="Times New Roman"/>
                          <a:cs typeface="Times New Roman"/>
                        </a:rPr>
                        <a:t>         124.874.489 € </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200" dirty="0">
                          <a:solidFill>
                            <a:srgbClr val="000000"/>
                          </a:solidFill>
                          <a:latin typeface="+mj-lt"/>
                          <a:ea typeface="Times New Roman"/>
                          <a:cs typeface="Times New Roman"/>
                        </a:rPr>
                        <a:t>100,00%</a:t>
                      </a:r>
                      <a:endParaRPr lang="el-GR" sz="1200" dirty="0">
                        <a:latin typeface="+mj-lt"/>
                        <a:ea typeface="Calibri"/>
                        <a:cs typeface="Times New Roman"/>
                      </a:endParaRPr>
                    </a:p>
                  </a:txBody>
                  <a:tcPr marL="56593" marR="5659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sp>
        <p:nvSpPr>
          <p:cNvPr id="87041" name="Rectangle 1"/>
          <p:cNvSpPr>
            <a:spLocks noChangeArrowheads="1"/>
          </p:cNvSpPr>
          <p:nvPr/>
        </p:nvSpPr>
        <p:spPr bwMode="auto">
          <a:xfrm>
            <a:off x="0" y="980728"/>
            <a:ext cx="88924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Α) Ανάλυση Πηγών Χρήσεων Κεφαλαίων βάσει Ισολογισμού</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37" name="Rectangle 1"/>
          <p:cNvSpPr>
            <a:spLocks noChangeArrowheads="1"/>
          </p:cNvSpPr>
          <p:nvPr/>
        </p:nvSpPr>
        <p:spPr bwMode="auto">
          <a:xfrm flipH="1">
            <a:off x="251520" y="1502640"/>
            <a:ext cx="86409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ea typeface="Calibri" pitchFamily="34" charset="0"/>
                <a:cs typeface="Times New Roman" pitchFamily="18" charset="0"/>
              </a:rPr>
              <a:t>Πηγές Κεφαλαίων προέρχονται από:</a:t>
            </a:r>
            <a:endParaRPr kumimoji="0" lang="el-G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ea typeface="Calibri" pitchFamily="34" charset="0"/>
                <a:cs typeface="Times New Roman" pitchFamily="18" charset="0"/>
              </a:rPr>
              <a:t>την πολύ σημαντική μείωση των στοιχείων του </a:t>
            </a:r>
            <a:r>
              <a:rPr kumimoji="0" lang="el-GR" sz="2400" b="1" i="0" u="none" strike="noStrike" cap="none" normalizeH="0" baseline="0" dirty="0" smtClean="0">
                <a:ln>
                  <a:noFill/>
                </a:ln>
                <a:solidFill>
                  <a:schemeClr val="tx1"/>
                </a:solidFill>
                <a:effectLst/>
                <a:ea typeface="Calibri" pitchFamily="34" charset="0"/>
                <a:cs typeface="Times New Roman" pitchFamily="18" charset="0"/>
              </a:rPr>
              <a:t>Κυκλοφορούντος Ενεργητικού (93,24%=22,30%+30,34%+7,55%+33,01%)</a:t>
            </a:r>
            <a:r>
              <a:rPr kumimoji="0" lang="el-GR" sz="2400" b="0" i="0" u="none" strike="noStrike" cap="none" normalizeH="0" baseline="0" dirty="0" smtClean="0">
                <a:ln>
                  <a:noFill/>
                </a:ln>
                <a:solidFill>
                  <a:schemeClr val="tx1"/>
                </a:solidFill>
                <a:effectLst/>
                <a:ea typeface="Calibri" pitchFamily="34" charset="0"/>
                <a:cs typeface="Times New Roman" pitchFamily="18" charset="0"/>
              </a:rPr>
              <a:t>, ήτοι: Αποθέματα, Απαιτήσεις, Παράγωγα και κυρίως την με συνεισφορά κατά 33,01% μείωση των Ταμειακών διαθεσίμων</a:t>
            </a:r>
            <a:endParaRPr kumimoji="0" lang="el-G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ea typeface="Calibri" pitchFamily="34" charset="0"/>
                <a:cs typeface="Times New Roman" pitchFamily="18" charset="0"/>
              </a:rPr>
              <a:t>τη μικρή αύξηση των Βραχυπρόθεσμων Υποχρεώσεων </a:t>
            </a:r>
            <a:r>
              <a:rPr kumimoji="0" lang="el-GR" sz="2400" b="1" i="0" u="none" strike="noStrike" cap="none" normalizeH="0" baseline="0" dirty="0" smtClean="0">
                <a:ln>
                  <a:noFill/>
                </a:ln>
                <a:solidFill>
                  <a:schemeClr val="tx1"/>
                </a:solidFill>
                <a:effectLst/>
                <a:ea typeface="Calibri" pitchFamily="34" charset="0"/>
                <a:cs typeface="Times New Roman" pitchFamily="18" charset="0"/>
              </a:rPr>
              <a:t>(3,12%=0,99%+2,02%+0,11%)</a:t>
            </a:r>
            <a:r>
              <a:rPr kumimoji="0" lang="el-GR" sz="2400" b="0" i="0" u="none" strike="noStrike" cap="none" normalizeH="0" baseline="0" dirty="0" smtClean="0">
                <a:ln>
                  <a:noFill/>
                </a:ln>
                <a:solidFill>
                  <a:schemeClr val="tx1"/>
                </a:solidFill>
                <a:effectLst/>
                <a:ea typeface="Calibri" pitchFamily="34" charset="0"/>
                <a:cs typeface="Times New Roman" pitchFamily="18" charset="0"/>
              </a:rPr>
              <a:t>, που οφείλεται κατά κύριο λόγο σε αύξηση των υπολοίπων Βραχ. Δανεισμού και των εκδιδόμενων παραγώγων.</a:t>
            </a:r>
            <a:endParaRPr kumimoji="0" lang="el-G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ea typeface="Calibri" pitchFamily="34" charset="0"/>
                <a:cs typeface="Times New Roman" pitchFamily="18" charset="0"/>
              </a:rPr>
              <a:t>Την ακόμη μικρότερη μείωση του Μη Κυκλοφορούντος Ενεργητικού </a:t>
            </a:r>
            <a:r>
              <a:rPr kumimoji="0" lang="el-GR" sz="2400" b="1" i="0" u="none" strike="noStrike" cap="none" normalizeH="0" baseline="0" dirty="0" smtClean="0">
                <a:ln>
                  <a:noFill/>
                </a:ln>
                <a:solidFill>
                  <a:schemeClr val="tx1"/>
                </a:solidFill>
                <a:effectLst/>
                <a:ea typeface="Calibri" pitchFamily="34" charset="0"/>
                <a:cs typeface="Times New Roman" pitchFamily="18" charset="0"/>
              </a:rPr>
              <a:t>(2,55%=1,61%+0,13%+0,71%+0,03%+0,06%)</a:t>
            </a:r>
            <a:r>
              <a:rPr kumimoji="0" lang="el-GR" sz="2400" b="0" i="0" u="none" strike="noStrike" cap="none" normalizeH="0" baseline="0" dirty="0" smtClean="0">
                <a:ln>
                  <a:noFill/>
                </a:ln>
                <a:solidFill>
                  <a:schemeClr val="tx1"/>
                </a:solidFill>
                <a:effectLst/>
                <a:ea typeface="Calibri" pitchFamily="34" charset="0"/>
                <a:cs typeface="Times New Roman" pitchFamily="18" charset="0"/>
              </a:rPr>
              <a:t>, ήτοι: Υλικά και Άυλα περιουσιακά στοιχεία, Συμμετοχές, Παράγωγα και Λοιπές Απαιτήσεις).</a:t>
            </a:r>
            <a:endParaRPr kumimoji="0" lang="el-GR"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sp>
        <p:nvSpPr>
          <p:cNvPr id="87041" name="Rectangle 1"/>
          <p:cNvSpPr>
            <a:spLocks noChangeArrowheads="1"/>
          </p:cNvSpPr>
          <p:nvPr/>
        </p:nvSpPr>
        <p:spPr bwMode="auto">
          <a:xfrm>
            <a:off x="1763688" y="980728"/>
            <a:ext cx="587250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Α) Ανάλυση Χρήσεων Κεφαλαίων βάσει Ισολογισμού</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 Πίνακας"/>
          <p:cNvGraphicFramePr>
            <a:graphicFrameLocks noGrp="1"/>
          </p:cNvGraphicFramePr>
          <p:nvPr/>
        </p:nvGraphicFramePr>
        <p:xfrm>
          <a:off x="179512" y="1412776"/>
          <a:ext cx="8676455" cy="5228689"/>
        </p:xfrm>
        <a:graphic>
          <a:graphicData uri="http://schemas.openxmlformats.org/drawingml/2006/table">
            <a:tbl>
              <a:tblPr/>
              <a:tblGrid>
                <a:gridCol w="4678481"/>
                <a:gridCol w="1361012"/>
                <a:gridCol w="2636962"/>
              </a:tblGrid>
              <a:tr h="263145">
                <a:tc gridSpan="3">
                  <a:txBody>
                    <a:bodyPr/>
                    <a:lstStyle/>
                    <a:p>
                      <a:pPr algn="ctr">
                        <a:lnSpc>
                          <a:spcPct val="115000"/>
                        </a:lnSpc>
                        <a:spcAft>
                          <a:spcPts val="0"/>
                        </a:spcAft>
                      </a:pPr>
                      <a:r>
                        <a:rPr lang="el-GR" sz="1400" dirty="0">
                          <a:solidFill>
                            <a:srgbClr val="000000"/>
                          </a:solidFill>
                          <a:latin typeface="+mn-lt"/>
                          <a:ea typeface="Times New Roman"/>
                          <a:cs typeface="Times New Roman"/>
                        </a:rPr>
                        <a:t>ΧΡΗΣΕΙΣ ΚΕΦΑΛΑΙΩΝ</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463449">
                <a:tc gridSpan="2">
                  <a:txBody>
                    <a:bodyPr/>
                    <a:lstStyle/>
                    <a:p>
                      <a:pPr algn="ctr">
                        <a:lnSpc>
                          <a:spcPct val="115000"/>
                        </a:lnSpc>
                        <a:spcAft>
                          <a:spcPts val="0"/>
                        </a:spcAft>
                      </a:pPr>
                      <a:r>
                        <a:rPr lang="el-GR" sz="1400" b="1" dirty="0">
                          <a:solidFill>
                            <a:srgbClr val="000000"/>
                          </a:solidFill>
                          <a:latin typeface="+mn-lt"/>
                          <a:ea typeface="Times New Roman"/>
                          <a:cs typeface="Times New Roman"/>
                        </a:rPr>
                        <a:t>Μη κυκλοφορούν </a:t>
                      </a:r>
                      <a:r>
                        <a:rPr lang="el-GR" sz="1400" b="1" dirty="0" smtClean="0">
                          <a:solidFill>
                            <a:srgbClr val="000000"/>
                          </a:solidFill>
                          <a:latin typeface="+mn-lt"/>
                          <a:ea typeface="Times New Roman"/>
                          <a:cs typeface="Times New Roman"/>
                        </a:rPr>
                        <a:t>ενεργητικό (ποσά σε ευρώ)</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l-GR"/>
                    </a:p>
                  </a:txBody>
                  <a:tcPr/>
                </a:tc>
                <a:tc>
                  <a:txBody>
                    <a:bodyPr/>
                    <a:lstStyle/>
                    <a:p>
                      <a:pPr algn="ctr">
                        <a:lnSpc>
                          <a:spcPct val="115000"/>
                        </a:lnSpc>
                        <a:spcAft>
                          <a:spcPts val="0"/>
                        </a:spcAft>
                      </a:pPr>
                      <a:r>
                        <a:rPr lang="el-GR" sz="1200" dirty="0">
                          <a:solidFill>
                            <a:srgbClr val="000000"/>
                          </a:solidFill>
                          <a:latin typeface="+mn-lt"/>
                          <a:ea typeface="Times New Roman"/>
                          <a:cs typeface="Times New Roman"/>
                        </a:rPr>
                        <a:t>Ποσοστό Συμμετοχής λογαριασμού στο </a:t>
                      </a:r>
                      <a:r>
                        <a:rPr lang="el-GR" sz="1200" dirty="0" smtClean="0">
                          <a:solidFill>
                            <a:srgbClr val="000000"/>
                          </a:solidFill>
                          <a:latin typeface="+mn-lt"/>
                          <a:ea typeface="Times New Roman"/>
                          <a:cs typeface="Times New Roman"/>
                        </a:rPr>
                        <a:t>Σύνολο</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40605">
                <a:tc>
                  <a:txBody>
                    <a:bodyPr/>
                    <a:lstStyle/>
                    <a:p>
                      <a:pPr>
                        <a:lnSpc>
                          <a:spcPct val="115000"/>
                        </a:lnSpc>
                        <a:spcAft>
                          <a:spcPts val="0"/>
                        </a:spcAft>
                      </a:pPr>
                      <a:r>
                        <a:rPr lang="el-GR" sz="1400" b="1" dirty="0">
                          <a:solidFill>
                            <a:srgbClr val="000000"/>
                          </a:solidFill>
                          <a:latin typeface="+mn-lt"/>
                          <a:ea typeface="Times New Roman"/>
                          <a:cs typeface="Times New Roman"/>
                        </a:rPr>
                        <a:t>Χρηµατοοικονοµικά στοιχεία διαθέσιµα προς πώληση</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2.622.266</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2,10%</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Απαιτήσεις από αναβαλλόµενους φόρους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1.753.834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1,40%</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40605">
                <a:tc>
                  <a:txBody>
                    <a:bodyPr/>
                    <a:lstStyle/>
                    <a:p>
                      <a:pPr>
                        <a:lnSpc>
                          <a:spcPct val="115000"/>
                        </a:lnSpc>
                        <a:spcAft>
                          <a:spcPts val="0"/>
                        </a:spcAft>
                      </a:pPr>
                      <a:r>
                        <a:rPr lang="el-GR" sz="1400" b="1" dirty="0">
                          <a:solidFill>
                            <a:srgbClr val="000000"/>
                          </a:solidFill>
                          <a:latin typeface="+mn-lt"/>
                          <a:ea typeface="Times New Roman"/>
                          <a:cs typeface="Times New Roman"/>
                        </a:rPr>
                        <a:t>Συναλλαγµατικές διαφορές ενοποίησης ξένων θυγατρικών</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1.648.883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1,32%</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Λοιπά αποθεµατικά</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6.944.084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5,56%</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Κέρδη εις νέον</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18.898.532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15,13%</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∆ικαιώµατα µειοψηφίας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a:solidFill>
                            <a:srgbClr val="000000"/>
                          </a:solidFill>
                          <a:latin typeface="+mn-lt"/>
                          <a:ea typeface="Times New Roman"/>
                          <a:cs typeface="Times New Roman"/>
                        </a:rPr>
                        <a:t> </a:t>
                      </a:r>
                      <a:r>
                        <a:rPr lang="el-GR" sz="1400" dirty="0" smtClean="0">
                          <a:solidFill>
                            <a:srgbClr val="000000"/>
                          </a:solidFill>
                          <a:latin typeface="+mn-lt"/>
                          <a:ea typeface="Times New Roman"/>
                          <a:cs typeface="Times New Roman"/>
                        </a:rPr>
                        <a:t>1.146.209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0,92%</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3145">
                <a:tc gridSpan="3">
                  <a:txBody>
                    <a:bodyPr/>
                    <a:lstStyle/>
                    <a:p>
                      <a:pPr algn="ctr">
                        <a:lnSpc>
                          <a:spcPct val="115000"/>
                        </a:lnSpc>
                        <a:spcAft>
                          <a:spcPts val="0"/>
                        </a:spcAft>
                      </a:pPr>
                      <a:r>
                        <a:rPr lang="el-GR" sz="1400" dirty="0">
                          <a:solidFill>
                            <a:srgbClr val="000000"/>
                          </a:solidFill>
                          <a:latin typeface="+mn-lt"/>
                          <a:ea typeface="Times New Roman"/>
                          <a:cs typeface="Times New Roman"/>
                        </a:rPr>
                        <a:t>Μακροπρόθεσµες υποχρεώσεις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∆άνεια</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64.395.414 </a:t>
                      </a:r>
                      <a:r>
                        <a:rPr lang="el-GR" sz="1400" dirty="0">
                          <a:solidFill>
                            <a:srgbClr val="000000"/>
                          </a:solidFill>
                          <a:latin typeface="+mn-lt"/>
                          <a:ea typeface="Times New Roman"/>
                          <a:cs typeface="Times New Roman"/>
                        </a:rPr>
                        <a:t>€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51,57%</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Υποχρεώσεις από αναβαλλόµενους φόρους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3.979.777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3,19%</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Προβλέψεις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80.008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0,06%</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3145">
                <a:tc gridSpan="3">
                  <a:txBody>
                    <a:bodyPr/>
                    <a:lstStyle/>
                    <a:p>
                      <a:pPr algn="ctr">
                        <a:lnSpc>
                          <a:spcPct val="115000"/>
                        </a:lnSpc>
                        <a:spcAft>
                          <a:spcPts val="0"/>
                        </a:spcAft>
                      </a:pPr>
                      <a:r>
                        <a:rPr lang="el-GR" sz="1400" dirty="0">
                          <a:latin typeface="+mn-lt"/>
                          <a:ea typeface="Times New Roman"/>
                          <a:cs typeface="Times New Roman"/>
                        </a:rPr>
                        <a:t>Βραχυπρόθεσµες υποχρεώσεις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Προµηθευτές και λοιπές υποχρεώσεις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21.236.189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17,01%</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Τρέχουσες φορολογικές υποχρεώσεις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2.163.223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1,73%</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Υποχρεώσεις από χρηµατοδοτικές µισθώσεις</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6.069</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l-GR" sz="1400" dirty="0">
                          <a:solidFill>
                            <a:srgbClr val="000000"/>
                          </a:solidFill>
                          <a:latin typeface="+mn-lt"/>
                          <a:ea typeface="Times New Roman"/>
                          <a:cs typeface="Times New Roman"/>
                        </a:rPr>
                        <a:t>0,00%</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3145">
                <a:tc>
                  <a:txBody>
                    <a:bodyPr/>
                    <a:lstStyle/>
                    <a:p>
                      <a:pPr>
                        <a:lnSpc>
                          <a:spcPct val="115000"/>
                        </a:lnSpc>
                        <a:spcAft>
                          <a:spcPts val="0"/>
                        </a:spcAft>
                      </a:pPr>
                      <a:r>
                        <a:rPr lang="el-GR" sz="1400" b="1" dirty="0">
                          <a:solidFill>
                            <a:srgbClr val="000000"/>
                          </a:solidFill>
                          <a:latin typeface="+mn-lt"/>
                          <a:ea typeface="Times New Roman"/>
                          <a:cs typeface="Times New Roman"/>
                        </a:rPr>
                        <a:t>Σύνολο Χρήσεων</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l-GR" sz="1400" dirty="0" smtClean="0">
                          <a:solidFill>
                            <a:srgbClr val="000000"/>
                          </a:solidFill>
                          <a:latin typeface="+mn-lt"/>
                          <a:ea typeface="Times New Roman"/>
                          <a:cs typeface="Times New Roman"/>
                        </a:rPr>
                        <a:t>124.874.489 </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l-GR" sz="1400" dirty="0">
                          <a:solidFill>
                            <a:srgbClr val="000000"/>
                          </a:solidFill>
                          <a:latin typeface="+mn-lt"/>
                          <a:ea typeface="Times New Roman"/>
                          <a:cs typeface="Times New Roman"/>
                        </a:rPr>
                        <a:t>100,00%</a:t>
                      </a:r>
                      <a:endParaRPr lang="el-GR" sz="1400" dirty="0">
                        <a:latin typeface="+mn-lt"/>
                        <a:ea typeface="Calibri"/>
                        <a:cs typeface="Times New Roman"/>
                      </a:endParaRPr>
                    </a:p>
                  </a:txBody>
                  <a:tcPr marL="61638" marR="6163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9144000" cy="2492375"/>
          </a:xfrm>
        </p:spPr>
        <p:txBody>
          <a:bodyPr/>
          <a:lstStyle/>
          <a:p>
            <a:r>
              <a:rPr lang="el-GR" altLang="el-GR" sz="2800" b="1" u="sng" dirty="0" smtClean="0"/>
              <a:t/>
            </a:r>
            <a:br>
              <a:rPr lang="el-GR" altLang="el-GR" sz="2800" b="1" u="sng" dirty="0" smtClean="0"/>
            </a:br>
            <a:r>
              <a:rPr lang="el-GR" altLang="el-GR" sz="4000" b="1" u="sng" dirty="0" smtClean="0">
                <a:solidFill>
                  <a:srgbClr val="FF0000"/>
                </a:solidFill>
              </a:rPr>
              <a:t>Οι Προϋποθέσεις</a:t>
            </a:r>
            <a:r>
              <a:rPr lang="el-GR" altLang="el-GR" sz="4000" b="1" u="sng" dirty="0" smtClean="0"/>
              <a:t> </a:t>
            </a:r>
            <a:r>
              <a:rPr lang="el-GR" altLang="el-GR" sz="4000" b="1" u="sng" dirty="0" smtClean="0">
                <a:solidFill>
                  <a:srgbClr val="592DF9"/>
                </a:solidFill>
              </a:rPr>
              <a:t>Αποδοτικής</a:t>
            </a:r>
            <a:r>
              <a:rPr lang="el-GR" altLang="el-GR" sz="4000" b="1" u="sng" dirty="0" smtClean="0"/>
              <a:t> </a:t>
            </a:r>
            <a:r>
              <a:rPr lang="el-GR" altLang="el-GR" sz="4000" b="1" u="sng" dirty="0" smtClean="0">
                <a:solidFill>
                  <a:srgbClr val="7030A0"/>
                </a:solidFill>
              </a:rPr>
              <a:t>Παρακολούθησης</a:t>
            </a:r>
            <a:br>
              <a:rPr lang="el-GR" altLang="el-GR" sz="4000" b="1" u="sng" dirty="0" smtClean="0">
                <a:solidFill>
                  <a:srgbClr val="7030A0"/>
                </a:solidFill>
              </a:rPr>
            </a:br>
            <a:r>
              <a:rPr lang="el-GR" altLang="el-GR" sz="4000" b="1" u="sng" dirty="0" smtClean="0">
                <a:solidFill>
                  <a:srgbClr val="7030A0"/>
                </a:solidFill>
              </a:rPr>
              <a:t>του Μαθήματος είναι:</a:t>
            </a:r>
            <a:r>
              <a:rPr lang="el-GR" altLang="el-GR" sz="4000" b="1" u="sng" dirty="0" smtClean="0"/>
              <a:t/>
            </a:r>
            <a:br>
              <a:rPr lang="el-GR" altLang="el-GR" sz="4000" b="1" u="sng" dirty="0" smtClean="0"/>
            </a:br>
            <a:endParaRPr lang="el-GR" altLang="el-GR" sz="4000" b="1" u="sng" dirty="0" smtClean="0"/>
          </a:p>
        </p:txBody>
      </p:sp>
      <p:sp>
        <p:nvSpPr>
          <p:cNvPr id="133123" name="Rectangle 3"/>
          <p:cNvSpPr>
            <a:spLocks noGrp="1" noChangeArrowheads="1"/>
          </p:cNvSpPr>
          <p:nvPr>
            <p:ph type="body" idx="1"/>
          </p:nvPr>
        </p:nvSpPr>
        <p:spPr>
          <a:xfrm>
            <a:off x="0" y="2205038"/>
            <a:ext cx="9144000" cy="4652962"/>
          </a:xfrm>
        </p:spPr>
        <p:txBody>
          <a:bodyPr/>
          <a:lstStyle/>
          <a:p>
            <a:pPr>
              <a:lnSpc>
                <a:spcPct val="90000"/>
              </a:lnSpc>
            </a:pPr>
            <a:endParaRPr lang="el-GR" altLang="el-GR" sz="3600" b="1" dirty="0" smtClean="0"/>
          </a:p>
          <a:p>
            <a:pPr>
              <a:lnSpc>
                <a:spcPct val="90000"/>
              </a:lnSpc>
            </a:pPr>
            <a:r>
              <a:rPr lang="el-GR" altLang="el-GR" sz="3600" b="1" dirty="0" smtClean="0"/>
              <a:t>Τετράδιο Σημειώσεων</a:t>
            </a:r>
            <a:r>
              <a:rPr lang="en-US" altLang="el-GR" sz="3600" b="1" dirty="0" smtClean="0"/>
              <a:t> - </a:t>
            </a:r>
            <a:r>
              <a:rPr lang="el-GR" altLang="el-GR" sz="3600" b="1" dirty="0" smtClean="0"/>
              <a:t>Ασκήσεων</a:t>
            </a:r>
          </a:p>
          <a:p>
            <a:pPr>
              <a:lnSpc>
                <a:spcPct val="90000"/>
              </a:lnSpc>
            </a:pPr>
            <a:r>
              <a:rPr lang="el-GR" altLang="el-GR" sz="3600" b="1" dirty="0" smtClean="0"/>
              <a:t>Στυλό</a:t>
            </a:r>
          </a:p>
          <a:p>
            <a:pPr>
              <a:lnSpc>
                <a:spcPct val="90000"/>
              </a:lnSpc>
            </a:pPr>
            <a:r>
              <a:rPr lang="el-GR" altLang="el-GR" sz="3600" b="1" dirty="0" smtClean="0"/>
              <a:t>Σημειώσεις  στα λεχθέντα θέματα</a:t>
            </a:r>
          </a:p>
          <a:p>
            <a:pPr>
              <a:lnSpc>
                <a:spcPct val="90000"/>
              </a:lnSpc>
            </a:pPr>
            <a:r>
              <a:rPr lang="el-GR" altLang="el-GR" sz="3600" b="1" dirty="0" smtClean="0"/>
              <a:t>Υπολογιστής τσέπης για εξετάσεις και όχι κινητό ή </a:t>
            </a:r>
            <a:r>
              <a:rPr lang="en-US" altLang="el-GR" sz="3600" b="1" dirty="0" smtClean="0"/>
              <a:t>tablet. </a:t>
            </a:r>
          </a:p>
          <a:p>
            <a:pPr>
              <a:lnSpc>
                <a:spcPct val="90000"/>
              </a:lnSpc>
            </a:pPr>
            <a:endParaRPr lang="el-GR" altLang="el-GR"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box(in)">
                                      <p:cBhvr>
                                        <p:cTn id="7" dur="5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 calcmode="lin" valueType="num">
                                      <p:cBhvr additive="base">
                                        <p:cTn id="12" dur="50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8" fill="hold" nodeType="clickEffect">
                                  <p:stCondLst>
                                    <p:cond delay="0"/>
                                  </p:stCondLst>
                                  <p:childTnLst>
                                    <p:set>
                                      <p:cBhvr>
                                        <p:cTn id="17" dur="1" fill="hold">
                                          <p:stCondLst>
                                            <p:cond delay="0"/>
                                          </p:stCondLst>
                                        </p:cTn>
                                        <p:tgtEl>
                                          <p:spTgt spid="133123">
                                            <p:txEl>
                                              <p:pRg st="2" end="2"/>
                                            </p:txEl>
                                          </p:spTgt>
                                        </p:tgtEl>
                                        <p:attrNameLst>
                                          <p:attrName>style.visibility</p:attrName>
                                        </p:attrNameLst>
                                      </p:cBhvr>
                                      <p:to>
                                        <p:strVal val="visible"/>
                                      </p:to>
                                    </p:set>
                                    <p:anim calcmode="lin" valueType="num">
                                      <p:cBhvr additive="base">
                                        <p:cTn id="18" dur="5000" fill="hold"/>
                                        <p:tgtEl>
                                          <p:spTgt spid="133123">
                                            <p:txEl>
                                              <p:pRg st="2" end="2"/>
                                            </p:txEl>
                                          </p:spTgt>
                                        </p:tgtEl>
                                        <p:attrNameLst>
                                          <p:attrName>ppt_x</p:attrName>
                                        </p:attrNameLst>
                                      </p:cBhvr>
                                      <p:tavLst>
                                        <p:tav tm="0">
                                          <p:val>
                                            <p:strVal val="0-#ppt_w/2"/>
                                          </p:val>
                                        </p:tav>
                                        <p:tav tm="100000">
                                          <p:val>
                                            <p:strVal val="#ppt_x"/>
                                          </p:val>
                                        </p:tav>
                                      </p:tavLst>
                                    </p:anim>
                                    <p:anim calcmode="lin" valueType="num">
                                      <p:cBhvr additive="base">
                                        <p:cTn id="19" dur="5000" fill="hold"/>
                                        <p:tgtEl>
                                          <p:spTgt spid="133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8" fill="hold" nodeType="clickEffect">
                                  <p:stCondLst>
                                    <p:cond delay="0"/>
                                  </p:stCondLst>
                                  <p:childTnLst>
                                    <p:set>
                                      <p:cBhvr>
                                        <p:cTn id="23" dur="1" fill="hold">
                                          <p:stCondLst>
                                            <p:cond delay="0"/>
                                          </p:stCondLst>
                                        </p:cTn>
                                        <p:tgtEl>
                                          <p:spTgt spid="133123">
                                            <p:txEl>
                                              <p:pRg st="3" end="3"/>
                                            </p:txEl>
                                          </p:spTgt>
                                        </p:tgtEl>
                                        <p:attrNameLst>
                                          <p:attrName>style.visibility</p:attrName>
                                        </p:attrNameLst>
                                      </p:cBhvr>
                                      <p:to>
                                        <p:strVal val="visible"/>
                                      </p:to>
                                    </p:set>
                                    <p:anim calcmode="lin" valueType="num">
                                      <p:cBhvr additive="base">
                                        <p:cTn id="24" dur="5000" fill="hold"/>
                                        <p:tgtEl>
                                          <p:spTgt spid="133123">
                                            <p:txEl>
                                              <p:pRg st="3" end="3"/>
                                            </p:txEl>
                                          </p:spTgt>
                                        </p:tgtEl>
                                        <p:attrNameLst>
                                          <p:attrName>ppt_x</p:attrName>
                                        </p:attrNameLst>
                                      </p:cBhvr>
                                      <p:tavLst>
                                        <p:tav tm="0">
                                          <p:val>
                                            <p:strVal val="0-#ppt_w/2"/>
                                          </p:val>
                                        </p:tav>
                                        <p:tav tm="100000">
                                          <p:val>
                                            <p:strVal val="#ppt_x"/>
                                          </p:val>
                                        </p:tav>
                                      </p:tavLst>
                                    </p:anim>
                                    <p:anim calcmode="lin" valueType="num">
                                      <p:cBhvr additive="base">
                                        <p:cTn id="25" dur="5000" fill="hold"/>
                                        <p:tgtEl>
                                          <p:spTgt spid="133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33123">
                                            <p:txEl>
                                              <p:pRg st="4" end="4"/>
                                            </p:txEl>
                                          </p:spTgt>
                                        </p:tgtEl>
                                        <p:attrNameLst>
                                          <p:attrName>style.visibility</p:attrName>
                                        </p:attrNameLst>
                                      </p:cBhvr>
                                      <p:to>
                                        <p:strVal val="visible"/>
                                      </p:to>
                                    </p:set>
                                    <p:animEffect transition="in" filter="blinds(horizontal)">
                                      <p:cBhvr>
                                        <p:cTn id="30" dur="500"/>
                                        <p:tgtEl>
                                          <p:spTgt spid="133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06437"/>
          </a:xfrm>
        </p:spPr>
        <p:txBody>
          <a:bodyPr/>
          <a:lstStyle/>
          <a:p>
            <a:pPr eaLnBrk="1" hangingPunct="1"/>
            <a:r>
              <a:rPr lang="el-GR" altLang="el-GR" sz="4000" b="1" dirty="0" smtClean="0"/>
              <a:t>ΚΑΤΑΣΤΑΣΗ ΤΑΜΕΙΑΚΩΝ ΡΟΩΝ</a:t>
            </a:r>
          </a:p>
        </p:txBody>
      </p:sp>
      <p:sp>
        <p:nvSpPr>
          <p:cNvPr id="23555" name="Rectangle 3"/>
          <p:cNvSpPr>
            <a:spLocks noGrp="1" noChangeArrowheads="1"/>
          </p:cNvSpPr>
          <p:nvPr>
            <p:ph type="body" idx="1"/>
          </p:nvPr>
        </p:nvSpPr>
        <p:spPr>
          <a:xfrm>
            <a:off x="468313" y="1052513"/>
            <a:ext cx="8229600" cy="5505450"/>
          </a:xfrm>
        </p:spPr>
        <p:txBody>
          <a:bodyPr/>
          <a:lstStyle/>
          <a:p>
            <a:pPr algn="just" eaLnBrk="1" hangingPunct="1"/>
            <a:r>
              <a:rPr lang="el-GR" altLang="el-GR" sz="2800" dirty="0" smtClean="0"/>
              <a:t>Η κατάσταση αυτή δείχνει τις πηγές και τις χρήσεις των κεφαλαίων, τις ανάγκες σε νέα κεφάλαια και καταλήγει σε ένα καθαρό ποσό ταμειακού αποθέματος. Για να αντικατοπτρίζει την πραγματικότητα, η κατάρτιση των ταμειακών ροών (cash-flow) προϋποθέτει:</a:t>
            </a:r>
          </a:p>
          <a:p>
            <a:pPr algn="just" eaLnBrk="1" hangingPunct="1"/>
            <a:r>
              <a:rPr lang="el-GR" altLang="el-GR" sz="2800" dirty="0" smtClean="0"/>
              <a:t>ότι έχουν ληφθεί υπόψη εποχιακές διακυμάνσεις στις πωλήσεις</a:t>
            </a:r>
          </a:p>
          <a:p>
            <a:pPr algn="just" eaLnBrk="1" hangingPunct="1"/>
            <a:r>
              <a:rPr lang="el-GR" altLang="el-GR" sz="2800" dirty="0" smtClean="0"/>
              <a:t>ότι έχουν εκτιμηθεί σωστά οι όγκοι των πωλήσεων και οι ανάγκες σε νέα κεφάλαια </a:t>
            </a:r>
          </a:p>
          <a:p>
            <a:pPr algn="just" eaLnBrk="1" hangingPunct="1">
              <a:buFontTx/>
              <a:buNone/>
            </a:pPr>
            <a:endParaRPr lang="el-GR" altLang="el-GR" sz="2800" dirty="0" smtClean="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Autofit/>
          </a:bodyPr>
          <a:lstStyle/>
          <a:p>
            <a:r>
              <a:rPr lang="el-GR" sz="2800" b="1" dirty="0" smtClean="0">
                <a:solidFill>
                  <a:srgbClr val="FF0000"/>
                </a:solidFill>
              </a:rPr>
              <a:t>ΠΑΡΑΔΕΙΓΜΑ </a:t>
            </a:r>
            <a:r>
              <a:rPr lang="el-GR" sz="2800" b="1" dirty="0">
                <a:solidFill>
                  <a:srgbClr val="FF0000"/>
                </a:solidFill>
              </a:rPr>
              <a:t>ΠΗΓΩΝ ΧΡΗΣΕΩΝ ΚΕΦΑΛΑΙΩΝ &amp; ΚΑΤΑΡΤΙΣΗΣ ΤΑΜΕΙΑΚΩΝ ΡΟΩΝ (ΧΡΗΣΕΙΣ </a:t>
            </a:r>
            <a:r>
              <a:rPr lang="el-GR" sz="2800" b="1" dirty="0" smtClean="0">
                <a:solidFill>
                  <a:srgbClr val="FF0000"/>
                </a:solidFill>
              </a:rPr>
              <a:t>‘08-’09</a:t>
            </a:r>
            <a:r>
              <a:rPr lang="el-GR" sz="2800" b="1" dirty="0">
                <a:solidFill>
                  <a:srgbClr val="FF0000"/>
                </a:solidFill>
              </a:rPr>
              <a:t>)</a:t>
            </a:r>
            <a:endParaRPr lang="el-GR" sz="2800" dirty="0">
              <a:solidFill>
                <a:srgbClr val="FF0000"/>
              </a:solidFill>
            </a:endParaRPr>
          </a:p>
        </p:txBody>
      </p:sp>
      <p:sp>
        <p:nvSpPr>
          <p:cNvPr id="87041" name="Rectangle 1"/>
          <p:cNvSpPr>
            <a:spLocks noChangeArrowheads="1"/>
          </p:cNvSpPr>
          <p:nvPr/>
        </p:nvSpPr>
        <p:spPr bwMode="auto">
          <a:xfrm>
            <a:off x="179512" y="1037927"/>
            <a:ext cx="87849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Α) Ανάλυση Πηγών Χρήσεων Κεφαλαίων βάσει Ισολογισμού</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37" name="Rectangle 1"/>
          <p:cNvSpPr>
            <a:spLocks noChangeArrowheads="1"/>
          </p:cNvSpPr>
          <p:nvPr/>
        </p:nvSpPr>
        <p:spPr bwMode="auto">
          <a:xfrm flipH="1">
            <a:off x="179512" y="1967493"/>
            <a:ext cx="878497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400" b="1" dirty="0"/>
              <a:t>Χρήσεις Κεφαλαίων δημιουργούνται από:</a:t>
            </a:r>
            <a:endParaRPr lang="el-GR" sz="2400" dirty="0"/>
          </a:p>
          <a:p>
            <a:pPr marL="358775" lvl="0" indent="-358775" algn="just">
              <a:buFont typeface="Arial" pitchFamily="34" charset="0"/>
              <a:buChar char="•"/>
            </a:pPr>
            <a:r>
              <a:rPr lang="el-GR" sz="2400" dirty="0"/>
              <a:t>Σε σημαντικό βαθμό </a:t>
            </a:r>
            <a:r>
              <a:rPr lang="el-GR" sz="2400" b="1" dirty="0"/>
              <a:t>(54,82%=51,57%+3,19%+0,06%),</a:t>
            </a:r>
            <a:r>
              <a:rPr lang="el-GR" sz="2400" dirty="0"/>
              <a:t> κυρίως από τη μείωση του Μακροπρόθεσμου Δανεισμού κατά 64,39 εκ. €, </a:t>
            </a:r>
          </a:p>
          <a:p>
            <a:pPr marL="358775" lvl="0" indent="-358775" algn="just">
              <a:buFont typeface="Arial" pitchFamily="34" charset="0"/>
              <a:buChar char="•"/>
            </a:pPr>
            <a:r>
              <a:rPr lang="el-GR" sz="2400" dirty="0"/>
              <a:t>Σε μικρότερο βαθμό τη μείωση των στοιχείων Μη Κυκλοφορούντος Ενεργητικού και κυρίως τη μείωση των </a:t>
            </a:r>
            <a:r>
              <a:rPr lang="el-GR" sz="2400" b="1" dirty="0"/>
              <a:t>Κερδών εις νέον (15,13%)</a:t>
            </a:r>
            <a:r>
              <a:rPr lang="el-GR" sz="2400" dirty="0"/>
              <a:t> και των </a:t>
            </a:r>
            <a:r>
              <a:rPr lang="el-GR" sz="2400" b="1" dirty="0"/>
              <a:t>Λοιπών Αποθεματικών (5,56%)</a:t>
            </a:r>
            <a:endParaRPr lang="el-GR" sz="2400" dirty="0"/>
          </a:p>
          <a:p>
            <a:pPr marL="358775" lvl="0" indent="-358775" algn="just">
              <a:buFont typeface="Arial" pitchFamily="34" charset="0"/>
              <a:buChar char="•"/>
            </a:pPr>
            <a:r>
              <a:rPr lang="el-GR" sz="2400" dirty="0"/>
              <a:t>Σε ακόμη μικρότερο βαθμό </a:t>
            </a:r>
            <a:r>
              <a:rPr lang="el-GR" sz="2400" b="1" dirty="0"/>
              <a:t>(17,01%)</a:t>
            </a:r>
            <a:r>
              <a:rPr lang="el-GR" sz="2400" dirty="0"/>
              <a:t>, τη μείωση των Βραχυπρόθεσμων Υποχρεώσεων και ειδικότερα των υπόλοιπα Προμηθευτών και Λοιπών Υποχρεώσεων.</a:t>
            </a: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Τίτλος"/>
          <p:cNvSpPr>
            <a:spLocks noGrp="1"/>
          </p:cNvSpPr>
          <p:nvPr>
            <p:ph type="title"/>
          </p:nvPr>
        </p:nvSpPr>
        <p:spPr>
          <a:xfrm>
            <a:off x="457200" y="274638"/>
            <a:ext cx="8229600" cy="850106"/>
          </a:xfrm>
        </p:spPr>
        <p:txBody>
          <a:bodyPr/>
          <a:lstStyle/>
          <a:p>
            <a:r>
              <a:rPr lang="el-GR" sz="3600" b="1" dirty="0" smtClean="0"/>
              <a:t>ΥΠΟΛΟΓΙΣΜΟΣ ΚΑΘΑΡΗΣ ΧΡΗΜΑΤΙΚΗΣ  ΡΟΗΣ</a:t>
            </a:r>
          </a:p>
        </p:txBody>
      </p:sp>
      <p:sp>
        <p:nvSpPr>
          <p:cNvPr id="113667" name="2 - Θέση περιεχομένου"/>
          <p:cNvSpPr>
            <a:spLocks noGrp="1"/>
          </p:cNvSpPr>
          <p:nvPr>
            <p:ph idx="1"/>
          </p:nvPr>
        </p:nvSpPr>
        <p:spPr>
          <a:xfrm>
            <a:off x="251520" y="1412776"/>
            <a:ext cx="8568952" cy="5112568"/>
          </a:xfrm>
        </p:spPr>
        <p:txBody>
          <a:bodyPr/>
          <a:lstStyle/>
          <a:p>
            <a:pPr>
              <a:lnSpc>
                <a:spcPct val="90000"/>
              </a:lnSpc>
              <a:buFont typeface="Wingdings" pitchFamily="2" charset="2"/>
              <a:buNone/>
            </a:pPr>
            <a:r>
              <a:rPr lang="el-GR" dirty="0" smtClean="0"/>
              <a:t>Έξοδα λειτουργίας - αποσβέσεις</a:t>
            </a:r>
          </a:p>
          <a:p>
            <a:pPr>
              <a:lnSpc>
                <a:spcPct val="90000"/>
              </a:lnSpc>
              <a:buFont typeface="Wingdings" pitchFamily="2" charset="2"/>
              <a:buNone/>
            </a:pPr>
            <a:r>
              <a:rPr lang="el-GR" dirty="0" smtClean="0"/>
              <a:t>   = </a:t>
            </a:r>
            <a:r>
              <a:rPr lang="el-GR" b="1" dirty="0" smtClean="0"/>
              <a:t>Έσοδα πριν απο τη φορολογία</a:t>
            </a:r>
          </a:p>
          <a:p>
            <a:pPr>
              <a:lnSpc>
                <a:spcPct val="90000"/>
              </a:lnSpc>
              <a:buFont typeface="Wingdings" pitchFamily="2" charset="2"/>
              <a:buNone/>
            </a:pPr>
            <a:endParaRPr lang="el-GR" u="sng" dirty="0" smtClean="0"/>
          </a:p>
          <a:p>
            <a:pPr>
              <a:lnSpc>
                <a:spcPct val="90000"/>
              </a:lnSpc>
              <a:buFont typeface="Wingdings" pitchFamily="2" charset="2"/>
              <a:buNone/>
            </a:pPr>
            <a:r>
              <a:rPr lang="el-GR" dirty="0" smtClean="0"/>
              <a:t> Έσοδα πριν από τη φορολογία - φόρους</a:t>
            </a:r>
          </a:p>
          <a:p>
            <a:pPr>
              <a:lnSpc>
                <a:spcPct val="90000"/>
              </a:lnSpc>
              <a:buFont typeface="Wingdings" pitchFamily="2" charset="2"/>
              <a:buNone/>
            </a:pPr>
            <a:r>
              <a:rPr lang="el-GR" dirty="0" smtClean="0"/>
              <a:t>   = </a:t>
            </a:r>
            <a:r>
              <a:rPr lang="el-GR" b="1" dirty="0" smtClean="0"/>
              <a:t>Έσοδα μετά την φορολογία</a:t>
            </a:r>
          </a:p>
          <a:p>
            <a:pPr>
              <a:lnSpc>
                <a:spcPct val="90000"/>
              </a:lnSpc>
              <a:buFont typeface="Wingdings" pitchFamily="2" charset="2"/>
              <a:buNone/>
            </a:pPr>
            <a:r>
              <a:rPr lang="el-GR" dirty="0" smtClean="0"/>
              <a:t>   </a:t>
            </a:r>
          </a:p>
          <a:p>
            <a:pPr>
              <a:lnSpc>
                <a:spcPct val="90000"/>
              </a:lnSpc>
              <a:buFont typeface="Wingdings" pitchFamily="2" charset="2"/>
              <a:buNone/>
            </a:pPr>
            <a:r>
              <a:rPr lang="el-GR" dirty="0" smtClean="0"/>
              <a:t>Έσοδα μετά την φορολογία + Αποσβέσεις</a:t>
            </a:r>
          </a:p>
          <a:p>
            <a:pPr>
              <a:lnSpc>
                <a:spcPct val="90000"/>
              </a:lnSpc>
              <a:buFont typeface="Wingdings" pitchFamily="2" charset="2"/>
              <a:buNone/>
            </a:pPr>
            <a:r>
              <a:rPr lang="el-GR" dirty="0" smtClean="0"/>
              <a:t>   = </a:t>
            </a:r>
            <a:r>
              <a:rPr lang="el-GR" b="1" dirty="0" smtClean="0"/>
              <a:t>Καθαρή χρηματική εισροή</a:t>
            </a:r>
          </a:p>
        </p:txBody>
      </p:sp>
    </p:spTree>
    <p:extLst>
      <p:ext uri="{BB962C8B-B14F-4D97-AF65-F5344CB8AC3E}">
        <p14:creationId xmlns="" xmlns:p14="http://schemas.microsoft.com/office/powerpoint/2010/main" val="373871985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solidFill>
                  <a:srgbClr val="7030A0"/>
                </a:solidFill>
              </a:rPr>
              <a:t>ΚΥΚΛΟΣ ΤΑΜΕΙΑΚΩΝ ΡΟΩΝ</a:t>
            </a:r>
            <a:endParaRPr lang="el-GR" b="1" dirty="0">
              <a:solidFill>
                <a:srgbClr val="7030A0"/>
              </a:solidFill>
            </a:endParaRPr>
          </a:p>
        </p:txBody>
      </p:sp>
      <p:pic>
        <p:nvPicPr>
          <p:cNvPr id="4766722"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0" y="260648"/>
            <a:ext cx="9144000" cy="647700"/>
          </a:xfrm>
        </p:spPr>
        <p:txBody>
          <a:bodyPr>
            <a:normAutofit fontScale="90000"/>
          </a:bodyPr>
          <a:lstStyle/>
          <a:p>
            <a:r>
              <a:rPr lang="el-GR" b="1" noProof="1" smtClean="0">
                <a:solidFill>
                  <a:schemeClr val="tx1"/>
                </a:solidFill>
              </a:rPr>
              <a:t>ΤΑΜΕΙΑΚΟΣ ΠΡΟΓΡΑΜΜΑΤΙΣΜΟΣ</a:t>
            </a:r>
            <a:endParaRPr lang="en-US" noProof="1" smtClean="0">
              <a:solidFill>
                <a:schemeClr val="tx1"/>
              </a:solidFill>
              <a:latin typeface="Times New Roman" pitchFamily="18" charset="0"/>
              <a:cs typeface="Times New Roman" pitchFamily="18" charset="0"/>
            </a:endParaRPr>
          </a:p>
        </p:txBody>
      </p:sp>
      <p:pic>
        <p:nvPicPr>
          <p:cNvPr id="1026" name="Εικόνα 4" descr="https://documents.lucidchart.com/documents/35cca01d-df86-4ee8-a39f-9b42682938d2/pages/0_0?a=884&amp;x=-23&amp;y=109&amp;w=1382&amp;h=1131&amp;store=1&amp;accept=image%2F*&amp;auth=LCA%207a677efee785e60cc11d8e728828ef3d6e0a63ae-ts%3D1457936489"/>
          <p:cNvPicPr>
            <a:picLocks noChangeAspect="1" noChangeArrowheads="1"/>
          </p:cNvPicPr>
          <p:nvPr/>
        </p:nvPicPr>
        <p:blipFill>
          <a:blip r:embed="rId3" cstate="print"/>
          <a:srcRect/>
          <a:stretch>
            <a:fillRect/>
          </a:stretch>
        </p:blipFill>
        <p:spPr bwMode="auto">
          <a:xfrm>
            <a:off x="0" y="836712"/>
            <a:ext cx="9144000" cy="6021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lstStyle/>
          <a:p>
            <a:r>
              <a:rPr lang="el-GR" sz="2800" b="1" dirty="0" smtClean="0"/>
              <a:t>ΤΑΜΕΙΑΚΕΣ ΡΟΕΣ &amp; ΠΡΟΒΛΕΨΕΙΣ ΠΩΛΗΣΕΩΝ</a:t>
            </a:r>
            <a:endParaRPr lang="el-GR" sz="2800" b="1" dirty="0"/>
          </a:p>
        </p:txBody>
      </p:sp>
      <p:pic>
        <p:nvPicPr>
          <p:cNvPr id="4767746" name="Picture 2"/>
          <p:cNvPicPr>
            <a:picLocks noGrp="1" noChangeAspect="1" noChangeArrowheads="1"/>
          </p:cNvPicPr>
          <p:nvPr>
            <p:ph idx="1"/>
          </p:nvPr>
        </p:nvPicPr>
        <p:blipFill>
          <a:blip r:embed="rId2" cstate="print"/>
          <a:srcRect/>
          <a:stretch>
            <a:fillRect/>
          </a:stretch>
        </p:blipFill>
        <p:spPr bwMode="auto">
          <a:xfrm>
            <a:off x="323528" y="836712"/>
            <a:ext cx="8496944" cy="5760640"/>
          </a:xfrm>
          <a:prstGeom prst="rect">
            <a:avLst/>
          </a:prstGeom>
          <a:noFill/>
          <a:ln w="9525">
            <a:noFill/>
            <a:miter lim="800000"/>
            <a:headEnd/>
            <a:tailEnd/>
          </a:ln>
        </p:spPr>
      </p:pic>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subTitle" idx="1"/>
          </p:nvPr>
        </p:nvSpPr>
        <p:spPr>
          <a:xfrm>
            <a:off x="395536" y="1412874"/>
            <a:ext cx="8496944" cy="5040462"/>
          </a:xfrm>
        </p:spPr>
        <p:txBody>
          <a:bodyPr/>
          <a:lstStyle/>
          <a:p>
            <a:pPr marL="355600" indent="-355600" algn="just">
              <a:buFont typeface="Wingdings" pitchFamily="2" charset="2"/>
              <a:buBlip>
                <a:blip r:embed="rId3"/>
              </a:buBlip>
            </a:pPr>
            <a:r>
              <a:rPr lang="el-GR" altLang="el-GR" sz="2400" dirty="0" smtClean="0">
                <a:latin typeface="Times New Roman" pitchFamily="18" charset="0"/>
              </a:rPr>
              <a:t>Η ταμειακή ροή περιλαμβάνει την πραγματική εισροή μετρητών στο ταμείο της επιχείρησης, καθώς επίσης και την πραγματική εκροή μετρητών από το ταμείο της επιχείρησης.  </a:t>
            </a:r>
          </a:p>
          <a:p>
            <a:pPr marL="355600" indent="-355600" algn="just"/>
            <a:endParaRPr lang="el-GR" altLang="el-GR" sz="2400" dirty="0" smtClean="0">
              <a:latin typeface="Times New Roman" pitchFamily="18" charset="0"/>
            </a:endParaRPr>
          </a:p>
          <a:p>
            <a:pPr marL="355600" indent="-355600" algn="just">
              <a:buFont typeface="Wingdings" pitchFamily="2" charset="2"/>
              <a:buBlip>
                <a:blip r:embed="rId3"/>
              </a:buBlip>
            </a:pPr>
            <a:r>
              <a:rPr lang="el-GR" altLang="el-GR" sz="2400" dirty="0" smtClean="0">
                <a:latin typeface="Times New Roman" pitchFamily="18" charset="0"/>
              </a:rPr>
              <a:t>Αυτό που ενδιαφέρει μια επιχείρηση για την αξιολόγηση ενός επενδυτικού έργου είναι οι μετά από φόρους πρόσθετες ταμειακές ροές οι οποίες θα προκύψουν από την αποδοχή του  επενδυτικού έργου, και όχι οι ήδη υπάρχουσες ταμειακές ροές.</a:t>
            </a:r>
          </a:p>
          <a:p>
            <a:pPr marL="355600" indent="-355600" algn="just">
              <a:buFont typeface="Wingdings" pitchFamily="2" charset="2"/>
              <a:buBlip>
                <a:blip r:embed="rId3"/>
              </a:buBlip>
            </a:pPr>
            <a:r>
              <a:rPr lang="en-US" altLang="el-GR" sz="2400" dirty="0" smtClean="0">
                <a:latin typeface="Times New Roman" pitchFamily="18" charset="0"/>
              </a:rPr>
              <a:t>ROIC</a:t>
            </a:r>
            <a:r>
              <a:rPr lang="el-GR" altLang="el-GR" sz="2400" dirty="0" smtClean="0">
                <a:latin typeface="Times New Roman" pitchFamily="18" charset="0"/>
              </a:rPr>
              <a:t> ετήσιος</a:t>
            </a:r>
            <a:r>
              <a:rPr lang="en-US" altLang="el-GR" sz="2400" dirty="0" smtClean="0">
                <a:latin typeface="Times New Roman" pitchFamily="18" charset="0"/>
              </a:rPr>
              <a:t> =</a:t>
            </a:r>
            <a:r>
              <a:rPr lang="el-GR" altLang="el-GR" sz="2400" dirty="0" smtClean="0">
                <a:latin typeface="Times New Roman" pitchFamily="18" charset="0"/>
              </a:rPr>
              <a:t> [Χρηματοροή επένδυσης * (1-φ) </a:t>
            </a:r>
            <a:r>
              <a:rPr lang="el-GR" altLang="el-GR" sz="2400" b="1" dirty="0" smtClean="0">
                <a:latin typeface="Times New Roman" pitchFamily="18" charset="0"/>
              </a:rPr>
              <a:t>/</a:t>
            </a:r>
            <a:r>
              <a:rPr lang="el-GR" altLang="el-GR" sz="2400" dirty="0" smtClean="0">
                <a:latin typeface="Times New Roman" pitchFamily="18" charset="0"/>
              </a:rPr>
              <a:t> Κεφάλαιο Επένδυσης] * 100</a:t>
            </a:r>
          </a:p>
          <a:p>
            <a:pPr marL="355600" indent="-355600" algn="just">
              <a:buFont typeface="Wingdings" pitchFamily="2" charset="2"/>
              <a:buBlip>
                <a:blip r:embed="rId3"/>
              </a:buBlip>
            </a:pPr>
            <a:endParaRPr lang="el-GR" altLang="el-GR" sz="2400" dirty="0" smtClean="0">
              <a:latin typeface="Times New Roman" pitchFamily="18" charset="0"/>
            </a:endParaRPr>
          </a:p>
          <a:p>
            <a:pPr marL="355600" indent="-355600" algn="just">
              <a:buFont typeface="Wingdings" pitchFamily="2" charset="2"/>
              <a:buBlip>
                <a:blip r:embed="rId3"/>
              </a:buBlip>
            </a:pPr>
            <a:r>
              <a:rPr lang="el-GR" altLang="el-GR" sz="2400" dirty="0" smtClean="0">
                <a:latin typeface="Times New Roman" pitchFamily="18" charset="0"/>
              </a:rPr>
              <a:t>Όπου φ = φορολογικός συντελεστής</a:t>
            </a:r>
          </a:p>
        </p:txBody>
      </p:sp>
      <p:sp>
        <p:nvSpPr>
          <p:cNvPr id="2053" name="Text Box 5"/>
          <p:cNvSpPr txBox="1">
            <a:spLocks noChangeArrowheads="1"/>
          </p:cNvSpPr>
          <p:nvPr/>
        </p:nvSpPr>
        <p:spPr bwMode="auto">
          <a:xfrm>
            <a:off x="0" y="196850"/>
            <a:ext cx="9144000" cy="646331"/>
          </a:xfrm>
          <a:prstGeom prst="rect">
            <a:avLst/>
          </a:prstGeom>
          <a:noFill/>
          <a:ln w="9525">
            <a:noFill/>
            <a:miter lim="800000"/>
            <a:headEnd/>
            <a:tailEnd/>
          </a:ln>
          <a:effectLst/>
        </p:spPr>
        <p:txBody>
          <a:bodyPr>
            <a:spAutoFit/>
          </a:bodyPr>
          <a:lstStyle/>
          <a:p>
            <a:pPr algn="ctr">
              <a:spcBef>
                <a:spcPct val="50000"/>
              </a:spcBef>
              <a:defRPr/>
            </a:pPr>
            <a:r>
              <a:rPr lang="el-GR" sz="3600" b="1" dirty="0"/>
              <a:t>ΤΑΜΕΙΑΚΗ ΡΟΗ (1)</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3 - Θέση αριθμού διαφάνειας"/>
          <p:cNvSpPr>
            <a:spLocks noGrp="1"/>
          </p:cNvSpPr>
          <p:nvPr>
            <p:ph type="sldNum" sz="quarter" idx="12"/>
          </p:nvPr>
        </p:nvSpPr>
        <p:spPr>
          <a:xfrm>
            <a:off x="457200" y="6245225"/>
            <a:ext cx="2133600" cy="476250"/>
          </a:xfrm>
          <a:noFill/>
        </p:spPr>
        <p:txBody>
          <a:bodyPr/>
          <a:lstStyle/>
          <a:p>
            <a:pPr algn="l"/>
            <a:fld id="{6220FB70-AF75-4BAA-B25E-F7ED308452D2}" type="slidenum">
              <a:rPr lang="el-GR" altLang="el-GR" smtClean="0">
                <a:latin typeface="Arial" pitchFamily="34" charset="0"/>
              </a:rPr>
              <a:pPr algn="l"/>
              <a:t>306</a:t>
            </a:fld>
            <a:endParaRPr lang="el-GR" altLang="el-GR" dirty="0" smtClean="0">
              <a:latin typeface="Arial" pitchFamily="34" charset="0"/>
            </a:endParaRPr>
          </a:p>
        </p:txBody>
      </p:sp>
      <p:sp>
        <p:nvSpPr>
          <p:cNvPr id="125955" name="Rectangle 3"/>
          <p:cNvSpPr>
            <a:spLocks noGrp="1" noChangeArrowheads="1"/>
          </p:cNvSpPr>
          <p:nvPr>
            <p:ph type="body" idx="1"/>
          </p:nvPr>
        </p:nvSpPr>
        <p:spPr>
          <a:xfrm>
            <a:off x="323528" y="1196975"/>
            <a:ext cx="8136260" cy="5068888"/>
          </a:xfrm>
        </p:spPr>
        <p:txBody>
          <a:bodyPr/>
          <a:lstStyle/>
          <a:p>
            <a:pPr algn="just">
              <a:lnSpc>
                <a:spcPct val="90000"/>
              </a:lnSpc>
            </a:pPr>
            <a:r>
              <a:rPr lang="el-GR" altLang="el-GR" sz="2800" dirty="0" smtClean="0">
                <a:latin typeface="Times New Roman" pitchFamily="18" charset="0"/>
              </a:rPr>
              <a:t>Οι ταμειακές ροές οι οποίες ενδιαφέρουν την επιχείρηση είναι οι </a:t>
            </a:r>
            <a:r>
              <a:rPr lang="el-GR" altLang="el-GR" sz="2800" b="1" dirty="0" smtClean="0">
                <a:latin typeface="Times New Roman" pitchFamily="18" charset="0"/>
              </a:rPr>
              <a:t>μετά από φόρους ταμειακές ροές</a:t>
            </a:r>
            <a:r>
              <a:rPr lang="el-GR" altLang="el-GR" sz="2800" dirty="0" smtClean="0">
                <a:latin typeface="Times New Roman" pitchFamily="18" charset="0"/>
              </a:rPr>
              <a:t>. </a:t>
            </a:r>
          </a:p>
          <a:p>
            <a:pPr algn="just">
              <a:lnSpc>
                <a:spcPct val="90000"/>
              </a:lnSpc>
            </a:pPr>
            <a:r>
              <a:rPr lang="el-GR" altLang="el-GR" sz="2800" dirty="0" smtClean="0">
                <a:latin typeface="Times New Roman" pitchFamily="18" charset="0"/>
              </a:rPr>
              <a:t>Η επιχείρηση ενδιαφέρεται για τις </a:t>
            </a:r>
            <a:r>
              <a:rPr lang="el-GR" altLang="el-GR" sz="2800" b="1" dirty="0" smtClean="0">
                <a:latin typeface="Times New Roman" pitchFamily="18" charset="0"/>
              </a:rPr>
              <a:t>αυξημένες ή πρόσθετες ταμειακές ροές</a:t>
            </a:r>
            <a:r>
              <a:rPr lang="el-GR" altLang="el-GR" sz="2800" dirty="0" smtClean="0">
                <a:latin typeface="Times New Roman" pitchFamily="18" charset="0"/>
              </a:rPr>
              <a:t>.</a:t>
            </a:r>
          </a:p>
          <a:p>
            <a:pPr algn="just">
              <a:lnSpc>
                <a:spcPct val="90000"/>
              </a:lnSpc>
            </a:pPr>
            <a:r>
              <a:rPr lang="el-GR" altLang="el-GR" sz="2800" dirty="0" smtClean="0">
                <a:latin typeface="Times New Roman" pitchFamily="18" charset="0"/>
              </a:rPr>
              <a:t>Εφόσον οι ταμειακές ροές αναφέρονται στο μέλλον, ο προσδιορισμός τους δεν πρέπει να βασίζεται σε ιστορικό κόστος, αλλά στο </a:t>
            </a:r>
            <a:r>
              <a:rPr lang="el-GR" altLang="el-GR" sz="2800" b="1" dirty="0" smtClean="0">
                <a:latin typeface="Times New Roman" pitchFamily="18" charset="0"/>
              </a:rPr>
              <a:t>κόστος ευκαιρίας</a:t>
            </a:r>
            <a:r>
              <a:rPr lang="el-GR" altLang="el-GR" sz="2800" dirty="0" smtClean="0">
                <a:latin typeface="Times New Roman" pitchFamily="18" charset="0"/>
              </a:rPr>
              <a:t> τους.</a:t>
            </a:r>
          </a:p>
          <a:p>
            <a:pPr algn="just">
              <a:lnSpc>
                <a:spcPct val="90000"/>
              </a:lnSpc>
            </a:pPr>
            <a:r>
              <a:rPr lang="el-GR" altLang="el-GR" sz="2800" dirty="0" smtClean="0">
                <a:latin typeface="Times New Roman" pitchFamily="18" charset="0"/>
              </a:rPr>
              <a:t>Βασική σημασία για την αξιολόγηση των επενδύσεων έχει και η χρονική στιγμή κατά την οποία πραγματοποιούνται αυτές. </a:t>
            </a:r>
          </a:p>
        </p:txBody>
      </p:sp>
      <p:sp>
        <p:nvSpPr>
          <p:cNvPr id="5125" name="Text Box 5"/>
          <p:cNvSpPr txBox="1">
            <a:spLocks noChangeArrowheads="1"/>
          </p:cNvSpPr>
          <p:nvPr/>
        </p:nvSpPr>
        <p:spPr bwMode="auto">
          <a:xfrm>
            <a:off x="0" y="196850"/>
            <a:ext cx="9144000" cy="646331"/>
          </a:xfrm>
          <a:prstGeom prst="rect">
            <a:avLst/>
          </a:prstGeom>
          <a:noFill/>
          <a:ln w="9525">
            <a:noFill/>
            <a:miter lim="800000"/>
            <a:headEnd/>
            <a:tailEnd/>
          </a:ln>
          <a:effectLst/>
        </p:spPr>
        <p:txBody>
          <a:bodyPr>
            <a:spAutoFit/>
          </a:bodyPr>
          <a:lstStyle/>
          <a:p>
            <a:pPr algn="ctr">
              <a:spcBef>
                <a:spcPct val="50000"/>
              </a:spcBef>
              <a:defRPr/>
            </a:pPr>
            <a:r>
              <a:rPr lang="el-GR" sz="3600" b="1" dirty="0"/>
              <a:t>ΤΑΜΕΙΑΚΗ ΡΟΗ (2)</a:t>
            </a: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251520" y="1124744"/>
            <a:ext cx="8640068" cy="5040560"/>
          </a:xfrm>
        </p:spPr>
        <p:txBody>
          <a:bodyPr/>
          <a:lstStyle/>
          <a:p>
            <a:pPr marL="0" indent="0" algn="just">
              <a:lnSpc>
                <a:spcPct val="90000"/>
              </a:lnSpc>
              <a:buFont typeface="Wingdings" pitchFamily="2" charset="2"/>
              <a:buNone/>
            </a:pPr>
            <a:r>
              <a:rPr lang="el-GR" altLang="el-GR" sz="2800" dirty="0" smtClean="0">
                <a:latin typeface="Times New Roman" pitchFamily="18" charset="0"/>
              </a:rPr>
              <a:t>Γενικά, οι </a:t>
            </a:r>
            <a:r>
              <a:rPr lang="el-GR" altLang="el-GR" sz="2800" b="1" dirty="0" smtClean="0">
                <a:latin typeface="Times New Roman" pitchFamily="18" charset="0"/>
              </a:rPr>
              <a:t>ταμειακές ροές μιας επενδυτικής πρότασης </a:t>
            </a:r>
            <a:r>
              <a:rPr lang="el-GR" altLang="el-GR" sz="2800" dirty="0" smtClean="0">
                <a:latin typeface="Times New Roman" pitchFamily="18" charset="0"/>
              </a:rPr>
              <a:t>εμπίπτουν σε μια από τις παρακάτω τρεις κατηγορίες:</a:t>
            </a:r>
          </a:p>
          <a:p>
            <a:pPr marL="0" indent="0" algn="just">
              <a:lnSpc>
                <a:spcPct val="90000"/>
              </a:lnSpc>
              <a:buFont typeface="Wingdings" pitchFamily="2" charset="2"/>
              <a:buNone/>
            </a:pPr>
            <a:endParaRPr lang="el-GR" altLang="el-GR" sz="2800" dirty="0" smtClean="0">
              <a:latin typeface="Times New Roman" pitchFamily="18" charset="0"/>
            </a:endParaRPr>
          </a:p>
          <a:p>
            <a:pPr marL="1250950" lvl="1" indent="0" algn="just">
              <a:lnSpc>
                <a:spcPct val="90000"/>
              </a:lnSpc>
              <a:buClr>
                <a:schemeClr val="tx1"/>
              </a:buClr>
              <a:buSzPct val="95000"/>
              <a:buFont typeface="Wingdings" pitchFamily="2" charset="2"/>
              <a:buBlip>
                <a:blip r:embed="rId3"/>
              </a:buBlip>
            </a:pPr>
            <a:r>
              <a:rPr lang="el-GR" altLang="el-GR" b="1" dirty="0" smtClean="0">
                <a:latin typeface="Times New Roman" pitchFamily="18" charset="0"/>
              </a:rPr>
              <a:t>Αρχικό κόστος (εκροή)</a:t>
            </a:r>
            <a:r>
              <a:rPr lang="el-GR" altLang="el-GR" dirty="0" smtClean="0">
                <a:latin typeface="Times New Roman" pitchFamily="18" charset="0"/>
              </a:rPr>
              <a:t> </a:t>
            </a:r>
          </a:p>
          <a:p>
            <a:pPr marL="1250950" lvl="1" indent="0" algn="just">
              <a:lnSpc>
                <a:spcPct val="90000"/>
              </a:lnSpc>
              <a:buClr>
                <a:schemeClr val="tx1"/>
              </a:buClr>
              <a:buSzPct val="95000"/>
              <a:buFont typeface="Wingdings" pitchFamily="2" charset="2"/>
              <a:buBlip>
                <a:blip r:embed="rId3"/>
              </a:buBlip>
            </a:pPr>
            <a:r>
              <a:rPr lang="el-GR" altLang="el-GR" b="1" dirty="0" smtClean="0">
                <a:latin typeface="Times New Roman" pitchFamily="18" charset="0"/>
              </a:rPr>
              <a:t>Πρόσθετες ετήσιες ταμειακές ροές </a:t>
            </a:r>
            <a:r>
              <a:rPr lang="el-GR" altLang="el-GR" dirty="0" smtClean="0">
                <a:latin typeface="Times New Roman" pitchFamily="18" charset="0"/>
              </a:rPr>
              <a:t>που προέρχονται από την αποδοχή της επένδυσης (εισροές ή εκροές όταν ο φόρος είναι μεγαλύτερος από την εισροή)</a:t>
            </a:r>
          </a:p>
          <a:p>
            <a:pPr marL="1250950" lvl="1" indent="0" algn="just">
              <a:lnSpc>
                <a:spcPct val="90000"/>
              </a:lnSpc>
              <a:buClr>
                <a:schemeClr val="tx1"/>
              </a:buClr>
              <a:buSzPct val="95000"/>
              <a:buFont typeface="Wingdings" pitchFamily="2" charset="2"/>
              <a:buBlip>
                <a:blip r:embed="rId3"/>
              </a:buBlip>
            </a:pPr>
            <a:r>
              <a:rPr lang="el-GR" altLang="el-GR" b="1" dirty="0" smtClean="0">
                <a:latin typeface="Times New Roman" pitchFamily="18" charset="0"/>
              </a:rPr>
              <a:t>Τελική ταμειακή ροή </a:t>
            </a:r>
            <a:r>
              <a:rPr lang="el-GR" altLang="el-GR" dirty="0" smtClean="0">
                <a:latin typeface="Times New Roman" pitchFamily="18" charset="0"/>
              </a:rPr>
              <a:t>(εισροή ή εκροή)</a:t>
            </a:r>
          </a:p>
        </p:txBody>
      </p:sp>
      <p:sp>
        <p:nvSpPr>
          <p:cNvPr id="3077" name="Text Box 5"/>
          <p:cNvSpPr txBox="1">
            <a:spLocks noChangeArrowheads="1"/>
          </p:cNvSpPr>
          <p:nvPr/>
        </p:nvSpPr>
        <p:spPr bwMode="auto">
          <a:xfrm>
            <a:off x="0" y="196850"/>
            <a:ext cx="9144000" cy="519113"/>
          </a:xfrm>
          <a:prstGeom prst="rect">
            <a:avLst/>
          </a:prstGeom>
          <a:noFill/>
          <a:ln w="9525">
            <a:noFill/>
            <a:miter lim="800000"/>
            <a:headEnd/>
            <a:tailEnd/>
          </a:ln>
          <a:effectLst/>
        </p:spPr>
        <p:txBody>
          <a:bodyPr>
            <a:spAutoFit/>
          </a:bodyPr>
          <a:lstStyle/>
          <a:p>
            <a:pPr algn="ctr">
              <a:spcBef>
                <a:spcPct val="50000"/>
              </a:spcBef>
              <a:defRPr/>
            </a:pPr>
            <a:r>
              <a:rPr lang="el-GR" sz="2800" b="1" dirty="0"/>
              <a:t>ΤΑΜΕΙΑΚΗ ΡΟΗ (3)</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4 - Θέση αριθμού διαφάνειας"/>
          <p:cNvSpPr>
            <a:spLocks noGrp="1"/>
          </p:cNvSpPr>
          <p:nvPr>
            <p:ph type="sldNum" sz="quarter" idx="12"/>
          </p:nvPr>
        </p:nvSpPr>
        <p:spPr>
          <a:xfrm>
            <a:off x="457200" y="6245225"/>
            <a:ext cx="2133600" cy="476250"/>
          </a:xfrm>
          <a:noFill/>
        </p:spPr>
        <p:txBody>
          <a:bodyPr/>
          <a:lstStyle/>
          <a:p>
            <a:pPr algn="l"/>
            <a:fld id="{97E93C2C-05EC-4B68-B01A-5B5D5BD6D130}" type="slidenum">
              <a:rPr lang="el-GR" altLang="el-GR" smtClean="0">
                <a:latin typeface="Arial" pitchFamily="34" charset="0"/>
              </a:rPr>
              <a:pPr algn="l"/>
              <a:t>308</a:t>
            </a:fld>
            <a:endParaRPr lang="el-GR" altLang="el-GR" dirty="0" smtClean="0">
              <a:latin typeface="Arial" pitchFamily="34" charset="0"/>
            </a:endParaRPr>
          </a:p>
        </p:txBody>
      </p:sp>
      <p:sp>
        <p:nvSpPr>
          <p:cNvPr id="128003" name="Rectangle 2"/>
          <p:cNvSpPr>
            <a:spLocks noGrp="1" noChangeArrowheads="1"/>
          </p:cNvSpPr>
          <p:nvPr>
            <p:ph type="title"/>
          </p:nvPr>
        </p:nvSpPr>
        <p:spPr>
          <a:xfrm>
            <a:off x="0" y="69850"/>
            <a:ext cx="9144000" cy="694854"/>
          </a:xfrm>
          <a:noFill/>
        </p:spPr>
        <p:txBody>
          <a:bodyPr anchor="t"/>
          <a:lstStyle/>
          <a:p>
            <a:r>
              <a:rPr lang="el-GR" altLang="el-GR" sz="3600" b="1" dirty="0" smtClean="0"/>
              <a:t>Υπολογισμός του Αρχικού Κόστους</a:t>
            </a:r>
            <a:r>
              <a:rPr lang="el-GR" altLang="el-GR" sz="3600" dirty="0" smtClean="0"/>
              <a:t> </a:t>
            </a:r>
          </a:p>
        </p:txBody>
      </p:sp>
      <p:sp>
        <p:nvSpPr>
          <p:cNvPr id="128004" name="Rectangle 4"/>
          <p:cNvSpPr>
            <a:spLocks noGrp="1" noChangeArrowheads="1"/>
          </p:cNvSpPr>
          <p:nvPr>
            <p:ph type="body" sz="half" idx="1"/>
          </p:nvPr>
        </p:nvSpPr>
        <p:spPr>
          <a:xfrm>
            <a:off x="323528" y="1052513"/>
            <a:ext cx="8569647" cy="5256212"/>
          </a:xfrm>
        </p:spPr>
        <p:txBody>
          <a:bodyPr/>
          <a:lstStyle/>
          <a:p>
            <a:pPr algn="just">
              <a:buFont typeface="Wingdings" pitchFamily="2" charset="2"/>
              <a:buNone/>
            </a:pPr>
            <a:r>
              <a:rPr lang="el-GR" altLang="el-GR" b="1" dirty="0" smtClean="0">
                <a:latin typeface="Times New Roman" pitchFamily="18" charset="0"/>
              </a:rPr>
              <a:t>Αρχικές εκροές:</a:t>
            </a:r>
            <a:endParaRPr lang="el-GR" altLang="el-GR" dirty="0" smtClean="0">
              <a:latin typeface="Times New Roman" pitchFamily="18" charset="0"/>
            </a:endParaRPr>
          </a:p>
          <a:p>
            <a:pPr algn="just"/>
            <a:r>
              <a:rPr lang="el-GR" altLang="el-GR" dirty="0" smtClean="0">
                <a:latin typeface="Times New Roman" pitchFamily="18" charset="0"/>
              </a:rPr>
              <a:t>Κόστος αγοράς νέων αγαθών.</a:t>
            </a:r>
          </a:p>
          <a:p>
            <a:pPr algn="just"/>
            <a:r>
              <a:rPr lang="el-GR" altLang="el-GR" dirty="0" smtClean="0">
                <a:latin typeface="Times New Roman" pitchFamily="18" charset="0"/>
              </a:rPr>
              <a:t>Κόστος μεταφοράς νέων αγαθών.</a:t>
            </a:r>
          </a:p>
          <a:p>
            <a:pPr algn="just"/>
            <a:r>
              <a:rPr lang="el-GR" altLang="el-GR" dirty="0" smtClean="0">
                <a:latin typeface="Times New Roman" pitchFamily="18" charset="0"/>
              </a:rPr>
              <a:t>Κόστος εγκατάστασης νέων αγαθών.</a:t>
            </a:r>
          </a:p>
          <a:p>
            <a:pPr algn="just"/>
            <a:r>
              <a:rPr lang="el-GR" altLang="el-GR" dirty="0" smtClean="0">
                <a:latin typeface="Times New Roman" pitchFamily="18" charset="0"/>
              </a:rPr>
              <a:t>Άλλες πρόσθετες δαπάνες οι οποίες σχετίζονται με την εγκατάσταση και χρησιμοποίηση των νέων αγαθών.</a:t>
            </a:r>
          </a:p>
          <a:p>
            <a:pPr algn="just"/>
            <a:r>
              <a:rPr lang="el-GR" altLang="el-GR" dirty="0" smtClean="0">
                <a:latin typeface="Times New Roman" pitchFamily="18" charset="0"/>
              </a:rPr>
              <a:t>Αύξηση στο μόνιμο κεφάλαιο κίνησης λόγω της χρησιμοποίησης των νέων αγαθών. </a:t>
            </a:r>
          </a:p>
          <a:p>
            <a:pPr algn="just"/>
            <a:r>
              <a:rPr lang="el-GR" altLang="el-GR" dirty="0" smtClean="0">
                <a:latin typeface="Times New Roman" pitchFamily="18" charset="0"/>
              </a:rPr>
              <a:t>Καταβολή πρόσθετου φόρου από την πώληση υπαρχόντων μηχανημάτων.</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3 - Θέση αριθμού διαφάνειας"/>
          <p:cNvSpPr>
            <a:spLocks noGrp="1"/>
          </p:cNvSpPr>
          <p:nvPr>
            <p:ph type="sldNum" sz="quarter" idx="12"/>
          </p:nvPr>
        </p:nvSpPr>
        <p:spPr>
          <a:xfrm>
            <a:off x="457200" y="6245225"/>
            <a:ext cx="2133600" cy="476250"/>
          </a:xfrm>
          <a:noFill/>
        </p:spPr>
        <p:txBody>
          <a:bodyPr/>
          <a:lstStyle/>
          <a:p>
            <a:pPr algn="l"/>
            <a:fld id="{0DEE8811-532E-4925-A342-E04D8FA8EFF6}" type="slidenum">
              <a:rPr lang="el-GR" altLang="el-GR" smtClean="0">
                <a:latin typeface="Arial" pitchFamily="34" charset="0"/>
              </a:rPr>
              <a:pPr algn="l"/>
              <a:t>309</a:t>
            </a:fld>
            <a:endParaRPr lang="el-GR" altLang="el-GR" dirty="0" smtClean="0">
              <a:latin typeface="Arial" pitchFamily="34" charset="0"/>
            </a:endParaRPr>
          </a:p>
        </p:txBody>
      </p:sp>
      <p:sp>
        <p:nvSpPr>
          <p:cNvPr id="129027" name="Rectangle 4"/>
          <p:cNvSpPr>
            <a:spLocks noGrp="1" noChangeArrowheads="1"/>
          </p:cNvSpPr>
          <p:nvPr>
            <p:ph type="body" idx="1"/>
          </p:nvPr>
        </p:nvSpPr>
        <p:spPr>
          <a:xfrm>
            <a:off x="467544" y="1412875"/>
            <a:ext cx="8280920" cy="4032250"/>
          </a:xfrm>
          <a:noFill/>
        </p:spPr>
        <p:txBody>
          <a:bodyPr/>
          <a:lstStyle/>
          <a:p>
            <a:pPr algn="just"/>
            <a:r>
              <a:rPr lang="el-GR" altLang="el-GR" sz="2800" dirty="0" smtClean="0">
                <a:latin typeface="Times New Roman" pitchFamily="18" charset="0"/>
              </a:rPr>
              <a:t>Έσοδα από πώληση υπαρχόντων μηχανημάτων</a:t>
            </a:r>
          </a:p>
          <a:p>
            <a:pPr algn="just"/>
            <a:r>
              <a:rPr lang="el-GR" altLang="el-GR" sz="2800" dirty="0" smtClean="0">
                <a:latin typeface="Times New Roman" pitchFamily="18" charset="0"/>
              </a:rPr>
              <a:t>Φορολογική εξοικονόμηση από πώληση υπαρχόντων μηχανημάτων με ζημία</a:t>
            </a:r>
          </a:p>
          <a:p>
            <a:endParaRPr lang="el-GR" altLang="el-GR" sz="2800" dirty="0" smtClean="0">
              <a:latin typeface="Times New Roman" pitchFamily="18" charset="0"/>
            </a:endParaRPr>
          </a:p>
          <a:p>
            <a:pPr algn="ctr">
              <a:buFont typeface="Wingdings" pitchFamily="2" charset="2"/>
              <a:buNone/>
            </a:pPr>
            <a:r>
              <a:rPr lang="el-GR" altLang="el-GR" sz="2800" b="1" dirty="0" smtClean="0">
                <a:latin typeface="Times New Roman" pitchFamily="18" charset="0"/>
              </a:rPr>
              <a:t>Αρχικό Κόστος Επένδυσης</a:t>
            </a:r>
            <a:r>
              <a:rPr lang="el-GR" altLang="el-GR" sz="2800" dirty="0" smtClean="0">
                <a:latin typeface="Times New Roman" pitchFamily="18" charset="0"/>
              </a:rPr>
              <a:t> =</a:t>
            </a:r>
            <a:r>
              <a:rPr lang="el-GR" altLang="el-GR" sz="2800" b="1" dirty="0" smtClean="0">
                <a:latin typeface="Times New Roman" pitchFamily="18" charset="0"/>
              </a:rPr>
              <a:t> </a:t>
            </a:r>
          </a:p>
          <a:p>
            <a:pPr algn="ctr">
              <a:buFont typeface="Wingdings" pitchFamily="2" charset="2"/>
              <a:buNone/>
            </a:pPr>
            <a:r>
              <a:rPr lang="el-GR" altLang="el-GR" sz="2800" b="1" dirty="0" smtClean="0">
                <a:latin typeface="Times New Roman" pitchFamily="18" charset="0"/>
              </a:rPr>
              <a:t>Αρχικές Εκροές – Αρχικές Εισροές</a:t>
            </a:r>
          </a:p>
        </p:txBody>
      </p:sp>
      <p:sp>
        <p:nvSpPr>
          <p:cNvPr id="32773" name="Rectangle 5"/>
          <p:cNvSpPr>
            <a:spLocks noChangeArrowheads="1"/>
          </p:cNvSpPr>
          <p:nvPr/>
        </p:nvSpPr>
        <p:spPr bwMode="auto">
          <a:xfrm>
            <a:off x="0" y="260350"/>
            <a:ext cx="9144000" cy="565150"/>
          </a:xfrm>
          <a:prstGeom prst="rect">
            <a:avLst/>
          </a:prstGeom>
          <a:noFill/>
          <a:ln w="9525">
            <a:noFill/>
            <a:miter lim="800000"/>
            <a:headEnd/>
            <a:tailEnd/>
          </a:ln>
          <a:effectLst/>
        </p:spPr>
        <p:txBody>
          <a:bodyPr/>
          <a:lstStyle/>
          <a:p>
            <a:pPr marL="342900" indent="-342900" algn="ctr">
              <a:lnSpc>
                <a:spcPct val="80000"/>
              </a:lnSpc>
              <a:spcBef>
                <a:spcPct val="20000"/>
              </a:spcBef>
              <a:buClr>
                <a:schemeClr val="hlink"/>
              </a:buClr>
              <a:buSzPct val="90000"/>
              <a:buFont typeface="Wingdings" pitchFamily="2" charset="2"/>
              <a:buNone/>
              <a:defRPr/>
            </a:pPr>
            <a:r>
              <a:rPr lang="el-GR" sz="3600" b="1" dirty="0"/>
              <a:t>Αρχικές εισροές: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06437"/>
          </a:xfrm>
        </p:spPr>
        <p:txBody>
          <a:bodyPr/>
          <a:lstStyle/>
          <a:p>
            <a:pPr eaLnBrk="1" hangingPunct="1"/>
            <a:r>
              <a:rPr lang="el-GR" altLang="el-GR" sz="4000" b="1" dirty="0" smtClean="0"/>
              <a:t>ΟΙΚΟΝΟΜΙΚΕΣ ΚΑΤΑΣΤΑΣΕΙΣ</a:t>
            </a:r>
          </a:p>
        </p:txBody>
      </p:sp>
      <p:sp>
        <p:nvSpPr>
          <p:cNvPr id="24579" name="Rectangle 3"/>
          <p:cNvSpPr>
            <a:spLocks noGrp="1" noChangeArrowheads="1"/>
          </p:cNvSpPr>
          <p:nvPr>
            <p:ph type="body" idx="1"/>
          </p:nvPr>
        </p:nvSpPr>
        <p:spPr>
          <a:xfrm>
            <a:off x="250825" y="1052513"/>
            <a:ext cx="8642350" cy="5472112"/>
          </a:xfrm>
        </p:spPr>
        <p:txBody>
          <a:bodyPr/>
          <a:lstStyle/>
          <a:p>
            <a:pPr algn="just" eaLnBrk="1" hangingPunct="1">
              <a:lnSpc>
                <a:spcPct val="80000"/>
              </a:lnSpc>
              <a:buFontTx/>
              <a:buNone/>
            </a:pPr>
            <a:r>
              <a:rPr lang="el-GR" altLang="el-GR" sz="3000" dirty="0" smtClean="0"/>
              <a:t>Κάθε έτος (κλείσιμο χρήσης) και εξάμηνο δημοσιεύεται:</a:t>
            </a:r>
          </a:p>
          <a:p>
            <a:pPr algn="just" eaLnBrk="1" hangingPunct="1">
              <a:lnSpc>
                <a:spcPct val="80000"/>
              </a:lnSpc>
            </a:pPr>
            <a:r>
              <a:rPr lang="el-GR" altLang="el-GR" sz="3000" dirty="0" smtClean="0"/>
              <a:t>ο Ισολογισμός</a:t>
            </a:r>
          </a:p>
          <a:p>
            <a:pPr algn="just" eaLnBrk="1" hangingPunct="1">
              <a:lnSpc>
                <a:spcPct val="80000"/>
              </a:lnSpc>
            </a:pPr>
            <a:r>
              <a:rPr lang="el-GR" altLang="el-GR" sz="3000" dirty="0" smtClean="0"/>
              <a:t>ο Λογαριασμός Αποτελέσματος Χρήσης</a:t>
            </a:r>
          </a:p>
          <a:p>
            <a:pPr algn="just" eaLnBrk="1" hangingPunct="1">
              <a:lnSpc>
                <a:spcPct val="80000"/>
              </a:lnSpc>
            </a:pPr>
            <a:r>
              <a:rPr lang="el-GR" altLang="el-GR" sz="3000" dirty="0" smtClean="0"/>
              <a:t>η Διάθεση των Κερδών (στο κλείσιμο της χρήσης), ενώ</a:t>
            </a:r>
          </a:p>
          <a:p>
            <a:pPr algn="just" eaLnBrk="1" hangingPunct="1">
              <a:lnSpc>
                <a:spcPct val="80000"/>
              </a:lnSpc>
            </a:pPr>
            <a:r>
              <a:rPr lang="el-GR" altLang="el-GR" sz="3000" dirty="0" smtClean="0"/>
              <a:t>το </a:t>
            </a:r>
            <a:r>
              <a:rPr lang="el-GR" altLang="el-GR" sz="3000" b="1" dirty="0" smtClean="0"/>
              <a:t>Προσάρτημα</a:t>
            </a:r>
            <a:r>
              <a:rPr lang="el-GR" altLang="el-GR" sz="3000" dirty="0" smtClean="0"/>
              <a:t>, που δεν δημοσιεύεται, οι μέτοχοι μπορούν να το προμηθευτούν από την εταιρία.</a:t>
            </a:r>
          </a:p>
          <a:p>
            <a:pPr algn="just" eaLnBrk="1" hangingPunct="1">
              <a:lnSpc>
                <a:spcPct val="80000"/>
              </a:lnSpc>
              <a:buFontTx/>
              <a:buNone/>
            </a:pPr>
            <a:r>
              <a:rPr lang="el-GR" altLang="el-GR" sz="3000" dirty="0" smtClean="0"/>
              <a:t>Οι εισηγμένες εταιρίες είναι υποχρεωμένες να</a:t>
            </a:r>
          </a:p>
          <a:p>
            <a:pPr algn="just" eaLnBrk="1" hangingPunct="1">
              <a:lnSpc>
                <a:spcPct val="80000"/>
              </a:lnSpc>
              <a:buFontTx/>
              <a:buNone/>
            </a:pPr>
            <a:r>
              <a:rPr lang="el-GR" altLang="el-GR" sz="3000" dirty="0" smtClean="0"/>
              <a:t>δημοσιεύουν λογιστικές καταστάσεις κάθε τρίμηνο</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3 - Θέση αριθμού διαφάνειας"/>
          <p:cNvSpPr>
            <a:spLocks noGrp="1"/>
          </p:cNvSpPr>
          <p:nvPr>
            <p:ph type="sldNum" sz="quarter" idx="12"/>
          </p:nvPr>
        </p:nvSpPr>
        <p:spPr>
          <a:xfrm>
            <a:off x="457200" y="6245225"/>
            <a:ext cx="2133600" cy="476250"/>
          </a:xfrm>
          <a:noFill/>
        </p:spPr>
        <p:txBody>
          <a:bodyPr/>
          <a:lstStyle/>
          <a:p>
            <a:pPr algn="l"/>
            <a:fld id="{E65896FB-BBCC-45A1-A737-5066177A868A}" type="slidenum">
              <a:rPr lang="el-GR" altLang="el-GR" smtClean="0">
                <a:latin typeface="Arial" pitchFamily="34" charset="0"/>
              </a:rPr>
              <a:pPr algn="l"/>
              <a:t>310</a:t>
            </a:fld>
            <a:endParaRPr lang="el-GR" altLang="el-GR" dirty="0" smtClean="0">
              <a:latin typeface="Arial" pitchFamily="34" charset="0"/>
            </a:endParaRPr>
          </a:p>
        </p:txBody>
      </p:sp>
      <p:sp>
        <p:nvSpPr>
          <p:cNvPr id="130051" name="Rectangle 2"/>
          <p:cNvSpPr>
            <a:spLocks noGrp="1" noChangeArrowheads="1"/>
          </p:cNvSpPr>
          <p:nvPr>
            <p:ph type="title"/>
          </p:nvPr>
        </p:nvSpPr>
        <p:spPr>
          <a:xfrm>
            <a:off x="0" y="82550"/>
            <a:ext cx="9144000" cy="288925"/>
          </a:xfrm>
          <a:noFill/>
        </p:spPr>
        <p:txBody>
          <a:bodyPr anchor="t"/>
          <a:lstStyle/>
          <a:p>
            <a:r>
              <a:rPr lang="el-GR" altLang="el-GR" sz="2600" b="1" dirty="0" smtClean="0"/>
              <a:t>Υπολογισμός των πρόσθετων ετήσιων ταμειακών ροών</a:t>
            </a:r>
            <a:r>
              <a:rPr lang="el-GR" altLang="el-GR" sz="4000" dirty="0" smtClean="0"/>
              <a:t> </a:t>
            </a:r>
          </a:p>
        </p:txBody>
      </p:sp>
      <p:sp>
        <p:nvSpPr>
          <p:cNvPr id="130052" name="Rectangle 3"/>
          <p:cNvSpPr>
            <a:spLocks noGrp="1" noChangeArrowheads="1"/>
          </p:cNvSpPr>
          <p:nvPr>
            <p:ph type="body" idx="1"/>
          </p:nvPr>
        </p:nvSpPr>
        <p:spPr>
          <a:xfrm>
            <a:off x="179512" y="1341438"/>
            <a:ext cx="8734301" cy="4530725"/>
          </a:xfrm>
        </p:spPr>
        <p:txBody>
          <a:bodyPr/>
          <a:lstStyle/>
          <a:p>
            <a:pPr marL="0" indent="0" algn="just">
              <a:buFont typeface="Wingdings" pitchFamily="2" charset="2"/>
              <a:buNone/>
            </a:pPr>
            <a:r>
              <a:rPr lang="el-GR" altLang="el-GR" sz="2800" dirty="0" smtClean="0">
                <a:latin typeface="Times New Roman" pitchFamily="18" charset="0"/>
              </a:rPr>
              <a:t>Ορισμένοι από τους πιο συνηθισμένους υπολογισμούς, οι οποίοι περιλαμβάνονται στον καθορισμό των αυξημένων ετήσιων ταμειακών ροών μετά από φόρους μιας επένδυσης είναι:</a:t>
            </a:r>
            <a:endParaRPr lang="en-US" altLang="el-GR" sz="2800" dirty="0" smtClean="0">
              <a:latin typeface="Times New Roman" pitchFamily="18" charset="0"/>
            </a:endParaRPr>
          </a:p>
          <a:p>
            <a:pPr marL="820738" lvl="1" algn="just">
              <a:buClr>
                <a:schemeClr val="tx1"/>
              </a:buClr>
              <a:buSzPct val="95000"/>
              <a:buFontTx/>
              <a:buBlip>
                <a:blip r:embed="rId3"/>
              </a:buBlip>
            </a:pPr>
            <a:r>
              <a:rPr lang="el-GR" altLang="el-GR" dirty="0" smtClean="0">
                <a:latin typeface="Times New Roman" pitchFamily="18" charset="0"/>
              </a:rPr>
              <a:t>Αυξημένα έσοδα πέραν των αυξημένων δαπανών.</a:t>
            </a:r>
          </a:p>
          <a:p>
            <a:pPr marL="820738" lvl="1" algn="just">
              <a:buClr>
                <a:schemeClr val="tx1"/>
              </a:buClr>
              <a:buSzPct val="95000"/>
              <a:buFontTx/>
              <a:buBlip>
                <a:blip r:embed="rId3"/>
              </a:buBlip>
            </a:pPr>
            <a:r>
              <a:rPr lang="el-GR" altLang="el-GR" dirty="0" smtClean="0">
                <a:latin typeface="Times New Roman" pitchFamily="18" charset="0"/>
              </a:rPr>
              <a:t>Εξοικονόμηση εργατικών, πρώτων υλών και λοιπών δαπανών.</a:t>
            </a:r>
          </a:p>
          <a:p>
            <a:pPr marL="820738" lvl="1" algn="just">
              <a:buClr>
                <a:schemeClr val="tx1"/>
              </a:buClr>
              <a:buSzPct val="95000"/>
              <a:buFontTx/>
              <a:buBlip>
                <a:blip r:embed="rId3"/>
              </a:buBlip>
            </a:pPr>
            <a:r>
              <a:rPr lang="el-GR" altLang="el-GR" dirty="0" smtClean="0">
                <a:latin typeface="Times New Roman" pitchFamily="18" charset="0"/>
              </a:rPr>
              <a:t>Φορολογική εξοικονόμηση από την αύξηση της απόσβεσης.</a:t>
            </a:r>
            <a:endParaRPr lang="el-GR" altLang="el-GR"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3 - Θέση αριθμού διαφάνειας"/>
          <p:cNvSpPr>
            <a:spLocks noGrp="1"/>
          </p:cNvSpPr>
          <p:nvPr>
            <p:ph type="sldNum" sz="quarter" idx="12"/>
          </p:nvPr>
        </p:nvSpPr>
        <p:spPr>
          <a:xfrm>
            <a:off x="457200" y="6245225"/>
            <a:ext cx="2133600" cy="476250"/>
          </a:xfrm>
          <a:noFill/>
        </p:spPr>
        <p:txBody>
          <a:bodyPr/>
          <a:lstStyle/>
          <a:p>
            <a:pPr algn="l"/>
            <a:fld id="{F649B7DF-18B4-4113-AA81-F2D83DCAACD8}" type="slidenum">
              <a:rPr lang="el-GR" altLang="el-GR" smtClean="0">
                <a:latin typeface="Arial" pitchFamily="34" charset="0"/>
              </a:rPr>
              <a:pPr algn="l"/>
              <a:t>311</a:t>
            </a:fld>
            <a:endParaRPr lang="el-GR" altLang="el-GR" dirty="0" smtClean="0">
              <a:latin typeface="Arial" pitchFamily="34" charset="0"/>
            </a:endParaRPr>
          </a:p>
        </p:txBody>
      </p:sp>
      <p:sp>
        <p:nvSpPr>
          <p:cNvPr id="131075" name="Rectangle 3"/>
          <p:cNvSpPr>
            <a:spLocks noGrp="1" noChangeArrowheads="1"/>
          </p:cNvSpPr>
          <p:nvPr>
            <p:ph type="body" idx="1"/>
          </p:nvPr>
        </p:nvSpPr>
        <p:spPr>
          <a:xfrm>
            <a:off x="395536" y="1700213"/>
            <a:ext cx="8027739" cy="2663825"/>
          </a:xfrm>
        </p:spPr>
        <p:txBody>
          <a:bodyPr/>
          <a:lstStyle/>
          <a:p>
            <a:pPr marL="0" indent="0" algn="just">
              <a:buFont typeface="Wingdings" pitchFamily="2" charset="2"/>
              <a:buNone/>
            </a:pPr>
            <a:r>
              <a:rPr lang="el-GR" altLang="el-GR" sz="2800" dirty="0" smtClean="0">
                <a:latin typeface="Times New Roman" pitchFamily="18" charset="0"/>
              </a:rPr>
              <a:t>Παρά το γεγονός ότι η απόσβεση δεν είναι ταμειακή ροή, μειώνει τα φορολογητέα έσοδα της επιχείρησης και επομένως μειώνει τους φόρους τους οποίους πληρώνει η επιχείρηση, οι οποίοι αποτελούν ταμειακή εκροή.</a:t>
            </a:r>
            <a:endParaRPr lang="el-GR" altLang="el-GR" sz="2800" dirty="0" smtClean="0"/>
          </a:p>
        </p:txBody>
      </p:sp>
      <p:sp>
        <p:nvSpPr>
          <p:cNvPr id="34820" name="Text Box 4"/>
          <p:cNvSpPr txBox="1">
            <a:spLocks noChangeArrowheads="1"/>
          </p:cNvSpPr>
          <p:nvPr/>
        </p:nvSpPr>
        <p:spPr bwMode="auto">
          <a:xfrm>
            <a:off x="0" y="204788"/>
            <a:ext cx="9144000" cy="519112"/>
          </a:xfrm>
          <a:prstGeom prst="rect">
            <a:avLst/>
          </a:prstGeom>
          <a:noFill/>
          <a:ln w="9525">
            <a:noFill/>
            <a:miter lim="800000"/>
            <a:headEnd/>
            <a:tailEnd/>
          </a:ln>
          <a:effectLst/>
        </p:spPr>
        <p:txBody>
          <a:bodyPr>
            <a:spAutoFit/>
          </a:bodyPr>
          <a:lstStyle/>
          <a:p>
            <a:pPr algn="ctr">
              <a:defRPr/>
            </a:pPr>
            <a:r>
              <a:rPr lang="el-GR" sz="2800" b="1" dirty="0"/>
              <a:t>ΑΠΟΣΒΕΣΗ</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3 - Θέση αριθμού διαφάνειας"/>
          <p:cNvSpPr>
            <a:spLocks noGrp="1"/>
          </p:cNvSpPr>
          <p:nvPr>
            <p:ph type="sldNum" sz="quarter" idx="12"/>
          </p:nvPr>
        </p:nvSpPr>
        <p:spPr>
          <a:xfrm>
            <a:off x="457200" y="6245225"/>
            <a:ext cx="2133600" cy="476250"/>
          </a:xfrm>
          <a:noFill/>
        </p:spPr>
        <p:txBody>
          <a:bodyPr/>
          <a:lstStyle/>
          <a:p>
            <a:pPr algn="l"/>
            <a:fld id="{4AE7B592-9531-4CC3-9806-950C597F5422}" type="slidenum">
              <a:rPr lang="el-GR" altLang="el-GR" smtClean="0">
                <a:latin typeface="Arial" pitchFamily="34" charset="0"/>
              </a:rPr>
              <a:pPr algn="l"/>
              <a:t>312</a:t>
            </a:fld>
            <a:endParaRPr lang="el-GR" altLang="el-GR" dirty="0" smtClean="0">
              <a:latin typeface="Arial" pitchFamily="34" charset="0"/>
            </a:endParaRPr>
          </a:p>
        </p:txBody>
      </p:sp>
      <p:sp>
        <p:nvSpPr>
          <p:cNvPr id="132099" name="Rectangle 2"/>
          <p:cNvSpPr>
            <a:spLocks noGrp="1" noChangeArrowheads="1"/>
          </p:cNvSpPr>
          <p:nvPr>
            <p:ph type="title"/>
          </p:nvPr>
        </p:nvSpPr>
        <p:spPr>
          <a:xfrm>
            <a:off x="0" y="125413"/>
            <a:ext cx="9144000" cy="487362"/>
          </a:xfrm>
          <a:noFill/>
        </p:spPr>
        <p:txBody>
          <a:bodyPr anchor="t"/>
          <a:lstStyle/>
          <a:p>
            <a:r>
              <a:rPr lang="el-GR" altLang="el-GR" sz="2800" b="1" dirty="0" smtClean="0"/>
              <a:t>Υπολογισμός της τελικής ταμειακής ροής</a:t>
            </a:r>
            <a:r>
              <a:rPr lang="el-GR" altLang="el-GR" sz="3600" dirty="0" smtClean="0"/>
              <a:t> </a:t>
            </a:r>
          </a:p>
        </p:txBody>
      </p:sp>
      <p:sp>
        <p:nvSpPr>
          <p:cNvPr id="132100" name="Rectangle 3"/>
          <p:cNvSpPr>
            <a:spLocks noGrp="1" noChangeArrowheads="1"/>
          </p:cNvSpPr>
          <p:nvPr>
            <p:ph type="body" idx="1"/>
          </p:nvPr>
        </p:nvSpPr>
        <p:spPr>
          <a:xfrm>
            <a:off x="395536" y="1268413"/>
            <a:ext cx="8567489" cy="4752975"/>
          </a:xfrm>
        </p:spPr>
        <p:txBody>
          <a:bodyPr/>
          <a:lstStyle/>
          <a:p>
            <a:pPr marL="0" indent="0" algn="just">
              <a:buFont typeface="Wingdings" pitchFamily="2" charset="2"/>
              <a:buNone/>
            </a:pPr>
            <a:r>
              <a:rPr lang="el-GR" altLang="el-GR" sz="2800" dirty="0" smtClean="0">
                <a:latin typeface="Times New Roman" pitchFamily="18" charset="0"/>
              </a:rPr>
              <a:t>Η αυξημένη τελική ταμειακή ροή μιας επένδυσης αποτελείται από το άθροισμα των παρακάτω παραγόντων:</a:t>
            </a:r>
          </a:p>
          <a:p>
            <a:pPr marL="820738" lvl="1" algn="just">
              <a:buSzPct val="95000"/>
              <a:buFontTx/>
              <a:buBlip>
                <a:blip r:embed="rId3"/>
              </a:buBlip>
            </a:pPr>
            <a:r>
              <a:rPr lang="el-GR" altLang="el-GR" dirty="0" smtClean="0">
                <a:latin typeface="Times New Roman" pitchFamily="18" charset="0"/>
              </a:rPr>
              <a:t>Υπολειμματική αξία της επένδυσης και πιθανές φορολογικές της επιπτώσεις.</a:t>
            </a:r>
          </a:p>
          <a:p>
            <a:pPr marL="820738" lvl="1" algn="just">
              <a:buSzPct val="95000"/>
              <a:buFontTx/>
              <a:buBlip>
                <a:blip r:embed="rId3"/>
              </a:buBlip>
            </a:pPr>
            <a:r>
              <a:rPr lang="el-GR" altLang="el-GR" dirty="0" smtClean="0">
                <a:latin typeface="Times New Roman" pitchFamily="18" charset="0"/>
              </a:rPr>
              <a:t>Καταβολή μετρητών που συνδέεται με τον τερματισμό της επένδυσης.</a:t>
            </a:r>
          </a:p>
          <a:p>
            <a:pPr marL="820738" lvl="1" algn="just">
              <a:buSzPct val="95000"/>
              <a:buFontTx/>
              <a:buBlip>
                <a:blip r:embed="rId3"/>
              </a:buBlip>
            </a:pPr>
            <a:r>
              <a:rPr lang="el-GR" altLang="el-GR" dirty="0" smtClean="0">
                <a:latin typeface="Times New Roman" pitchFamily="18" charset="0"/>
              </a:rPr>
              <a:t>Ανάκτηση καταβολής μετρητών που πραγματοποιήθηκε στην αρχή της επένδυσης και δεν προοριζόταν για δαπάνες</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3 - Θέση αριθμού διαφάνειας"/>
          <p:cNvSpPr>
            <a:spLocks noGrp="1"/>
          </p:cNvSpPr>
          <p:nvPr>
            <p:ph type="sldNum" sz="quarter" idx="12"/>
          </p:nvPr>
        </p:nvSpPr>
        <p:spPr>
          <a:xfrm>
            <a:off x="457200" y="6245225"/>
            <a:ext cx="2133600" cy="476250"/>
          </a:xfrm>
          <a:noFill/>
        </p:spPr>
        <p:txBody>
          <a:bodyPr/>
          <a:lstStyle/>
          <a:p>
            <a:pPr algn="l"/>
            <a:fld id="{FFDE2825-7ABB-4C7A-AD65-F30448794675}" type="slidenum">
              <a:rPr lang="el-GR" altLang="el-GR" smtClean="0">
                <a:latin typeface="Arial" pitchFamily="34" charset="0"/>
              </a:rPr>
              <a:pPr algn="l"/>
              <a:t>313</a:t>
            </a:fld>
            <a:endParaRPr lang="el-GR" altLang="el-GR" dirty="0" smtClean="0">
              <a:latin typeface="Arial" pitchFamily="34" charset="0"/>
            </a:endParaRPr>
          </a:p>
        </p:txBody>
      </p:sp>
      <p:sp>
        <p:nvSpPr>
          <p:cNvPr id="80899" name="Rectangle 2"/>
          <p:cNvSpPr>
            <a:spLocks noGrp="1" noChangeArrowheads="1"/>
          </p:cNvSpPr>
          <p:nvPr>
            <p:ph type="title"/>
          </p:nvPr>
        </p:nvSpPr>
        <p:spPr>
          <a:xfrm>
            <a:off x="0" y="171450"/>
            <a:ext cx="9144000" cy="504825"/>
          </a:xfrm>
          <a:noFill/>
        </p:spPr>
        <p:txBody>
          <a:bodyPr anchor="t"/>
          <a:lstStyle/>
          <a:p>
            <a:r>
              <a:rPr lang="el-GR" altLang="el-GR" sz="3600" b="1" dirty="0" smtClean="0">
                <a:latin typeface="Times New Roman" pitchFamily="18" charset="0"/>
              </a:rPr>
              <a:t>Κύκλος Ταμειακών Ροών</a:t>
            </a:r>
            <a:r>
              <a:rPr lang="el-GR" altLang="el-GR" sz="2800" dirty="0" smtClean="0"/>
              <a:t> </a:t>
            </a:r>
            <a:r>
              <a:rPr lang="el-GR" altLang="el-GR" sz="2800" b="1" dirty="0" smtClean="0"/>
              <a:t>(1)</a:t>
            </a:r>
            <a:endParaRPr lang="el-GR" altLang="el-GR" sz="2800" dirty="0" smtClean="0"/>
          </a:p>
        </p:txBody>
      </p:sp>
      <p:sp>
        <p:nvSpPr>
          <p:cNvPr id="80900" name="Rectangle 3"/>
          <p:cNvSpPr>
            <a:spLocks noGrp="1" noChangeArrowheads="1"/>
          </p:cNvSpPr>
          <p:nvPr>
            <p:ph type="body" idx="1"/>
          </p:nvPr>
        </p:nvSpPr>
        <p:spPr>
          <a:xfrm>
            <a:off x="179512" y="1163638"/>
            <a:ext cx="8712968" cy="5505722"/>
          </a:xfrm>
        </p:spPr>
        <p:txBody>
          <a:bodyPr/>
          <a:lstStyle/>
          <a:p>
            <a:pPr marL="0" indent="0" algn="just">
              <a:buFont typeface="Wingdings" pitchFamily="2" charset="2"/>
              <a:buNone/>
            </a:pPr>
            <a:r>
              <a:rPr lang="el-GR" altLang="el-GR" sz="2800" dirty="0" smtClean="0">
                <a:latin typeface="Times New Roman" pitchFamily="18" charset="0"/>
              </a:rPr>
              <a:t>Ολόκληρη η λειτουργία μιας επιχείρησης μπορεί να απεικονισθεί με την χρησιμοποίηση ενός ταμειακού κύκλου. </a:t>
            </a:r>
          </a:p>
          <a:p>
            <a:pPr marL="538163" lvl="1" indent="-355600" algn="just">
              <a:buFontTx/>
              <a:buBlip>
                <a:blip r:embed="rId3"/>
              </a:buBlip>
            </a:pPr>
            <a:r>
              <a:rPr lang="el-GR" altLang="el-GR" dirty="0" smtClean="0">
                <a:latin typeface="Times New Roman" pitchFamily="18" charset="0"/>
              </a:rPr>
              <a:t>Η διαδικασία ξεκινά με την αποδοχή μιας παραγγελίας για κατασκευή προϊόντων από μια επιχείρηση.</a:t>
            </a:r>
          </a:p>
          <a:p>
            <a:pPr marL="538163" lvl="1" indent="-355600" algn="just">
              <a:buClr>
                <a:schemeClr val="tx1"/>
              </a:buClr>
              <a:buFontTx/>
              <a:buBlip>
                <a:blip r:embed="rId3"/>
              </a:buBlip>
            </a:pPr>
            <a:r>
              <a:rPr lang="el-GR" altLang="el-GR" dirty="0" smtClean="0">
                <a:latin typeface="Times New Roman" pitchFamily="18" charset="0"/>
              </a:rPr>
              <a:t>Η αποδοχή της παραγγελίας απαιτεί την αγορά πρώτων υλών.</a:t>
            </a:r>
          </a:p>
          <a:p>
            <a:pPr marL="538163" lvl="1" indent="-355600" algn="just">
              <a:buClr>
                <a:schemeClr val="tx1"/>
              </a:buClr>
              <a:buFontTx/>
              <a:buBlip>
                <a:blip r:embed="rId3"/>
              </a:buBlip>
            </a:pPr>
            <a:r>
              <a:rPr lang="el-GR" altLang="el-GR" dirty="0" smtClean="0">
                <a:latin typeface="Times New Roman" pitchFamily="18" charset="0"/>
              </a:rPr>
              <a:t>Η αγορά αυτή δημιουργεί ένα πληρωτέο λογαριασμό (π.χ., τραπεζικός δανεισμός, προμηθευτές, ή επιταγές πληρωτέες, ή γραμμάτια  πληρωτέα).</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3 - Θέση αριθμού διαφάνειας"/>
          <p:cNvSpPr>
            <a:spLocks noGrp="1"/>
          </p:cNvSpPr>
          <p:nvPr>
            <p:ph type="sldNum" sz="quarter" idx="12"/>
          </p:nvPr>
        </p:nvSpPr>
        <p:spPr>
          <a:xfrm>
            <a:off x="457200" y="6245225"/>
            <a:ext cx="2133600" cy="476250"/>
          </a:xfrm>
          <a:noFill/>
        </p:spPr>
        <p:txBody>
          <a:bodyPr/>
          <a:lstStyle/>
          <a:p>
            <a:pPr algn="l"/>
            <a:fld id="{20A03F07-0654-403F-82B5-C59C004ED841}" type="slidenum">
              <a:rPr lang="el-GR" altLang="el-GR" smtClean="0">
                <a:latin typeface="Arial" pitchFamily="34" charset="0"/>
              </a:rPr>
              <a:pPr algn="l"/>
              <a:t>314</a:t>
            </a:fld>
            <a:endParaRPr lang="el-GR" altLang="el-GR" dirty="0" smtClean="0">
              <a:latin typeface="Arial" pitchFamily="34" charset="0"/>
            </a:endParaRPr>
          </a:p>
        </p:txBody>
      </p:sp>
      <p:sp>
        <p:nvSpPr>
          <p:cNvPr id="81923" name="Rectangle 3"/>
          <p:cNvSpPr>
            <a:spLocks noGrp="1" noChangeArrowheads="1"/>
          </p:cNvSpPr>
          <p:nvPr>
            <p:ph type="body" idx="1"/>
          </p:nvPr>
        </p:nvSpPr>
        <p:spPr>
          <a:xfrm>
            <a:off x="251520" y="1125538"/>
            <a:ext cx="8640960" cy="5102225"/>
          </a:xfrm>
        </p:spPr>
        <p:txBody>
          <a:bodyPr/>
          <a:lstStyle/>
          <a:p>
            <a:pPr lvl="1" algn="just">
              <a:buClr>
                <a:schemeClr val="tx1"/>
              </a:buClr>
              <a:buFontTx/>
              <a:buBlip>
                <a:blip r:embed="rId3"/>
              </a:buBlip>
            </a:pPr>
            <a:r>
              <a:rPr lang="el-GR" altLang="el-GR" dirty="0" smtClean="0">
                <a:latin typeface="Times New Roman" pitchFamily="18" charset="0"/>
              </a:rPr>
              <a:t>Με την χρησιμοποίηση εργασίας δημιουργούνται αποθέματα ημιτελών προϊόντων, τα οποία  στην συνέχεια μετατρέπονται σε αποθέματα τελικών προϊόντων.</a:t>
            </a:r>
          </a:p>
          <a:p>
            <a:pPr lvl="1" algn="just">
              <a:buClr>
                <a:schemeClr val="tx1"/>
              </a:buClr>
              <a:buFontTx/>
              <a:buBlip>
                <a:blip r:embed="rId3"/>
              </a:buBlip>
            </a:pPr>
            <a:r>
              <a:rPr lang="el-GR" altLang="el-GR" dirty="0" smtClean="0">
                <a:latin typeface="Times New Roman" pitchFamily="18" charset="0"/>
              </a:rPr>
              <a:t>Τα αποθέματα των τελικών προϊόντων πωλούνται, συνήθως με πίστωση, γεγονός που δημιουργεί ένα εισπρακτέο λογαριασμό.</a:t>
            </a:r>
          </a:p>
          <a:p>
            <a:pPr lvl="1" algn="just">
              <a:buClr>
                <a:schemeClr val="tx1"/>
              </a:buClr>
              <a:buFontTx/>
              <a:buBlip>
                <a:blip r:embed="rId3"/>
              </a:buBlip>
            </a:pPr>
            <a:r>
              <a:rPr lang="el-GR" altLang="el-GR" dirty="0" smtClean="0">
                <a:latin typeface="Times New Roman" pitchFamily="18" charset="0"/>
              </a:rPr>
              <a:t>Με την είσπραξη των απαιτήσεων η επιχείρηση μπορεί να εξοφλήσει τις βραχυπρόθεσμες υποχρεώσεις της και να αρχίσει πάλι η ίδια κυκλική διαδικασία. </a:t>
            </a:r>
            <a:endParaRPr lang="el-GR" altLang="el-GR" sz="2400" dirty="0" smtClean="0">
              <a:latin typeface="Times New Roman" pitchFamily="18" charset="0"/>
            </a:endParaRPr>
          </a:p>
        </p:txBody>
      </p:sp>
      <p:sp>
        <p:nvSpPr>
          <p:cNvPr id="81924" name="Rectangle 5"/>
          <p:cNvSpPr>
            <a:spLocks noGrp="1" noChangeArrowheads="1"/>
          </p:cNvSpPr>
          <p:nvPr>
            <p:ph type="title"/>
          </p:nvPr>
        </p:nvSpPr>
        <p:spPr>
          <a:xfrm>
            <a:off x="0" y="171450"/>
            <a:ext cx="9144000" cy="504825"/>
          </a:xfrm>
          <a:noFill/>
        </p:spPr>
        <p:txBody>
          <a:bodyPr anchor="t"/>
          <a:lstStyle/>
          <a:p>
            <a:r>
              <a:rPr lang="el-GR" altLang="el-GR" sz="3600" b="1" dirty="0" smtClean="0">
                <a:latin typeface="Times New Roman" pitchFamily="18" charset="0"/>
              </a:rPr>
              <a:t>Κύκλος Ταμειακών Ροών</a:t>
            </a:r>
            <a:r>
              <a:rPr lang="el-GR" altLang="el-GR" sz="2800" dirty="0" smtClean="0"/>
              <a:t> </a:t>
            </a:r>
            <a:r>
              <a:rPr lang="el-GR" altLang="el-GR" sz="2800" b="1" dirty="0" smtClean="0"/>
              <a:t>(2)</a:t>
            </a: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60648"/>
            <a:ext cx="9144000" cy="706437"/>
          </a:xfrm>
        </p:spPr>
        <p:txBody>
          <a:bodyPr/>
          <a:lstStyle/>
          <a:p>
            <a:pPr eaLnBrk="1" hangingPunct="1"/>
            <a:r>
              <a:rPr lang="el-GR" altLang="el-GR" sz="4000" b="1" dirty="0" smtClean="0"/>
              <a:t>Προβλέψεις Ταμειακής Κίνησης (1)</a:t>
            </a:r>
            <a:r>
              <a:rPr lang="el-GR" altLang="el-GR" sz="4000" dirty="0" smtClean="0"/>
              <a:t> </a:t>
            </a:r>
          </a:p>
        </p:txBody>
      </p:sp>
      <p:sp>
        <p:nvSpPr>
          <p:cNvPr id="133123" name="Rectangle 3"/>
          <p:cNvSpPr>
            <a:spLocks noGrp="1" noChangeArrowheads="1"/>
          </p:cNvSpPr>
          <p:nvPr>
            <p:ph type="body" idx="1"/>
          </p:nvPr>
        </p:nvSpPr>
        <p:spPr>
          <a:xfrm>
            <a:off x="179388" y="1052513"/>
            <a:ext cx="8785225" cy="5616575"/>
          </a:xfrm>
        </p:spPr>
        <p:txBody>
          <a:bodyPr/>
          <a:lstStyle/>
          <a:p>
            <a:pPr algn="just" eaLnBrk="1" hangingPunct="1"/>
            <a:r>
              <a:rPr lang="el-GR" altLang="el-GR" sz="2800" dirty="0" smtClean="0"/>
              <a:t>Οι προβλέψεις ταμειακής κίνησης περιλαμβάνουν κυρίως εκτιμήσεις για το εισόδημα και τις δαπάνες, ενώ επίσης δηλώνουν τα σωρευτικά ελλείμματα ή πλεονάσματα σε μετρητά που αναμένονται στη διάρκεια συγκεκριμένων διαχειριστικών περιόδων (μηνιαίες, τριμηνιαίες περίοδοι, κ.λπ.) </a:t>
            </a:r>
          </a:p>
          <a:p>
            <a:pPr algn="just" eaLnBrk="1" hangingPunct="1"/>
            <a:r>
              <a:rPr lang="el-GR" altLang="el-GR" sz="2800" dirty="0" smtClean="0"/>
              <a:t>Ενώ οι δαπάνες μπορούν συνήθως να προβλεφθούν με κάποιο βαθμό ακρίβειας, οι μηνιαίες πωλήσεις και τιμές επηρεάζονται ιδιαίτερα από τις τάσεις της αγοράς και επομένως είναι δυσκολότερο να προβλεφθούν. </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274638"/>
            <a:ext cx="9144000" cy="561975"/>
          </a:xfrm>
        </p:spPr>
        <p:txBody>
          <a:bodyPr/>
          <a:lstStyle/>
          <a:p>
            <a:pPr eaLnBrk="1" hangingPunct="1"/>
            <a:r>
              <a:rPr lang="el-GR" altLang="el-GR" sz="4000" b="1" dirty="0" smtClean="0"/>
              <a:t>Προβλέψεις Ταμειακής Κίνησης (2)</a:t>
            </a:r>
          </a:p>
        </p:txBody>
      </p:sp>
      <p:sp>
        <p:nvSpPr>
          <p:cNvPr id="134147" name="Rectangle 3"/>
          <p:cNvSpPr>
            <a:spLocks noGrp="1" noChangeArrowheads="1"/>
          </p:cNvSpPr>
          <p:nvPr>
            <p:ph type="body" idx="1"/>
          </p:nvPr>
        </p:nvSpPr>
        <p:spPr>
          <a:xfrm>
            <a:off x="250825" y="1052513"/>
            <a:ext cx="8642350" cy="5616575"/>
          </a:xfrm>
        </p:spPr>
        <p:txBody>
          <a:bodyPr/>
          <a:lstStyle/>
          <a:p>
            <a:pPr algn="just" eaLnBrk="1" hangingPunct="1"/>
            <a:r>
              <a:rPr lang="el-GR" altLang="el-GR" dirty="0" smtClean="0"/>
              <a:t>Για το λόγο αυτό, οι προβλέψεις που αφορούν στην ταμειακή κίνηση μιας επιχείρησης πρέπει αφενός μεν να διαμορφώνονται βάση της ιδιαίτερης φύσης της επιχείρησης, και αφετέρου να παρακολουθούνται τακτικά και να μεταβάλλονται όταν είναι απαραίτητο, καθώς η σύγκριση με το πραγματικό εισόδημα και τα έξοδα καθίσταται τότε απλή. </a:t>
            </a: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7504" y="116632"/>
            <a:ext cx="8856984" cy="575518"/>
          </a:xfrm>
        </p:spPr>
        <p:txBody>
          <a:bodyPr/>
          <a:lstStyle/>
          <a:p>
            <a:pPr eaLnBrk="1" hangingPunct="1"/>
            <a:r>
              <a:rPr lang="el-GR" altLang="el-GR" sz="4000" b="1" dirty="0" smtClean="0"/>
              <a:t>Προβλέψεις Ταμειακής Κίνησης (3)</a:t>
            </a:r>
          </a:p>
        </p:txBody>
      </p:sp>
      <p:sp>
        <p:nvSpPr>
          <p:cNvPr id="135171" name="Rectangle 3"/>
          <p:cNvSpPr>
            <a:spLocks noGrp="1" noChangeArrowheads="1"/>
          </p:cNvSpPr>
          <p:nvPr>
            <p:ph type="body" idx="1"/>
          </p:nvPr>
        </p:nvSpPr>
        <p:spPr>
          <a:xfrm>
            <a:off x="179388" y="765175"/>
            <a:ext cx="8713787" cy="5832475"/>
          </a:xfrm>
        </p:spPr>
        <p:txBody>
          <a:bodyPr/>
          <a:lstStyle/>
          <a:p>
            <a:pPr algn="just" eaLnBrk="1" hangingPunct="1">
              <a:lnSpc>
                <a:spcPct val="90000"/>
              </a:lnSpc>
            </a:pPr>
            <a:r>
              <a:rPr lang="el-GR" altLang="el-GR" dirty="0" smtClean="0"/>
              <a:t>Οι προβλέψεις που αφορούν στην ταμειακή κίνηση μιας επιχείρησης βοηθούν το διευθυντή να προλαμβάνει ελλείψεις ή πλεονάσματα σε μετρητά, παρέχοντας πολύτιμο χρόνο για το σχεδιασμό κατάλληλων ενεργειών εκ των προτέρων. Επιπλέον, οι προβλέψεις αυτές τον βοηθούν να βελτιώσει το λειτουργικό επιχειρηματικό σχέδιο και να αναπτύξει καλές σχέσεις με τις τράπεζες, καθώς οι προβλέψεις υποδηλώνουν τη δυνατότητα που έχει ο κάθε διευθυντής να αναλύει και να καθορίζει τις ανάγκες της επιχείρησής του.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200" b="1" dirty="0" smtClean="0"/>
              <a:t>ΔΙΑΔΙΚΑΣΙΕΣ ΥΠΟΛΟΓΙΣΜΟΥ ΤΑΜΕΙΑΚΟΥ ΠΡΟΫΠΟΛΟΓΙΣΜΟΥ (1)</a:t>
            </a:r>
            <a:endParaRPr lang="el-GR" sz="3200" b="1" dirty="0"/>
          </a:p>
        </p:txBody>
      </p:sp>
      <p:sp>
        <p:nvSpPr>
          <p:cNvPr id="3" name="2 - Θέση περιεχομένου"/>
          <p:cNvSpPr>
            <a:spLocks noGrp="1"/>
          </p:cNvSpPr>
          <p:nvPr>
            <p:ph idx="1"/>
          </p:nvPr>
        </p:nvSpPr>
        <p:spPr>
          <a:xfrm>
            <a:off x="179512" y="1412776"/>
            <a:ext cx="8640960" cy="5256584"/>
          </a:xfrm>
        </p:spPr>
        <p:txBody>
          <a:bodyPr/>
          <a:lstStyle/>
          <a:p>
            <a:pPr marL="457200" indent="-457200" algn="just">
              <a:buFont typeface="+mj-lt"/>
              <a:buAutoNum type="arabicPeriod"/>
            </a:pPr>
            <a:r>
              <a:rPr lang="el-GR" sz="2600" b="1" dirty="0" smtClean="0"/>
              <a:t>Προσδιορισμός κατώτατου ορίου χρηματικών αποθεμάτων ανά περίοδο εμπειρικά και με βάση την ιστορία της επιχείρησης. </a:t>
            </a:r>
          </a:p>
          <a:p>
            <a:pPr marL="457200" indent="-457200" algn="just">
              <a:buFont typeface="+mj-lt"/>
              <a:buAutoNum type="arabicPeriod"/>
            </a:pPr>
            <a:r>
              <a:rPr lang="el-GR" sz="2600" b="1" dirty="0" smtClean="0"/>
              <a:t>Πρόβλεψη πωλήσεων με βάση την εμπειρία του παρελθόντος, έρευνες αγοράς, μακροοικονομικά στοιχεία, μαθηματικές μεθόδους προβλέψεων (προσομοιώσεις με στοχαστικά και δυναμικά μοντέλα).</a:t>
            </a:r>
            <a:r>
              <a:rPr lang="el-GR" sz="2600" dirty="0" smtClean="0"/>
              <a:t> Προσοχή χρειάζεται στο ότι οι μελλοντικές προβλέψεις επηρεάζονται από τη σημερινή ψυχολογία: τείνουν να είναι υπεραισιόδοξες σε περιόδους ανάπτυξης και απαισιόδοξες σε περιόδους κρίσης.</a:t>
            </a:r>
            <a:endParaRPr lang="el-GR" sz="2600"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850106"/>
          </a:xfrm>
        </p:spPr>
        <p:txBody>
          <a:bodyPr/>
          <a:lstStyle/>
          <a:p>
            <a:r>
              <a:rPr lang="el-GR" sz="3200" b="1" dirty="0" smtClean="0"/>
              <a:t>ΔΙΑΔΙΚΑΣΙΕΣ ΥΠΟΛΟΓΙΣΜΟΥ ΤΑΜΕΙΑΚΟΥ ΠΡΟΫΠΟΛΟΓΙΣΜΟΥ (2)</a:t>
            </a:r>
            <a:endParaRPr lang="el-GR" sz="3200" dirty="0"/>
          </a:p>
        </p:txBody>
      </p:sp>
      <p:sp>
        <p:nvSpPr>
          <p:cNvPr id="3" name="2 - Θέση περιεχομένου"/>
          <p:cNvSpPr>
            <a:spLocks noGrp="1"/>
          </p:cNvSpPr>
          <p:nvPr>
            <p:ph idx="1"/>
          </p:nvPr>
        </p:nvSpPr>
        <p:spPr>
          <a:xfrm>
            <a:off x="251520" y="1268760"/>
            <a:ext cx="8568952" cy="5184576"/>
          </a:xfrm>
        </p:spPr>
        <p:txBody>
          <a:bodyPr/>
          <a:lstStyle/>
          <a:p>
            <a:pPr marL="457200" indent="-457200" algn="just">
              <a:buNone/>
            </a:pPr>
            <a:r>
              <a:rPr lang="el-GR" sz="2200" dirty="0" smtClean="0"/>
              <a:t>3. </a:t>
            </a:r>
            <a:r>
              <a:rPr lang="el-GR" sz="2400" b="1" dirty="0" smtClean="0"/>
              <a:t>Πρόβλεψη εισπράξεων.</a:t>
            </a:r>
            <a:r>
              <a:rPr lang="el-GR" sz="2400" dirty="0" smtClean="0"/>
              <a:t> Απαραίτητη αλλά ελάχιστα ακριβής, λόγω της διαφορετικής ανταπόκρισης των πελατών στις υποχρεώσεις τους. Ανεξάρτητα από τις όποιες δυσμενείς συγκυρίες, πρέπει οπωσδήποτε να προβλεφθεί διαθέσιμη ρευστότητα στο ταμείο. Χωρίς διαθέσιμα η επιχείρηση αδυνατεί να χρηματοδοτήσει τη λειτουργία της. </a:t>
            </a:r>
          </a:p>
          <a:p>
            <a:pPr marL="457200" indent="-457200" algn="just">
              <a:buNone/>
            </a:pPr>
            <a:r>
              <a:rPr lang="el-GR" sz="2400" dirty="0" smtClean="0"/>
              <a:t>4. </a:t>
            </a:r>
            <a:r>
              <a:rPr lang="el-GR" sz="2400" b="1" dirty="0" smtClean="0"/>
              <a:t>Πρόβλεψη καταβολής δαπανών. </a:t>
            </a:r>
            <a:r>
              <a:rPr lang="el-GR" sz="2400" dirty="0" smtClean="0"/>
              <a:t>Οι δαπάνες διακρίνονται σε έκτακτες (προμήθειες, αποζημιώσεις) και τακτικές (μισθοί, ενοίκια, φόροι, χρεολύσια κλπ). Ειδικά στο ξεκίνημα της επιχείρησης, επειδή προκύπτουν πολλές έκτακτες δαπάνες, ένας κανόνας είναι στις προϋπολογισμένες δαπάνες να προστίθεται ένα επιπλέον ποσοστό 20%-50%.</a:t>
            </a:r>
            <a:endParaRPr lang="el-G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l-GR" b="1" dirty="0" smtClean="0"/>
              <a:t>ΟΙΚΟΝΟΜΙΚΕΣ ΚΑΤΑΣΤΑΣΕΙΣ</a:t>
            </a:r>
          </a:p>
        </p:txBody>
      </p:sp>
      <p:sp>
        <p:nvSpPr>
          <p:cNvPr id="25603" name="Rectangle 3"/>
          <p:cNvSpPr>
            <a:spLocks noGrp="1" noChangeArrowheads="1"/>
          </p:cNvSpPr>
          <p:nvPr>
            <p:ph type="body" idx="1"/>
          </p:nvPr>
        </p:nvSpPr>
        <p:spPr>
          <a:xfrm>
            <a:off x="457200" y="1268413"/>
            <a:ext cx="8229600" cy="4857750"/>
          </a:xfrm>
        </p:spPr>
        <p:txBody>
          <a:bodyPr/>
          <a:lstStyle/>
          <a:p>
            <a:pPr algn="just" eaLnBrk="1" hangingPunct="1">
              <a:lnSpc>
                <a:spcPct val="90000"/>
              </a:lnSpc>
            </a:pPr>
            <a:r>
              <a:rPr lang="el-GR" altLang="el-GR" dirty="0" smtClean="0"/>
              <a:t>Οι ετήσιες οικονομικές καταστάσεις τίθενται στη διάθεση των μετόχων πριν από τη συνεδρίαση της Τακτικής Γενικής Συνέλευσης μέσω του Απολογισμού της χρήσης</a:t>
            </a:r>
          </a:p>
          <a:p>
            <a:pPr algn="just" eaLnBrk="1" hangingPunct="1">
              <a:lnSpc>
                <a:spcPct val="90000"/>
              </a:lnSpc>
            </a:pPr>
            <a:r>
              <a:rPr lang="el-GR" altLang="el-GR" dirty="0" smtClean="0"/>
              <a:t>Αυτές, είτε ανεπεξέργαστες όπως δημοσιεύονται είτε επεξεργασμένες από τους αναλυτές των μετοχικών αξιών, αποτελούν την πιο υπεύθυνη πηγή πληροφόρησης.</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t>ΔΙΑΔΙΚΑΣΙΕΣ ΥΠΟΛΟΓΙΣΜΟΥ ΤΑΜΕΙΑΚΟΥ ΠΡΟΫΠΟΛΟΓΙΣΜΟΥ (3)</a:t>
            </a:r>
            <a:endParaRPr lang="el-GR" sz="3600" dirty="0"/>
          </a:p>
        </p:txBody>
      </p:sp>
      <p:sp>
        <p:nvSpPr>
          <p:cNvPr id="3" name="2 - Θέση περιεχομένου"/>
          <p:cNvSpPr>
            <a:spLocks noGrp="1"/>
          </p:cNvSpPr>
          <p:nvPr>
            <p:ph idx="1"/>
          </p:nvPr>
        </p:nvSpPr>
        <p:spPr>
          <a:xfrm>
            <a:off x="251520" y="1600200"/>
            <a:ext cx="8712968" cy="4781128"/>
          </a:xfrm>
        </p:spPr>
        <p:txBody>
          <a:bodyPr/>
          <a:lstStyle/>
          <a:p>
            <a:pPr algn="just">
              <a:buNone/>
            </a:pPr>
            <a:r>
              <a:rPr lang="el-GR" dirty="0" smtClean="0"/>
              <a:t>5. </a:t>
            </a:r>
            <a:r>
              <a:rPr lang="el-GR" b="1" dirty="0" smtClean="0"/>
              <a:t>Πρόβλεψη αναμενόμενης ρευστότητας στο τέλος του μήνα. </a:t>
            </a:r>
            <a:r>
              <a:rPr lang="el-GR" dirty="0" smtClean="0"/>
              <a:t>Αρχίζει με την καταγραφή των διαθεσίμων στην αρχή του μήνα. Χρειάζεται προσοχή στη δημιουργία τάσης μήνα προς μήνα (ανοδικής ή καθοδικής). Ενδεχόμενη καθοδική τάση δίδει σήμα κινδύνου, ενώ η ανοδική τάση υποδηλώνει ότι τα διαθέσιμα της επιχείρησης δεν αξιοποιούνται επαρκώς. </a:t>
            </a:r>
            <a:endParaRPr lang="el-GR"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sz="3200" b="1" dirty="0" smtClean="0"/>
              <a:t>ΒΟΗΘΗΤΙΚΕΣ ΕΝΕΡΓΕΙΕΣ ΚΑΤΑΣΚΕΥΗΣ ΤΑΜΕΙΑΚΟΥ ΠΡΟΫΠΟΛΟΓΙΣΜΟΥ (1)</a:t>
            </a:r>
            <a:endParaRPr lang="el-GR" sz="3200" dirty="0"/>
          </a:p>
        </p:txBody>
      </p:sp>
      <p:sp>
        <p:nvSpPr>
          <p:cNvPr id="3" name="2 - Θέση περιεχομένου"/>
          <p:cNvSpPr>
            <a:spLocks noGrp="1"/>
          </p:cNvSpPr>
          <p:nvPr>
            <p:ph idx="1"/>
          </p:nvPr>
        </p:nvSpPr>
        <p:spPr>
          <a:xfrm>
            <a:off x="0" y="1268760"/>
            <a:ext cx="9144000" cy="5589240"/>
          </a:xfrm>
        </p:spPr>
        <p:txBody>
          <a:bodyPr/>
          <a:lstStyle/>
          <a:p>
            <a:pPr marL="571500" indent="-571500" algn="just">
              <a:buFont typeface="+mj-lt"/>
              <a:buAutoNum type="romanLcPeriod"/>
            </a:pPr>
            <a:r>
              <a:rPr lang="el-GR" sz="2800" dirty="0" smtClean="0"/>
              <a:t>Σε ειδικό ημερολόγιο καταγράφονται οι ημερομηνίες με τις προβλέψεις εισπράξεων σε μετρητά και οι αντίστοιχες με τις πληρωμές των εξόδων. </a:t>
            </a:r>
          </a:p>
          <a:p>
            <a:pPr marL="571500" indent="-571500" algn="just">
              <a:buFont typeface="+mj-lt"/>
              <a:buAutoNum type="romanLcPeriod"/>
            </a:pPr>
            <a:r>
              <a:rPr lang="el-GR" sz="2800" dirty="0" smtClean="0"/>
              <a:t>Οι αγορές και οι πωλήσεις με πίστωση καταγράφονται ως προς την ημερομηνία λήξης της πίστωσης. </a:t>
            </a:r>
          </a:p>
          <a:p>
            <a:pPr marL="571500" indent="-571500" algn="just">
              <a:buFont typeface="+mj-lt"/>
              <a:buAutoNum type="romanLcPeriod"/>
            </a:pPr>
            <a:r>
              <a:rPr lang="el-GR" sz="2800" dirty="0" smtClean="0"/>
              <a:t>Εισπράξεις που δεν μπορούν να πραγματοποιηθούν λόγω υπερβολικής καθυστέρησης ή αδυναμίας του πελάτη μπορούν να παραμείνουν στα υπόψη της επιχείρησης, αλλά πρέπει να διαγραφούν από τον ταμειακό προϋπολογισμό.</a:t>
            </a:r>
            <a:endParaRPr lang="el-GR" sz="2800"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Autofit/>
          </a:bodyPr>
          <a:lstStyle/>
          <a:p>
            <a:r>
              <a:rPr lang="el-GR" sz="3200" b="1" dirty="0" smtClean="0">
                <a:solidFill>
                  <a:srgbClr val="FF0000"/>
                </a:solidFill>
              </a:rPr>
              <a:t>Κατάσταση Ταµειακών Ροών</a:t>
            </a:r>
            <a:endParaRPr lang="en-US" sz="3200" b="1" noProof="1" smtClean="0">
              <a:solidFill>
                <a:srgbClr val="FF0000"/>
              </a:solidFill>
              <a:latin typeface="Times New Roman" pitchFamily="18" charset="0"/>
              <a:cs typeface="Times New Roman" pitchFamily="18" charset="0"/>
            </a:endParaRPr>
          </a:p>
        </p:txBody>
      </p:sp>
      <p:sp>
        <p:nvSpPr>
          <p:cNvPr id="9" name="Rectangle 9"/>
          <p:cNvSpPr txBox="1">
            <a:spLocks noChangeArrowheads="1"/>
          </p:cNvSpPr>
          <p:nvPr/>
        </p:nvSpPr>
        <p:spPr bwMode="auto">
          <a:xfrm>
            <a:off x="323528" y="980728"/>
            <a:ext cx="8613899"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just"/>
            <a:r>
              <a:rPr lang="el-GR" sz="2800" dirty="0"/>
              <a:t>Η κατάσταση ροής µετρητών θα µπορούσε να απεικονισθεί-ενδεικτικά- ως ακολούθως</a:t>
            </a:r>
            <a:r>
              <a:rPr lang="el-GR" sz="2800" dirty="0" smtClean="0"/>
              <a:t>:</a:t>
            </a:r>
            <a:endParaRPr lang="el-GR" sz="2400" dirty="0"/>
          </a:p>
          <a:p>
            <a:pPr marL="457200" lvl="0" indent="-457200" algn="just">
              <a:buFont typeface="+mj-lt"/>
              <a:buAutoNum type="arabicPeriod"/>
            </a:pPr>
            <a:endParaRPr lang="el-GR" sz="2400" dirty="0"/>
          </a:p>
        </p:txBody>
      </p:sp>
      <p:sp>
        <p:nvSpPr>
          <p:cNvPr id="60417" name="Rectangle 1"/>
          <p:cNvSpPr>
            <a:spLocks noChangeArrowheads="1"/>
          </p:cNvSpPr>
          <p:nvPr/>
        </p:nvSpPr>
        <p:spPr bwMode="auto">
          <a:xfrm>
            <a:off x="179512" y="2108317"/>
            <a:ext cx="87849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400" b="1" i="0" u="none" strike="noStrike" cap="none" normalizeH="0" baseline="0" dirty="0" smtClean="0">
                <a:ln>
                  <a:noFill/>
                </a:ln>
                <a:solidFill>
                  <a:srgbClr val="002060"/>
                </a:solidFill>
                <a:effectLst/>
                <a:latin typeface="+mj-lt"/>
                <a:ea typeface="Calibri" pitchFamily="34" charset="0"/>
                <a:cs typeface="Times New Roman" pitchFamily="18" charset="0"/>
              </a:rPr>
              <a:t>Α) Ροή µετρητών από κανονική λειτουργία ή λειτουργική δραστηριότητα</a:t>
            </a:r>
            <a:endParaRPr kumimoji="0" lang="el-GR" sz="1200" b="0" i="0"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mj-lt"/>
                <a:ea typeface="Calibri" pitchFamily="34" charset="0"/>
                <a:cs typeface="Times New Roman" pitchFamily="18" charset="0"/>
              </a:rPr>
              <a:t>Καθαρά κέρδη χρήσεως</a:t>
            </a:r>
            <a:endParaRPr kumimoji="0" lang="el-GR" sz="1200" b="0" i="0" u="none" strike="noStrike" cap="none" normalizeH="0" baseline="0" dirty="0" smtClean="0">
              <a:ln>
                <a:noFill/>
              </a:ln>
              <a:solidFill>
                <a:srgbClr val="FF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sng" strike="noStrike" cap="none" normalizeH="0" baseline="0" dirty="0" smtClean="0">
                <a:ln>
                  <a:noFill/>
                </a:ln>
                <a:solidFill>
                  <a:schemeClr val="tx1"/>
                </a:solidFill>
                <a:effectLst/>
                <a:latin typeface="+mj-lt"/>
                <a:ea typeface="Calibri" pitchFamily="34" charset="0"/>
                <a:cs typeface="Times New Roman" pitchFamily="18" charset="0"/>
              </a:rPr>
              <a:t>(+) Προσθέτουµε</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Αποσβέσεις χρήσεως </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Μείωση εισπρακτέων λογαριασµών, απαιτήσεων </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Μείωση αποθεµάτων </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Μείωση προπληρωθέντων εξόδων </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Αύξηση πληρωτέων λογαριασµών </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Αύξηση πληρωτέων φόρων </a:t>
            </a:r>
            <a:endParaRPr kumimoji="0" lang="el-GR" sz="1200" b="0" i="0" u="none" strike="noStrike" cap="none" normalizeH="0" baseline="0" dirty="0" smtClean="0">
              <a:ln>
                <a:noFill/>
              </a:ln>
              <a:solidFill>
                <a:schemeClr val="tx1"/>
              </a:solidFill>
              <a:effectLst/>
              <a:latin typeface="+mj-lt"/>
              <a:cs typeface="Arial" pitchFamily="34" charset="0"/>
            </a:endParaRPr>
          </a:p>
          <a:p>
            <a:pPr marR="0" lvl="0" indent="358775" algn="l" defTabSz="914400" rtl="0" eaLnBrk="0" fontAlgn="base" latinLnBrk="0" hangingPunct="0">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Ανόργανες και έκτακτες ζηµιές</a:t>
            </a:r>
            <a:endParaRPr kumimoji="0" lang="el-GR" sz="1200" b="0" i="0" u="none" strike="noStrike" cap="none" normalizeH="0" baseline="0" dirty="0" smtClean="0">
              <a:ln>
                <a:noFill/>
              </a:ln>
              <a:solidFill>
                <a:schemeClr val="tx1"/>
              </a:solidFill>
              <a:effectLst/>
              <a:latin typeface="+mj-l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j-lt"/>
                <a:ea typeface="Calibri" pitchFamily="34" charset="0"/>
                <a:cs typeface="Times New Roman" pitchFamily="18" charset="0"/>
              </a:rPr>
              <a:t>Μερικό σύνολο</a:t>
            </a:r>
            <a:endParaRPr kumimoji="0" lang="el-GR" sz="4000"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Autofit/>
          </a:bodyPr>
          <a:lstStyle/>
          <a:p>
            <a:r>
              <a:rPr lang="el-GR" sz="3200" b="1" dirty="0" smtClean="0">
                <a:solidFill>
                  <a:srgbClr val="FF0000"/>
                </a:solidFill>
              </a:rPr>
              <a:t>Κατάσταση Ταµειακών Ροών</a:t>
            </a:r>
            <a:endParaRPr lang="en-US" sz="3200" b="1" noProof="1" smtClean="0">
              <a:solidFill>
                <a:srgbClr val="FF0000"/>
              </a:solidFill>
              <a:latin typeface="Times New Roman" pitchFamily="18" charset="0"/>
              <a:cs typeface="Times New Roman" pitchFamily="18" charset="0"/>
            </a:endParaRPr>
          </a:p>
        </p:txBody>
      </p:sp>
      <p:sp>
        <p:nvSpPr>
          <p:cNvPr id="9" name="Rectangle 9"/>
          <p:cNvSpPr txBox="1">
            <a:spLocks noChangeArrowheads="1"/>
          </p:cNvSpPr>
          <p:nvPr/>
        </p:nvSpPr>
        <p:spPr bwMode="auto">
          <a:xfrm>
            <a:off x="251520" y="1052736"/>
            <a:ext cx="8613899"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just"/>
            <a:r>
              <a:rPr lang="el-GR" sz="2800" dirty="0"/>
              <a:t>Η κατάσταση ροής µετρητών θα µπορούσε να απεικονισθεί-ενδεικτικά- ως ακολούθως:</a:t>
            </a:r>
          </a:p>
          <a:p>
            <a:pPr algn="just"/>
            <a:endParaRPr lang="el-GR" sz="2400" dirty="0"/>
          </a:p>
          <a:p>
            <a:pPr marL="457200" lvl="0" indent="-457200" algn="just">
              <a:buFont typeface="+mj-lt"/>
              <a:buAutoNum type="arabicPeriod"/>
            </a:pPr>
            <a:endParaRPr lang="el-GR" sz="2400" dirty="0"/>
          </a:p>
        </p:txBody>
      </p:sp>
      <p:sp>
        <p:nvSpPr>
          <p:cNvPr id="60417" name="Rectangle 1"/>
          <p:cNvSpPr>
            <a:spLocks noChangeArrowheads="1"/>
          </p:cNvSpPr>
          <p:nvPr/>
        </p:nvSpPr>
        <p:spPr bwMode="auto">
          <a:xfrm>
            <a:off x="323528" y="2025279"/>
            <a:ext cx="856895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l-GR" sz="2400" b="1" dirty="0" smtClean="0">
                <a:solidFill>
                  <a:srgbClr val="002060"/>
                </a:solidFill>
                <a:ea typeface="Calibri" pitchFamily="34" charset="0"/>
                <a:cs typeface="Times New Roman" pitchFamily="18" charset="0"/>
              </a:rPr>
              <a:t>Α) Ροή μετρητών από κανονική λειτουργία ή λειτουργική δραστηριότητα</a:t>
            </a:r>
            <a:endParaRPr lang="el-GR" sz="1200" dirty="0" smtClean="0">
              <a:solidFill>
                <a:srgbClr val="002060"/>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mj-lt"/>
                <a:ea typeface="Calibri" pitchFamily="34" charset="0"/>
                <a:cs typeface="Times New Roman" pitchFamily="18" charset="0"/>
              </a:rPr>
              <a:t>Καθαρά κέρδη χρήσεως</a:t>
            </a:r>
            <a:endParaRPr kumimoji="0" lang="el-GR" sz="1200" b="0" i="0" u="none" strike="noStrike" cap="none" normalizeH="0" baseline="0" dirty="0" smtClean="0">
              <a:ln>
                <a:noFill/>
              </a:ln>
              <a:solidFill>
                <a:srgbClr val="FF0000"/>
              </a:solidFill>
              <a:effectLst/>
              <a:latin typeface="+mj-lt"/>
              <a:cs typeface="Arial" pitchFamily="34" charset="0"/>
            </a:endParaRPr>
          </a:p>
          <a:p>
            <a:r>
              <a:rPr lang="el-GR" sz="2400" u="sng" dirty="0"/>
              <a:t>(-) Αφαιρούμε</a:t>
            </a:r>
            <a:endParaRPr lang="el-GR" sz="2400" dirty="0"/>
          </a:p>
          <a:p>
            <a:pPr lvl="0" indent="358775">
              <a:buFont typeface="Arial" pitchFamily="34" charset="0"/>
              <a:buChar char="•"/>
            </a:pPr>
            <a:r>
              <a:rPr lang="el-GR" sz="2400" dirty="0"/>
              <a:t>Αύξηση εισπρακτέων λογαριασµών </a:t>
            </a:r>
          </a:p>
          <a:p>
            <a:pPr lvl="0" indent="358775">
              <a:buFont typeface="Arial" pitchFamily="34" charset="0"/>
              <a:buChar char="•"/>
            </a:pPr>
            <a:r>
              <a:rPr lang="el-GR" sz="2400" dirty="0"/>
              <a:t>Αύξηση αποθεµάτων </a:t>
            </a:r>
          </a:p>
          <a:p>
            <a:pPr lvl="0" indent="358775">
              <a:buFont typeface="Arial" pitchFamily="34" charset="0"/>
              <a:buChar char="•"/>
            </a:pPr>
            <a:r>
              <a:rPr lang="el-GR" sz="2400" dirty="0"/>
              <a:t>Αύξηση προπληρωθέντων εξόδων </a:t>
            </a:r>
          </a:p>
          <a:p>
            <a:pPr lvl="0" indent="358775">
              <a:buFont typeface="Arial" pitchFamily="34" charset="0"/>
              <a:buChar char="•"/>
            </a:pPr>
            <a:r>
              <a:rPr lang="el-GR" sz="2400" dirty="0"/>
              <a:t>Μείωση πληρωτέων λογαριασµών </a:t>
            </a:r>
          </a:p>
          <a:p>
            <a:pPr lvl="0" indent="358775">
              <a:buFont typeface="Arial" pitchFamily="34" charset="0"/>
              <a:buChar char="•"/>
            </a:pPr>
            <a:r>
              <a:rPr lang="el-GR" sz="2400" dirty="0"/>
              <a:t>Μείωση πληρωτέων φόρων </a:t>
            </a:r>
          </a:p>
          <a:p>
            <a:pPr lvl="0" indent="358775">
              <a:buFont typeface="Arial" pitchFamily="34" charset="0"/>
              <a:buChar char="•"/>
            </a:pPr>
            <a:r>
              <a:rPr lang="el-GR" sz="2400" dirty="0"/>
              <a:t>Ανόργανα και έκτακτα κέρδη</a:t>
            </a:r>
          </a:p>
          <a:p>
            <a:pPr algn="r"/>
            <a:r>
              <a:rPr kumimoji="0" lang="el-GR" sz="2400" b="1" i="0" u="none" strike="noStrike" cap="none" normalizeH="0" baseline="0" dirty="0" smtClean="0">
                <a:ln>
                  <a:noFill/>
                </a:ln>
                <a:solidFill>
                  <a:schemeClr val="tx1"/>
                </a:solidFill>
                <a:effectLst/>
                <a:latin typeface="+mj-lt"/>
                <a:ea typeface="Calibri" pitchFamily="34" charset="0"/>
                <a:cs typeface="Times New Roman" pitchFamily="18" charset="0"/>
              </a:rPr>
              <a:t>Μερικό σύνολο</a:t>
            </a:r>
            <a:endParaRPr kumimoji="0" lang="el-GR" sz="4000" b="1" i="0" u="none" strike="noStrike" cap="none" normalizeH="0" baseline="0" dirty="0" smtClean="0">
              <a:ln>
                <a:noFill/>
              </a:ln>
              <a:solidFill>
                <a:schemeClr val="tx1"/>
              </a:solidFill>
              <a:effectLst/>
              <a:latin typeface="+mj-lt"/>
              <a:cs typeface="Arial" pitchFamily="34" charset="0"/>
            </a:endParaRPr>
          </a:p>
        </p:txBody>
      </p:sp>
      <p:sp>
        <p:nvSpPr>
          <p:cNvPr id="6" name="5 - Θέση αριθμού διαφάνειας"/>
          <p:cNvSpPr>
            <a:spLocks noGrp="1"/>
          </p:cNvSpPr>
          <p:nvPr>
            <p:ph type="sldNum" sz="quarter" idx="12"/>
          </p:nvPr>
        </p:nvSpPr>
        <p:spPr/>
        <p:txBody>
          <a:bodyPr/>
          <a:lstStyle/>
          <a:p>
            <a:fld id="{D5749F1D-BA61-48D9-8B82-4B1F9C6348F4}" type="slidenum">
              <a:rPr lang="el-GR" smtClean="0"/>
              <a:pPr/>
              <a:t>323</a:t>
            </a:fld>
            <a:endParaRPr lang="el-GR" dirty="0"/>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Autofit/>
          </a:bodyPr>
          <a:lstStyle/>
          <a:p>
            <a:r>
              <a:rPr lang="el-GR" sz="3200" b="1" dirty="0" smtClean="0">
                <a:solidFill>
                  <a:srgbClr val="FF0000"/>
                </a:solidFill>
              </a:rPr>
              <a:t>Κατάσταση Ταµειακών Ροών</a:t>
            </a:r>
            <a:endParaRPr lang="en-US" sz="3200" b="1" noProof="1" smtClean="0">
              <a:solidFill>
                <a:srgbClr val="FF0000"/>
              </a:solidFill>
              <a:latin typeface="Times New Roman" pitchFamily="18" charset="0"/>
              <a:cs typeface="Times New Roman" pitchFamily="18" charset="0"/>
            </a:endParaRPr>
          </a:p>
        </p:txBody>
      </p:sp>
      <p:sp>
        <p:nvSpPr>
          <p:cNvPr id="76801" name="Rectangle 1"/>
          <p:cNvSpPr>
            <a:spLocks noChangeArrowheads="1"/>
          </p:cNvSpPr>
          <p:nvPr/>
        </p:nvSpPr>
        <p:spPr bwMode="auto">
          <a:xfrm>
            <a:off x="107504" y="1874728"/>
            <a:ext cx="885698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sz="2800" b="1" i="0" u="none" strike="noStrike" cap="none" normalizeH="0" baseline="0" dirty="0" smtClean="0">
                <a:ln>
                  <a:noFill/>
                </a:ln>
                <a:solidFill>
                  <a:schemeClr val="tx1"/>
                </a:solidFill>
                <a:effectLst/>
                <a:ea typeface="Calibri" pitchFamily="34" charset="0"/>
                <a:cs typeface="Times New Roman" pitchFamily="18" charset="0"/>
              </a:rPr>
              <a:t>Β) </a:t>
            </a:r>
            <a:r>
              <a:rPr kumimoji="0" lang="el-GR" sz="2800" b="1" i="0" u="none" strike="noStrike" cap="none" normalizeH="0" baseline="0" dirty="0" smtClean="0">
                <a:ln>
                  <a:noFill/>
                </a:ln>
                <a:solidFill>
                  <a:srgbClr val="006600"/>
                </a:solidFill>
                <a:effectLst/>
                <a:ea typeface="Calibri" pitchFamily="34" charset="0"/>
                <a:cs typeface="Times New Roman" pitchFamily="18" charset="0"/>
              </a:rPr>
              <a:t>Ροή µετρητών από επενδυτικές δραστηριότητες</a:t>
            </a:r>
            <a:endParaRPr kumimoji="0" lang="el-GR" sz="1400" b="0" i="0" u="none" strike="noStrike" cap="none" normalizeH="0" baseline="0" dirty="0" smtClean="0">
              <a:ln>
                <a:noFill/>
              </a:ln>
              <a:solidFill>
                <a:srgbClr val="0066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i="0" u="sng" strike="noStrike" cap="none" normalizeH="0" baseline="0" dirty="0" smtClean="0">
                <a:ln>
                  <a:noFill/>
                </a:ln>
                <a:solidFill>
                  <a:srgbClr val="FF0000"/>
                </a:solidFill>
                <a:effectLst/>
                <a:ea typeface="Calibri" pitchFamily="34" charset="0"/>
                <a:cs typeface="Times New Roman" pitchFamily="18" charset="0"/>
              </a:rPr>
              <a:t>Εισροές µετρητών:</a:t>
            </a:r>
            <a:endParaRPr kumimoji="0" lang="el-GR" sz="1400" b="1" i="0" u="sng"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Πώληση παγίων </a:t>
            </a:r>
            <a:endParaRPr kumimoji="0" lang="el-GR"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Πώληση µετοχών άλλων εταιριών</a:t>
            </a:r>
            <a:endParaRPr kumimoji="0" lang="el-GR"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u="sng" strike="noStrike" cap="none" normalizeH="0" baseline="0" dirty="0" smtClean="0">
                <a:ln>
                  <a:noFill/>
                </a:ln>
                <a:solidFill>
                  <a:srgbClr val="FF0000"/>
                </a:solidFill>
                <a:effectLst/>
                <a:ea typeface="Calibri" pitchFamily="34" charset="0"/>
                <a:cs typeface="Times New Roman" pitchFamily="18" charset="0"/>
              </a:rPr>
              <a:t>Εκροές µετρητών:</a:t>
            </a:r>
            <a:endParaRPr kumimoji="0" lang="el-GR" sz="1400" b="1" u="sng"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Αγορά παγίων </a:t>
            </a:r>
            <a:endParaRPr kumimoji="0" lang="el-GR"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Αγορά µετοχών</a:t>
            </a:r>
            <a:endParaRPr kumimoji="0" lang="el-GR" sz="4400" b="0" i="0" u="none" strike="noStrike" cap="none" normalizeH="0" baseline="0" dirty="0" smtClean="0">
              <a:ln>
                <a:noFill/>
              </a:ln>
              <a:solidFill>
                <a:schemeClr val="tx1"/>
              </a:solidFill>
              <a:effectLst/>
              <a:cs typeface="Arial" pitchFamily="34" charset="0"/>
            </a:endParaRPr>
          </a:p>
        </p:txBody>
      </p:sp>
      <p:sp>
        <p:nvSpPr>
          <p:cNvPr id="5" name="4 - Θέση αριθμού διαφάνειας"/>
          <p:cNvSpPr>
            <a:spLocks noGrp="1"/>
          </p:cNvSpPr>
          <p:nvPr>
            <p:ph type="sldNum" sz="quarter" idx="12"/>
          </p:nvPr>
        </p:nvSpPr>
        <p:spPr/>
        <p:txBody>
          <a:bodyPr/>
          <a:lstStyle/>
          <a:p>
            <a:fld id="{D5749F1D-BA61-48D9-8B82-4B1F9C6348F4}" type="slidenum">
              <a:rPr lang="el-GR" smtClean="0"/>
              <a:pPr/>
              <a:t>324</a:t>
            </a:fld>
            <a:endParaRPr lang="el-GR" dirty="0"/>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Autofit/>
          </a:bodyPr>
          <a:lstStyle/>
          <a:p>
            <a:r>
              <a:rPr lang="el-GR" sz="3200" b="1" dirty="0" smtClean="0">
                <a:solidFill>
                  <a:srgbClr val="FF0000"/>
                </a:solidFill>
              </a:rPr>
              <a:t>Κατάσταση Ταµειακών Ροών</a:t>
            </a:r>
            <a:endParaRPr lang="en-US" sz="3200" b="1" noProof="1" smtClean="0">
              <a:solidFill>
                <a:srgbClr val="FF0000"/>
              </a:solidFill>
              <a:latin typeface="Times New Roman" pitchFamily="18" charset="0"/>
              <a:cs typeface="Times New Roman" pitchFamily="18" charset="0"/>
            </a:endParaRPr>
          </a:p>
        </p:txBody>
      </p:sp>
      <p:sp>
        <p:nvSpPr>
          <p:cNvPr id="80897" name="Rectangle 1"/>
          <p:cNvSpPr>
            <a:spLocks noChangeArrowheads="1"/>
          </p:cNvSpPr>
          <p:nvPr/>
        </p:nvSpPr>
        <p:spPr bwMode="auto">
          <a:xfrm>
            <a:off x="107504" y="1282548"/>
            <a:ext cx="8928992"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800" b="1" i="0" u="none" strike="noStrike" cap="none" normalizeH="0" baseline="0" dirty="0" smtClean="0">
                <a:ln>
                  <a:noFill/>
                </a:ln>
                <a:solidFill>
                  <a:srgbClr val="7030A0"/>
                </a:solidFill>
                <a:effectLst/>
                <a:ea typeface="Calibri" pitchFamily="34" charset="0"/>
                <a:cs typeface="Times New Roman" pitchFamily="18" charset="0"/>
              </a:rPr>
              <a:t>Γ) Ροή µετρητών από χρηµατοδοτικές δραστηριότητες</a:t>
            </a:r>
            <a:endParaRPr kumimoji="0" lang="el-GR" sz="1400" b="0" i="0"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0000"/>
                </a:solidFill>
                <a:effectLst/>
                <a:ea typeface="Calibri" pitchFamily="34" charset="0"/>
                <a:cs typeface="Times New Roman" pitchFamily="18" charset="0"/>
              </a:rPr>
              <a:t>Εισροές µετρητών:</a:t>
            </a:r>
            <a:endParaRPr kumimoji="0" lang="el-GR" sz="1400" b="1" i="0" u="none" strike="noStrike" cap="none" normalizeH="0" baseline="0" dirty="0" smtClean="0">
              <a:ln>
                <a:noFill/>
              </a:ln>
              <a:solidFill>
                <a:srgbClr val="FF0000"/>
              </a:solidFill>
              <a:effectLst/>
              <a:cs typeface="Arial" pitchFamily="34" charset="0"/>
            </a:endParaRPr>
          </a:p>
          <a:p>
            <a:pPr marR="0" lvl="0" indent="26670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Μακροπρόθεσµα ή βραχυπρόθεσµα δάνεια </a:t>
            </a:r>
            <a:endParaRPr kumimoji="0" lang="el-GR" sz="1400" b="0" i="0" u="none" strike="noStrike" cap="none" normalizeH="0" baseline="0" dirty="0" smtClean="0">
              <a:ln>
                <a:noFill/>
              </a:ln>
              <a:solidFill>
                <a:schemeClr val="tx1"/>
              </a:solidFill>
              <a:effectLst/>
              <a:cs typeface="Arial" pitchFamily="34" charset="0"/>
            </a:endParaRPr>
          </a:p>
          <a:p>
            <a:pPr marR="0" lvl="0" indent="26670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Έκδοση νέων µετοχών</a:t>
            </a:r>
            <a:endParaRPr lang="el-GR" sz="1400" dirty="0">
              <a:cs typeface="Arial" pitchFamily="34" charset="0"/>
            </a:endParaRPr>
          </a:p>
          <a:p>
            <a:pPr marR="0" lvl="0" indent="266700" algn="l" defTabSz="914400" rtl="0" eaLnBrk="0" fontAlgn="base" latinLnBrk="0" hangingPunct="0">
              <a:lnSpc>
                <a:spcPct val="100000"/>
              </a:lnSpc>
              <a:spcBef>
                <a:spcPct val="0"/>
              </a:spcBef>
              <a:spcAft>
                <a:spcPct val="0"/>
              </a:spcAft>
              <a:buClrTx/>
              <a:buSzTx/>
              <a:tabLst/>
            </a:pPr>
            <a:endParaRPr lang="el-GR" sz="1400" dirty="0">
              <a:ea typeface="Calibri"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r>
              <a:rPr kumimoji="0" lang="el-GR" sz="2800" b="1" i="0" u="none" strike="noStrike" cap="none" normalizeH="0" baseline="0" dirty="0" smtClean="0">
                <a:ln>
                  <a:noFill/>
                </a:ln>
                <a:solidFill>
                  <a:srgbClr val="FF0000"/>
                </a:solidFill>
                <a:effectLst/>
                <a:ea typeface="Calibri" pitchFamily="34" charset="0"/>
                <a:cs typeface="Times New Roman" pitchFamily="18" charset="0"/>
              </a:rPr>
              <a:t>Εκροές µετρητών:</a:t>
            </a:r>
            <a:endParaRPr kumimoji="0" lang="el-GR" sz="1400" b="1" i="0" u="none" strike="noStrike" cap="none" normalizeH="0" baseline="0" dirty="0" smtClean="0">
              <a:ln>
                <a:noFill/>
              </a:ln>
              <a:solidFill>
                <a:srgbClr val="FF0000"/>
              </a:solidFill>
              <a:effectLst/>
              <a:cs typeface="Arial" pitchFamily="34" charset="0"/>
            </a:endParaRPr>
          </a:p>
          <a:p>
            <a:pPr marR="0" lvl="0" indent="26670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Εξόφληση δανείων </a:t>
            </a:r>
            <a:endParaRPr kumimoji="0" lang="el-GR" sz="1400" b="0" i="0" u="none" strike="noStrike" cap="none" normalizeH="0" baseline="0" dirty="0" smtClean="0">
              <a:ln>
                <a:noFill/>
              </a:ln>
              <a:solidFill>
                <a:schemeClr val="tx1"/>
              </a:solidFill>
              <a:effectLst/>
              <a:cs typeface="Arial" pitchFamily="34" charset="0"/>
            </a:endParaRPr>
          </a:p>
          <a:p>
            <a:pPr marR="0" lvl="0" indent="26670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smtClean="0">
                <a:ln>
                  <a:noFill/>
                </a:ln>
                <a:solidFill>
                  <a:schemeClr val="tx1"/>
                </a:solidFill>
                <a:effectLst/>
                <a:ea typeface="Calibri" pitchFamily="34" charset="0"/>
                <a:cs typeface="Times New Roman" pitchFamily="18" charset="0"/>
              </a:rPr>
              <a:t>Πληρωµή µερισµάτων στους µετόχους</a:t>
            </a:r>
            <a:endParaRPr kumimoji="0" lang="el-GR" sz="4400" b="0" i="0" u="none" strike="noStrike" cap="none" normalizeH="0" baseline="0" dirty="0" smtClean="0">
              <a:ln>
                <a:noFill/>
              </a:ln>
              <a:solidFill>
                <a:schemeClr val="tx1"/>
              </a:solidFill>
              <a:effectLst/>
              <a:cs typeface="Arial" pitchFamily="34" charset="0"/>
            </a:endParaRPr>
          </a:p>
        </p:txBody>
      </p:sp>
      <p:sp>
        <p:nvSpPr>
          <p:cNvPr id="5" name="4 - Θέση αριθμού διαφάνειας"/>
          <p:cNvSpPr>
            <a:spLocks noGrp="1"/>
          </p:cNvSpPr>
          <p:nvPr>
            <p:ph type="sldNum" sz="quarter" idx="12"/>
          </p:nvPr>
        </p:nvSpPr>
        <p:spPr/>
        <p:txBody>
          <a:bodyPr/>
          <a:lstStyle/>
          <a:p>
            <a:fld id="{D5749F1D-BA61-48D9-8B82-4B1F9C6348F4}" type="slidenum">
              <a:rPr lang="el-GR" smtClean="0"/>
              <a:pPr/>
              <a:t>325</a:t>
            </a:fld>
            <a:endParaRPr lang="el-GR" dirty="0"/>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Autofit/>
          </a:bodyPr>
          <a:lstStyle/>
          <a:p>
            <a:r>
              <a:rPr lang="el-GR" sz="3200" b="1" dirty="0" smtClean="0">
                <a:solidFill>
                  <a:srgbClr val="FF0000"/>
                </a:solidFill>
              </a:rPr>
              <a:t>Κατάσταση Ταµειακών Ροών</a:t>
            </a:r>
            <a:endParaRPr lang="en-US" sz="3200" b="1" noProof="1" smtClean="0">
              <a:solidFill>
                <a:srgbClr val="FF0000"/>
              </a:solidFill>
              <a:latin typeface="Times New Roman" pitchFamily="18" charset="0"/>
              <a:cs typeface="Times New Roman" pitchFamily="18" charset="0"/>
            </a:endParaRPr>
          </a:p>
        </p:txBody>
      </p:sp>
      <p:sp>
        <p:nvSpPr>
          <p:cNvPr id="80897" name="Rectangle 1"/>
          <p:cNvSpPr>
            <a:spLocks noChangeArrowheads="1"/>
          </p:cNvSpPr>
          <p:nvPr/>
        </p:nvSpPr>
        <p:spPr bwMode="auto">
          <a:xfrm>
            <a:off x="0" y="112125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800" dirty="0"/>
              <a:t>Από τον παραπάνω πίνακα λαµβάνουµε την καθαρή ροή µετρητών στην οποία προσθέτουµε το αρχικό υπόλοιπο διαθεσίµων που µας δίδει το τελικό υπόλοιπο διαθεσίµων. </a:t>
            </a:r>
            <a:r>
              <a:rPr lang="el-GR" sz="2800" dirty="0" smtClean="0"/>
              <a:t>Δηλαδή</a:t>
            </a:r>
            <a:r>
              <a:rPr lang="el-GR" sz="2800" dirty="0"/>
              <a:t>:</a:t>
            </a:r>
          </a:p>
          <a:p>
            <a:r>
              <a:rPr lang="el-GR" sz="2800" b="1" i="1" dirty="0" smtClean="0">
                <a:solidFill>
                  <a:srgbClr val="002060"/>
                </a:solidFill>
              </a:rPr>
              <a:t>Α) Ροή </a:t>
            </a:r>
            <a:r>
              <a:rPr lang="el-GR" sz="2800" b="1" i="1" dirty="0">
                <a:solidFill>
                  <a:srgbClr val="002060"/>
                </a:solidFill>
              </a:rPr>
              <a:t>µετρητών από κανονική λειτουργία </a:t>
            </a:r>
            <a:r>
              <a:rPr lang="el-GR" sz="2800" b="1" i="1" dirty="0">
                <a:solidFill>
                  <a:srgbClr val="FF0000"/>
                </a:solidFill>
              </a:rPr>
              <a:t>+ </a:t>
            </a:r>
            <a:endParaRPr lang="el-GR" sz="2800" b="1" i="1" dirty="0" smtClean="0">
              <a:solidFill>
                <a:srgbClr val="FF0000"/>
              </a:solidFill>
            </a:endParaRPr>
          </a:p>
          <a:p>
            <a:r>
              <a:rPr lang="el-GR" sz="2800" b="1" i="1" dirty="0" smtClean="0">
                <a:solidFill>
                  <a:srgbClr val="006600"/>
                </a:solidFill>
              </a:rPr>
              <a:t>Β) Ροή </a:t>
            </a:r>
            <a:r>
              <a:rPr lang="el-GR" sz="2800" b="1" i="1" dirty="0">
                <a:solidFill>
                  <a:srgbClr val="006600"/>
                </a:solidFill>
              </a:rPr>
              <a:t>µετρητών από επενδυτικές δραστηριότητες </a:t>
            </a:r>
            <a:r>
              <a:rPr lang="el-GR" sz="2800" b="1" i="1" dirty="0">
                <a:solidFill>
                  <a:srgbClr val="FF0000"/>
                </a:solidFill>
              </a:rPr>
              <a:t>+ </a:t>
            </a:r>
            <a:endParaRPr lang="el-GR" sz="2800" b="1" i="1" dirty="0" smtClean="0">
              <a:solidFill>
                <a:srgbClr val="FF0000"/>
              </a:solidFill>
            </a:endParaRPr>
          </a:p>
          <a:p>
            <a:r>
              <a:rPr lang="el-GR" sz="2800" b="1" i="1" dirty="0" smtClean="0">
                <a:solidFill>
                  <a:srgbClr val="7030A0"/>
                </a:solidFill>
              </a:rPr>
              <a:t>Γ) Ροή </a:t>
            </a:r>
            <a:r>
              <a:rPr lang="el-GR" sz="2800" b="1" i="1" dirty="0">
                <a:solidFill>
                  <a:srgbClr val="7030A0"/>
                </a:solidFill>
              </a:rPr>
              <a:t>µετρητών από χρηµατοδοτικές δραστηριότητες </a:t>
            </a:r>
            <a:endParaRPr lang="el-GR" sz="2800" b="1" i="1" dirty="0" smtClean="0">
              <a:solidFill>
                <a:srgbClr val="7030A0"/>
              </a:solidFill>
            </a:endParaRPr>
          </a:p>
          <a:p>
            <a:r>
              <a:rPr lang="el-GR" sz="2800" b="1" i="1" dirty="0" smtClean="0"/>
              <a:t>= </a:t>
            </a:r>
            <a:r>
              <a:rPr lang="el-GR" sz="2800" b="1" i="1" dirty="0"/>
              <a:t>Καθαρή ροή </a:t>
            </a:r>
            <a:r>
              <a:rPr lang="el-GR" sz="2800" b="1" i="1" dirty="0" smtClean="0"/>
              <a:t>μετρητών (</a:t>
            </a:r>
            <a:r>
              <a:rPr lang="el-GR" sz="2800" b="1" i="1" dirty="0" smtClean="0">
                <a:solidFill>
                  <a:srgbClr val="002060"/>
                </a:solidFill>
              </a:rPr>
              <a:t>Α</a:t>
            </a:r>
            <a:r>
              <a:rPr lang="el-GR" sz="2800" b="1" i="1" dirty="0" smtClean="0"/>
              <a:t>+</a:t>
            </a:r>
            <a:r>
              <a:rPr lang="el-GR" sz="2800" b="1" i="1" dirty="0" smtClean="0">
                <a:solidFill>
                  <a:srgbClr val="006600"/>
                </a:solidFill>
              </a:rPr>
              <a:t>Β</a:t>
            </a:r>
            <a:r>
              <a:rPr lang="el-GR" sz="2800" b="1" i="1" dirty="0" smtClean="0"/>
              <a:t>+</a:t>
            </a:r>
            <a:r>
              <a:rPr lang="el-GR" sz="2800" b="1" i="1" dirty="0" smtClean="0">
                <a:solidFill>
                  <a:srgbClr val="7030A0"/>
                </a:solidFill>
              </a:rPr>
              <a:t>Γ</a:t>
            </a:r>
            <a:r>
              <a:rPr lang="el-GR" sz="2800" b="1" i="1" dirty="0" smtClean="0"/>
              <a:t>) </a:t>
            </a:r>
          </a:p>
          <a:p>
            <a:r>
              <a:rPr lang="el-GR" sz="2800" b="1" i="1" dirty="0" smtClean="0">
                <a:solidFill>
                  <a:srgbClr val="0070C0"/>
                </a:solidFill>
              </a:rPr>
              <a:t>+ Αρχικό </a:t>
            </a:r>
            <a:r>
              <a:rPr lang="el-GR" sz="2800" b="1" i="1" dirty="0">
                <a:solidFill>
                  <a:srgbClr val="0070C0"/>
                </a:solidFill>
              </a:rPr>
              <a:t>υπόλοιπο διαθεσίµων </a:t>
            </a:r>
            <a:r>
              <a:rPr lang="el-GR" sz="2800" b="1" i="1" dirty="0" smtClean="0">
                <a:solidFill>
                  <a:srgbClr val="0070C0"/>
                </a:solidFill>
              </a:rPr>
              <a:t>προηγούμενης αντίστοιχης περιόδου</a:t>
            </a:r>
          </a:p>
          <a:p>
            <a:r>
              <a:rPr lang="el-GR" sz="2800" b="1" i="1" dirty="0" smtClean="0"/>
              <a:t>= Τελικό </a:t>
            </a:r>
            <a:r>
              <a:rPr lang="el-GR" sz="2800" b="1" i="1" dirty="0"/>
              <a:t>υπόλοιπο διαθεσίµων</a:t>
            </a:r>
            <a:endParaRPr lang="el-GR" sz="2800" dirty="0"/>
          </a:p>
        </p:txBody>
      </p:sp>
      <p:sp>
        <p:nvSpPr>
          <p:cNvPr id="5" name="4 - Θέση αριθμού διαφάνειας"/>
          <p:cNvSpPr>
            <a:spLocks noGrp="1"/>
          </p:cNvSpPr>
          <p:nvPr>
            <p:ph type="sldNum" sz="quarter" idx="12"/>
          </p:nvPr>
        </p:nvSpPr>
        <p:spPr/>
        <p:txBody>
          <a:bodyPr/>
          <a:lstStyle/>
          <a:p>
            <a:fld id="{D5749F1D-BA61-48D9-8B82-4B1F9C6348F4}" type="slidenum">
              <a:rPr lang="el-GR" smtClean="0"/>
              <a:pPr/>
              <a:t>326</a:t>
            </a:fld>
            <a:endParaRPr lang="el-GR"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827584" y="260648"/>
            <a:ext cx="7686630" cy="647700"/>
          </a:xfrm>
        </p:spPr>
        <p:txBody>
          <a:bodyPr>
            <a:noAutofit/>
          </a:bodyPr>
          <a:lstStyle/>
          <a:p>
            <a:r>
              <a:rPr lang="el-GR" sz="3200" b="1" dirty="0" smtClean="0">
                <a:solidFill>
                  <a:srgbClr val="FF0000"/>
                </a:solidFill>
              </a:rPr>
              <a:t>Κατάσταση Ταµειακών Ροών</a:t>
            </a:r>
            <a:endParaRPr lang="en-US" sz="3200" b="1" noProof="1" smtClean="0">
              <a:solidFill>
                <a:srgbClr val="FF0000"/>
              </a:solidFill>
              <a:latin typeface="Times New Roman" pitchFamily="18" charset="0"/>
              <a:cs typeface="Times New Roman" pitchFamily="18" charset="0"/>
            </a:endParaRPr>
          </a:p>
        </p:txBody>
      </p:sp>
      <p:sp>
        <p:nvSpPr>
          <p:cNvPr id="80897" name="Rectangle 1"/>
          <p:cNvSpPr>
            <a:spLocks noChangeArrowheads="1"/>
          </p:cNvSpPr>
          <p:nvPr/>
        </p:nvSpPr>
        <p:spPr bwMode="auto">
          <a:xfrm>
            <a:off x="395536" y="1182812"/>
            <a:ext cx="835292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buFont typeface="+mj-lt"/>
              <a:buAutoNum type="arabicPeriod"/>
            </a:pPr>
            <a:r>
              <a:rPr lang="el-GR" sz="2400" dirty="0"/>
              <a:t>Όπως είναι φανερό από την παραπάνω περιγραφή, η κατάσταση ροής µετρητών αφορά αποκλειστικά τα χρήµατα που ‘µπαίνουν’ ή ‘βγαίνουν’ από την επιχείρηση και που θα πρέπει </a:t>
            </a:r>
            <a:r>
              <a:rPr lang="el-GR" sz="2400" dirty="0" smtClean="0"/>
              <a:t>να παρακολουθούνται </a:t>
            </a:r>
            <a:r>
              <a:rPr lang="el-GR" sz="2400" dirty="0"/>
              <a:t>συνεχώς προκειµένου να έχει νόηµα η σύνταξή του. </a:t>
            </a:r>
            <a:endParaRPr lang="el-GR" sz="2400" dirty="0" smtClean="0"/>
          </a:p>
          <a:p>
            <a:pPr marL="514350" indent="-514350" algn="just">
              <a:buFont typeface="+mj-lt"/>
              <a:buAutoNum type="arabicPeriod"/>
            </a:pPr>
            <a:r>
              <a:rPr lang="el-GR" sz="2400" dirty="0" smtClean="0"/>
              <a:t>Επιτυγχάνεται </a:t>
            </a:r>
            <a:r>
              <a:rPr lang="el-GR" sz="2400" dirty="0"/>
              <a:t>συσχετισµός µεταξύ πληρωµών και εισπράξεων οπότε ταυτόχρονα έχουµε και πρόβλεψη των διαθεσίµων που θα απαιτηθούν για την κάλυψη των χρηµατικών αναγκών της επιχείρησης. </a:t>
            </a:r>
            <a:endParaRPr lang="el-GR" sz="2400" dirty="0" smtClean="0"/>
          </a:p>
          <a:p>
            <a:pPr marL="514350" indent="-514350" algn="just">
              <a:buFont typeface="+mj-lt"/>
              <a:buAutoNum type="arabicPeriod"/>
            </a:pPr>
            <a:r>
              <a:rPr lang="el-GR" sz="2400" dirty="0" smtClean="0"/>
              <a:t>Η </a:t>
            </a:r>
            <a:r>
              <a:rPr lang="el-GR" sz="2400" dirty="0"/>
              <a:t>σύνταξη της κατάσταση ροής µετρητών γίνεται µέσω των ξεχωριστών λογαριασµών που τηρούνται για τα παραπάνω κονδύλια (π.χ. λογαριασµός πελατών, προµηθευτών, δανείων κλπ.).</a:t>
            </a:r>
          </a:p>
        </p:txBody>
      </p:sp>
      <p:sp>
        <p:nvSpPr>
          <p:cNvPr id="5" name="4 - Θέση αριθμού διαφάνειας"/>
          <p:cNvSpPr>
            <a:spLocks noGrp="1"/>
          </p:cNvSpPr>
          <p:nvPr>
            <p:ph type="sldNum" sz="quarter" idx="12"/>
          </p:nvPr>
        </p:nvSpPr>
        <p:spPr/>
        <p:txBody>
          <a:bodyPr/>
          <a:lstStyle/>
          <a:p>
            <a:fld id="{D5749F1D-BA61-48D9-8B82-4B1F9C6348F4}" type="slidenum">
              <a:rPr lang="el-GR" smtClean="0"/>
              <a:pPr/>
              <a:t>327</a:t>
            </a:fld>
            <a:endParaRPr lang="el-GR" dirty="0"/>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74638"/>
            <a:ext cx="8229600" cy="561975"/>
          </a:xfrm>
        </p:spPr>
        <p:txBody>
          <a:bodyPr/>
          <a:lstStyle/>
          <a:p>
            <a:pPr eaLnBrk="1" hangingPunct="1"/>
            <a:r>
              <a:rPr lang="el-GR" altLang="el-GR" sz="3200" b="1" dirty="0" smtClean="0"/>
              <a:t>ΚΑΤΑΣΤΑΣΕΙΣ ΤΑΜΕΙΑΚΗΣ ΡΟΗΣ (1)</a:t>
            </a:r>
          </a:p>
        </p:txBody>
      </p:sp>
      <p:sp>
        <p:nvSpPr>
          <p:cNvPr id="138243" name="Rectangle 3"/>
          <p:cNvSpPr>
            <a:spLocks noGrp="1" noChangeArrowheads="1"/>
          </p:cNvSpPr>
          <p:nvPr>
            <p:ph type="body" idx="1"/>
          </p:nvPr>
        </p:nvSpPr>
        <p:spPr>
          <a:xfrm>
            <a:off x="179388" y="908050"/>
            <a:ext cx="8713787" cy="5616575"/>
          </a:xfrm>
        </p:spPr>
        <p:txBody>
          <a:bodyPr/>
          <a:lstStyle/>
          <a:p>
            <a:pPr algn="just" eaLnBrk="1" hangingPunct="1"/>
            <a:r>
              <a:rPr lang="el-GR" altLang="el-GR" dirty="0" smtClean="0"/>
              <a:t>Ο ισολογισμός δείχνει τη χρηματοοικονομικη θέση της επιχείρησης σε δεδομένη χρονική στιγμή δεν απεικονίζει την πραγματική κατάσταση διότι δεν λαμβάνει υπόψη του τις μεταβολές στο επίπεδο των τιμών οι οποίες σε περιόδους πληθωρισμού είναι πολλές φορές σημαντικές. </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t>ΚΑΤΑΣΤΑΣΕΙΣ ΤΑΜΕΙΑΚΗΣ ΡΟΗΣ (2)</a:t>
            </a:r>
          </a:p>
        </p:txBody>
      </p:sp>
      <p:sp>
        <p:nvSpPr>
          <p:cNvPr id="139267" name="Rectangle 3"/>
          <p:cNvSpPr>
            <a:spLocks noGrp="1" noChangeArrowheads="1"/>
          </p:cNvSpPr>
          <p:nvPr>
            <p:ph type="body" idx="1"/>
          </p:nvPr>
        </p:nvSpPr>
        <p:spPr>
          <a:xfrm>
            <a:off x="179388" y="1052513"/>
            <a:ext cx="8785225" cy="5472112"/>
          </a:xfrm>
        </p:spPr>
        <p:txBody>
          <a:bodyPr/>
          <a:lstStyle/>
          <a:p>
            <a:pPr algn="just" eaLnBrk="1" hangingPunct="1"/>
            <a:r>
              <a:rPr lang="el-GR" altLang="el-GR" dirty="0" smtClean="0"/>
              <a:t>Το ίδιο παρατηρείται και με την κατάσταση κεφαλαίου κίνησης η οποία ενώ παρέχει πληροφορίες για το οικονομικό αποτέλεσμα που επιτεύχθηκε μέσα σε μια συγκεκριμένη χρονική περίοδο δεν παρέχει πρόσθετες χρήσιμες πληροφορίες για τη ρευστότητα και τη χρηματοοικονομική κατάσταση μιας επιχείρησης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l-GR" b="1" dirty="0" smtClean="0"/>
              <a:t>ΟΙΚΟΝΟΜΙΚΕΣ ΚΑΤΑΣΤΑΣΕΙΣ</a:t>
            </a:r>
          </a:p>
        </p:txBody>
      </p:sp>
      <p:sp>
        <p:nvSpPr>
          <p:cNvPr id="26627" name="Rectangle 3"/>
          <p:cNvSpPr>
            <a:spLocks noGrp="1" noChangeArrowheads="1"/>
          </p:cNvSpPr>
          <p:nvPr>
            <p:ph type="body" idx="1"/>
          </p:nvPr>
        </p:nvSpPr>
        <p:spPr>
          <a:xfrm>
            <a:off x="457200" y="1268413"/>
            <a:ext cx="8229600" cy="5184775"/>
          </a:xfrm>
        </p:spPr>
        <p:txBody>
          <a:bodyPr/>
          <a:lstStyle/>
          <a:p>
            <a:pPr algn="just" eaLnBrk="1" hangingPunct="1"/>
            <a:r>
              <a:rPr lang="el-GR" altLang="el-GR" sz="3600" dirty="0" smtClean="0"/>
              <a:t>Το χρονικό σημείο αναφοράς του υλικού με το οποίο η Διοίκηση ενημερώνει τους μετόχους είναι η ημερομηνία κλεισίματος της χρήσης (31/12 ή 30/06). </a:t>
            </a:r>
          </a:p>
          <a:p>
            <a:pPr algn="just" eaLnBrk="1" hangingPunct="1"/>
            <a:r>
              <a:rPr lang="el-GR" altLang="el-GR" sz="3600" dirty="0" smtClean="0"/>
              <a:t>Διανέμει προς τούτο, τον ετήσιο απολογισμό</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274638"/>
            <a:ext cx="8964613" cy="634082"/>
          </a:xfrm>
        </p:spPr>
        <p:txBody>
          <a:bodyPr/>
          <a:lstStyle/>
          <a:p>
            <a:pPr eaLnBrk="1" hangingPunct="1"/>
            <a:r>
              <a:rPr lang="el-GR" altLang="el-GR" sz="2800" b="1" dirty="0" smtClean="0"/>
              <a:t>ΣΚΟΠΟΣ ΚΑΙ ΧΡΗΣΙΜΟΤΗΤΑ ΤΩΝ ΚΑΤΑΣΤΑΣΕΩΝ ΤΑΜΕΙΑΚΗΣ ΡΟΗΣ (1)</a:t>
            </a:r>
          </a:p>
        </p:txBody>
      </p:sp>
      <p:sp>
        <p:nvSpPr>
          <p:cNvPr id="140291" name="Rectangle 3"/>
          <p:cNvSpPr>
            <a:spLocks noGrp="1" noChangeArrowheads="1"/>
          </p:cNvSpPr>
          <p:nvPr>
            <p:ph type="body" idx="1"/>
          </p:nvPr>
        </p:nvSpPr>
        <p:spPr>
          <a:xfrm>
            <a:off x="250825" y="1052513"/>
            <a:ext cx="8642350" cy="5545137"/>
          </a:xfrm>
        </p:spPr>
        <p:txBody>
          <a:bodyPr/>
          <a:lstStyle/>
          <a:p>
            <a:pPr algn="just" eaLnBrk="1" hangingPunct="1"/>
            <a:r>
              <a:rPr lang="el-GR" altLang="el-GR" sz="2800" dirty="0" smtClean="0"/>
              <a:t>Βασικός σκοπός της κατάστασης ταμειακής ροής είναι η παροχή πληροφοριών σχετικά </a:t>
            </a:r>
            <a:r>
              <a:rPr lang="en-US" altLang="el-GR" sz="2800" dirty="0" smtClean="0"/>
              <a:t>με </a:t>
            </a:r>
            <a:r>
              <a:rPr lang="el-GR" altLang="el-GR" sz="2800" dirty="0" smtClean="0"/>
              <a:t>τις ταμειακές εισπράξεις και πληρωμές κατά την διάρκεια μιας χρήσης.</a:t>
            </a:r>
          </a:p>
          <a:p>
            <a:pPr algn="just" eaLnBrk="1" hangingPunct="1"/>
            <a:r>
              <a:rPr lang="el-GR" altLang="el-GR" sz="2800" dirty="0" smtClean="0"/>
              <a:t>Έκτος από ότι μας παρέχει πληροφορίες για τις ταμειακές εισπράξεις και πληρωμές και τις καθαρές ταμειακές ροές που απορρέουν από τις καθημερινές εργασίες καθώς και τις επενδυτικές και χρηματοοικονομικές δραστηριότητες της επιχείρησης.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l-GR" altLang="el-GR" sz="3200" b="1" dirty="0" smtClean="0"/>
              <a:t>ΣΚΟΠΟΣ ΚΑΙ ΧΡΗΣΙΜΟΤΗΤΑ ΤΩΝ ΚΑΤΑΣΤΑΣΕΩΝ ΤΑΜΕΙΑΚΗΣ ΡΟΗΣ (2)</a:t>
            </a:r>
          </a:p>
        </p:txBody>
      </p:sp>
      <p:sp>
        <p:nvSpPr>
          <p:cNvPr id="141315" name="Rectangle 3"/>
          <p:cNvSpPr>
            <a:spLocks noGrp="1" noChangeArrowheads="1"/>
          </p:cNvSpPr>
          <p:nvPr>
            <p:ph type="body" idx="1"/>
          </p:nvPr>
        </p:nvSpPr>
        <p:spPr>
          <a:xfrm>
            <a:off x="179388" y="1600200"/>
            <a:ext cx="8785225" cy="4997450"/>
          </a:xfrm>
        </p:spPr>
        <p:txBody>
          <a:bodyPr/>
          <a:lstStyle/>
          <a:p>
            <a:pPr algn="just" eaLnBrk="1" hangingPunct="1">
              <a:lnSpc>
                <a:spcPct val="90000"/>
              </a:lnSpc>
            </a:pPr>
            <a:r>
              <a:rPr lang="el-GR" altLang="el-GR" dirty="0" smtClean="0"/>
              <a:t>Τα κεφάλαια μιας επιχείρησης όντος μιας χρήσης προέρχονται απο δυο πηγές:</a:t>
            </a:r>
          </a:p>
          <a:p>
            <a:pPr algn="just" eaLnBrk="1" hangingPunct="1">
              <a:lnSpc>
                <a:spcPct val="90000"/>
              </a:lnSpc>
            </a:pPr>
            <a:r>
              <a:rPr lang="el-GR" altLang="el-GR" b="1" dirty="0" smtClean="0"/>
              <a:t>α)</a:t>
            </a:r>
            <a:r>
              <a:rPr lang="el-GR" altLang="el-GR" dirty="0" smtClean="0"/>
              <a:t> εκείνες που συνδέονται </a:t>
            </a:r>
            <a:r>
              <a:rPr lang="en-US" altLang="el-GR" dirty="0" smtClean="0"/>
              <a:t>με </a:t>
            </a:r>
            <a:r>
              <a:rPr lang="el-GR" altLang="el-GR" dirty="0" smtClean="0"/>
              <a:t>τις εργασίες της επιχείρησης</a:t>
            </a:r>
          </a:p>
          <a:p>
            <a:pPr algn="just" eaLnBrk="1" hangingPunct="1">
              <a:lnSpc>
                <a:spcPct val="90000"/>
              </a:lnSpc>
            </a:pPr>
            <a:r>
              <a:rPr lang="el-GR" altLang="el-GR" b="1" dirty="0" smtClean="0"/>
              <a:t>β)</a:t>
            </a:r>
            <a:r>
              <a:rPr lang="el-GR" altLang="el-GR" dirty="0" smtClean="0"/>
              <a:t> εκείνες που συνδέονται </a:t>
            </a:r>
            <a:r>
              <a:rPr lang="en-US" altLang="el-GR" dirty="0" smtClean="0"/>
              <a:t>με την </a:t>
            </a:r>
            <a:r>
              <a:rPr lang="el-GR" altLang="el-GR" dirty="0" smtClean="0"/>
              <a:t>απόκτηση κεφαλαίων μέσω δανεισμού ή αύξησης </a:t>
            </a:r>
            <a:r>
              <a:rPr lang="en-US" altLang="el-GR" dirty="0" smtClean="0"/>
              <a:t>του </a:t>
            </a:r>
            <a:r>
              <a:rPr lang="el-GR" altLang="el-GR" dirty="0" smtClean="0"/>
              <a:t>μετοχικού κεφαλαίου </a:t>
            </a:r>
            <a:r>
              <a:rPr lang="en-US" altLang="el-GR" dirty="0" smtClean="0"/>
              <a:t>με </a:t>
            </a:r>
            <a:r>
              <a:rPr lang="el-GR" altLang="el-GR" dirty="0" smtClean="0"/>
              <a:t>έκδοση νέων μετοχών ή ομολογιών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4638"/>
            <a:ext cx="8229600" cy="778098"/>
          </a:xfrm>
        </p:spPr>
        <p:txBody>
          <a:bodyPr/>
          <a:lstStyle/>
          <a:p>
            <a:pPr eaLnBrk="1" hangingPunct="1"/>
            <a:r>
              <a:rPr lang="el-GR" altLang="el-GR" sz="2800" b="1" dirty="0" smtClean="0"/>
              <a:t>ΣΚΟΠΟΣ ΚΑΙ ΧΡΗΣΙΜΟΤΗΤΑ ΤΩΝ ΚΑΤΑΣΤΑΣΕΩΝ ΤΑΜΕΙΑΚΗΣ ΡΟΗΣ (3)</a:t>
            </a:r>
          </a:p>
        </p:txBody>
      </p:sp>
      <p:sp>
        <p:nvSpPr>
          <p:cNvPr id="142339" name="Rectangle 3"/>
          <p:cNvSpPr>
            <a:spLocks noGrp="1" noChangeArrowheads="1"/>
          </p:cNvSpPr>
          <p:nvPr>
            <p:ph type="body" idx="1"/>
          </p:nvPr>
        </p:nvSpPr>
        <p:spPr>
          <a:xfrm>
            <a:off x="179388" y="1412776"/>
            <a:ext cx="8785225" cy="5256312"/>
          </a:xfrm>
        </p:spPr>
        <p:txBody>
          <a:bodyPr/>
          <a:lstStyle/>
          <a:p>
            <a:pPr algn="just" eaLnBrk="1" hangingPunct="1"/>
            <a:r>
              <a:rPr lang="el-GR" altLang="el-GR" dirty="0" smtClean="0"/>
              <a:t>Η κατάσταση ταμειακών ροών παρακολουθεί τις μεταβολές που επήλθαν στα μεγέθη </a:t>
            </a:r>
            <a:r>
              <a:rPr lang="en-US" altLang="el-GR" dirty="0" smtClean="0"/>
              <a:t>τ</a:t>
            </a:r>
            <a:r>
              <a:rPr lang="el-GR" altLang="el-GR" dirty="0" smtClean="0"/>
              <a:t>ου ενεργητικού, </a:t>
            </a:r>
            <a:r>
              <a:rPr lang="en-US" altLang="el-GR" dirty="0" smtClean="0"/>
              <a:t>τ</a:t>
            </a:r>
            <a:r>
              <a:rPr lang="el-GR" altLang="el-GR" dirty="0" smtClean="0"/>
              <a:t>ου παθητικού και των ιδίων κεφαλαίων</a:t>
            </a:r>
          </a:p>
          <a:p>
            <a:pPr algn="just" eaLnBrk="1" hangingPunct="1"/>
            <a:r>
              <a:rPr lang="el-GR" altLang="el-GR" dirty="0" smtClean="0"/>
              <a:t>Ο προσδιορισμός της καθαρής ταμειακής ροής από τις εργασίες της επιχείρησης δείχνει την ικανότητα αυτής να διανέμει μερίσματα στους μετόχους της.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4638"/>
            <a:ext cx="8229600" cy="490537"/>
          </a:xfrm>
        </p:spPr>
        <p:txBody>
          <a:bodyPr/>
          <a:lstStyle/>
          <a:p>
            <a:pPr eaLnBrk="1" hangingPunct="1"/>
            <a:r>
              <a:rPr lang="el-GR" altLang="el-GR" sz="2800" b="1" dirty="0" smtClean="0"/>
              <a:t>ΣΚΟΠΟΣ ΚΑΙ ΧΡΗΣΙΜΟΤΗΤΑ ΤΩΝ ΚΑΤΑΣΤΑΣΕΩΝ ΤΑΜΕΙΑΚΗΣ ΡΟΗΣ</a:t>
            </a:r>
          </a:p>
        </p:txBody>
      </p:sp>
      <p:sp>
        <p:nvSpPr>
          <p:cNvPr id="143363" name="Rectangle 3"/>
          <p:cNvSpPr>
            <a:spLocks noGrp="1" noChangeArrowheads="1"/>
          </p:cNvSpPr>
          <p:nvPr>
            <p:ph type="body" idx="1"/>
          </p:nvPr>
        </p:nvSpPr>
        <p:spPr>
          <a:xfrm>
            <a:off x="179388" y="1052513"/>
            <a:ext cx="8507412" cy="5545137"/>
          </a:xfrm>
        </p:spPr>
        <p:txBody>
          <a:bodyPr/>
          <a:lstStyle/>
          <a:p>
            <a:pPr algn="just" eaLnBrk="1" hangingPunct="1">
              <a:lnSpc>
                <a:spcPct val="90000"/>
              </a:lnSpc>
            </a:pPr>
            <a:r>
              <a:rPr lang="el-GR" altLang="el-GR" dirty="0" smtClean="0"/>
              <a:t>Ο</a:t>
            </a:r>
            <a:r>
              <a:rPr lang="en-US" altLang="el-GR" dirty="0" smtClean="0"/>
              <a:t>ι </a:t>
            </a:r>
            <a:r>
              <a:rPr lang="el-GR" altLang="el-GR" dirty="0" smtClean="0"/>
              <a:t>καθαρές ταμειακές ροές εάν συνοδεύονται από </a:t>
            </a:r>
            <a:r>
              <a:rPr lang="en-US" altLang="el-GR" dirty="0" smtClean="0"/>
              <a:t>τον </a:t>
            </a:r>
            <a:r>
              <a:rPr lang="el-GR" altLang="el-GR" dirty="0" smtClean="0"/>
              <a:t>ισολογισμό, την κατάσταση αποτελεσμάτων χρήσης και </a:t>
            </a:r>
            <a:r>
              <a:rPr lang="en-US" altLang="el-GR" dirty="0" smtClean="0"/>
              <a:t>το </a:t>
            </a:r>
            <a:r>
              <a:rPr lang="el-GR" altLang="el-GR" dirty="0" smtClean="0"/>
              <a:t>προσάρτημα ισολογισμού, τότε παρέχουν πλήρη εικόνα των συναλλαγών μιας επιχείρησης και της οικονομικής της θέσης και μπορούν να βοηθήσουν τους επενδυτές τους,</a:t>
            </a:r>
            <a:r>
              <a:rPr lang="en-US" altLang="el-GR" dirty="0" smtClean="0"/>
              <a:t> </a:t>
            </a:r>
            <a:r>
              <a:rPr lang="el-GR" altLang="el-GR" dirty="0" smtClean="0"/>
              <a:t>πιστωτές και λοιπούς ενδιαφερόμενους για τους εξής λόγους: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29600" cy="561975"/>
          </a:xfrm>
        </p:spPr>
        <p:txBody>
          <a:bodyPr/>
          <a:lstStyle/>
          <a:p>
            <a:pPr eaLnBrk="1" hangingPunct="1"/>
            <a:r>
              <a:rPr lang="el-GR" altLang="el-GR" sz="2800" b="1" dirty="0" smtClean="0"/>
              <a:t>ΧΡΗΣΙΜΟΤΗΤΑ ΤΩΝ ΚΑΤΑΣΤΑΣΕΩΝ ΚΑΘΑΡΗΣ ΤΑΜΕΙΑΚΗΣ ΡΟΗΣ (1)</a:t>
            </a:r>
          </a:p>
        </p:txBody>
      </p:sp>
      <p:sp>
        <p:nvSpPr>
          <p:cNvPr id="144387" name="Rectangle 3"/>
          <p:cNvSpPr>
            <a:spLocks noGrp="1" noChangeArrowheads="1"/>
          </p:cNvSpPr>
          <p:nvPr>
            <p:ph type="body" idx="1"/>
          </p:nvPr>
        </p:nvSpPr>
        <p:spPr>
          <a:xfrm>
            <a:off x="179388" y="1052513"/>
            <a:ext cx="8785225" cy="5545137"/>
          </a:xfrm>
        </p:spPr>
        <p:txBody>
          <a:bodyPr/>
          <a:lstStyle/>
          <a:p>
            <a:pPr algn="just" eaLnBrk="1" hangingPunct="1"/>
            <a:r>
              <a:rPr lang="el-GR" altLang="el-GR" dirty="0" smtClean="0"/>
              <a:t>1) Ρίχνουν φώς στις ταμειακές ροές και δίνουν εξηγήσεις για το είδος των οικονομικών συναλλαγών επηρεάζουν τα ρευστά διαθέσιμα μιας επιχείρησης</a:t>
            </a:r>
          </a:p>
          <a:p>
            <a:pPr algn="just" eaLnBrk="1" hangingPunct="1"/>
            <a:r>
              <a:rPr lang="el-GR" altLang="el-GR" dirty="0" smtClean="0"/>
              <a:t>2) Παρέχουν τη δυνατότητα πρόβλεψης του ύψους, του χρόνου και του βαθμού βεβαιότητας των μελλοντικών ροών κεφαλαίων μιας επιχείρησης.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l-GR" altLang="el-GR" sz="3200" b="1" dirty="0" smtClean="0"/>
              <a:t>ΧΡΗΣΙΜΟΤΗΤΑ ΤΩΝ ΚΑΤΑΣΤΑΣΕΩΝ ΚΑΘΑΡΗΣ ΤΑΜΕΙΑΚΗΣ ΡΟΗΣ (2)</a:t>
            </a:r>
          </a:p>
        </p:txBody>
      </p:sp>
      <p:sp>
        <p:nvSpPr>
          <p:cNvPr id="145411" name="Rectangle 3"/>
          <p:cNvSpPr>
            <a:spLocks noGrp="1" noChangeArrowheads="1"/>
          </p:cNvSpPr>
          <p:nvPr>
            <p:ph type="body" idx="1"/>
          </p:nvPr>
        </p:nvSpPr>
        <p:spPr>
          <a:xfrm>
            <a:off x="179388" y="1628775"/>
            <a:ext cx="8785225" cy="5040313"/>
          </a:xfrm>
        </p:spPr>
        <p:txBody>
          <a:bodyPr/>
          <a:lstStyle/>
          <a:p>
            <a:pPr algn="just" eaLnBrk="1" hangingPunct="1"/>
            <a:r>
              <a:rPr lang="el-GR" altLang="el-GR" dirty="0" smtClean="0"/>
              <a:t>3) Φέρνουν σε αντιπαράθεση την κερδοφόρα ικανότητα μιας επιχείρησης με τις διάφορες πληρωμές</a:t>
            </a:r>
          </a:p>
          <a:p>
            <a:pPr algn="just" eaLnBrk="1" hangingPunct="1"/>
            <a:r>
              <a:rPr lang="el-GR" altLang="el-GR" dirty="0" smtClean="0"/>
              <a:t>4) Καθιστούν δυνατή την εκτίμηση της ποιότητας του επιτευχθέντος αποτελέσματος μιας επιχείρησης.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706437"/>
          </a:xfrm>
        </p:spPr>
        <p:txBody>
          <a:bodyPr/>
          <a:lstStyle/>
          <a:p>
            <a:pPr eaLnBrk="1" hangingPunct="1"/>
            <a:r>
              <a:rPr lang="el-GR" altLang="el-GR" sz="2800" b="1" dirty="0" smtClean="0"/>
              <a:t>ΧΡΗΣΙΜΟΤΗΤΑ ΤΩΝ ΚΑΤΑΣΤΑΣΕΩΝ ΚΑΘΑΡΗΣ ΤΑΜΕΙΑΚΗΣ ΡΟΗΣ (3)</a:t>
            </a:r>
          </a:p>
        </p:txBody>
      </p:sp>
      <p:sp>
        <p:nvSpPr>
          <p:cNvPr id="146435" name="Rectangle 3"/>
          <p:cNvSpPr>
            <a:spLocks noGrp="1" noChangeArrowheads="1"/>
          </p:cNvSpPr>
          <p:nvPr>
            <p:ph type="body" idx="1"/>
          </p:nvPr>
        </p:nvSpPr>
        <p:spPr>
          <a:xfrm>
            <a:off x="0" y="1125538"/>
            <a:ext cx="9144000" cy="5732462"/>
          </a:xfrm>
        </p:spPr>
        <p:txBody>
          <a:bodyPr/>
          <a:lstStyle/>
          <a:p>
            <a:pPr algn="just" eaLnBrk="1" hangingPunct="1">
              <a:lnSpc>
                <a:spcPct val="90000"/>
              </a:lnSpc>
            </a:pPr>
            <a:r>
              <a:rPr lang="el-GR" altLang="el-GR" dirty="0" smtClean="0"/>
              <a:t>5) Καθιστούν δυνατή την εκτίμηση της λειτουργικής ικανότητας μιας επιχείρησης δηλαδή την ικανότητα αυτής να πραγματοποιεί ορισμένο όγκο εργασιών μέσα στο συγκεκριμενο χρόνο. </a:t>
            </a:r>
          </a:p>
          <a:p>
            <a:pPr algn="just" eaLnBrk="1" hangingPunct="1">
              <a:lnSpc>
                <a:spcPct val="90000"/>
              </a:lnSpc>
            </a:pPr>
            <a:r>
              <a:rPr lang="el-GR" altLang="el-GR" dirty="0" smtClean="0"/>
              <a:t>6) Παρέχουν τη δυνατότητα εκτίμησης του βαθμού ευελιξίας και ρευστότητας μιας επιχείρησης δηλαδή της ικανότητας αυτής να μπορεί να αλλάζει τόσο στο ύψος όσο και στον χρόνο τον ταμειακών ροών.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490537"/>
          </a:xfrm>
        </p:spPr>
        <p:txBody>
          <a:bodyPr/>
          <a:lstStyle/>
          <a:p>
            <a:pPr eaLnBrk="1" hangingPunct="1"/>
            <a:r>
              <a:rPr lang="el-GR" altLang="el-GR" sz="2800" b="1" dirty="0" smtClean="0"/>
              <a:t>ΧΡΗΣΙΜΟΤΗΤΑ ΤΩΝ ΚΑΤΑΣΤΑΣΕΩΝ ΚΑΘΑΡΗΣ ΤΑΜΕΙΑΚΗΣ ΡΟΗΣ (4)</a:t>
            </a:r>
          </a:p>
        </p:txBody>
      </p:sp>
      <p:sp>
        <p:nvSpPr>
          <p:cNvPr id="147459" name="Rectangle 3"/>
          <p:cNvSpPr>
            <a:spLocks noGrp="1" noChangeArrowheads="1"/>
          </p:cNvSpPr>
          <p:nvPr>
            <p:ph type="body" idx="1"/>
          </p:nvPr>
        </p:nvSpPr>
        <p:spPr>
          <a:xfrm>
            <a:off x="179388" y="981075"/>
            <a:ext cx="8713787" cy="5876925"/>
          </a:xfrm>
        </p:spPr>
        <p:txBody>
          <a:bodyPr/>
          <a:lstStyle/>
          <a:p>
            <a:pPr algn="just" eaLnBrk="1" hangingPunct="1"/>
            <a:r>
              <a:rPr lang="el-GR" altLang="el-GR" dirty="0" smtClean="0"/>
              <a:t>7) Παρέχουν πληροφορίες ως προς τις χρηματοοικονομικές και επενδυτικές δραστηριότητες και βοηθούν στο να απαντηθούν ερωτήματα όπως:</a:t>
            </a:r>
          </a:p>
          <a:p>
            <a:pPr algn="just" eaLnBrk="1" hangingPunct="1"/>
            <a:r>
              <a:rPr lang="el-GR" altLang="el-GR" b="1" dirty="0" smtClean="0"/>
              <a:t>ι)</a:t>
            </a:r>
            <a:r>
              <a:rPr lang="el-GR" altLang="el-GR" dirty="0" smtClean="0"/>
              <a:t> Πως είναι δυνατό μια επιχείρηση να προχωρήσει στη χρηματοδότηση ενός προγράμματος επενδύσεων τη στιγμή που πραγματοποιεί ζημίες.</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74638"/>
            <a:ext cx="8229600" cy="633412"/>
          </a:xfrm>
        </p:spPr>
        <p:txBody>
          <a:bodyPr/>
          <a:lstStyle/>
          <a:p>
            <a:pPr eaLnBrk="1" hangingPunct="1"/>
            <a:r>
              <a:rPr lang="el-GR" altLang="el-GR" sz="2800" b="1" dirty="0" smtClean="0"/>
              <a:t>ΧΡΗΣΙΜΟΤΗΤΑ ΤΩΝ ΚΑΤΑΣΤΑΣΕΩΝ ΚΑΘΑΡΗΣ ΤΑΜΕΙΑΚΗΣ ΡΟΗΣ (5)</a:t>
            </a:r>
          </a:p>
        </p:txBody>
      </p:sp>
      <p:sp>
        <p:nvSpPr>
          <p:cNvPr id="148483" name="Rectangle 3"/>
          <p:cNvSpPr>
            <a:spLocks noGrp="1" noChangeArrowheads="1"/>
          </p:cNvSpPr>
          <p:nvPr>
            <p:ph type="body" idx="1"/>
          </p:nvPr>
        </p:nvSpPr>
        <p:spPr>
          <a:xfrm>
            <a:off x="179388" y="1125538"/>
            <a:ext cx="8713787" cy="5399087"/>
          </a:xfrm>
        </p:spPr>
        <p:txBody>
          <a:bodyPr/>
          <a:lstStyle/>
          <a:p>
            <a:pPr algn="just" eaLnBrk="1" hangingPunct="1"/>
            <a:r>
              <a:rPr lang="el-GR" altLang="el-GR" b="1" dirty="0" smtClean="0"/>
              <a:t>ιι)</a:t>
            </a:r>
            <a:r>
              <a:rPr lang="el-GR" altLang="el-GR" dirty="0" smtClean="0"/>
              <a:t> Πως χρησιμοποιήθηκαν τα κέρδη της επιχείρησης</a:t>
            </a:r>
          </a:p>
          <a:p>
            <a:pPr algn="just" eaLnBrk="1" hangingPunct="1"/>
            <a:r>
              <a:rPr lang="el-GR" altLang="el-GR" b="1" dirty="0" smtClean="0"/>
              <a:t>ιιι)</a:t>
            </a:r>
            <a:r>
              <a:rPr lang="el-GR" altLang="el-GR" dirty="0" smtClean="0"/>
              <a:t> Πως χρηματοδοτηθήκαν τυχόν νέες επενδύσεις</a:t>
            </a:r>
          </a:p>
          <a:p>
            <a:pPr algn="just" eaLnBrk="1" hangingPunct="1"/>
            <a:r>
              <a:rPr lang="el-GR" altLang="el-GR" b="1" dirty="0" smtClean="0"/>
              <a:t>ιιιι)</a:t>
            </a:r>
            <a:r>
              <a:rPr lang="el-GR" altLang="el-GR" dirty="0" smtClean="0"/>
              <a:t> Γιατί δεν καταβλήθηκαν μεγαλύτερα μερίσματα εν αναμονή αυξημένων μελλοντικών κερδών</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4638"/>
            <a:ext cx="8229600" cy="633412"/>
          </a:xfrm>
        </p:spPr>
        <p:txBody>
          <a:bodyPr/>
          <a:lstStyle/>
          <a:p>
            <a:pPr eaLnBrk="1" hangingPunct="1"/>
            <a:r>
              <a:rPr lang="el-GR" altLang="el-GR" sz="2800" b="1" dirty="0" smtClean="0"/>
              <a:t>ΧΡΗΣΙΜΟΤΗΤΑ ΤΩΝ ΚΑΤΑΣΤΑΣΕΩΝ ΚΑΘΑΡΗΣ ΤΑΜΕΙΑΚΗΣ ΡΟΗΣ (6)</a:t>
            </a:r>
          </a:p>
        </p:txBody>
      </p:sp>
      <p:sp>
        <p:nvSpPr>
          <p:cNvPr id="149507" name="Rectangle 3"/>
          <p:cNvSpPr>
            <a:spLocks noGrp="1" noChangeArrowheads="1"/>
          </p:cNvSpPr>
          <p:nvPr>
            <p:ph type="body" idx="1"/>
          </p:nvPr>
        </p:nvSpPr>
        <p:spPr>
          <a:xfrm>
            <a:off x="179388" y="1125538"/>
            <a:ext cx="8785225" cy="5399087"/>
          </a:xfrm>
        </p:spPr>
        <p:txBody>
          <a:bodyPr/>
          <a:lstStyle/>
          <a:p>
            <a:pPr algn="just" eaLnBrk="1" hangingPunct="1"/>
            <a:r>
              <a:rPr lang="el-GR" altLang="el-GR" dirty="0" smtClean="0"/>
              <a:t>Η καθαρή ταμειακή ροή βοηθά τους επενδυτές και πιστωτές να αξιολογήσουν:</a:t>
            </a:r>
          </a:p>
          <a:p>
            <a:pPr algn="just" eaLnBrk="1" hangingPunct="1"/>
            <a:r>
              <a:rPr lang="el-GR" altLang="el-GR" dirty="0" smtClean="0"/>
              <a:t>α) την ικανότητα της επιχείρησης να δημιουργεί θετική ροη κεφαλαίων στο μέλλον.</a:t>
            </a:r>
          </a:p>
          <a:p>
            <a:pPr algn="just" eaLnBrk="1" hangingPunct="1"/>
            <a:r>
              <a:rPr lang="el-GR" altLang="el-GR" dirty="0" smtClean="0"/>
              <a:t>β) την ικανότητα να ανταποκρίνεται στην εξόφληση υποχρεώσεων και πληρωμή μερισμάτων.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t>ΟΙΚΟΝΟΜΙΚΕΣ ΚΑΤΑΣΤΑΣΕΙΣ</a:t>
            </a:r>
          </a:p>
        </p:txBody>
      </p:sp>
      <p:sp>
        <p:nvSpPr>
          <p:cNvPr id="27651" name="Rectangle 3"/>
          <p:cNvSpPr>
            <a:spLocks noGrp="1" noChangeArrowheads="1"/>
          </p:cNvSpPr>
          <p:nvPr>
            <p:ph type="body" idx="1"/>
          </p:nvPr>
        </p:nvSpPr>
        <p:spPr>
          <a:xfrm>
            <a:off x="457200" y="1125538"/>
            <a:ext cx="8229600" cy="5399087"/>
          </a:xfrm>
        </p:spPr>
        <p:txBody>
          <a:bodyPr/>
          <a:lstStyle/>
          <a:p>
            <a:pPr eaLnBrk="1" hangingPunct="1">
              <a:lnSpc>
                <a:spcPct val="80000"/>
              </a:lnSpc>
              <a:buFontTx/>
              <a:buNone/>
            </a:pPr>
            <a:r>
              <a:rPr lang="el-GR" altLang="el-GR" sz="3000" dirty="0" smtClean="0"/>
              <a:t>Στον ετήσιο απολογισμό περιλαμβάνονται:</a:t>
            </a:r>
          </a:p>
          <a:p>
            <a:pPr algn="just" eaLnBrk="1" hangingPunct="1">
              <a:lnSpc>
                <a:spcPct val="80000"/>
              </a:lnSpc>
            </a:pPr>
            <a:r>
              <a:rPr lang="el-GR" altLang="el-GR" sz="3000" dirty="0" smtClean="0"/>
              <a:t>Η έκθεση του Δ.Σ. προς τη Γενική Συνέλευση των μετόχων η οποία διανέμεται σ' αυτούς που την ζητούν </a:t>
            </a:r>
            <a:r>
              <a:rPr lang="el-GR" altLang="el-GR" sz="3000" b="1" dirty="0" smtClean="0"/>
              <a:t>10 τουλάχιστον ημέρες</a:t>
            </a:r>
            <a:r>
              <a:rPr lang="el-GR" altLang="el-GR" sz="3000" dirty="0" smtClean="0"/>
              <a:t> πριν από τη συνεδρίαση της Γενικής Συνέλευσης.</a:t>
            </a:r>
          </a:p>
          <a:p>
            <a:pPr algn="just" eaLnBrk="1" hangingPunct="1">
              <a:lnSpc>
                <a:spcPct val="80000"/>
              </a:lnSpc>
            </a:pPr>
            <a:r>
              <a:rPr lang="el-GR" altLang="el-GR" sz="3000" dirty="0" smtClean="0"/>
              <a:t>Οι δημοσιευμένες οικονομικές καταστάσεις (δημοσιεύονται και στον τύπο </a:t>
            </a:r>
            <a:r>
              <a:rPr lang="el-GR" altLang="el-GR" sz="3000" b="1" dirty="0" smtClean="0"/>
              <a:t>20 ημέρες τουλάχιστον</a:t>
            </a:r>
            <a:r>
              <a:rPr lang="el-GR" altLang="el-GR" sz="3000" dirty="0" smtClean="0"/>
              <a:t> πριν από τη συνεδρίαση της Γενικής Συνέλευσης).</a:t>
            </a:r>
          </a:p>
          <a:p>
            <a:pPr algn="just" eaLnBrk="1" hangingPunct="1">
              <a:lnSpc>
                <a:spcPct val="80000"/>
              </a:lnSpc>
            </a:pPr>
            <a:r>
              <a:rPr lang="el-GR" altLang="el-GR" sz="3000" dirty="0" smtClean="0"/>
              <a:t>Πίνακες μεταβολής των αποθεματικών (όχι στην Ελλάδα) και </a:t>
            </a:r>
          </a:p>
          <a:p>
            <a:pPr algn="just" eaLnBrk="1" hangingPunct="1">
              <a:lnSpc>
                <a:spcPct val="80000"/>
              </a:lnSpc>
            </a:pPr>
            <a:r>
              <a:rPr lang="el-GR" altLang="el-GR" sz="3000" dirty="0" smtClean="0"/>
              <a:t>Κατάσταση πηγών και χρήσεως κεφαλαίων.</a:t>
            </a:r>
          </a:p>
          <a:p>
            <a:pPr eaLnBrk="1" hangingPunct="1">
              <a:lnSpc>
                <a:spcPct val="80000"/>
              </a:lnSpc>
              <a:buFontTx/>
              <a:buNone/>
            </a:pPr>
            <a:endParaRPr lang="el-GR" altLang="el-GR" sz="3000" dirty="0" smtClean="0"/>
          </a:p>
          <a:p>
            <a:pPr eaLnBrk="1" hangingPunct="1">
              <a:lnSpc>
                <a:spcPct val="80000"/>
              </a:lnSpc>
              <a:buFontTx/>
              <a:buNone/>
            </a:pPr>
            <a:endParaRPr lang="el-GR" altLang="el-GR" sz="3000" dirty="0" smtClean="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74638"/>
            <a:ext cx="8229600" cy="561975"/>
          </a:xfrm>
        </p:spPr>
        <p:txBody>
          <a:bodyPr/>
          <a:lstStyle/>
          <a:p>
            <a:pPr eaLnBrk="1" hangingPunct="1"/>
            <a:r>
              <a:rPr lang="el-GR" altLang="el-GR" sz="2800" b="1" dirty="0" smtClean="0"/>
              <a:t>ΧΡΗΣΙΜΟΤΗΤΑ ΤΩΝ ΚΑΤΑΣΤΑΣΕΩΝ ΚΑΘΑΡΗΣ ΤΑΜΕΙΑΚΗΣ ΡΟΗΣ (7)</a:t>
            </a:r>
          </a:p>
        </p:txBody>
      </p:sp>
      <p:sp>
        <p:nvSpPr>
          <p:cNvPr id="150531" name="Rectangle 3"/>
          <p:cNvSpPr>
            <a:spLocks noGrp="1" noChangeArrowheads="1"/>
          </p:cNvSpPr>
          <p:nvPr>
            <p:ph type="body" idx="1"/>
          </p:nvPr>
        </p:nvSpPr>
        <p:spPr>
          <a:xfrm>
            <a:off x="179388" y="1052513"/>
            <a:ext cx="8713787" cy="5545137"/>
          </a:xfrm>
        </p:spPr>
        <p:txBody>
          <a:bodyPr/>
          <a:lstStyle/>
          <a:p>
            <a:pPr algn="just" eaLnBrk="1" hangingPunct="1"/>
            <a:r>
              <a:rPr lang="el-GR" altLang="el-GR" dirty="0" smtClean="0"/>
              <a:t>γ) την ανάγκη της επιχείρησης για χρηματοδότηση της απο εξωτερικές πηγές.</a:t>
            </a:r>
          </a:p>
          <a:p>
            <a:pPr algn="just" eaLnBrk="1" hangingPunct="1"/>
            <a:r>
              <a:rPr lang="el-GR" altLang="el-GR" dirty="0" smtClean="0"/>
              <a:t>δ) τις αιτίες υφιστάμενων διαφορών μεταξύ των καθαρων κερδων οπως εμφανιζεται στην κατασταση αποτελεσματων και της καθαρής ταμειακής ροής από τις εργασίες της επιχείρησης. </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4638"/>
            <a:ext cx="8229600" cy="706437"/>
          </a:xfrm>
        </p:spPr>
        <p:txBody>
          <a:bodyPr/>
          <a:lstStyle/>
          <a:p>
            <a:pPr eaLnBrk="1" hangingPunct="1"/>
            <a:r>
              <a:rPr lang="el-GR" altLang="el-GR" sz="2800" b="1" dirty="0" smtClean="0"/>
              <a:t>ΧΡΗΣΙΜΟΤΗΤΑ ΤΩΝ ΚΑΤΑΣΤΑΣΕΩΝ ΚΑΘΑΡΗΣ ΤΑΜΕΙΑΚΗΣ ΡΟΗΣ (8)</a:t>
            </a:r>
          </a:p>
        </p:txBody>
      </p:sp>
      <p:sp>
        <p:nvSpPr>
          <p:cNvPr id="151555" name="Rectangle 3"/>
          <p:cNvSpPr>
            <a:spLocks noGrp="1" noChangeArrowheads="1"/>
          </p:cNvSpPr>
          <p:nvPr>
            <p:ph type="body" idx="1"/>
          </p:nvPr>
        </p:nvSpPr>
        <p:spPr>
          <a:xfrm>
            <a:off x="179388" y="1125538"/>
            <a:ext cx="8785225" cy="5399087"/>
          </a:xfrm>
        </p:spPr>
        <p:txBody>
          <a:bodyPr/>
          <a:lstStyle/>
          <a:p>
            <a:pPr algn="just" eaLnBrk="1" hangingPunct="1"/>
            <a:r>
              <a:rPr lang="el-GR" altLang="el-GR" dirty="0" smtClean="0"/>
              <a:t>ε) τις ταμειακές και μη ταμειακές συναλλαγές μιας επιχείρησης από τις επενδυτικές και χρηματοοικονομικές της δραστηριότητες.</a:t>
            </a:r>
          </a:p>
          <a:p>
            <a:pPr algn="just" eaLnBrk="1" hangingPunct="1"/>
            <a:r>
              <a:rPr lang="el-GR" altLang="el-GR" dirty="0" smtClean="0"/>
              <a:t>στ) τους λόγους μεταβολής των μετρητών και των εξομοιωμένων με μετρητά στοιχείων μεταξύ της αρχής και του τέλους της περιόδου. </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4638"/>
            <a:ext cx="8229600" cy="490537"/>
          </a:xfrm>
        </p:spPr>
        <p:txBody>
          <a:bodyPr/>
          <a:lstStyle/>
          <a:p>
            <a:pPr eaLnBrk="1" hangingPunct="1"/>
            <a:r>
              <a:rPr lang="el-GR" altLang="el-GR" sz="4000" b="1" dirty="0" smtClean="0"/>
              <a:t>ΠΑΡΑΔΕΙΓΜΑ </a:t>
            </a:r>
          </a:p>
        </p:txBody>
      </p:sp>
      <p:sp>
        <p:nvSpPr>
          <p:cNvPr id="152579" name="Rectangle 3"/>
          <p:cNvSpPr>
            <a:spLocks noGrp="1" noChangeArrowheads="1"/>
          </p:cNvSpPr>
          <p:nvPr>
            <p:ph type="body" idx="1"/>
          </p:nvPr>
        </p:nvSpPr>
        <p:spPr>
          <a:xfrm>
            <a:off x="251520" y="1052513"/>
            <a:ext cx="8435280" cy="5329237"/>
          </a:xfrm>
        </p:spPr>
        <p:txBody>
          <a:bodyPr/>
          <a:lstStyle/>
          <a:p>
            <a:pPr algn="just" eaLnBrk="1" hangingPunct="1"/>
            <a:r>
              <a:rPr lang="el-GR" altLang="el-GR" dirty="0" smtClean="0"/>
              <a:t>Έστω ότι μια επιχείρηση ΖΗΤΑ Α.Ε. έχει καθαρά κέρδη χρήσης € 150.000 μείωση ταμείου από € 200.000 την 1/1/2017 σε € 100.000 Ευρώ την 1/1/2018 η διοίκηση της εταιρείας ανησυχώντας για την εξέλιξη αυτή ζητά να δοθεί εξήγηση για τη διαμορφωθείσα κατάσταση </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8"/>
          <p:cNvGraphicFramePr>
            <a:graphicFrameLocks/>
          </p:cNvGraphicFramePr>
          <p:nvPr/>
        </p:nvGraphicFramePr>
        <p:xfrm>
          <a:off x="457200" y="363538"/>
          <a:ext cx="8229600" cy="6199500"/>
        </p:xfrm>
        <a:graphic>
          <a:graphicData uri="http://schemas.openxmlformats.org/drawingml/2006/table">
            <a:tbl>
              <a:tblPr/>
              <a:tblGrid>
                <a:gridCol w="6059488"/>
                <a:gridCol w="2170112"/>
              </a:tblGrid>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accent2"/>
                          </a:solidFill>
                          <a:effectLst/>
                          <a:latin typeface="Arial" charset="0"/>
                        </a:rPr>
                        <a:t>ΤΑΜΕΙΑΚΕΣ ΕΙΣΡΟΕΣ</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ΕΣΟΔΑ ΑΠΟ ΠΩΛΗΣΕΙΣ ΚΑΙ ΕΙΣΠΡΑΞΕΙΣ ΑΠΟ ΤΟΥΣ ΠΕΛΑΤΕΣ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700.000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ΔΑΝΕΙΟ</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150.000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ial" charset="0"/>
                        </a:rPr>
                        <a:t>ΣΥΝΟΛΟ ΕΙΣΡΟΩΝ</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850.000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rgbClr val="FF0000"/>
                          </a:solidFill>
                          <a:effectLst/>
                          <a:latin typeface="Arial" charset="0"/>
                        </a:rPr>
                        <a:t>ΤΑΜΕΙΑΚΕΣ ΕΚΡΟΕΣ</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ΑΓΟΡΑ ΑΠΟΘΕΜΑΤΩΝ ΚΑΙ ΕΞΟΦΛΗΣΕΙΣ ΠΡ/ΤΩΝ-ΠΙΣΤΩΤΩΝ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650.000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ΠΛΗΡΩΜΕΣ ΑΜ</a:t>
                      </a:r>
                      <a:r>
                        <a:rPr kumimoji="0" lang="en-US" sz="2400" b="0" i="0" u="none" strike="noStrike" cap="none" normalizeH="0" baseline="0" dirty="0" smtClean="0">
                          <a:ln>
                            <a:noFill/>
                          </a:ln>
                          <a:solidFill>
                            <a:schemeClr val="tx1"/>
                          </a:solidFill>
                          <a:effectLst/>
                          <a:latin typeface="Arial" charset="0"/>
                        </a:rPr>
                        <a:t>. </a:t>
                      </a:r>
                      <a:r>
                        <a:rPr kumimoji="0" lang="el-GR" sz="2400" b="0" i="0" u="none" strike="noStrike" cap="none" normalizeH="0" baseline="0" dirty="0" smtClean="0">
                          <a:ln>
                            <a:noFill/>
                          </a:ln>
                          <a:solidFill>
                            <a:schemeClr val="tx1"/>
                          </a:solidFill>
                          <a:effectLst/>
                          <a:latin typeface="Arial" charset="0"/>
                        </a:rPr>
                        <a:t>ΠΡΩΣΩΠΙΚΟΥ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100.000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ΧΡΗΜ/ΚΑ ΕΞΟΔΑ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50.000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ΓΕΝΙΚΑ ΕΞΟΔΑ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50.000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ΑΓΟΡΕΣ ΜΗΧ/ΤΩΝ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100.000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sng" strike="noStrike" cap="none" normalizeH="0" baseline="0" dirty="0" smtClean="0">
                          <a:ln>
                            <a:noFill/>
                          </a:ln>
                          <a:solidFill>
                            <a:schemeClr val="tx1"/>
                          </a:solidFill>
                          <a:effectLst/>
                          <a:latin typeface="Arial" charset="0"/>
                        </a:rPr>
                        <a:t>ΣΥΝΟΛΟ ΕΚΡΟΩΝ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rgbClr val="FF0000"/>
                          </a:solidFill>
                          <a:effectLst/>
                          <a:latin typeface="Arial" charset="0"/>
                        </a:rPr>
                        <a:t>ΚΑΘΑΡΗ ΤΑΜΕΙΑΚΗ ΡΟΗ</a:t>
                      </a:r>
                      <a:r>
                        <a:rPr kumimoji="0" lang="el-GR" sz="2400" b="0" i="0" u="none" strike="noStrike" cap="none" normalizeH="0" baseline="0" dirty="0" smtClean="0">
                          <a:ln>
                            <a:noFill/>
                          </a:ln>
                          <a:solidFill>
                            <a:srgbClr val="FF0000"/>
                          </a:solidFill>
                          <a:effectLst/>
                          <a:latin typeface="Arial" charset="0"/>
                        </a:rPr>
                        <a:t>  </a:t>
                      </a:r>
                      <a:r>
                        <a:rPr kumimoji="0" lang="el-GR" sz="2400" b="1" i="0" u="none" strike="noStrike" cap="none" normalizeH="0" baseline="0" dirty="0" smtClean="0">
                          <a:ln>
                            <a:noFill/>
                          </a:ln>
                          <a:solidFill>
                            <a:srgbClr val="FF0000"/>
                          </a:solidFill>
                          <a:effectLst/>
                          <a:latin typeface="Arial" charset="0"/>
                        </a:rPr>
                        <a:t>(ΕΚΡΟΗ)</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sng" strike="noStrike" cap="none" normalizeH="0" baseline="0" dirty="0" smtClean="0">
                          <a:ln>
                            <a:noFill/>
                          </a:ln>
                          <a:solidFill>
                            <a:schemeClr val="tx1"/>
                          </a:solidFill>
                          <a:effectLst/>
                          <a:latin typeface="Arial" charset="0"/>
                        </a:rPr>
                        <a:t>950.000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100.000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74638"/>
            <a:ext cx="8229600" cy="633412"/>
          </a:xfrm>
        </p:spPr>
        <p:txBody>
          <a:bodyPr/>
          <a:lstStyle/>
          <a:p>
            <a:pPr eaLnBrk="1" hangingPunct="1"/>
            <a:r>
              <a:rPr lang="el-GR" altLang="el-GR" sz="4000" b="1" dirty="0" smtClean="0"/>
              <a:t>ΠΑΡΑΔΕΙΓΜΑ</a:t>
            </a:r>
          </a:p>
        </p:txBody>
      </p:sp>
      <p:sp>
        <p:nvSpPr>
          <p:cNvPr id="154627" name="Rectangle 3"/>
          <p:cNvSpPr>
            <a:spLocks noGrp="1" noChangeArrowheads="1"/>
          </p:cNvSpPr>
          <p:nvPr>
            <p:ph type="body" idx="1"/>
          </p:nvPr>
        </p:nvSpPr>
        <p:spPr>
          <a:xfrm>
            <a:off x="251520" y="1052513"/>
            <a:ext cx="8435280" cy="5545137"/>
          </a:xfrm>
        </p:spPr>
        <p:txBody>
          <a:bodyPr/>
          <a:lstStyle/>
          <a:p>
            <a:pPr algn="just" eaLnBrk="1" hangingPunct="1">
              <a:lnSpc>
                <a:spcPct val="90000"/>
              </a:lnSpc>
            </a:pPr>
            <a:r>
              <a:rPr lang="el-GR" altLang="el-GR" dirty="0" smtClean="0"/>
              <a:t>Η διαφορά στο ταμείο από 200.000 σε 100.000 παρά το γεγονός ότι υπήρξαν κέρδη της τάξης των 150.000 οφείλεται στο ότι η επιχείρηση ΖΗΤΑ Α.Ε. εξόφλησε υποχρεώσεις και πραγματοποίησε κεφαλαιουχικές δαπάνες κατά 100.000 υψηλότερες απο τις εισπράξεις και τα κέρδη της κατά τη χρήση 2017 </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l-GR" altLang="el-GR" sz="4000" b="1" u="sng" dirty="0" smtClean="0"/>
              <a:t>ΤΟ ΤΑΜΕΙΑΚΟ ΠΡΟΓΡΑΜΜΑ  &amp; ΟΙ ΤΑΜΕΙΑΚΕΣ ΡΟΕΣ</a:t>
            </a:r>
          </a:p>
        </p:txBody>
      </p:sp>
      <p:sp>
        <p:nvSpPr>
          <p:cNvPr id="178179" name="Rectangle 3"/>
          <p:cNvSpPr>
            <a:spLocks noGrp="1" noChangeArrowheads="1"/>
          </p:cNvSpPr>
          <p:nvPr>
            <p:ph type="body" idx="1"/>
          </p:nvPr>
        </p:nvSpPr>
        <p:spPr/>
        <p:txBody>
          <a:bodyPr/>
          <a:lstStyle/>
          <a:p>
            <a:pPr algn="ctr" eaLnBrk="1" hangingPunct="1"/>
            <a:endParaRPr lang="en-US" altLang="el-GR" dirty="0" smtClean="0"/>
          </a:p>
          <a:p>
            <a:pPr algn="ctr" eaLnBrk="1" hangingPunct="1"/>
            <a:endParaRPr lang="en-US" altLang="el-GR" dirty="0" smtClean="0"/>
          </a:p>
          <a:p>
            <a:pPr algn="ctr" eaLnBrk="1" hangingPunct="1"/>
            <a:r>
              <a:rPr lang="el-GR" altLang="el-GR" sz="4000" b="1" dirty="0" smtClean="0"/>
              <a:t>Ο Ταμειακός Προϋπολογισμός</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0"/>
            <a:ext cx="9144000" cy="836712"/>
          </a:xfrm>
        </p:spPr>
        <p:txBody>
          <a:bodyPr/>
          <a:lstStyle/>
          <a:p>
            <a:pPr eaLnBrk="1" hangingPunct="1"/>
            <a:r>
              <a:rPr lang="en-US" altLang="el-GR" sz="3400" b="1" u="sng" dirty="0" smtClean="0"/>
              <a:t>Παράδειγμα Ταμ</a:t>
            </a:r>
            <a:r>
              <a:rPr lang="el-GR" altLang="el-GR" sz="3400" b="1" u="sng" dirty="0" smtClean="0"/>
              <a:t>ε</a:t>
            </a:r>
            <a:r>
              <a:rPr lang="en-US" altLang="el-GR" sz="3400" b="1" u="sng" dirty="0" smtClean="0"/>
              <a:t>ιακού </a:t>
            </a:r>
            <a:r>
              <a:rPr lang="el-GR" altLang="el-GR" sz="3400" b="1" u="sng" dirty="0" smtClean="0"/>
              <a:t>Προϋπολογισμού</a:t>
            </a:r>
            <a:endParaRPr lang="en-US" altLang="el-GR" sz="3400" dirty="0" smtClean="0"/>
          </a:p>
        </p:txBody>
      </p:sp>
      <p:sp>
        <p:nvSpPr>
          <p:cNvPr id="179203" name="Rectangle 3"/>
          <p:cNvSpPr>
            <a:spLocks noGrp="1" noChangeArrowheads="1"/>
          </p:cNvSpPr>
          <p:nvPr>
            <p:ph type="body" idx="1"/>
          </p:nvPr>
        </p:nvSpPr>
        <p:spPr>
          <a:xfrm>
            <a:off x="0" y="1124744"/>
            <a:ext cx="9144000" cy="5733256"/>
          </a:xfrm>
        </p:spPr>
        <p:txBody>
          <a:bodyPr/>
          <a:lstStyle/>
          <a:p>
            <a:pPr eaLnBrk="1" hangingPunct="1"/>
            <a:r>
              <a:rPr lang="el-GR" altLang="el-GR" sz="2200" dirty="0" smtClean="0">
                <a:solidFill>
                  <a:schemeClr val="accent2"/>
                </a:solidFill>
              </a:rPr>
              <a:t>Πωλήσεις: </a:t>
            </a:r>
            <a:r>
              <a:rPr lang="el-GR" altLang="el-GR" sz="2200" dirty="0" smtClean="0"/>
              <a:t>Ιανουαρίου €10.000, Φεβρουαρίου € 15.000</a:t>
            </a:r>
          </a:p>
          <a:p>
            <a:pPr eaLnBrk="1" hangingPunct="1"/>
            <a:r>
              <a:rPr lang="el-GR" altLang="el-GR" sz="2200" dirty="0" smtClean="0">
                <a:solidFill>
                  <a:schemeClr val="accent2"/>
                </a:solidFill>
              </a:rPr>
              <a:t>Αγορές:</a:t>
            </a:r>
            <a:r>
              <a:rPr lang="el-GR" altLang="el-GR" sz="2200" dirty="0" smtClean="0"/>
              <a:t> Ιανουαρίου € 8.000, Φεβρουαρίου € 7.000</a:t>
            </a:r>
          </a:p>
          <a:p>
            <a:pPr eaLnBrk="1" hangingPunct="1"/>
            <a:r>
              <a:rPr lang="el-GR" altLang="el-GR" sz="2200" dirty="0" smtClean="0">
                <a:solidFill>
                  <a:schemeClr val="accent2"/>
                </a:solidFill>
              </a:rPr>
              <a:t>Αμοιβές:</a:t>
            </a:r>
            <a:r>
              <a:rPr lang="el-GR" altLang="el-GR" sz="2200" dirty="0" smtClean="0"/>
              <a:t> Φεβρουαρίου € 7.000</a:t>
            </a:r>
          </a:p>
          <a:p>
            <a:pPr algn="ctr" eaLnBrk="1" hangingPunct="1">
              <a:buFontTx/>
              <a:buNone/>
            </a:pPr>
            <a:r>
              <a:rPr lang="en-US" altLang="el-GR" sz="2200" b="1" dirty="0" smtClean="0">
                <a:solidFill>
                  <a:srgbClr val="167A1D"/>
                </a:solidFill>
              </a:rPr>
              <a:t>Μέθοδος εισπράξεων - πληρωμών </a:t>
            </a:r>
            <a:endParaRPr lang="el-GR" altLang="el-GR" sz="2200" b="1" dirty="0" smtClean="0">
              <a:solidFill>
                <a:srgbClr val="167A1D"/>
              </a:solidFill>
            </a:endParaRPr>
          </a:p>
          <a:p>
            <a:pPr eaLnBrk="1" hangingPunct="1"/>
            <a:r>
              <a:rPr lang="el-GR" altLang="el-GR" sz="2200" dirty="0" smtClean="0">
                <a:solidFill>
                  <a:srgbClr val="4F3CC4"/>
                </a:solidFill>
              </a:rPr>
              <a:t>Εισπράξεις Πωλήσεων:</a:t>
            </a:r>
            <a:r>
              <a:rPr lang="el-GR" altLang="el-GR" sz="2200" dirty="0" smtClean="0"/>
              <a:t> Το 70% των πωλήσεων του μήνα και το 25% των πωλήσεων του προηγούμενου μήνα, άρα 70% + 25% = 95%</a:t>
            </a:r>
          </a:p>
          <a:p>
            <a:pPr eaLnBrk="1" hangingPunct="1"/>
            <a:endParaRPr lang="el-GR" altLang="el-GR" sz="2000" dirty="0" smtClean="0">
              <a:solidFill>
                <a:srgbClr val="4F3CC4"/>
              </a:solidFill>
            </a:endParaRPr>
          </a:p>
          <a:p>
            <a:pPr eaLnBrk="1" hangingPunct="1"/>
            <a:endParaRPr lang="el-GR" altLang="el-GR" sz="2000" dirty="0" smtClean="0">
              <a:solidFill>
                <a:srgbClr val="4F3CC4"/>
              </a:solidFill>
            </a:endParaRPr>
          </a:p>
          <a:p>
            <a:pPr algn="just" eaLnBrk="1" hangingPunct="1"/>
            <a:r>
              <a:rPr lang="el-GR" altLang="el-GR" sz="2200" dirty="0" smtClean="0">
                <a:solidFill>
                  <a:srgbClr val="4F3CC4"/>
                </a:solidFill>
              </a:rPr>
              <a:t>Αγορές:</a:t>
            </a:r>
            <a:r>
              <a:rPr lang="el-GR" altLang="el-GR" sz="2200" dirty="0" smtClean="0"/>
              <a:t> Το 60% των αγορών του μήνα αγορές και το 40% των αγορών του προηγούμενου μήνα. </a:t>
            </a:r>
          </a:p>
          <a:p>
            <a:pPr eaLnBrk="1" hangingPunct="1"/>
            <a:r>
              <a:rPr lang="el-GR" altLang="el-GR" sz="2200" dirty="0" smtClean="0">
                <a:solidFill>
                  <a:srgbClr val="4F3CC4"/>
                </a:solidFill>
              </a:rPr>
              <a:t>Αμοιβές</a:t>
            </a:r>
            <a:r>
              <a:rPr lang="el-GR" altLang="el-GR" sz="2200" dirty="0" smtClean="0"/>
              <a:t>: όταν πραγματοποιούνται</a:t>
            </a:r>
          </a:p>
          <a:p>
            <a:pPr eaLnBrk="1" hangingPunct="1">
              <a:buFontTx/>
              <a:buNone/>
            </a:pPr>
            <a:r>
              <a:rPr lang="el-GR" altLang="el-GR" sz="2200" b="1" dirty="0" smtClean="0"/>
              <a:t>Ζητείται:</a:t>
            </a:r>
            <a:r>
              <a:rPr lang="el-GR" altLang="el-GR" sz="2200" dirty="0" smtClean="0"/>
              <a:t> </a:t>
            </a:r>
          </a:p>
          <a:p>
            <a:pPr eaLnBrk="1" hangingPunct="1"/>
            <a:r>
              <a:rPr lang="el-GR" altLang="el-GR" sz="2200" dirty="0" smtClean="0"/>
              <a:t>Να υπολογιστούν οι εισπράξεις και οι πληρωμές του Φεβρουαρίου. Σχολιάστε </a:t>
            </a:r>
            <a:endParaRPr lang="en-US" altLang="el-GR" sz="2200" dirty="0" smtClean="0"/>
          </a:p>
        </p:txBody>
      </p:sp>
      <p:sp>
        <p:nvSpPr>
          <p:cNvPr id="244740" name="Rectangle 4"/>
          <p:cNvSpPr>
            <a:spLocks noChangeArrowheads="1"/>
          </p:cNvSpPr>
          <p:nvPr/>
        </p:nvSpPr>
        <p:spPr bwMode="auto">
          <a:xfrm>
            <a:off x="1259632" y="3501008"/>
            <a:ext cx="7133456" cy="609600"/>
          </a:xfrm>
          <a:prstGeom prst="rect">
            <a:avLst/>
          </a:prstGeom>
          <a:solidFill>
            <a:srgbClr val="92F6F6"/>
          </a:solidFill>
          <a:ln w="12700">
            <a:solidFill>
              <a:schemeClr val="tx1"/>
            </a:solidFill>
            <a:miter lim="800000"/>
            <a:headEnd type="none" w="sm" len="sm"/>
            <a:tailEnd type="none" w="sm" len="sm"/>
          </a:ln>
        </p:spPr>
        <p:txBody>
          <a:bodyPr wrap="none" anchor="ctr"/>
          <a:lstStyle/>
          <a:p>
            <a:pPr lvl="1" algn="ctr" eaLnBrk="0" hangingPunct="0"/>
            <a:r>
              <a:rPr lang="el-GR" altLang="el-GR" sz="2200" b="1" i="1" dirty="0">
                <a:solidFill>
                  <a:srgbClr val="B93BA7"/>
                </a:solidFill>
              </a:rPr>
              <a:t>5% είναι οι πωλήσεις που δεν εισπράττονται</a:t>
            </a:r>
            <a:endParaRPr lang="el-GR" altLang="el-GR" sz="22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40"/>
                                        </p:tgtEl>
                                        <p:attrNameLst>
                                          <p:attrName>style.visibility</p:attrName>
                                        </p:attrNameLst>
                                      </p:cBhvr>
                                      <p:to>
                                        <p:strVal val="visible"/>
                                      </p:to>
                                    </p:set>
                                    <p:anim calcmode="lin" valueType="num">
                                      <p:cBhvr additive="base">
                                        <p:cTn id="7" dur="500" fill="hold"/>
                                        <p:tgtEl>
                                          <p:spTgt spid="244740"/>
                                        </p:tgtEl>
                                        <p:attrNameLst>
                                          <p:attrName>ppt_x</p:attrName>
                                        </p:attrNameLst>
                                      </p:cBhvr>
                                      <p:tavLst>
                                        <p:tav tm="0">
                                          <p:val>
                                            <p:strVal val="0-#ppt_w/2"/>
                                          </p:val>
                                        </p:tav>
                                        <p:tav tm="100000">
                                          <p:val>
                                            <p:strVal val="#ppt_x"/>
                                          </p:val>
                                        </p:tav>
                                      </p:tavLst>
                                    </p:anim>
                                    <p:anim calcmode="lin" valueType="num">
                                      <p:cBhvr additive="base">
                                        <p:cTn id="8" dur="500" fill="hold"/>
                                        <p:tgtEl>
                                          <p:spTgt spid="244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animBg="1" autoUpdateAnimBg="0"/>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9144000" cy="981075"/>
          </a:xfrm>
        </p:spPr>
        <p:txBody>
          <a:bodyPr/>
          <a:lstStyle/>
          <a:p>
            <a:pPr eaLnBrk="1" hangingPunct="1"/>
            <a:r>
              <a:rPr lang="en-US" altLang="el-GR" b="1" u="sng" dirty="0" smtClean="0"/>
              <a:t>Λύση παραδείγματος</a:t>
            </a:r>
            <a:endParaRPr lang="el-GR" altLang="el-GR" b="1" u="sng" dirty="0" smtClean="0"/>
          </a:p>
        </p:txBody>
      </p:sp>
      <p:sp>
        <p:nvSpPr>
          <p:cNvPr id="245763" name="Text Box 3"/>
          <p:cNvSpPr txBox="1">
            <a:spLocks noChangeArrowheads="1"/>
          </p:cNvSpPr>
          <p:nvPr/>
        </p:nvSpPr>
        <p:spPr bwMode="auto">
          <a:xfrm>
            <a:off x="179512" y="1052736"/>
            <a:ext cx="8784976" cy="1200329"/>
          </a:xfrm>
          <a:prstGeom prst="rect">
            <a:avLst/>
          </a:prstGeom>
          <a:noFill/>
          <a:ln w="12700">
            <a:noFill/>
            <a:miter lim="800000"/>
            <a:headEnd type="none" w="sm" len="sm"/>
            <a:tailEnd type="none" w="sm" len="sm"/>
          </a:ln>
        </p:spPr>
        <p:txBody>
          <a:bodyPr wrap="square">
            <a:spAutoFit/>
          </a:bodyPr>
          <a:lstStyle/>
          <a:p>
            <a:pPr algn="just" eaLnBrk="0" hangingPunct="0"/>
            <a:r>
              <a:rPr lang="en-US" altLang="el-GR" sz="2400" b="1" dirty="0">
                <a:solidFill>
                  <a:srgbClr val="0000CC"/>
                </a:solidFill>
              </a:rPr>
              <a:t>Εισπράξεις</a:t>
            </a:r>
            <a:r>
              <a:rPr lang="en-US" altLang="el-GR" sz="2400" b="1" dirty="0">
                <a:solidFill>
                  <a:srgbClr val="4F3CC4"/>
                </a:solidFill>
              </a:rPr>
              <a:t> </a:t>
            </a:r>
            <a:r>
              <a:rPr lang="el-GR" altLang="el-GR" sz="2400" b="1" dirty="0" smtClean="0">
                <a:solidFill>
                  <a:srgbClr val="0000CC"/>
                </a:solidFill>
              </a:rPr>
              <a:t>τον μήνα Φεβρουάριο </a:t>
            </a:r>
            <a:r>
              <a:rPr lang="en-US" altLang="el-GR" sz="2400" b="1" dirty="0" smtClean="0">
                <a:solidFill>
                  <a:srgbClr val="0070C0"/>
                </a:solidFill>
              </a:rPr>
              <a:t>=</a:t>
            </a:r>
            <a:r>
              <a:rPr lang="en-US" altLang="el-GR" sz="2400" b="1" dirty="0" smtClean="0">
                <a:solidFill>
                  <a:srgbClr val="4F3CC4"/>
                </a:solidFill>
              </a:rPr>
              <a:t> </a:t>
            </a:r>
            <a:r>
              <a:rPr lang="en-US" altLang="el-GR" sz="2400" b="1" dirty="0" smtClean="0">
                <a:solidFill>
                  <a:srgbClr val="0070C0"/>
                </a:solidFill>
              </a:rPr>
              <a:t>25</a:t>
            </a:r>
            <a:r>
              <a:rPr lang="en-US" altLang="el-GR" sz="2400" b="1" dirty="0">
                <a:solidFill>
                  <a:srgbClr val="0070C0"/>
                </a:solidFill>
              </a:rPr>
              <a:t>% Χ 10.000 (πωλήσεις Ιανουαρίου) + </a:t>
            </a:r>
            <a:r>
              <a:rPr lang="en-US" altLang="el-GR" sz="2400" b="1" dirty="0" smtClean="0">
                <a:solidFill>
                  <a:srgbClr val="0070C0"/>
                </a:solidFill>
              </a:rPr>
              <a:t>70</a:t>
            </a:r>
            <a:r>
              <a:rPr lang="en-US" altLang="el-GR" sz="2400" b="1" dirty="0">
                <a:solidFill>
                  <a:srgbClr val="0070C0"/>
                </a:solidFill>
              </a:rPr>
              <a:t>% Χ 15.000 (πωλήσεις Φεβρουαρίου</a:t>
            </a:r>
            <a:r>
              <a:rPr lang="en-US" altLang="el-GR" sz="2400" b="1" dirty="0" smtClean="0">
                <a:solidFill>
                  <a:srgbClr val="0070C0"/>
                </a:solidFill>
              </a:rPr>
              <a:t>)</a:t>
            </a:r>
            <a:r>
              <a:rPr lang="el-GR" altLang="el-GR" sz="2400" b="1" dirty="0" smtClean="0">
                <a:solidFill>
                  <a:srgbClr val="0070C0"/>
                </a:solidFill>
              </a:rPr>
              <a:t> </a:t>
            </a:r>
            <a:r>
              <a:rPr lang="en-US" altLang="el-GR" sz="2400" b="1" dirty="0" smtClean="0">
                <a:solidFill>
                  <a:srgbClr val="0070C0"/>
                </a:solidFill>
              </a:rPr>
              <a:t>= </a:t>
            </a:r>
            <a:r>
              <a:rPr lang="en-US" altLang="el-GR" sz="2400" b="1" dirty="0">
                <a:solidFill>
                  <a:srgbClr val="0070C0"/>
                </a:solidFill>
              </a:rPr>
              <a:t>2.500 + 10.500 = </a:t>
            </a:r>
            <a:r>
              <a:rPr lang="en-US" altLang="el-GR" sz="2400" b="1" dirty="0" smtClean="0">
                <a:solidFill>
                  <a:srgbClr val="006600"/>
                </a:solidFill>
              </a:rPr>
              <a:t>€ </a:t>
            </a:r>
            <a:r>
              <a:rPr lang="en-US" altLang="el-GR" sz="2400" b="1" dirty="0">
                <a:solidFill>
                  <a:srgbClr val="006600"/>
                </a:solidFill>
              </a:rPr>
              <a:t>13.000</a:t>
            </a:r>
          </a:p>
        </p:txBody>
      </p:sp>
      <p:sp>
        <p:nvSpPr>
          <p:cNvPr id="245764" name="Text Box 4"/>
          <p:cNvSpPr txBox="1">
            <a:spLocks noChangeArrowheads="1"/>
          </p:cNvSpPr>
          <p:nvPr/>
        </p:nvSpPr>
        <p:spPr bwMode="auto">
          <a:xfrm>
            <a:off x="179512" y="3140968"/>
            <a:ext cx="8784976" cy="1200329"/>
          </a:xfrm>
          <a:prstGeom prst="rect">
            <a:avLst/>
          </a:prstGeom>
          <a:noFill/>
          <a:ln w="12700">
            <a:noFill/>
            <a:miter lim="800000"/>
            <a:headEnd type="none" w="sm" len="sm"/>
            <a:tailEnd type="none" w="sm" len="sm"/>
          </a:ln>
        </p:spPr>
        <p:txBody>
          <a:bodyPr wrap="square">
            <a:spAutoFit/>
          </a:bodyPr>
          <a:lstStyle/>
          <a:p>
            <a:pPr algn="just" eaLnBrk="0" hangingPunct="0"/>
            <a:r>
              <a:rPr lang="en-US" altLang="el-GR" sz="2400" b="1" dirty="0">
                <a:solidFill>
                  <a:srgbClr val="C00000"/>
                </a:solidFill>
              </a:rPr>
              <a:t>Πληρωμές </a:t>
            </a:r>
            <a:r>
              <a:rPr lang="el-GR" altLang="el-GR" sz="2400" b="1" dirty="0" smtClean="0">
                <a:solidFill>
                  <a:srgbClr val="C00000"/>
                </a:solidFill>
              </a:rPr>
              <a:t>τον μήνα Φεβρουάριο </a:t>
            </a:r>
            <a:r>
              <a:rPr lang="en-US" altLang="el-GR" sz="2400" b="1" dirty="0" smtClean="0">
                <a:solidFill>
                  <a:srgbClr val="7030A0"/>
                </a:solidFill>
              </a:rPr>
              <a:t>=</a:t>
            </a:r>
            <a:r>
              <a:rPr lang="en-US" altLang="el-GR" sz="2400" dirty="0" smtClean="0">
                <a:solidFill>
                  <a:schemeClr val="accent2"/>
                </a:solidFill>
              </a:rPr>
              <a:t> </a:t>
            </a:r>
            <a:r>
              <a:rPr lang="en-US" altLang="el-GR" sz="2400" b="1" dirty="0" smtClean="0">
                <a:solidFill>
                  <a:srgbClr val="7030A0"/>
                </a:solidFill>
              </a:rPr>
              <a:t>40</a:t>
            </a:r>
            <a:r>
              <a:rPr lang="en-US" altLang="el-GR" sz="2400" b="1" dirty="0">
                <a:solidFill>
                  <a:srgbClr val="7030A0"/>
                </a:solidFill>
              </a:rPr>
              <a:t>% Χ 8.000 (αγορές Ιανουαρίου) + </a:t>
            </a:r>
            <a:r>
              <a:rPr lang="en-US" altLang="el-GR" sz="2400" b="1" dirty="0" smtClean="0">
                <a:solidFill>
                  <a:srgbClr val="7030A0"/>
                </a:solidFill>
              </a:rPr>
              <a:t>60</a:t>
            </a:r>
            <a:r>
              <a:rPr lang="en-US" altLang="el-GR" sz="2400" b="1" dirty="0">
                <a:solidFill>
                  <a:srgbClr val="7030A0"/>
                </a:solidFill>
              </a:rPr>
              <a:t>% Χ 7.000 (</a:t>
            </a:r>
            <a:r>
              <a:rPr lang="el-GR" altLang="el-GR" sz="2400" b="1" dirty="0">
                <a:solidFill>
                  <a:srgbClr val="7030A0"/>
                </a:solidFill>
              </a:rPr>
              <a:t>αγορές Φεβρουαρίου) </a:t>
            </a:r>
            <a:r>
              <a:rPr lang="el-GR" altLang="el-GR" sz="2400" b="1" dirty="0" smtClean="0">
                <a:solidFill>
                  <a:srgbClr val="7030A0"/>
                </a:solidFill>
              </a:rPr>
              <a:t>+ </a:t>
            </a:r>
            <a:r>
              <a:rPr lang="en-US" altLang="el-GR" sz="2400" b="1" dirty="0" smtClean="0">
                <a:solidFill>
                  <a:srgbClr val="7030A0"/>
                </a:solidFill>
              </a:rPr>
              <a:t>7.000</a:t>
            </a:r>
            <a:r>
              <a:rPr lang="el-GR" altLang="el-GR" sz="2400" b="1" dirty="0" smtClean="0">
                <a:solidFill>
                  <a:srgbClr val="7030A0"/>
                </a:solidFill>
              </a:rPr>
              <a:t> </a:t>
            </a:r>
            <a:r>
              <a:rPr lang="en-US" altLang="el-GR" sz="2400" b="1" dirty="0" smtClean="0">
                <a:solidFill>
                  <a:srgbClr val="7030A0"/>
                </a:solidFill>
              </a:rPr>
              <a:t>(</a:t>
            </a:r>
            <a:r>
              <a:rPr lang="el-GR" altLang="el-GR" sz="2400" b="1" dirty="0">
                <a:solidFill>
                  <a:srgbClr val="7030A0"/>
                </a:solidFill>
              </a:rPr>
              <a:t>αμοιβές Φεβρουαρίου) </a:t>
            </a:r>
            <a:r>
              <a:rPr lang="en-US" altLang="el-GR" sz="2400" b="1" dirty="0">
                <a:solidFill>
                  <a:srgbClr val="7030A0"/>
                </a:solidFill>
              </a:rPr>
              <a:t>= </a:t>
            </a:r>
            <a:r>
              <a:rPr lang="en-US" altLang="el-GR" sz="2400" b="1" dirty="0" smtClean="0">
                <a:solidFill>
                  <a:srgbClr val="7030A0"/>
                </a:solidFill>
              </a:rPr>
              <a:t>3.200 </a:t>
            </a:r>
            <a:r>
              <a:rPr lang="en-US" altLang="el-GR" sz="2400" b="1" dirty="0">
                <a:solidFill>
                  <a:srgbClr val="7030A0"/>
                </a:solidFill>
              </a:rPr>
              <a:t>+ 4.200 + 7.000 =  </a:t>
            </a:r>
            <a:r>
              <a:rPr lang="en-US" altLang="el-GR" sz="2400" b="1" dirty="0">
                <a:solidFill>
                  <a:srgbClr val="C00000"/>
                </a:solidFill>
              </a:rPr>
              <a:t>€ 14.400</a:t>
            </a:r>
          </a:p>
        </p:txBody>
      </p:sp>
      <p:sp>
        <p:nvSpPr>
          <p:cNvPr id="245765" name="Text Box 5"/>
          <p:cNvSpPr txBox="1">
            <a:spLocks noChangeArrowheads="1"/>
          </p:cNvSpPr>
          <p:nvPr/>
        </p:nvSpPr>
        <p:spPr bwMode="auto">
          <a:xfrm>
            <a:off x="1600200" y="5486400"/>
            <a:ext cx="6477000" cy="457200"/>
          </a:xfrm>
          <a:prstGeom prst="rect">
            <a:avLst/>
          </a:prstGeom>
          <a:solidFill>
            <a:srgbClr val="92F6F6"/>
          </a:solidFill>
          <a:ln w="12700">
            <a:noFill/>
            <a:miter lim="800000"/>
            <a:headEnd type="none" w="sm" len="sm"/>
            <a:tailEnd type="none" w="sm" len="sm"/>
          </a:ln>
        </p:spPr>
        <p:txBody>
          <a:bodyPr>
            <a:spAutoFit/>
          </a:bodyPr>
          <a:lstStyle/>
          <a:p>
            <a:pPr eaLnBrk="0" hangingPunct="0">
              <a:spcBef>
                <a:spcPct val="50000"/>
              </a:spcBef>
            </a:pPr>
            <a:r>
              <a:rPr lang="el-GR" altLang="el-GR" sz="2400" i="1" dirty="0"/>
              <a:t>Υπάρχει ταμειακό πρόβλημα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63"/>
                                        </p:tgtEl>
                                        <p:attrNameLst>
                                          <p:attrName>style.visibility</p:attrName>
                                        </p:attrNameLst>
                                      </p:cBhvr>
                                      <p:to>
                                        <p:strVal val="visible"/>
                                      </p:to>
                                    </p:set>
                                    <p:anim calcmode="lin" valueType="num">
                                      <p:cBhvr additive="base">
                                        <p:cTn id="7" dur="500" fill="hold"/>
                                        <p:tgtEl>
                                          <p:spTgt spid="245763"/>
                                        </p:tgtEl>
                                        <p:attrNameLst>
                                          <p:attrName>ppt_x</p:attrName>
                                        </p:attrNameLst>
                                      </p:cBhvr>
                                      <p:tavLst>
                                        <p:tav tm="0">
                                          <p:val>
                                            <p:strVal val="0-#ppt_w/2"/>
                                          </p:val>
                                        </p:tav>
                                        <p:tav tm="100000">
                                          <p:val>
                                            <p:strVal val="#ppt_x"/>
                                          </p:val>
                                        </p:tav>
                                      </p:tavLst>
                                    </p:anim>
                                    <p:anim calcmode="lin" valueType="num">
                                      <p:cBhvr additive="base">
                                        <p:cTn id="8" dur="500" fill="hold"/>
                                        <p:tgtEl>
                                          <p:spTgt spid="2457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64"/>
                                        </p:tgtEl>
                                        <p:attrNameLst>
                                          <p:attrName>style.visibility</p:attrName>
                                        </p:attrNameLst>
                                      </p:cBhvr>
                                      <p:to>
                                        <p:strVal val="visible"/>
                                      </p:to>
                                    </p:set>
                                    <p:anim calcmode="lin" valueType="num">
                                      <p:cBhvr additive="base">
                                        <p:cTn id="13" dur="500" fill="hold"/>
                                        <p:tgtEl>
                                          <p:spTgt spid="245764"/>
                                        </p:tgtEl>
                                        <p:attrNameLst>
                                          <p:attrName>ppt_x</p:attrName>
                                        </p:attrNameLst>
                                      </p:cBhvr>
                                      <p:tavLst>
                                        <p:tav tm="0">
                                          <p:val>
                                            <p:strVal val="0-#ppt_w/2"/>
                                          </p:val>
                                        </p:tav>
                                        <p:tav tm="100000">
                                          <p:val>
                                            <p:strVal val="#ppt_x"/>
                                          </p:val>
                                        </p:tav>
                                      </p:tavLst>
                                    </p:anim>
                                    <p:anim calcmode="lin" valueType="num">
                                      <p:cBhvr additive="base">
                                        <p:cTn id="14" dur="500" fill="hold"/>
                                        <p:tgtEl>
                                          <p:spTgt spid="2457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65"/>
                                        </p:tgtEl>
                                        <p:attrNameLst>
                                          <p:attrName>style.visibility</p:attrName>
                                        </p:attrNameLst>
                                      </p:cBhvr>
                                      <p:to>
                                        <p:strVal val="visible"/>
                                      </p:to>
                                    </p:set>
                                    <p:anim calcmode="lin" valueType="num">
                                      <p:cBhvr additive="base">
                                        <p:cTn id="19" dur="500" fill="hold"/>
                                        <p:tgtEl>
                                          <p:spTgt spid="245765"/>
                                        </p:tgtEl>
                                        <p:attrNameLst>
                                          <p:attrName>ppt_x</p:attrName>
                                        </p:attrNameLst>
                                      </p:cBhvr>
                                      <p:tavLst>
                                        <p:tav tm="0">
                                          <p:val>
                                            <p:strVal val="0-#ppt_w/2"/>
                                          </p:val>
                                        </p:tav>
                                        <p:tav tm="100000">
                                          <p:val>
                                            <p:strVal val="#ppt_x"/>
                                          </p:val>
                                        </p:tav>
                                      </p:tavLst>
                                    </p:anim>
                                    <p:anim calcmode="lin" valueType="num">
                                      <p:cBhvr additive="base">
                                        <p:cTn id="20" dur="500" fill="hold"/>
                                        <p:tgtEl>
                                          <p:spTgt spid="2457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64" grpId="0" autoUpdateAnimBg="0"/>
      <p:bldP spid="245765" grpId="0" animBg="1" autoUpdateAnimBg="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778098"/>
          </a:xfrm>
        </p:spPr>
        <p:txBody>
          <a:bodyPr/>
          <a:lstStyle/>
          <a:p>
            <a:pPr eaLnBrk="1" hangingPunct="1"/>
            <a:r>
              <a:rPr lang="el-GR" altLang="el-GR" b="1" u="sng" dirty="0" smtClean="0"/>
              <a:t>Συνέχεια παραδείγματος</a:t>
            </a:r>
          </a:p>
        </p:txBody>
      </p:sp>
      <p:sp>
        <p:nvSpPr>
          <p:cNvPr id="181251" name="Rectangle 3"/>
          <p:cNvSpPr>
            <a:spLocks noGrp="1" noChangeArrowheads="1"/>
          </p:cNvSpPr>
          <p:nvPr>
            <p:ph type="body" idx="1"/>
          </p:nvPr>
        </p:nvSpPr>
        <p:spPr/>
        <p:txBody>
          <a:bodyPr/>
          <a:lstStyle/>
          <a:p>
            <a:pPr eaLnBrk="1" hangingPunct="1"/>
            <a:r>
              <a:rPr lang="el-GR" altLang="el-GR" dirty="0" smtClean="0"/>
              <a:t>Έστω ότι το ταμειακό υπόλοιπο του Ιανουαρίου είναι € 2.000 </a:t>
            </a:r>
          </a:p>
        </p:txBody>
      </p:sp>
      <p:graphicFrame>
        <p:nvGraphicFramePr>
          <p:cNvPr id="246788" name="Object 4"/>
          <p:cNvGraphicFramePr>
            <a:graphicFrameLocks noChangeAspect="1"/>
          </p:cNvGraphicFramePr>
          <p:nvPr/>
        </p:nvGraphicFramePr>
        <p:xfrm>
          <a:off x="1331640" y="2636912"/>
          <a:ext cx="6858000" cy="1985962"/>
        </p:xfrm>
        <a:graphic>
          <a:graphicData uri="http://schemas.openxmlformats.org/presentationml/2006/ole">
            <p:oleObj spid="_x0000_s539650" name="Φύλλο εργασίας" r:id="rId4" imgW="3037680" imgH="923040" progId="Excel.Sheet.8">
              <p:embed/>
            </p:oleObj>
          </a:graphicData>
        </a:graphic>
      </p:graphicFrame>
      <p:sp>
        <p:nvSpPr>
          <p:cNvPr id="246789" name="Rectangle 5"/>
          <p:cNvSpPr>
            <a:spLocks noChangeArrowheads="1"/>
          </p:cNvSpPr>
          <p:nvPr/>
        </p:nvSpPr>
        <p:spPr bwMode="auto">
          <a:xfrm>
            <a:off x="1331640" y="5877272"/>
            <a:ext cx="5638800" cy="457200"/>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eaLnBrk="0" hangingPunct="0"/>
            <a:r>
              <a:rPr lang="el-GR" altLang="el-GR" sz="2400" i="1" dirty="0"/>
              <a:t>Αρχικό Υπόλοιπο Ταμείου </a:t>
            </a:r>
            <a:r>
              <a:rPr lang="el-GR" altLang="el-GR" sz="2400" i="1" dirty="0" smtClean="0"/>
              <a:t>Μαρτίου </a:t>
            </a:r>
            <a:r>
              <a:rPr lang="el-GR" altLang="el-GR" sz="2400" i="1" dirty="0"/>
              <a:t>?</a:t>
            </a:r>
          </a:p>
        </p:txBody>
      </p:sp>
      <p:grpSp>
        <p:nvGrpSpPr>
          <p:cNvPr id="2" name="Group 6"/>
          <p:cNvGrpSpPr>
            <a:grpSpLocks/>
          </p:cNvGrpSpPr>
          <p:nvPr/>
        </p:nvGrpSpPr>
        <p:grpSpPr bwMode="auto">
          <a:xfrm>
            <a:off x="7010400" y="4953000"/>
            <a:ext cx="1371600" cy="1371600"/>
            <a:chOff x="4416" y="3120"/>
            <a:chExt cx="864" cy="864"/>
          </a:xfrm>
        </p:grpSpPr>
        <p:sp>
          <p:nvSpPr>
            <p:cNvPr id="181255" name="Rectangle 7"/>
            <p:cNvSpPr>
              <a:spLocks noChangeArrowheads="1"/>
            </p:cNvSpPr>
            <p:nvPr/>
          </p:nvSpPr>
          <p:spPr bwMode="auto">
            <a:xfrm>
              <a:off x="4416" y="3648"/>
              <a:ext cx="864" cy="336"/>
            </a:xfrm>
            <a:prstGeom prst="rect">
              <a:avLst/>
            </a:prstGeom>
            <a:solidFill>
              <a:srgbClr val="92F6F6"/>
            </a:solidFill>
            <a:ln w="12700">
              <a:solidFill>
                <a:schemeClr val="tx1"/>
              </a:solidFill>
              <a:miter lim="800000"/>
              <a:headEnd type="none" w="sm" len="sm"/>
              <a:tailEnd type="none" w="sm" len="sm"/>
            </a:ln>
          </p:spPr>
          <p:txBody>
            <a:bodyPr wrap="none" anchor="ctr"/>
            <a:lstStyle/>
            <a:p>
              <a:pPr algn="ctr" eaLnBrk="0" hangingPunct="0"/>
              <a:r>
                <a:rPr lang="el-GR" altLang="el-GR" sz="2400" dirty="0"/>
                <a:t>€ 600</a:t>
              </a:r>
            </a:p>
          </p:txBody>
        </p:sp>
        <p:sp>
          <p:nvSpPr>
            <p:cNvPr id="181256" name="AutoShape 8"/>
            <p:cNvSpPr>
              <a:spLocks noChangeArrowheads="1"/>
            </p:cNvSpPr>
            <p:nvPr/>
          </p:nvSpPr>
          <p:spPr bwMode="auto">
            <a:xfrm>
              <a:off x="4656" y="3120"/>
              <a:ext cx="480" cy="480"/>
            </a:xfrm>
            <a:prstGeom prst="downArrow">
              <a:avLst>
                <a:gd name="adj1" fmla="val 50000"/>
                <a:gd name="adj2" fmla="val 25000"/>
              </a:avLst>
            </a:prstGeom>
            <a:solidFill>
              <a:srgbClr val="B93BA7"/>
            </a:solidFill>
            <a:ln w="12700">
              <a:solidFill>
                <a:schemeClr val="tx1"/>
              </a:solidFill>
              <a:miter lim="800000"/>
              <a:headEnd type="none" w="sm" len="sm"/>
              <a:tailEnd type="none" w="sm" len="sm"/>
            </a:ln>
          </p:spPr>
          <p:txBody>
            <a:bodyPr wrap="none" anchor="ctr"/>
            <a:lstStyle/>
            <a:p>
              <a:pPr algn="ctr" eaLnBrk="0" hangingPunct="0"/>
              <a:endParaRPr lang="en-GB" altLang="el-GR" sz="2400" dirty="0">
                <a:solidFill>
                  <a:srgbClr val="167A1D"/>
                </a:solidFill>
                <a:latin typeface="Times New Roman" pitchFamily="18" charset="0"/>
              </a:endParaRPr>
            </a:p>
          </p:txBody>
        </p:sp>
      </p:grpSp>
      <p:sp>
        <p:nvSpPr>
          <p:cNvPr id="9" name="Rectangle 6"/>
          <p:cNvSpPr>
            <a:spLocks noChangeArrowheads="1"/>
          </p:cNvSpPr>
          <p:nvPr/>
        </p:nvSpPr>
        <p:spPr bwMode="auto">
          <a:xfrm>
            <a:off x="1043608" y="1052736"/>
            <a:ext cx="7389440" cy="457200"/>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eaLnBrk="0" hangingPunct="0"/>
            <a:r>
              <a:rPr lang="el-GR" altLang="el-GR" sz="2400" i="1" dirty="0"/>
              <a:t>Εξαρτάται από το ταμειακό υπόλοιπο </a:t>
            </a:r>
            <a:r>
              <a:rPr lang="el-GR" altLang="el-GR" sz="2400" i="1" dirty="0" smtClean="0"/>
              <a:t>του Ιανουαρίου</a:t>
            </a:r>
            <a:endParaRPr lang="el-GR" altLang="el-GR" sz="2400" i="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 calcmode="lin" valueType="num">
                                      <p:cBhvr additive="base">
                                        <p:cTn id="7" dur="500" fill="hold"/>
                                        <p:tgtEl>
                                          <p:spTgt spid="246788"/>
                                        </p:tgtEl>
                                        <p:attrNameLst>
                                          <p:attrName>ppt_x</p:attrName>
                                        </p:attrNameLst>
                                      </p:cBhvr>
                                      <p:tavLst>
                                        <p:tav tm="0">
                                          <p:val>
                                            <p:strVal val="0-#ppt_w/2"/>
                                          </p:val>
                                        </p:tav>
                                        <p:tav tm="100000">
                                          <p:val>
                                            <p:strVal val="#ppt_x"/>
                                          </p:val>
                                        </p:tav>
                                      </p:tavLst>
                                    </p:anim>
                                    <p:anim calcmode="lin" valueType="num">
                                      <p:cBhvr additive="base">
                                        <p:cTn id="8" dur="500" fill="hold"/>
                                        <p:tgtEl>
                                          <p:spTgt spid="2467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6789"/>
                                        </p:tgtEl>
                                        <p:attrNameLst>
                                          <p:attrName>style.visibility</p:attrName>
                                        </p:attrNameLst>
                                      </p:cBhvr>
                                      <p:to>
                                        <p:strVal val="visible"/>
                                      </p:to>
                                    </p:set>
                                    <p:anim calcmode="lin" valueType="num">
                                      <p:cBhvr additive="base">
                                        <p:cTn id="13" dur="500" fill="hold"/>
                                        <p:tgtEl>
                                          <p:spTgt spid="246789"/>
                                        </p:tgtEl>
                                        <p:attrNameLst>
                                          <p:attrName>ppt_x</p:attrName>
                                        </p:attrNameLst>
                                      </p:cBhvr>
                                      <p:tavLst>
                                        <p:tav tm="0">
                                          <p:val>
                                            <p:strVal val="0-#ppt_w/2"/>
                                          </p:val>
                                        </p:tav>
                                        <p:tav tm="100000">
                                          <p:val>
                                            <p:strVal val="#ppt_x"/>
                                          </p:val>
                                        </p:tav>
                                      </p:tavLst>
                                    </p:anim>
                                    <p:anim calcmode="lin" valueType="num">
                                      <p:cBhvr additive="base">
                                        <p:cTn id="14" dur="500" fill="hold"/>
                                        <p:tgtEl>
                                          <p:spTgt spid="2467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animBg="1" autoUpdateAnimBg="0"/>
      <p:bldP spid="9" grpId="0" animBg="1" autoUpdateAnimBg="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Τίτλος 1"/>
          <p:cNvSpPr>
            <a:spLocks noGrp="1"/>
          </p:cNvSpPr>
          <p:nvPr>
            <p:ph type="title"/>
          </p:nvPr>
        </p:nvSpPr>
        <p:spPr/>
        <p:txBody>
          <a:bodyPr/>
          <a:lstStyle/>
          <a:p>
            <a:r>
              <a:rPr lang="el-GR" altLang="el-GR" sz="3600" b="1" u="sng" dirty="0" smtClean="0">
                <a:solidFill>
                  <a:srgbClr val="FF0000"/>
                </a:solidFill>
              </a:rPr>
              <a:t>ΕΠΕΝΔΥΣΕΙΣ &amp; ΤΑΜΕΙΑΚΕΣ ΡΟΕΣ</a:t>
            </a:r>
            <a:br>
              <a:rPr lang="el-GR" altLang="el-GR" sz="3600" b="1" u="sng" dirty="0" smtClean="0">
                <a:solidFill>
                  <a:srgbClr val="FF0000"/>
                </a:solidFill>
              </a:rPr>
            </a:br>
            <a:endParaRPr lang="el-GR" altLang="el-GR" sz="3600" b="1" u="sng" dirty="0" smtClean="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7875"/>
          </a:xfrm>
        </p:spPr>
        <p:txBody>
          <a:bodyPr/>
          <a:lstStyle/>
          <a:p>
            <a:pPr eaLnBrk="1" hangingPunct="1"/>
            <a:r>
              <a:rPr lang="el-GR" altLang="el-GR" b="1" dirty="0" smtClean="0"/>
              <a:t>ΟΙΚΟΝΟΜΙΚΕΣ ΚΑΤΑΣΤΑΣΕΙΣ</a:t>
            </a:r>
          </a:p>
        </p:txBody>
      </p:sp>
      <p:sp>
        <p:nvSpPr>
          <p:cNvPr id="28675" name="Rectangle 3"/>
          <p:cNvSpPr>
            <a:spLocks noGrp="1" noChangeArrowheads="1"/>
          </p:cNvSpPr>
          <p:nvPr>
            <p:ph type="body" idx="1"/>
          </p:nvPr>
        </p:nvSpPr>
        <p:spPr>
          <a:xfrm>
            <a:off x="457200" y="1052513"/>
            <a:ext cx="8229600" cy="5545137"/>
          </a:xfrm>
        </p:spPr>
        <p:txBody>
          <a:bodyPr/>
          <a:lstStyle/>
          <a:p>
            <a:pPr algn="just" eaLnBrk="1" hangingPunct="1">
              <a:lnSpc>
                <a:spcPct val="90000"/>
              </a:lnSpc>
            </a:pPr>
            <a:r>
              <a:rPr lang="el-GR" altLang="el-GR" dirty="0" smtClean="0"/>
              <a:t>Η Διοίκηση, μέσα από την έκθεση της Γενικής Συνέλευσης προσπαθεί να εξηγήσει σε σχέση με το παρελθόν τι πραγματικά συνέβη </a:t>
            </a:r>
            <a:endParaRPr lang="el-GR" altLang="el-GR" b="1" dirty="0" smtClean="0"/>
          </a:p>
          <a:p>
            <a:pPr lvl="1" algn="just" eaLnBrk="1" hangingPunct="1">
              <a:lnSpc>
                <a:spcPct val="90000"/>
              </a:lnSpc>
            </a:pPr>
            <a:r>
              <a:rPr lang="el-GR" altLang="el-GR" b="1" dirty="0" smtClean="0"/>
              <a:t>στα ενεργητικά, </a:t>
            </a:r>
          </a:p>
          <a:p>
            <a:pPr lvl="1" algn="just" eaLnBrk="1" hangingPunct="1">
              <a:lnSpc>
                <a:spcPct val="90000"/>
              </a:lnSpc>
            </a:pPr>
            <a:r>
              <a:rPr lang="el-GR" altLang="el-GR" b="1" dirty="0" smtClean="0"/>
              <a:t>στα κέρδη και </a:t>
            </a:r>
          </a:p>
          <a:p>
            <a:pPr lvl="1" algn="just" eaLnBrk="1" hangingPunct="1">
              <a:lnSpc>
                <a:spcPct val="90000"/>
              </a:lnSpc>
            </a:pPr>
            <a:r>
              <a:rPr lang="el-GR" altLang="el-GR" b="1" dirty="0" smtClean="0"/>
              <a:t>στα μερίσματα συγκριτικά με την προηγούμενη χρήση.</a:t>
            </a:r>
            <a:r>
              <a:rPr lang="el-GR" altLang="el-GR" dirty="0" smtClean="0"/>
              <a:t> </a:t>
            </a:r>
          </a:p>
          <a:p>
            <a:pPr algn="just" eaLnBrk="1" hangingPunct="1">
              <a:lnSpc>
                <a:spcPct val="90000"/>
              </a:lnSpc>
            </a:pPr>
            <a:r>
              <a:rPr lang="el-GR" altLang="el-GR" dirty="0" smtClean="0"/>
              <a:t>Για το μέλλον δίνει την πορεία πλεύσης </a:t>
            </a:r>
            <a:endParaRPr lang="el-GR" altLang="el-GR" b="1" dirty="0" smtClean="0"/>
          </a:p>
          <a:p>
            <a:pPr lvl="1" algn="just" eaLnBrk="1" hangingPunct="1">
              <a:lnSpc>
                <a:spcPct val="90000"/>
              </a:lnSpc>
            </a:pPr>
            <a:r>
              <a:rPr lang="el-GR" altLang="el-GR" b="1" dirty="0" smtClean="0"/>
              <a:t>αναφέρεται στις μεταβολές που αναμένονται και οι οποίες θα επηρεάσουν τις προοπτικές της επιχείρησης</a:t>
            </a:r>
            <a:r>
              <a:rPr lang="el-GR" altLang="el-GR" dirty="0" smtClean="0"/>
              <a:t>.</a:t>
            </a:r>
            <a:r>
              <a:rPr lang="el-GR" altLang="el-GR" sz="3200" dirty="0" smtClean="0"/>
              <a:t> </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0" y="0"/>
            <a:ext cx="9144000" cy="1268413"/>
          </a:xfrm>
        </p:spPr>
        <p:txBody>
          <a:bodyPr/>
          <a:lstStyle/>
          <a:p>
            <a:pPr eaLnBrk="1" hangingPunct="1"/>
            <a:r>
              <a:rPr lang="el-GR" altLang="el-GR" sz="3600" b="1" u="sng" dirty="0" smtClean="0">
                <a:solidFill>
                  <a:schemeClr val="folHlink"/>
                </a:solidFill>
              </a:rPr>
              <a:t>Οι ταμιακές ροές μιας επενδυτικής πρότασης αφορούν 3 κατηγορίες :</a:t>
            </a:r>
          </a:p>
        </p:txBody>
      </p:sp>
      <p:sp>
        <p:nvSpPr>
          <p:cNvPr id="185347" name="Rectangle 3"/>
          <p:cNvSpPr>
            <a:spLocks noGrp="1" noChangeArrowheads="1"/>
          </p:cNvSpPr>
          <p:nvPr>
            <p:ph type="body" idx="1"/>
          </p:nvPr>
        </p:nvSpPr>
        <p:spPr>
          <a:xfrm>
            <a:off x="0" y="1341438"/>
            <a:ext cx="9144000" cy="5516562"/>
          </a:xfrm>
        </p:spPr>
        <p:txBody>
          <a:bodyPr/>
          <a:lstStyle/>
          <a:p>
            <a:pPr marL="609600" indent="-609600" eaLnBrk="1" hangingPunct="1">
              <a:lnSpc>
                <a:spcPct val="90000"/>
              </a:lnSpc>
            </a:pPr>
            <a:r>
              <a:rPr lang="el-GR" altLang="el-GR" b="1" u="sng" dirty="0" smtClean="0"/>
              <a:t>Το αρχικό κόστος μιας επένδυσης</a:t>
            </a:r>
            <a:r>
              <a:rPr lang="el-GR" altLang="el-GR" dirty="0" smtClean="0"/>
              <a:t> </a:t>
            </a:r>
            <a:endParaRPr lang="en-US" altLang="el-GR" dirty="0" smtClean="0"/>
          </a:p>
          <a:p>
            <a:pPr marL="609600" indent="-609600" eaLnBrk="1" hangingPunct="1">
              <a:lnSpc>
                <a:spcPct val="90000"/>
              </a:lnSpc>
            </a:pPr>
            <a:r>
              <a:rPr lang="el-GR" altLang="el-GR" b="1" u="sng" dirty="0" smtClean="0"/>
              <a:t>Τις αυξημένες ταμειακές ροές</a:t>
            </a:r>
            <a:r>
              <a:rPr lang="el-GR" altLang="el-GR" dirty="0" smtClean="0"/>
              <a:t> </a:t>
            </a:r>
            <a:endParaRPr lang="en-US" altLang="el-GR" dirty="0" smtClean="0"/>
          </a:p>
          <a:p>
            <a:pPr marL="609600" indent="-609600" eaLnBrk="1" hangingPunct="1">
              <a:lnSpc>
                <a:spcPct val="90000"/>
              </a:lnSpc>
              <a:buFontTx/>
              <a:buNone/>
            </a:pPr>
            <a:r>
              <a:rPr lang="en-US" altLang="el-GR" dirty="0" smtClean="0"/>
              <a:t>- </a:t>
            </a:r>
            <a:r>
              <a:rPr lang="el-GR" altLang="el-GR" dirty="0" smtClean="0"/>
              <a:t>Αυξημένα έσοδα πέραν των αυξημένων εξόδων</a:t>
            </a:r>
          </a:p>
          <a:p>
            <a:pPr marL="609600" indent="-609600" eaLnBrk="1" hangingPunct="1">
              <a:lnSpc>
                <a:spcPct val="90000"/>
              </a:lnSpc>
              <a:buFontTx/>
              <a:buNone/>
            </a:pPr>
            <a:r>
              <a:rPr lang="en-US" altLang="el-GR" dirty="0" smtClean="0"/>
              <a:t>- </a:t>
            </a:r>
            <a:r>
              <a:rPr lang="el-GR" altLang="el-GR" dirty="0" smtClean="0"/>
              <a:t>Εξοικονόμηση εργατικών , πρώτων υλών και λοιπόν δαπανών</a:t>
            </a:r>
          </a:p>
          <a:p>
            <a:pPr marL="609600" indent="-609600" eaLnBrk="1" hangingPunct="1">
              <a:lnSpc>
                <a:spcPct val="90000"/>
              </a:lnSpc>
              <a:buFontTx/>
              <a:buNone/>
            </a:pPr>
            <a:r>
              <a:rPr lang="en-US" altLang="el-GR" dirty="0" smtClean="0"/>
              <a:t>- </a:t>
            </a:r>
            <a:r>
              <a:rPr lang="el-GR" altLang="el-GR" dirty="0" smtClean="0"/>
              <a:t>Φορολογική εξοικονόμηση από την αύξηση της απόσβεσης </a:t>
            </a:r>
            <a:endParaRPr lang="en-US" altLang="el-GR" dirty="0" smtClean="0"/>
          </a:p>
          <a:p>
            <a:pPr marL="609600" indent="-609600" eaLnBrk="1" hangingPunct="1">
              <a:lnSpc>
                <a:spcPct val="90000"/>
              </a:lnSpc>
            </a:pPr>
            <a:r>
              <a:rPr lang="el-GR" altLang="el-GR" b="1" u="sng" dirty="0" smtClean="0"/>
              <a:t>Την τελική ταμειακή ροή.</a:t>
            </a:r>
            <a:endParaRPr lang="el-GR" altLang="el-GR" dirty="0" smtClean="0"/>
          </a:p>
          <a:p>
            <a:pPr marL="609600" indent="-609600" eaLnBrk="1" hangingPunct="1">
              <a:lnSpc>
                <a:spcPct val="90000"/>
              </a:lnSpc>
              <a:buFontTx/>
              <a:buNone/>
            </a:pPr>
            <a:r>
              <a:rPr lang="en-US" altLang="el-GR" dirty="0" smtClean="0"/>
              <a:t>- </a:t>
            </a:r>
            <a:r>
              <a:rPr lang="el-GR" altLang="el-GR" dirty="0" smtClean="0"/>
              <a:t>Περιλαμβάνει συνήθως την υπολειμματική αξία της επένδυσης </a:t>
            </a: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0"/>
            <a:ext cx="9144000" cy="908050"/>
          </a:xfrm>
        </p:spPr>
        <p:txBody>
          <a:bodyPr/>
          <a:lstStyle/>
          <a:p>
            <a:pPr eaLnBrk="1" hangingPunct="1"/>
            <a:r>
              <a:rPr lang="en-US" altLang="el-GR" sz="4000" b="1" u="sng" dirty="0" smtClean="0"/>
              <a:t/>
            </a:r>
            <a:br>
              <a:rPr lang="en-US" altLang="el-GR" sz="4000" b="1" u="sng" dirty="0" smtClean="0"/>
            </a:br>
            <a:r>
              <a:rPr lang="el-GR" altLang="el-GR" sz="4000" b="1" u="sng" dirty="0" smtClean="0"/>
              <a:t>Παράδειγμα # 1</a:t>
            </a:r>
            <a:r>
              <a:rPr lang="el-GR" altLang="el-GR" sz="4000" u="sng" dirty="0" smtClean="0"/>
              <a:t/>
            </a:r>
            <a:br>
              <a:rPr lang="el-GR" altLang="el-GR" sz="4000" u="sng" dirty="0" smtClean="0"/>
            </a:br>
            <a:endParaRPr lang="el-GR" altLang="el-GR" sz="4000" u="sng" dirty="0" smtClean="0"/>
          </a:p>
        </p:txBody>
      </p:sp>
      <p:sp>
        <p:nvSpPr>
          <p:cNvPr id="186371" name="Rectangle 3"/>
          <p:cNvSpPr>
            <a:spLocks noGrp="1" noChangeArrowheads="1"/>
          </p:cNvSpPr>
          <p:nvPr>
            <p:ph type="body" idx="1"/>
          </p:nvPr>
        </p:nvSpPr>
        <p:spPr/>
        <p:txBody>
          <a:bodyPr/>
          <a:lstStyle/>
          <a:p>
            <a:pPr eaLnBrk="1" hangingPunct="1"/>
            <a:r>
              <a:rPr lang="el-GR" altLang="el-GR" sz="2800" u="sng" dirty="0" smtClean="0"/>
              <a:t>Αντικατάσταση παλαιών μηχανημάτων με νέα</a:t>
            </a:r>
            <a:endParaRPr lang="el-GR" altLang="el-GR" sz="2800" dirty="0" smtClean="0"/>
          </a:p>
          <a:p>
            <a:pPr eaLnBrk="1" hangingPunct="1"/>
            <a:r>
              <a:rPr lang="el-GR" altLang="el-GR" sz="2800" dirty="0" smtClean="0"/>
              <a:t>Κόστος νέων = 106.000.000</a:t>
            </a:r>
          </a:p>
          <a:p>
            <a:pPr eaLnBrk="1" hangingPunct="1"/>
            <a:r>
              <a:rPr lang="el-GR" altLang="el-GR" sz="2800" dirty="0" smtClean="0"/>
              <a:t>Κόστος παλαιών = 50.000.000</a:t>
            </a:r>
          </a:p>
          <a:p>
            <a:pPr eaLnBrk="1" hangingPunct="1"/>
            <a:r>
              <a:rPr lang="el-GR" altLang="el-GR" sz="2800" dirty="0" smtClean="0"/>
              <a:t>Χρόνος αγοράς παλαιών = πριν 3 έτη</a:t>
            </a:r>
          </a:p>
          <a:p>
            <a:pPr eaLnBrk="1" hangingPunct="1"/>
            <a:r>
              <a:rPr lang="el-GR" altLang="el-GR" sz="2800" dirty="0" smtClean="0"/>
              <a:t>Σημερινή τιμή πώλησης παλαιών = 25.000.000</a:t>
            </a:r>
          </a:p>
          <a:p>
            <a:pPr eaLnBrk="1" hangingPunct="1"/>
            <a:r>
              <a:rPr lang="el-GR" altLang="el-GR" sz="2800" dirty="0" smtClean="0"/>
              <a:t>Συντελεστής απόσβεσης = 20% (σταθερή μέθοδος)</a:t>
            </a:r>
          </a:p>
          <a:p>
            <a:pPr eaLnBrk="1" hangingPunct="1"/>
            <a:r>
              <a:rPr lang="el-GR" altLang="el-GR" sz="2800" dirty="0" smtClean="0"/>
              <a:t>Φορολογικός συντελεστής = 40%</a:t>
            </a: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836613"/>
          </a:xfrm>
        </p:spPr>
        <p:txBody>
          <a:bodyPr/>
          <a:lstStyle/>
          <a:p>
            <a:pPr eaLnBrk="1" hangingPunct="1"/>
            <a:r>
              <a:rPr lang="en-US" altLang="el-GR" sz="4000" u="sng" dirty="0" smtClean="0"/>
              <a:t/>
            </a:r>
            <a:br>
              <a:rPr lang="en-US" altLang="el-GR" sz="4000" u="sng" dirty="0" smtClean="0"/>
            </a:br>
            <a:r>
              <a:rPr lang="el-GR" altLang="el-GR" sz="4000" u="sng" dirty="0" smtClean="0"/>
              <a:t>Λύση</a:t>
            </a:r>
            <a:r>
              <a:rPr lang="el-GR" altLang="el-GR" sz="4000" dirty="0" smtClean="0"/>
              <a:t/>
            </a:r>
            <a:br>
              <a:rPr lang="el-GR" altLang="el-GR" sz="4000" dirty="0" smtClean="0"/>
            </a:br>
            <a:endParaRPr lang="el-GR" altLang="el-GR" sz="4000" dirty="0" smtClean="0"/>
          </a:p>
        </p:txBody>
      </p:sp>
      <p:sp>
        <p:nvSpPr>
          <p:cNvPr id="249859" name="Rectangle 3"/>
          <p:cNvSpPr>
            <a:spLocks noGrp="1" noChangeArrowheads="1"/>
          </p:cNvSpPr>
          <p:nvPr>
            <p:ph type="body" idx="1"/>
          </p:nvPr>
        </p:nvSpPr>
        <p:spPr>
          <a:xfrm>
            <a:off x="0" y="981075"/>
            <a:ext cx="9144000" cy="5876925"/>
          </a:xfrm>
        </p:spPr>
        <p:txBody>
          <a:bodyPr/>
          <a:lstStyle/>
          <a:p>
            <a:pPr eaLnBrk="1" hangingPunct="1"/>
            <a:r>
              <a:rPr lang="el-GR" altLang="el-GR" sz="2800" dirty="0" smtClean="0"/>
              <a:t>Συνολική αποσβεσθείσα αξία παλαιών μηχανημάτων = 50.000.000 Χ 20% Χ 3 =</a:t>
            </a:r>
            <a:r>
              <a:rPr lang="en-US" altLang="el-GR" sz="2800" dirty="0" smtClean="0"/>
              <a:t> </a:t>
            </a:r>
            <a:r>
              <a:rPr lang="el-GR" altLang="el-GR" sz="2800" dirty="0" smtClean="0"/>
              <a:t>30.000.000 .</a:t>
            </a:r>
          </a:p>
          <a:p>
            <a:pPr eaLnBrk="1" hangingPunct="1"/>
            <a:r>
              <a:rPr lang="el-GR" altLang="el-GR" sz="2800" dirty="0" smtClean="0"/>
              <a:t> Άρα κέρδος από πώληση παλαιού = 25.000.000 – 20.000.000 = 5.000.000</a:t>
            </a:r>
          </a:p>
          <a:p>
            <a:pPr eaLnBrk="1" hangingPunct="1"/>
            <a:r>
              <a:rPr lang="el-GR" altLang="el-GR" sz="2800" dirty="0" smtClean="0"/>
              <a:t>Άρα η εταιρία θα πληρώσει φόρο = 5.000.000 Χ 40% = 2.000.000</a:t>
            </a:r>
          </a:p>
          <a:p>
            <a:pPr eaLnBrk="1" hangingPunct="1"/>
            <a:r>
              <a:rPr lang="el-GR" altLang="el-GR" sz="2800" dirty="0" smtClean="0"/>
              <a:t>Άρα οι αρχικές εκροές = 106.000.000 + 2.000.000 = 108.000.000</a:t>
            </a:r>
          </a:p>
          <a:p>
            <a:pPr eaLnBrk="1" hangingPunct="1"/>
            <a:r>
              <a:rPr lang="el-GR" altLang="el-GR" sz="2800" dirty="0" smtClean="0"/>
              <a:t>Και οι αρχικές εισροές = 25.000.000 (από την πώληση των παλαιών)</a:t>
            </a:r>
          </a:p>
          <a:p>
            <a:pPr eaLnBrk="1" hangingPunct="1"/>
            <a:r>
              <a:rPr lang="el-GR" altLang="el-GR" sz="2800" dirty="0" smtClean="0"/>
              <a:t>Άρα αρχικό κόστος επένδυσης = 108.000.000 – 25.000.000 = </a:t>
            </a:r>
            <a:r>
              <a:rPr lang="el-GR" altLang="el-GR" sz="2800" b="1" dirty="0" smtClean="0"/>
              <a:t>83.000.000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500" fill="hold"/>
                                        <p:tgtEl>
                                          <p:spTgt spid="249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additive="base">
                                        <p:cTn id="13" dur="500" fill="hold"/>
                                        <p:tgtEl>
                                          <p:spTgt spid="249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9859">
                                            <p:txEl>
                                              <p:pRg st="2" end="2"/>
                                            </p:txEl>
                                          </p:spTgt>
                                        </p:tgtEl>
                                        <p:attrNameLst>
                                          <p:attrName>style.visibility</p:attrName>
                                        </p:attrNameLst>
                                      </p:cBhvr>
                                      <p:to>
                                        <p:strVal val="visible"/>
                                      </p:to>
                                    </p:set>
                                    <p:anim calcmode="lin" valueType="num">
                                      <p:cBhvr additive="base">
                                        <p:cTn id="19" dur="500" fill="hold"/>
                                        <p:tgtEl>
                                          <p:spTgt spid="249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9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 calcmode="lin" valueType="num">
                                      <p:cBhvr additive="base">
                                        <p:cTn id="25" dur="500" fill="hold"/>
                                        <p:tgtEl>
                                          <p:spTgt spid="249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98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9859">
                                            <p:txEl>
                                              <p:pRg st="4" end="4"/>
                                            </p:txEl>
                                          </p:spTgt>
                                        </p:tgtEl>
                                        <p:attrNameLst>
                                          <p:attrName>style.visibility</p:attrName>
                                        </p:attrNameLst>
                                      </p:cBhvr>
                                      <p:to>
                                        <p:strVal val="visible"/>
                                      </p:to>
                                    </p:set>
                                    <p:anim calcmode="lin" valueType="num">
                                      <p:cBhvr additive="base">
                                        <p:cTn id="31" dur="500" fill="hold"/>
                                        <p:tgtEl>
                                          <p:spTgt spid="2498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98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9859">
                                            <p:txEl>
                                              <p:pRg st="5" end="5"/>
                                            </p:txEl>
                                          </p:spTgt>
                                        </p:tgtEl>
                                        <p:attrNameLst>
                                          <p:attrName>style.visibility</p:attrName>
                                        </p:attrNameLst>
                                      </p:cBhvr>
                                      <p:to>
                                        <p:strVal val="visible"/>
                                      </p:to>
                                    </p:set>
                                    <p:anim calcmode="lin" valueType="num">
                                      <p:cBhvr additive="base">
                                        <p:cTn id="37" dur="500" fill="hold"/>
                                        <p:tgtEl>
                                          <p:spTgt spid="2498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98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l-GR" altLang="el-GR" sz="4000" b="1" u="sng" dirty="0" smtClean="0"/>
              <a:t>Παράδειγμα # 4</a:t>
            </a:r>
            <a:r>
              <a:rPr lang="el-GR" altLang="el-GR" sz="4000" b="1" dirty="0" smtClean="0"/>
              <a:t/>
            </a:r>
            <a:br>
              <a:rPr lang="el-GR" altLang="el-GR" sz="4000" b="1" dirty="0" smtClean="0"/>
            </a:br>
            <a:endParaRPr lang="el-GR" altLang="el-GR" sz="4000" b="1" dirty="0" smtClean="0"/>
          </a:p>
        </p:txBody>
      </p:sp>
      <p:sp>
        <p:nvSpPr>
          <p:cNvPr id="188419" name="Rectangle 3"/>
          <p:cNvSpPr>
            <a:spLocks noGrp="1" noChangeArrowheads="1"/>
          </p:cNvSpPr>
          <p:nvPr>
            <p:ph type="body" idx="1"/>
          </p:nvPr>
        </p:nvSpPr>
        <p:spPr>
          <a:xfrm>
            <a:off x="457200" y="1052736"/>
            <a:ext cx="8229600" cy="5328592"/>
          </a:xfrm>
        </p:spPr>
        <p:txBody>
          <a:bodyPr/>
          <a:lstStyle/>
          <a:p>
            <a:pPr eaLnBrk="1" hangingPunct="1">
              <a:lnSpc>
                <a:spcPct val="80000"/>
              </a:lnSpc>
            </a:pPr>
            <a:r>
              <a:rPr lang="el-GR" altLang="el-GR" sz="2800" u="sng" dirty="0" smtClean="0"/>
              <a:t>Αντικατάσταση παλαιών μηχανημάτων με νέα</a:t>
            </a:r>
          </a:p>
          <a:p>
            <a:pPr eaLnBrk="1" hangingPunct="1">
              <a:lnSpc>
                <a:spcPct val="80000"/>
              </a:lnSpc>
            </a:pPr>
            <a:r>
              <a:rPr lang="el-GR" altLang="el-GR" sz="2800" dirty="0" smtClean="0"/>
              <a:t>Αύξηση ετησίων πωλήσεων κατά 110.000 και έξοδα κατά 30.000 για 5 έτη.</a:t>
            </a:r>
          </a:p>
          <a:p>
            <a:pPr eaLnBrk="1" hangingPunct="1">
              <a:lnSpc>
                <a:spcPct val="80000"/>
              </a:lnSpc>
            </a:pPr>
            <a:r>
              <a:rPr lang="el-GR" altLang="el-GR" sz="2800" dirty="0" smtClean="0"/>
              <a:t>Κόστος νέων = 300.000,000</a:t>
            </a:r>
          </a:p>
          <a:p>
            <a:pPr eaLnBrk="1" hangingPunct="1">
              <a:lnSpc>
                <a:spcPct val="80000"/>
              </a:lnSpc>
            </a:pPr>
            <a:r>
              <a:rPr lang="el-GR" altLang="el-GR" sz="2800" dirty="0" smtClean="0"/>
              <a:t>Κόστος παλαιών = 100.000.000</a:t>
            </a:r>
          </a:p>
          <a:p>
            <a:pPr eaLnBrk="1" hangingPunct="1">
              <a:lnSpc>
                <a:spcPct val="80000"/>
              </a:lnSpc>
            </a:pPr>
            <a:r>
              <a:rPr lang="el-GR" altLang="el-GR" sz="2800" dirty="0" smtClean="0"/>
              <a:t>Χρόνος αγοράς παλαιών = πριν 3 έτη</a:t>
            </a:r>
          </a:p>
          <a:p>
            <a:pPr eaLnBrk="1" hangingPunct="1">
              <a:lnSpc>
                <a:spcPct val="80000"/>
              </a:lnSpc>
            </a:pPr>
            <a:r>
              <a:rPr lang="el-GR" altLang="el-GR" sz="2800" dirty="0" smtClean="0"/>
              <a:t>Συντελεστής απόσβεσης = 20% (σταθερή μέθοδος)</a:t>
            </a:r>
          </a:p>
          <a:p>
            <a:pPr eaLnBrk="1" hangingPunct="1">
              <a:lnSpc>
                <a:spcPct val="80000"/>
              </a:lnSpc>
            </a:pPr>
            <a:r>
              <a:rPr lang="el-GR" altLang="el-GR" sz="2800" dirty="0" smtClean="0"/>
              <a:t>Φορολογικός συντελεστής = 40%</a:t>
            </a:r>
          </a:p>
          <a:p>
            <a:pPr eaLnBrk="1" hangingPunct="1">
              <a:lnSpc>
                <a:spcPct val="80000"/>
              </a:lnSpc>
            </a:pPr>
            <a:r>
              <a:rPr lang="el-GR" altLang="el-GR" sz="2800" dirty="0" smtClean="0"/>
              <a:t>Να υπολογισθούν οι μετά τους φόρους ετήσιες αυξημένες ταμειακές ροές.</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l-GR" altLang="el-GR" b="1" u="sng" dirty="0" smtClean="0"/>
              <a:t>ΛΥΣΗ</a:t>
            </a:r>
          </a:p>
        </p:txBody>
      </p:sp>
      <p:graphicFrame>
        <p:nvGraphicFramePr>
          <p:cNvPr id="251907" name="Group 3"/>
          <p:cNvGraphicFramePr>
            <a:graphicFrameLocks noGrp="1"/>
          </p:cNvGraphicFramePr>
          <p:nvPr>
            <p:ph idx="1"/>
          </p:nvPr>
        </p:nvGraphicFramePr>
        <p:xfrm>
          <a:off x="0" y="1628775"/>
          <a:ext cx="9144000" cy="4494214"/>
        </p:xfrm>
        <a:graphic>
          <a:graphicData uri="http://schemas.openxmlformats.org/drawingml/2006/table">
            <a:tbl>
              <a:tblPr/>
              <a:tblGrid>
                <a:gridCol w="539750"/>
                <a:gridCol w="1295400"/>
                <a:gridCol w="1081088"/>
                <a:gridCol w="1079500"/>
                <a:gridCol w="1152525"/>
                <a:gridCol w="1447800"/>
                <a:gridCol w="1144587"/>
                <a:gridCol w="1403350"/>
              </a:tblGrid>
              <a:tr h="720725">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ΕΤΗ</a:t>
                      </a: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ΠΡΟΣΘΕΤΑ</a:t>
                      </a:r>
                      <a:r>
                        <a:rPr kumimoji="0" lang="en-US" altLang="el-GR" sz="1000" b="1" i="0" u="sng" strike="noStrike" cap="none" normalizeH="0" baseline="0" dirty="0" smtClean="0">
                          <a:ln>
                            <a:noFill/>
                          </a:ln>
                          <a:solidFill>
                            <a:schemeClr val="tx1"/>
                          </a:solidFill>
                          <a:effectLst/>
                          <a:latin typeface="Arial" pitchFamily="34" charset="0"/>
                          <a:cs typeface="Times New Roman" pitchFamily="18" charset="0"/>
                        </a:rPr>
                        <a:t> </a:t>
                      </a: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ΕΣΟΔΑ</a:t>
                      </a: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Arial" pitchFamily="34" charset="0"/>
                        </a:rPr>
                        <a:t>ΝΕΑ</a:t>
                      </a:r>
                      <a:r>
                        <a:rPr kumimoji="0" lang="en-US" altLang="el-GR" sz="1000" b="1" i="0" u="sng" strike="noStrike" cap="none" normalizeH="0" baseline="0" dirty="0" smtClean="0">
                          <a:ln>
                            <a:noFill/>
                          </a:ln>
                          <a:solidFill>
                            <a:schemeClr val="tx1"/>
                          </a:solidFill>
                          <a:effectLst/>
                          <a:latin typeface="Arial" pitchFamily="34" charset="0"/>
                          <a:cs typeface="Arial" pitchFamily="34" charset="0"/>
                        </a:rPr>
                        <a:t> </a:t>
                      </a:r>
                      <a:r>
                        <a:rPr kumimoji="0" lang="el-GR" altLang="el-GR" sz="1000" b="1" i="0" u="sng" strike="noStrike" cap="none" normalizeH="0" baseline="0" dirty="0" smtClean="0">
                          <a:ln>
                            <a:noFill/>
                          </a:ln>
                          <a:solidFill>
                            <a:schemeClr val="tx1"/>
                          </a:solidFill>
                          <a:effectLst/>
                          <a:latin typeface="Arial" pitchFamily="34" charset="0"/>
                          <a:cs typeface="Arial" pitchFamily="34" charset="0"/>
                        </a:rPr>
                        <a:t>ΑΠΟΣΒΕΣΗ</a:t>
                      </a:r>
                      <a:endParaRPr kumimoji="0" lang="el-GR" altLang="el-GR" sz="1000" b="1" i="0" u="sng" strike="noStrike" cap="none" normalizeH="0" baseline="0" dirty="0" smtClean="0">
                        <a:ln>
                          <a:noFill/>
                        </a:ln>
                        <a:solidFill>
                          <a:schemeClr val="tx1"/>
                        </a:solidFill>
                        <a:effectLst/>
                        <a:latin typeface="Arial"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(3)</a:t>
                      </a:r>
                      <a:endParaRPr kumimoji="0" lang="el-GR" altLang="el-GR" sz="1000" b="1" i="0" u="sng"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ΥΠΑΡΧΟΥΣΑ ΑΠΟΣΒΕΣΗ</a:t>
                      </a: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ΠΡΟΣΘΕΤΗ</a:t>
                      </a:r>
                      <a:r>
                        <a:rPr kumimoji="0" lang="en-US" altLang="el-GR" sz="1000" b="1" i="0" u="sng" strike="noStrike" cap="none" normalizeH="0" baseline="0" dirty="0" smtClean="0">
                          <a:ln>
                            <a:noFill/>
                          </a:ln>
                          <a:solidFill>
                            <a:schemeClr val="tx1"/>
                          </a:solidFill>
                          <a:effectLst/>
                          <a:latin typeface="Arial" pitchFamily="34" charset="0"/>
                          <a:cs typeface="Times New Roman" pitchFamily="18" charset="0"/>
                        </a:rPr>
                        <a:t> </a:t>
                      </a: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ΑΠΟΣΒΕΣΗ</a:t>
                      </a:r>
                      <a:r>
                        <a:rPr kumimoji="0" lang="en-US" altLang="el-GR" sz="1000" b="1" i="0" u="sng" strike="noStrike" cap="none" normalizeH="0" baseline="0" dirty="0" smtClean="0">
                          <a:ln>
                            <a:noFill/>
                          </a:ln>
                          <a:solidFill>
                            <a:schemeClr val="tx1"/>
                          </a:solidFill>
                          <a:effectLst/>
                          <a:latin typeface="Arial" pitchFamily="34" charset="0"/>
                          <a:cs typeface="Times New Roman" pitchFamily="18" charset="0"/>
                        </a:rPr>
                        <a:t> </a:t>
                      </a:r>
                      <a:endParaRPr kumimoji="0" lang="el-GR" altLang="el-GR" sz="1000" b="1" i="0" u="sng" strike="noStrike" cap="none" normalizeH="0" baseline="0" dirty="0" smtClean="0">
                        <a:ln>
                          <a:noFill/>
                        </a:ln>
                        <a:solidFill>
                          <a:schemeClr val="tx1"/>
                        </a:solidFill>
                        <a:effectLst/>
                        <a:latin typeface="Arial"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(5)=(3)-(4)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ΠΡΟΣΘΕΤΑ ΦΟΡΟΛΟΓΗΤΕΑ  ΕΣΟΔΑ</a:t>
                      </a: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(6)=(2)-(5)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ΠΡΟΣΘΕΤΟΙ ΦΟΡΟΙ</a:t>
                      </a: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(7)= 0,4 χ (6)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ΠΡΟΣΘΕΤΕΣ ΤΑΜΕΙΑΚΕΣ ΡΟΕΣ</a:t>
                      </a:r>
                    </a:p>
                    <a:p>
                      <a:pPr marL="342900" marR="0" lvl="0" indent="-342900" algn="ctr" defTabSz="914400" rtl="0" eaLnBrk="0" fontAlgn="base" latinLnBrk="0" hangingPunct="0">
                        <a:lnSpc>
                          <a:spcPct val="100000"/>
                        </a:lnSpc>
                        <a:spcBef>
                          <a:spcPct val="0"/>
                        </a:spcBef>
                        <a:spcAft>
                          <a:spcPct val="0"/>
                        </a:spcAft>
                        <a:buClrTx/>
                        <a:buSzTx/>
                        <a:buFontTx/>
                        <a:buNone/>
                        <a:tabLst>
                          <a:tab pos="504825" algn="l"/>
                        </a:tabLst>
                      </a:pPr>
                      <a:r>
                        <a:rPr kumimoji="0" lang="el-GR" altLang="el-GR" sz="1000" b="1" i="0" u="sng" strike="noStrike" cap="none" normalizeH="0" baseline="0" dirty="0" smtClean="0">
                          <a:ln>
                            <a:noFill/>
                          </a:ln>
                          <a:solidFill>
                            <a:schemeClr val="tx1"/>
                          </a:solidFill>
                          <a:effectLst/>
                          <a:latin typeface="Arial" pitchFamily="34" charset="0"/>
                          <a:cs typeface="Times New Roman" pitchFamily="18" charset="0"/>
                        </a:rPr>
                        <a:t>(8)=(2)-(7)</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55650">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20.000.000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40.000.000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40.000.000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16.000.000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64.000.000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54063">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20.000.000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40.000.000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40.000.000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16.000.000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64.000.000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54063">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20.000.000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72.000.000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55650">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20.000.000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72.000.000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54063">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tabLst>
                          <a:tab pos="504825" algn="l"/>
                        </a:tabLst>
                        <a:defRPr sz="2800">
                          <a:solidFill>
                            <a:schemeClr val="tx1"/>
                          </a:solidFill>
                          <a:latin typeface="Arial" pitchFamily="34" charset="0"/>
                        </a:defRPr>
                      </a:lvl1pPr>
                      <a:lvl2pPr marL="742950" indent="-285750" eaLnBrk="0" hangingPunct="0">
                        <a:spcBef>
                          <a:spcPct val="20000"/>
                        </a:spcBef>
                        <a:tabLst>
                          <a:tab pos="504825" algn="l"/>
                        </a:tabLst>
                        <a:defRPr sz="2400">
                          <a:solidFill>
                            <a:schemeClr val="tx1"/>
                          </a:solidFill>
                          <a:latin typeface="Arial" pitchFamily="34" charset="0"/>
                        </a:defRPr>
                      </a:lvl2pPr>
                      <a:lvl3pPr marL="1143000" indent="-228600" eaLnBrk="0" hangingPunct="0">
                        <a:spcBef>
                          <a:spcPct val="20000"/>
                        </a:spcBef>
                        <a:tabLst>
                          <a:tab pos="504825" algn="l"/>
                        </a:tabLst>
                        <a:defRPr sz="2000">
                          <a:solidFill>
                            <a:schemeClr val="tx1"/>
                          </a:solidFill>
                          <a:latin typeface="Arial" pitchFamily="34" charset="0"/>
                        </a:defRPr>
                      </a:lvl3pPr>
                      <a:lvl4pPr marL="1600200" indent="-228600" eaLnBrk="0" hangingPunct="0">
                        <a:spcBef>
                          <a:spcPct val="20000"/>
                        </a:spcBef>
                        <a:tabLst>
                          <a:tab pos="504825" algn="l"/>
                        </a:tabLst>
                        <a:defRPr>
                          <a:solidFill>
                            <a:schemeClr val="tx1"/>
                          </a:solidFill>
                          <a:latin typeface="Arial" pitchFamily="34" charset="0"/>
                        </a:defRPr>
                      </a:lvl4pPr>
                      <a:lvl5pPr marL="2057400" indent="-228600" eaLnBrk="0" hangingPunct="0">
                        <a:spcBef>
                          <a:spcPct val="20000"/>
                        </a:spcBef>
                        <a:tabLst>
                          <a:tab pos="504825" algn="l"/>
                        </a:tabLst>
                        <a:defRPr>
                          <a:solidFill>
                            <a:schemeClr val="tx1"/>
                          </a:solidFill>
                          <a:latin typeface="Arial" pitchFamily="34" charset="0"/>
                        </a:defRPr>
                      </a:lvl5pPr>
                      <a:lvl6pPr marL="2514600" indent="-228600" eaLnBrk="0" fontAlgn="base" hangingPunct="0">
                        <a:spcBef>
                          <a:spcPct val="20000"/>
                        </a:spcBef>
                        <a:spcAft>
                          <a:spcPct val="0"/>
                        </a:spcAft>
                        <a:tabLst>
                          <a:tab pos="504825" algn="l"/>
                        </a:tabLst>
                        <a:defRPr>
                          <a:solidFill>
                            <a:schemeClr val="tx1"/>
                          </a:solidFill>
                          <a:latin typeface="Arial" pitchFamily="34" charset="0"/>
                        </a:defRPr>
                      </a:lvl6pPr>
                      <a:lvl7pPr marL="2971800" indent="-228600" eaLnBrk="0" fontAlgn="base" hangingPunct="0">
                        <a:spcBef>
                          <a:spcPct val="20000"/>
                        </a:spcBef>
                        <a:spcAft>
                          <a:spcPct val="0"/>
                        </a:spcAft>
                        <a:tabLst>
                          <a:tab pos="504825" algn="l"/>
                        </a:tabLst>
                        <a:defRPr>
                          <a:solidFill>
                            <a:schemeClr val="tx1"/>
                          </a:solidFill>
                          <a:latin typeface="Arial" pitchFamily="34" charset="0"/>
                        </a:defRPr>
                      </a:lvl7pPr>
                      <a:lvl8pPr marL="3429000" indent="-228600" eaLnBrk="0" fontAlgn="base" hangingPunct="0">
                        <a:spcBef>
                          <a:spcPct val="20000"/>
                        </a:spcBef>
                        <a:spcAft>
                          <a:spcPct val="0"/>
                        </a:spcAft>
                        <a:tabLst>
                          <a:tab pos="504825" algn="l"/>
                        </a:tabLst>
                        <a:defRPr>
                          <a:solidFill>
                            <a:schemeClr val="tx1"/>
                          </a:solidFill>
                          <a:latin typeface="Arial" pitchFamily="34" charset="0"/>
                        </a:defRPr>
                      </a:lvl8pPr>
                      <a:lvl9pPr marL="3886200" indent="-228600" eaLnBrk="0" fontAlgn="base" hangingPunct="0">
                        <a:spcBef>
                          <a:spcPct val="20000"/>
                        </a:spcBef>
                        <a:spcAft>
                          <a:spcPct val="0"/>
                        </a:spcAft>
                        <a:tabLst>
                          <a:tab pos="504825" algn="l"/>
                        </a:tabLs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tab pos="504825" algn="l"/>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60.000.000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20.000.000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8.000.000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72.000.000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4638"/>
            <a:ext cx="8229600" cy="706437"/>
          </a:xfrm>
        </p:spPr>
        <p:txBody>
          <a:bodyPr/>
          <a:lstStyle/>
          <a:p>
            <a:pPr eaLnBrk="1" hangingPunct="1"/>
            <a:r>
              <a:rPr lang="el-GR" altLang="el-GR" sz="3200" b="1" dirty="0" smtClean="0">
                <a:latin typeface="Calibri" pitchFamily="34" charset="0"/>
              </a:rPr>
              <a:t>Χρηματοδότηση Επιχειρήσεων και Οργανισμών: Πηγές Κεφαλαίου (1)</a:t>
            </a:r>
          </a:p>
        </p:txBody>
      </p:sp>
      <p:sp>
        <p:nvSpPr>
          <p:cNvPr id="156675" name="Rectangle 3"/>
          <p:cNvSpPr>
            <a:spLocks noGrp="1" noChangeArrowheads="1"/>
          </p:cNvSpPr>
          <p:nvPr>
            <p:ph type="body" idx="1"/>
          </p:nvPr>
        </p:nvSpPr>
        <p:spPr>
          <a:xfrm>
            <a:off x="179388" y="1268413"/>
            <a:ext cx="8785225" cy="5329237"/>
          </a:xfrm>
        </p:spPr>
        <p:txBody>
          <a:bodyPr/>
          <a:lstStyle/>
          <a:p>
            <a:pPr algn="just" eaLnBrk="1" hangingPunct="1"/>
            <a:r>
              <a:rPr lang="el-GR" altLang="el-GR" sz="2800" b="1" dirty="0" smtClean="0">
                <a:latin typeface="Calibri" pitchFamily="34" charset="0"/>
              </a:rPr>
              <a:t>Βραχυπρόθεσμες πηγές κεφαλαίου</a:t>
            </a:r>
          </a:p>
          <a:p>
            <a:pPr lvl="1" algn="just" eaLnBrk="1" hangingPunct="1"/>
            <a:r>
              <a:rPr lang="el-GR" altLang="el-GR" dirty="0" smtClean="0">
                <a:latin typeface="Calibri" pitchFamily="34" charset="0"/>
              </a:rPr>
              <a:t>Εμπορικές πιστώσεις</a:t>
            </a:r>
          </a:p>
          <a:p>
            <a:pPr lvl="1" algn="just" eaLnBrk="1" hangingPunct="1"/>
            <a:r>
              <a:rPr lang="el-GR" altLang="el-GR" dirty="0" smtClean="0">
                <a:latin typeface="Calibri" pitchFamily="34" charset="0"/>
              </a:rPr>
              <a:t>Δεδουλευμένα έξοδα</a:t>
            </a:r>
          </a:p>
          <a:p>
            <a:pPr lvl="1" algn="just" eaLnBrk="1" hangingPunct="1"/>
            <a:r>
              <a:rPr lang="el-GR" altLang="el-GR" dirty="0" smtClean="0">
                <a:latin typeface="Calibri" pitchFamily="34" charset="0"/>
              </a:rPr>
              <a:t>Ιδιωτικά δάνεια</a:t>
            </a:r>
          </a:p>
          <a:p>
            <a:pPr lvl="1" algn="just" eaLnBrk="1" hangingPunct="1"/>
            <a:r>
              <a:rPr lang="el-GR" altLang="el-GR" dirty="0" smtClean="0">
                <a:latin typeface="Calibri" pitchFamily="34" charset="0"/>
              </a:rPr>
              <a:t>Προκαταβολές πελατών</a:t>
            </a:r>
          </a:p>
          <a:p>
            <a:pPr lvl="1" algn="just" eaLnBrk="1" hangingPunct="1"/>
            <a:r>
              <a:rPr lang="el-GR" altLang="el-GR" dirty="0" smtClean="0">
                <a:latin typeface="Calibri" pitchFamily="34" charset="0"/>
              </a:rPr>
              <a:t>Εταιρικά ομόλογα (</a:t>
            </a:r>
            <a:r>
              <a:rPr lang="en-US" altLang="el-GR" dirty="0" smtClean="0">
                <a:latin typeface="Calibri" pitchFamily="34" charset="0"/>
              </a:rPr>
              <a:t>commercial paper)</a:t>
            </a:r>
            <a:endParaRPr lang="el-GR" altLang="el-GR" dirty="0" smtClean="0">
              <a:latin typeface="Calibri" pitchFamily="34" charset="0"/>
            </a:endParaRPr>
          </a:p>
          <a:p>
            <a:pPr lvl="1" algn="just" eaLnBrk="1" hangingPunct="1"/>
            <a:r>
              <a:rPr lang="el-GR" altLang="el-GR" dirty="0" smtClean="0">
                <a:latin typeface="Calibri" pitchFamily="34" charset="0"/>
              </a:rPr>
              <a:t>Τραπεζικές πιστώσεις</a:t>
            </a:r>
          </a:p>
          <a:p>
            <a:pPr lvl="2" algn="just" eaLnBrk="1" hangingPunct="1"/>
            <a:r>
              <a:rPr lang="el-GR" altLang="el-GR" sz="2800" dirty="0" smtClean="0">
                <a:latin typeface="Calibri" pitchFamily="34" charset="0"/>
              </a:rPr>
              <a:t>Γραμμάτια πληρωτέα</a:t>
            </a:r>
          </a:p>
          <a:p>
            <a:pPr lvl="2" algn="just" eaLnBrk="1" hangingPunct="1"/>
            <a:r>
              <a:rPr lang="el-GR" altLang="el-GR" sz="2800" dirty="0" smtClean="0">
                <a:latin typeface="Calibri" pitchFamily="34" charset="0"/>
              </a:rPr>
              <a:t>Γραμμή πίστωσης</a:t>
            </a:r>
          </a:p>
          <a:p>
            <a:pPr eaLnBrk="1" hangingPunct="1">
              <a:buFontTx/>
              <a:buNone/>
            </a:pPr>
            <a:endParaRPr lang="el-GR" altLang="el-GR" dirty="0" smtClean="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274638"/>
            <a:ext cx="8229600" cy="706437"/>
          </a:xfrm>
        </p:spPr>
        <p:txBody>
          <a:bodyPr/>
          <a:lstStyle/>
          <a:p>
            <a:pPr eaLnBrk="1" hangingPunct="1"/>
            <a:r>
              <a:rPr lang="el-GR" altLang="el-GR" sz="3200" b="1" dirty="0" smtClean="0">
                <a:latin typeface="Calibri" pitchFamily="34" charset="0"/>
              </a:rPr>
              <a:t>Χρηματοδότηση Επιχειρήσεων και Οργανισμών: Πηγές Κεφαλαίου (2)</a:t>
            </a:r>
          </a:p>
        </p:txBody>
      </p:sp>
      <p:sp>
        <p:nvSpPr>
          <p:cNvPr id="157699" name="Rectangle 3"/>
          <p:cNvSpPr>
            <a:spLocks noGrp="1" noChangeArrowheads="1"/>
          </p:cNvSpPr>
          <p:nvPr>
            <p:ph type="body" idx="1"/>
          </p:nvPr>
        </p:nvSpPr>
        <p:spPr>
          <a:xfrm>
            <a:off x="457200" y="1268413"/>
            <a:ext cx="8229600" cy="5329237"/>
          </a:xfrm>
        </p:spPr>
        <p:txBody>
          <a:bodyPr/>
          <a:lstStyle/>
          <a:p>
            <a:pPr eaLnBrk="1" hangingPunct="1"/>
            <a:r>
              <a:rPr lang="el-GR" altLang="el-GR" sz="2800" b="1" dirty="0" smtClean="0">
                <a:latin typeface="Calibri" pitchFamily="34" charset="0"/>
              </a:rPr>
              <a:t>Βραχυπρόθεσμες πηγές κεφαλαίου</a:t>
            </a:r>
          </a:p>
          <a:p>
            <a:pPr lvl="1" eaLnBrk="1" hangingPunct="1"/>
            <a:r>
              <a:rPr lang="el-GR" altLang="el-GR" dirty="0" smtClean="0">
                <a:latin typeface="Calibri" pitchFamily="34" charset="0"/>
              </a:rPr>
              <a:t>Επιταγές αποδοχής τράπεζας (</a:t>
            </a:r>
            <a:r>
              <a:rPr lang="en-US" altLang="el-GR" dirty="0" smtClean="0">
                <a:latin typeface="Calibri" pitchFamily="34" charset="0"/>
              </a:rPr>
              <a:t>bankers acceptances)</a:t>
            </a:r>
          </a:p>
          <a:p>
            <a:pPr lvl="1" eaLnBrk="1" hangingPunct="1"/>
            <a:r>
              <a:rPr lang="el-GR" altLang="el-GR" dirty="0" smtClean="0">
                <a:latin typeface="Calibri" pitchFamily="34" charset="0"/>
              </a:rPr>
              <a:t>Δάνεια με ενέχυρο αξιόγραφα</a:t>
            </a:r>
          </a:p>
          <a:p>
            <a:pPr lvl="1" eaLnBrk="1" hangingPunct="1"/>
            <a:r>
              <a:rPr lang="el-GR" altLang="el-GR" dirty="0" smtClean="0">
                <a:latin typeface="Calibri" pitchFamily="34" charset="0"/>
              </a:rPr>
              <a:t>Δάνεια με ενέχυρο απαιτήσεις</a:t>
            </a:r>
          </a:p>
          <a:p>
            <a:pPr lvl="1" eaLnBrk="1" hangingPunct="1"/>
            <a:r>
              <a:rPr lang="el-GR" altLang="el-GR" dirty="0" smtClean="0">
                <a:latin typeface="Calibri" pitchFamily="34" charset="0"/>
              </a:rPr>
              <a:t>Δάνεια με ενέχυρο τα αποθέματα</a:t>
            </a:r>
          </a:p>
          <a:p>
            <a:pPr lvl="1" eaLnBrk="1" hangingPunct="1"/>
            <a:r>
              <a:rPr lang="el-GR" altLang="el-GR" dirty="0" smtClean="0">
                <a:latin typeface="Calibri" pitchFamily="34" charset="0"/>
              </a:rPr>
              <a:t>Δάνεια με ενέχυρο παρακαταθήκη αποθεμάτων</a:t>
            </a:r>
          </a:p>
          <a:p>
            <a:pPr lvl="1" eaLnBrk="1" hangingPunct="1"/>
            <a:r>
              <a:rPr lang="el-GR" altLang="el-GR" dirty="0" smtClean="0">
                <a:latin typeface="Calibri" pitchFamily="34" charset="0"/>
              </a:rPr>
              <a:t>Δάνεια με ενέχυρο φορτωτική</a:t>
            </a:r>
          </a:p>
          <a:p>
            <a:pPr lvl="1" eaLnBrk="1" hangingPunct="1"/>
            <a:r>
              <a:rPr lang="el-GR" altLang="el-GR" dirty="0" smtClean="0">
                <a:latin typeface="Calibri" pitchFamily="34" charset="0"/>
              </a:rPr>
              <a:t>Πώληση απαιτήσεων (</a:t>
            </a:r>
            <a:r>
              <a:rPr lang="en-US" altLang="el-GR" dirty="0" smtClean="0">
                <a:latin typeface="Calibri" pitchFamily="34" charset="0"/>
              </a:rPr>
              <a:t>factoring)</a:t>
            </a:r>
            <a:endParaRPr lang="el-GR" altLang="el-GR" dirty="0" smtClean="0">
              <a:latin typeface="Calibri" pitchFamily="34" charset="0"/>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Πρόβλεψη χρηματοδοτικών</a:t>
            </a:r>
            <a:br>
              <a:rPr lang="el-GR" b="1" dirty="0"/>
            </a:br>
            <a:r>
              <a:rPr lang="el-GR" b="1" dirty="0"/>
              <a:t>αναγκών</a:t>
            </a:r>
          </a:p>
        </p:txBody>
      </p:sp>
      <p:sp>
        <p:nvSpPr>
          <p:cNvPr id="3" name="2 - Θέση περιεχομένου"/>
          <p:cNvSpPr>
            <a:spLocks noGrp="1"/>
          </p:cNvSpPr>
          <p:nvPr>
            <p:ph idx="1"/>
          </p:nvPr>
        </p:nvSpPr>
        <p:spPr>
          <a:xfrm>
            <a:off x="179512" y="1600200"/>
            <a:ext cx="8784976" cy="4709120"/>
          </a:xfrm>
        </p:spPr>
        <p:txBody>
          <a:bodyPr>
            <a:normAutofit/>
          </a:bodyPr>
          <a:lstStyle/>
          <a:p>
            <a:pPr algn="just"/>
            <a:r>
              <a:rPr lang="el-GR" dirty="0"/>
              <a:t>Μια επιχείρηση για να αυξήσει τις πωλήσεις </a:t>
            </a:r>
            <a:r>
              <a:rPr lang="el-GR" dirty="0" smtClean="0"/>
              <a:t>της χρειάζεται </a:t>
            </a:r>
            <a:r>
              <a:rPr lang="el-GR" dirty="0"/>
              <a:t>επενδύσεις σε κυκλοφορούντα στοιχεία</a:t>
            </a:r>
            <a:r>
              <a:rPr lang="el-GR" dirty="0" smtClean="0"/>
              <a:t>, καθώς </a:t>
            </a:r>
            <a:r>
              <a:rPr lang="el-GR" dirty="0"/>
              <a:t>και σε πάγιο εξοπλισμό, όταν η </a:t>
            </a:r>
            <a:r>
              <a:rPr lang="el-GR" dirty="0" smtClean="0"/>
              <a:t>παραγωγική δυνατότητα </a:t>
            </a:r>
            <a:r>
              <a:rPr lang="el-GR" dirty="0"/>
              <a:t>εξαντληθεί. Η επιχείρηση επιθυμεί </a:t>
            </a:r>
            <a:r>
              <a:rPr lang="el-GR" dirty="0" smtClean="0"/>
              <a:t>να γνωρίζει </a:t>
            </a:r>
            <a:r>
              <a:rPr lang="el-GR" dirty="0"/>
              <a:t>τα κεφάλαια που θα απαιτηθούν </a:t>
            </a:r>
            <a:r>
              <a:rPr lang="el-GR" dirty="0" smtClean="0"/>
              <a:t>κάνοντας πρόβλεψη </a:t>
            </a:r>
            <a:r>
              <a:rPr lang="el-GR" dirty="0"/>
              <a:t>των χρηματοοικονομικών αναγκών της.</a:t>
            </a: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b="1" dirty="0" smtClean="0"/>
              <a:t>Α. Μέθοδος </a:t>
            </a:r>
            <a:r>
              <a:rPr lang="el-GR" b="1" dirty="0"/>
              <a:t>ποσοστού των πωλήσεων</a:t>
            </a:r>
            <a:endParaRPr lang="el-GR" dirty="0"/>
          </a:p>
        </p:txBody>
      </p:sp>
      <p:sp>
        <p:nvSpPr>
          <p:cNvPr id="3" name="2 - Θέση περιεχομένου"/>
          <p:cNvSpPr>
            <a:spLocks noGrp="1"/>
          </p:cNvSpPr>
          <p:nvPr>
            <p:ph idx="1"/>
          </p:nvPr>
        </p:nvSpPr>
        <p:spPr>
          <a:xfrm>
            <a:off x="0" y="1412776"/>
            <a:ext cx="9144000" cy="5445224"/>
          </a:xfrm>
        </p:spPr>
        <p:txBody>
          <a:bodyPr>
            <a:normAutofit/>
          </a:bodyPr>
          <a:lstStyle/>
          <a:p>
            <a:pPr algn="just"/>
            <a:r>
              <a:rPr lang="el-GR" dirty="0"/>
              <a:t>Η πρόβλεψη των πωλήσεων αποτελεί την βάση </a:t>
            </a:r>
            <a:r>
              <a:rPr lang="el-GR" dirty="0" smtClean="0"/>
              <a:t>της σωστής </a:t>
            </a:r>
            <a:r>
              <a:rPr lang="el-GR" dirty="0"/>
              <a:t>εκτίμησης </a:t>
            </a:r>
            <a:r>
              <a:rPr lang="el-GR" dirty="0" smtClean="0"/>
              <a:t>όλων των μελλοντικών Χρηματοοικονομικών </a:t>
            </a:r>
            <a:r>
              <a:rPr lang="el-GR" dirty="0"/>
              <a:t>αναγκών.</a:t>
            </a:r>
          </a:p>
          <a:p>
            <a:pPr algn="just"/>
            <a:r>
              <a:rPr lang="el-GR" dirty="0"/>
              <a:t>Μικρές ποσοστιαίες αυξήσεις μπορούν </a:t>
            </a:r>
            <a:r>
              <a:rPr lang="el-GR" dirty="0" smtClean="0"/>
              <a:t>να χρηματοδοτηθούν </a:t>
            </a:r>
            <a:r>
              <a:rPr lang="el-GR" dirty="0"/>
              <a:t>από εσωτερικά κεφάλαια, </a:t>
            </a:r>
            <a:r>
              <a:rPr lang="el-GR" dirty="0" smtClean="0"/>
              <a:t>ενώ μεγάλες </a:t>
            </a:r>
            <a:r>
              <a:rPr lang="el-GR" dirty="0"/>
              <a:t>αυξήσεις απαιτούν αναζήτηση </a:t>
            </a:r>
            <a:r>
              <a:rPr lang="el-GR" dirty="0" smtClean="0"/>
              <a:t>εξωτερικών κεφαλαίων</a:t>
            </a:r>
            <a:r>
              <a:rPr lang="el-GR" dirty="0"/>
              <a:t>. Με τη μέθοδο αυτή υποθέτομε ότι </a:t>
            </a:r>
            <a:r>
              <a:rPr lang="el-GR" dirty="0" smtClean="0"/>
              <a:t>η επιχείρηση </a:t>
            </a:r>
            <a:r>
              <a:rPr lang="el-GR" dirty="0"/>
              <a:t>λειτουργεί σε πλήρη </a:t>
            </a:r>
            <a:r>
              <a:rPr lang="el-GR" dirty="0" smtClean="0"/>
              <a:t>απασχόληση.</a:t>
            </a:r>
            <a:endParaRPr lang="el-GR" dirty="0"/>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ΠΑΡΑΔΕΙΓΜΑ 1</a:t>
            </a:r>
            <a:endParaRPr lang="el-GR" b="1" dirty="0"/>
          </a:p>
        </p:txBody>
      </p:sp>
      <p:sp>
        <p:nvSpPr>
          <p:cNvPr id="3" name="2 - Θέση περιεχομένου"/>
          <p:cNvSpPr>
            <a:spLocks noGrp="1"/>
          </p:cNvSpPr>
          <p:nvPr>
            <p:ph idx="1"/>
          </p:nvPr>
        </p:nvSpPr>
        <p:spPr>
          <a:xfrm>
            <a:off x="0" y="1196752"/>
            <a:ext cx="9144000" cy="5661248"/>
          </a:xfrm>
        </p:spPr>
        <p:txBody>
          <a:bodyPr>
            <a:normAutofit/>
          </a:bodyPr>
          <a:lstStyle/>
          <a:p>
            <a:pPr algn="just"/>
            <a:r>
              <a:rPr lang="el-GR" dirty="0"/>
              <a:t>Οι πωλήσεις το </a:t>
            </a:r>
            <a:r>
              <a:rPr lang="el-GR" dirty="0" smtClean="0"/>
              <a:t>2017 ήταν € </a:t>
            </a:r>
            <a:r>
              <a:rPr lang="el-GR" dirty="0"/>
              <a:t>1.000. </a:t>
            </a:r>
            <a:endParaRPr lang="el-GR" dirty="0" smtClean="0"/>
          </a:p>
          <a:p>
            <a:pPr algn="just"/>
            <a:r>
              <a:rPr lang="el-GR" dirty="0" smtClean="0"/>
              <a:t>Τα καθαρά </a:t>
            </a:r>
            <a:r>
              <a:rPr lang="el-GR" dirty="0"/>
              <a:t>κέρδη μετά φόρων € 40 (περιθώριο </a:t>
            </a:r>
            <a:r>
              <a:rPr lang="el-GR" dirty="0" smtClean="0"/>
              <a:t>καθαρού κέρδους: (40/1000)*100 = </a:t>
            </a:r>
            <a:r>
              <a:rPr lang="el-GR" dirty="0"/>
              <a:t>4</a:t>
            </a:r>
            <a:r>
              <a:rPr lang="el-GR" dirty="0" smtClean="0"/>
              <a:t>%. </a:t>
            </a:r>
          </a:p>
          <a:p>
            <a:pPr algn="just"/>
            <a:r>
              <a:rPr lang="el-GR" dirty="0" smtClean="0"/>
              <a:t>Το </a:t>
            </a:r>
            <a:r>
              <a:rPr lang="el-GR" dirty="0"/>
              <a:t>διανεμόμενο μέρισμα είναι </a:t>
            </a:r>
            <a:r>
              <a:rPr lang="el-GR" dirty="0" smtClean="0"/>
              <a:t>20€ ήτοι (20/40)*100 = 50</a:t>
            </a:r>
            <a:r>
              <a:rPr lang="el-GR" dirty="0"/>
              <a:t>% των καθαρών </a:t>
            </a:r>
            <a:r>
              <a:rPr lang="el-GR" dirty="0" smtClean="0"/>
              <a:t>κερδών.</a:t>
            </a:r>
          </a:p>
          <a:p>
            <a:pPr algn="just"/>
            <a:r>
              <a:rPr lang="el-GR" dirty="0" smtClean="0"/>
              <a:t>Άρα τα παρακρατηθέντα κέρδη για μελλοντική χρηματοδότηση της επιχείρησης θα είναι: 20 €  </a:t>
            </a:r>
          </a:p>
          <a:p>
            <a:pPr algn="just"/>
            <a:r>
              <a:rPr lang="el-GR" dirty="0" smtClean="0"/>
              <a:t>Οι </a:t>
            </a:r>
            <a:r>
              <a:rPr lang="el-GR" dirty="0"/>
              <a:t>πωλήσεις του </a:t>
            </a:r>
            <a:r>
              <a:rPr lang="el-GR" dirty="0" smtClean="0"/>
              <a:t>2018 αναμένεται </a:t>
            </a:r>
            <a:r>
              <a:rPr lang="el-GR" dirty="0"/>
              <a:t>να παρουσιάσουν αύξηση 60% </a:t>
            </a:r>
            <a:r>
              <a:rPr lang="el-GR" dirty="0" smtClean="0"/>
              <a:t>δηλαδή: </a:t>
            </a:r>
          </a:p>
          <a:p>
            <a:pPr algn="just"/>
            <a:r>
              <a:rPr lang="el-GR" dirty="0" smtClean="0"/>
              <a:t>1.000 + (1.000*60%) = 1.000 + 600 = 1.600</a:t>
            </a:r>
            <a:r>
              <a:rPr lang="el-GR"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06437"/>
          </a:xfrm>
        </p:spPr>
        <p:txBody>
          <a:bodyPr/>
          <a:lstStyle/>
          <a:p>
            <a:pPr eaLnBrk="1" hangingPunct="1"/>
            <a:r>
              <a:rPr lang="el-GR" altLang="el-GR" sz="4000" b="1" dirty="0" smtClean="0"/>
              <a:t>ΟΙΚΟΝΟΜΙΚΕΣ ΚΑΤΑΣΤΑΣΕΙΣ</a:t>
            </a:r>
          </a:p>
        </p:txBody>
      </p:sp>
      <p:sp>
        <p:nvSpPr>
          <p:cNvPr id="29699" name="Rectangle 3"/>
          <p:cNvSpPr>
            <a:spLocks noGrp="1" noChangeArrowheads="1"/>
          </p:cNvSpPr>
          <p:nvPr>
            <p:ph type="body" idx="1"/>
          </p:nvPr>
        </p:nvSpPr>
        <p:spPr>
          <a:xfrm>
            <a:off x="457200" y="1125538"/>
            <a:ext cx="8229600" cy="5399087"/>
          </a:xfrm>
        </p:spPr>
        <p:txBody>
          <a:bodyPr/>
          <a:lstStyle/>
          <a:p>
            <a:pPr algn="just" eaLnBrk="1" hangingPunct="1"/>
            <a:r>
              <a:rPr lang="el-GR" altLang="el-GR" sz="2800" dirty="0" smtClean="0"/>
              <a:t>Ο Πρόεδρος του ΔΣ εκθέτει τη στρατηγική της εταιρίας και κάνει τον απολογισμό χρήσης.</a:t>
            </a:r>
          </a:p>
          <a:p>
            <a:pPr algn="just" eaLnBrk="1" hangingPunct="1"/>
            <a:r>
              <a:rPr lang="el-GR" altLang="el-GR" sz="2800" dirty="0" smtClean="0"/>
              <a:t>Η Διοίκηση πληροφορεί </a:t>
            </a:r>
          </a:p>
          <a:p>
            <a:pPr lvl="1" algn="just" eaLnBrk="1" hangingPunct="1"/>
            <a:r>
              <a:rPr lang="el-GR" altLang="el-GR" dirty="0" smtClean="0"/>
              <a:t>για τις εξελίξεις της χρήσης που έκλεισε, </a:t>
            </a:r>
          </a:p>
          <a:p>
            <a:pPr lvl="1" algn="just" eaLnBrk="1" hangingPunct="1"/>
            <a:r>
              <a:rPr lang="el-GR" altLang="el-GR" dirty="0" smtClean="0"/>
              <a:t>αιτιολογεί τις μεταβολές που σημειώθηκαν </a:t>
            </a:r>
          </a:p>
          <a:p>
            <a:pPr lvl="2" algn="just" eaLnBrk="1" hangingPunct="1"/>
            <a:r>
              <a:rPr lang="el-GR" altLang="el-GR" sz="2800" dirty="0" smtClean="0"/>
              <a:t>στην παραγωγή </a:t>
            </a:r>
          </a:p>
          <a:p>
            <a:pPr lvl="2" algn="just" eaLnBrk="1" hangingPunct="1"/>
            <a:r>
              <a:rPr lang="el-GR" altLang="el-GR" sz="2800" dirty="0" smtClean="0"/>
              <a:t>στο κόστος </a:t>
            </a:r>
          </a:p>
          <a:p>
            <a:pPr lvl="2" algn="just" eaLnBrk="1" hangingPunct="1"/>
            <a:r>
              <a:rPr lang="el-GR" altLang="el-GR" sz="2800" dirty="0" smtClean="0"/>
              <a:t>στα κέρδη.</a:t>
            </a:r>
          </a:p>
          <a:p>
            <a:pPr lvl="2" algn="just" eaLnBrk="1" hangingPunct="1"/>
            <a:r>
              <a:rPr lang="el-GR" altLang="el-GR" sz="2800" dirty="0" smtClean="0"/>
              <a:t>στους λογαριασμούς του ενεργητικού, παθητικού και των αποτελεσμάτων χρήσης</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lstStyle/>
          <a:p>
            <a:r>
              <a:rPr lang="el-GR" b="1" dirty="0" smtClean="0"/>
              <a:t>ΙΣΟΛΟΓΙΣΜΟΣ ΠΑΡΑΔΕΙΓΜΑΤΟΣ</a:t>
            </a:r>
            <a:endParaRPr lang="el-GR" b="1"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b="1" dirty="0" smtClean="0"/>
              <a:t>ΠΑΡΑΔΕΙΓΜΑ 1α</a:t>
            </a:r>
            <a:endParaRPr lang="el-GR" b="1" dirty="0"/>
          </a:p>
        </p:txBody>
      </p:sp>
      <p:sp>
        <p:nvSpPr>
          <p:cNvPr id="3" name="2 - Θέση περιεχομένου"/>
          <p:cNvSpPr>
            <a:spLocks noGrp="1"/>
          </p:cNvSpPr>
          <p:nvPr>
            <p:ph idx="1"/>
          </p:nvPr>
        </p:nvSpPr>
        <p:spPr>
          <a:xfrm>
            <a:off x="0" y="1412776"/>
            <a:ext cx="9144000" cy="5445224"/>
          </a:xfrm>
        </p:spPr>
        <p:txBody>
          <a:bodyPr>
            <a:normAutofit/>
          </a:bodyPr>
          <a:lstStyle/>
          <a:p>
            <a:pPr algn="just"/>
            <a:r>
              <a:rPr lang="el-GR" b="1" u="sng" dirty="0" smtClean="0"/>
              <a:t>Κανόνας:</a:t>
            </a:r>
            <a:r>
              <a:rPr lang="el-GR" dirty="0" smtClean="0"/>
              <a:t> Όλα </a:t>
            </a:r>
            <a:r>
              <a:rPr lang="el-GR" dirty="0"/>
              <a:t>τα στοιχεία του ενεργητικού σχετίζονται άμεσα με τις πωλήσεις</a:t>
            </a:r>
            <a:r>
              <a:rPr lang="el-GR" dirty="0" smtClean="0"/>
              <a:t>, ενώ </a:t>
            </a:r>
            <a:r>
              <a:rPr lang="el-GR" dirty="0"/>
              <a:t>του παθητικού μόνο οι βραχυπρόθεσμες υποχρεώσεις. </a:t>
            </a:r>
            <a:endParaRPr lang="el-GR" dirty="0" smtClean="0"/>
          </a:p>
          <a:p>
            <a:pPr algn="just"/>
            <a:r>
              <a:rPr lang="el-GR" dirty="0" smtClean="0"/>
              <a:t>Αν εκφράσουμε </a:t>
            </a:r>
            <a:r>
              <a:rPr lang="el-GR" dirty="0"/>
              <a:t>όλους τους λογαριασμούς που επηρεάζονται από </a:t>
            </a:r>
            <a:r>
              <a:rPr lang="el-GR" dirty="0" smtClean="0"/>
              <a:t>τις πωλήσεις</a:t>
            </a:r>
            <a:r>
              <a:rPr lang="el-GR" dirty="0"/>
              <a:t>, ως ποσοστό επί των πωλήσεων τότε έχουμε:</a:t>
            </a: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600" b="1" dirty="0" smtClean="0"/>
              <a:t>ΕΚΦΡΑΣΜΕΝΑ ΣΤΟΙΧΕΙΑ ΙΣΟΛΟΓΙΣΜΟΥ ΩΣ ΠΡΟΣ ΤΙΣ ΠΩΛΗΣΕΙΣ</a:t>
            </a:r>
            <a:endParaRPr lang="el-GR" sz="3600" b="1"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1412776"/>
            <a:ext cx="9143999"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b="1" dirty="0" smtClean="0"/>
              <a:t>ΠΑΡΑΔΕΙΓΜΑ 1β </a:t>
            </a:r>
            <a:endParaRPr lang="el-GR" b="1" dirty="0"/>
          </a:p>
        </p:txBody>
      </p:sp>
      <p:sp>
        <p:nvSpPr>
          <p:cNvPr id="3" name="2 - Θέση περιεχομένου"/>
          <p:cNvSpPr>
            <a:spLocks noGrp="1"/>
          </p:cNvSpPr>
          <p:nvPr>
            <p:ph idx="1"/>
          </p:nvPr>
        </p:nvSpPr>
        <p:spPr>
          <a:xfrm>
            <a:off x="0" y="1052736"/>
            <a:ext cx="9144000" cy="5805264"/>
          </a:xfrm>
        </p:spPr>
        <p:txBody>
          <a:bodyPr>
            <a:normAutofit fontScale="85000" lnSpcReduction="20000"/>
          </a:bodyPr>
          <a:lstStyle/>
          <a:p>
            <a:pPr algn="just"/>
            <a:r>
              <a:rPr lang="el-GR" dirty="0" smtClean="0"/>
              <a:t>Το ποσοστό </a:t>
            </a:r>
            <a:r>
              <a:rPr lang="el-GR" dirty="0"/>
              <a:t>της αξίας των πωλήσεων που πρέπει </a:t>
            </a:r>
            <a:r>
              <a:rPr lang="el-GR" dirty="0" smtClean="0"/>
              <a:t>να χρηματοδοτηθεί </a:t>
            </a:r>
            <a:r>
              <a:rPr lang="el-GR" dirty="0"/>
              <a:t>με νέα κεφάλαια είναι</a:t>
            </a:r>
            <a:r>
              <a:rPr lang="el-GR" dirty="0" smtClean="0"/>
              <a:t>: 69</a:t>
            </a:r>
            <a:r>
              <a:rPr lang="el-GR" dirty="0"/>
              <a:t>%-15%=54%</a:t>
            </a:r>
          </a:p>
          <a:p>
            <a:pPr algn="just"/>
            <a:r>
              <a:rPr lang="el-GR" dirty="0" smtClean="0"/>
              <a:t>Επειδή </a:t>
            </a:r>
            <a:r>
              <a:rPr lang="el-GR" dirty="0"/>
              <a:t>η αύξηση των πωλήσεων θα είναι </a:t>
            </a:r>
            <a:r>
              <a:rPr lang="el-GR" dirty="0" smtClean="0"/>
              <a:t>1.600 - 1.000 = 600</a:t>
            </a:r>
            <a:r>
              <a:rPr lang="el-GR" dirty="0"/>
              <a:t>€ η απαιτούμενη χρηματοδότηση για το </a:t>
            </a:r>
            <a:r>
              <a:rPr lang="el-GR" dirty="0" smtClean="0"/>
              <a:t>έτος 2018 θα </a:t>
            </a:r>
            <a:r>
              <a:rPr lang="el-GR" dirty="0"/>
              <a:t>είναι 600 x 0,54 </a:t>
            </a:r>
            <a:r>
              <a:rPr lang="el-GR" dirty="0" smtClean="0"/>
              <a:t>= 324</a:t>
            </a:r>
            <a:r>
              <a:rPr lang="el-GR" dirty="0"/>
              <a:t>€</a:t>
            </a:r>
          </a:p>
          <a:p>
            <a:pPr algn="just"/>
            <a:r>
              <a:rPr lang="el-GR" dirty="0" smtClean="0"/>
              <a:t>Ένα </a:t>
            </a:r>
            <a:r>
              <a:rPr lang="el-GR" dirty="0"/>
              <a:t>μέρος όμως από αυτό θα χρηματοδοτηθεί </a:t>
            </a:r>
            <a:r>
              <a:rPr lang="el-GR" dirty="0" smtClean="0"/>
              <a:t>από παρακρατηθέντα </a:t>
            </a:r>
            <a:r>
              <a:rPr lang="el-GR" dirty="0"/>
              <a:t>κέρδη που για το </a:t>
            </a:r>
            <a:r>
              <a:rPr lang="el-GR" dirty="0" smtClean="0"/>
              <a:t>έτος 2018 </a:t>
            </a:r>
            <a:r>
              <a:rPr lang="el-GR" dirty="0"/>
              <a:t>θα </a:t>
            </a:r>
            <a:r>
              <a:rPr lang="el-GR" dirty="0" smtClean="0"/>
              <a:t>είναι:</a:t>
            </a:r>
            <a:endParaRPr lang="el-GR" dirty="0"/>
          </a:p>
          <a:p>
            <a:pPr algn="just"/>
            <a:r>
              <a:rPr lang="el-GR" dirty="0" smtClean="0"/>
              <a:t>1.600 </a:t>
            </a:r>
            <a:r>
              <a:rPr lang="el-GR" dirty="0"/>
              <a:t>x 0,04 (Περιθώριο Καθαρού Κέρδους) x </a:t>
            </a:r>
            <a:r>
              <a:rPr lang="el-GR" dirty="0" smtClean="0"/>
              <a:t>0,5 (</a:t>
            </a:r>
            <a:r>
              <a:rPr lang="el-GR" dirty="0"/>
              <a:t>διανεμόμενο μέρισμα) = 32</a:t>
            </a:r>
            <a:r>
              <a:rPr lang="el-GR" dirty="0" smtClean="0"/>
              <a:t>€ ή 20+(20*60%) = 20+12=32</a:t>
            </a:r>
            <a:endParaRPr lang="el-GR" dirty="0"/>
          </a:p>
          <a:p>
            <a:pPr algn="just"/>
            <a:r>
              <a:rPr lang="el-GR" dirty="0" smtClean="0"/>
              <a:t>Επομένως </a:t>
            </a:r>
            <a:r>
              <a:rPr lang="el-GR" dirty="0"/>
              <a:t>η απαιτούμενη χρηματοδότηση για το </a:t>
            </a:r>
            <a:r>
              <a:rPr lang="el-GR" dirty="0" smtClean="0"/>
              <a:t>2018 είναι 324 – </a:t>
            </a:r>
            <a:r>
              <a:rPr lang="el-GR" dirty="0"/>
              <a:t>32 = 292€</a:t>
            </a:r>
          </a:p>
          <a:p>
            <a:pPr algn="just"/>
            <a:r>
              <a:rPr lang="el-GR" b="1" dirty="0" smtClean="0">
                <a:solidFill>
                  <a:srgbClr val="7030A0"/>
                </a:solidFill>
              </a:rPr>
              <a:t>Η </a:t>
            </a:r>
            <a:r>
              <a:rPr lang="el-GR" b="1" dirty="0">
                <a:solidFill>
                  <a:srgbClr val="7030A0"/>
                </a:solidFill>
              </a:rPr>
              <a:t>μέθοδος είναι κατάλληλη για την </a:t>
            </a:r>
            <a:r>
              <a:rPr lang="el-GR" b="1" dirty="0" smtClean="0">
                <a:solidFill>
                  <a:srgbClr val="7030A0"/>
                </a:solidFill>
              </a:rPr>
              <a:t>πρόβλεψη βραχυπρόθεσμων </a:t>
            </a:r>
            <a:r>
              <a:rPr lang="el-GR" b="1" dirty="0">
                <a:solidFill>
                  <a:srgbClr val="7030A0"/>
                </a:solidFill>
              </a:rPr>
              <a:t>μεταβολών στις </a:t>
            </a:r>
            <a:r>
              <a:rPr lang="el-GR" b="1" dirty="0" smtClean="0">
                <a:solidFill>
                  <a:srgbClr val="7030A0"/>
                </a:solidFill>
              </a:rPr>
              <a:t>ανάγκες χρηματοδότησης</a:t>
            </a:r>
            <a:r>
              <a:rPr lang="el-GR" b="1" dirty="0">
                <a:solidFill>
                  <a:srgbClr val="7030A0"/>
                </a:solidFill>
              </a:rPr>
              <a:t>.</a:t>
            </a: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Autofit/>
          </a:bodyPr>
          <a:lstStyle/>
          <a:p>
            <a:r>
              <a:rPr lang="el-GR" sz="3600" b="1" dirty="0" smtClean="0"/>
              <a:t>Β. Πρόβλεψη </a:t>
            </a:r>
            <a:r>
              <a:rPr lang="el-GR" sz="3600" b="1" dirty="0"/>
              <a:t>χρηματοδότησης</a:t>
            </a:r>
            <a:br>
              <a:rPr lang="el-GR" sz="3600" b="1" dirty="0"/>
            </a:br>
            <a:r>
              <a:rPr lang="el-GR" sz="3600" b="1" dirty="0"/>
              <a:t>Μέθοδος Ποσοστού επί των Πωλήσεων</a:t>
            </a:r>
          </a:p>
        </p:txBody>
      </p:sp>
      <p:pic>
        <p:nvPicPr>
          <p:cNvPr id="17410"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ΠΑΡΑΔΕΙΓΜΑ (2)</a:t>
            </a:r>
            <a:endParaRPr lang="el-GR" b="1" dirty="0"/>
          </a:p>
        </p:txBody>
      </p:sp>
      <p:sp>
        <p:nvSpPr>
          <p:cNvPr id="3" name="2 - Θέση περιεχομένου"/>
          <p:cNvSpPr>
            <a:spLocks noGrp="1"/>
          </p:cNvSpPr>
          <p:nvPr>
            <p:ph idx="1"/>
          </p:nvPr>
        </p:nvSpPr>
        <p:spPr>
          <a:xfrm>
            <a:off x="0" y="1600200"/>
            <a:ext cx="9144000" cy="5257800"/>
          </a:xfrm>
        </p:spPr>
        <p:txBody>
          <a:bodyPr/>
          <a:lstStyle/>
          <a:p>
            <a:r>
              <a:rPr lang="el-GR" dirty="0"/>
              <a:t>Εφαρμόζοντας τον τύπο στο παράδειγμα </a:t>
            </a:r>
            <a:r>
              <a:rPr lang="el-GR" b="1" dirty="0"/>
              <a:t>1 έχουμε:</a:t>
            </a:r>
          </a:p>
          <a:p>
            <a:r>
              <a:rPr lang="en-US" dirty="0" smtClean="0"/>
              <a:t>0,69 </a:t>
            </a:r>
            <a:r>
              <a:rPr lang="en-US" dirty="0"/>
              <a:t>x 600 – 0,15 x 600 – 0,04 x 1.600 x 0,5 </a:t>
            </a:r>
            <a:r>
              <a:rPr lang="en-US" dirty="0" smtClean="0"/>
              <a:t>=</a:t>
            </a:r>
            <a:r>
              <a:rPr lang="el-GR" dirty="0" smtClean="0"/>
              <a:t> </a:t>
            </a:r>
            <a:r>
              <a:rPr lang="en-US" dirty="0" smtClean="0"/>
              <a:t>292</a:t>
            </a:r>
            <a:r>
              <a:rPr lang="en-US" dirty="0"/>
              <a:t>€</a:t>
            </a:r>
            <a:endParaRPr lang="el-GR" dirty="0"/>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ΜΟΧΛΕΥΣΗ</a:t>
            </a:r>
            <a:endParaRPr lang="el-GR" b="1" dirty="0">
              <a:solidFill>
                <a:srgbClr val="FF0000"/>
              </a:solidFill>
            </a:endParaRPr>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74638"/>
            <a:ext cx="8229600" cy="777875"/>
          </a:xfrm>
        </p:spPr>
        <p:txBody>
          <a:bodyPr/>
          <a:lstStyle/>
          <a:p>
            <a:pPr eaLnBrk="1" hangingPunct="1"/>
            <a:r>
              <a:rPr lang="el-GR" altLang="el-GR" b="1" dirty="0" smtClean="0"/>
              <a:t>ΜΟΧΛΕΥΣΗ (1)</a:t>
            </a:r>
          </a:p>
        </p:txBody>
      </p:sp>
      <p:sp>
        <p:nvSpPr>
          <p:cNvPr id="200707" name="Rectangle 3"/>
          <p:cNvSpPr>
            <a:spLocks noGrp="1" noChangeArrowheads="1"/>
          </p:cNvSpPr>
          <p:nvPr>
            <p:ph idx="1"/>
          </p:nvPr>
        </p:nvSpPr>
        <p:spPr>
          <a:xfrm>
            <a:off x="0" y="1052513"/>
            <a:ext cx="9144000" cy="5805487"/>
          </a:xfrm>
        </p:spPr>
        <p:txBody>
          <a:bodyPr/>
          <a:lstStyle/>
          <a:p>
            <a:pPr algn="just" eaLnBrk="1" hangingPunct="1"/>
            <a:r>
              <a:rPr lang="el-GR" altLang="el-GR" sz="3600" dirty="0" smtClean="0">
                <a:latin typeface="Calibri" pitchFamily="34" charset="0"/>
                <a:cs typeface="Times New Roman" pitchFamily="18" charset="0"/>
              </a:rPr>
              <a:t>Για ένα καθηγητή φυσικής, μόχλευση (</a:t>
            </a:r>
            <a:r>
              <a:rPr lang="en-US" altLang="el-GR" sz="3600" dirty="0" smtClean="0">
                <a:latin typeface="Calibri" pitchFamily="34" charset="0"/>
                <a:cs typeface="Times New Roman" pitchFamily="18" charset="0"/>
              </a:rPr>
              <a:t>leverage</a:t>
            </a:r>
            <a:r>
              <a:rPr lang="el-GR" altLang="el-GR" sz="3600" dirty="0" smtClean="0">
                <a:latin typeface="Calibri" pitchFamily="34" charset="0"/>
                <a:cs typeface="Times New Roman" pitchFamily="18" charset="0"/>
              </a:rPr>
              <a:t>) σημαίνει τη χρησιμοποίηση ενός μοχλού για την ανύψωση ενός βάρους με λίγη δύναμη. </a:t>
            </a:r>
            <a:endParaRPr lang="el-GR" altLang="el-GR" sz="3600" dirty="0" smtClean="0">
              <a:latin typeface="Calibri" pitchFamily="34" charset="0"/>
            </a:endParaRPr>
          </a:p>
          <a:p>
            <a:pPr algn="just" eaLnBrk="1" hangingPunct="1"/>
            <a:r>
              <a:rPr lang="el-GR" altLang="el-GR" sz="3600" dirty="0" smtClean="0">
                <a:latin typeface="Calibri" pitchFamily="34" charset="0"/>
                <a:cs typeface="Times New Roman" pitchFamily="18" charset="0"/>
              </a:rPr>
              <a:t>Στην επιχειρηματική ορολογία, ένας μεγάλος βαθμός μόχλευσης σημαίνει ότι μια σχετικά μικρή μεταβολή των πωλήσεων έχει ως αποτέλεσμα μια μεγάλη μεταβολή στα καθαρά λειτουργικά κέρδη</a:t>
            </a:r>
            <a:r>
              <a:rPr lang="el-GR" altLang="el-GR" sz="3600" dirty="0" smtClean="0">
                <a:latin typeface="Calibri" pitchFamily="34" charset="0"/>
              </a:rPr>
              <a:t> </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dissolve">
                                      <p:cBhvr>
                                        <p:cTn id="7" dur="5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dissolve">
                                      <p:cBhvr>
                                        <p:cTn id="12" dur="5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altLang="el-GR" b="1" dirty="0" smtClean="0"/>
              <a:t>ΜΟΧΛΕΥΣΗ (2)</a:t>
            </a:r>
            <a:endParaRPr lang="el-GR" dirty="0"/>
          </a:p>
        </p:txBody>
      </p:sp>
      <p:sp>
        <p:nvSpPr>
          <p:cNvPr id="3" name="2 - Θέση περιεχομένου"/>
          <p:cNvSpPr>
            <a:spLocks noGrp="1"/>
          </p:cNvSpPr>
          <p:nvPr>
            <p:ph idx="1"/>
          </p:nvPr>
        </p:nvSpPr>
        <p:spPr>
          <a:xfrm>
            <a:off x="179512" y="1340768"/>
            <a:ext cx="8712968" cy="5256584"/>
          </a:xfrm>
        </p:spPr>
        <p:txBody>
          <a:bodyPr/>
          <a:lstStyle/>
          <a:p>
            <a:pPr algn="just"/>
            <a:r>
              <a:rPr lang="el-GR" sz="2800" dirty="0" smtClean="0">
                <a:latin typeface="Arial" pitchFamily="34" charset="0"/>
                <a:cs typeface="Arial" pitchFamily="34" charset="0"/>
              </a:rPr>
              <a:t>Η έννοια της μόχλευσης χρησιμοποιείται για να περιγράψει την ικανότητα της εταιρείας να χρησιµοποιεί τα σταθερά έξοδα, είτε αυτά προκύπτουν απ’ την παραγωγική διαδικασία, είτε από τον τρόπο χρηµατοδότησής της, µε σκοπό να ενισχύσει τα κέρδη τα οποία απορρέουν στους µετόχους της. </a:t>
            </a:r>
          </a:p>
          <a:p>
            <a:pPr algn="just"/>
            <a:r>
              <a:rPr lang="el-GR" sz="2800" dirty="0" smtClean="0">
                <a:latin typeface="Arial" pitchFamily="34" charset="0"/>
                <a:cs typeface="Arial" pitchFamily="34" charset="0"/>
              </a:rPr>
              <a:t>Υπάρχουν δύο τύποι µόχλευσης:</a:t>
            </a:r>
          </a:p>
          <a:p>
            <a:pPr marL="457200" indent="-457200" algn="just">
              <a:buFont typeface="+mj-lt"/>
              <a:buAutoNum type="arabicPeriod"/>
            </a:pPr>
            <a:r>
              <a:rPr lang="el-GR" sz="2800" b="1" dirty="0" smtClean="0">
                <a:solidFill>
                  <a:srgbClr val="0000CC"/>
                </a:solidFill>
                <a:latin typeface="Arial" pitchFamily="34" charset="0"/>
                <a:cs typeface="Arial" pitchFamily="34" charset="0"/>
              </a:rPr>
              <a:t>Η επιχειρηµατική ή λειτουργική </a:t>
            </a:r>
            <a:r>
              <a:rPr lang="el-GR" sz="2800" dirty="0" smtClean="0">
                <a:latin typeface="Arial" pitchFamily="34" charset="0"/>
                <a:cs typeface="Arial" pitchFamily="34" charset="0"/>
              </a:rPr>
              <a:t>και </a:t>
            </a:r>
          </a:p>
          <a:p>
            <a:pPr marL="457200" indent="-457200" algn="just">
              <a:buFont typeface="+mj-lt"/>
              <a:buAutoNum type="arabicPeriod"/>
            </a:pPr>
            <a:r>
              <a:rPr lang="el-GR" sz="2800" b="1" dirty="0" smtClean="0">
                <a:solidFill>
                  <a:srgbClr val="C00000"/>
                </a:solidFill>
                <a:latin typeface="Arial" pitchFamily="34" charset="0"/>
                <a:cs typeface="Arial" pitchFamily="34" charset="0"/>
              </a:rPr>
              <a:t>Η χρηµατοοικονοµική µόχλευση.</a:t>
            </a:r>
            <a:r>
              <a:rPr lang="el-GR" sz="2800" dirty="0" smtClean="0">
                <a:latin typeface="Arial" pitchFamily="34" charset="0"/>
                <a:cs typeface="Arial" pitchFamily="34" charset="0"/>
              </a:rPr>
              <a:t>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07504" y="116632"/>
            <a:ext cx="8784976" cy="1301006"/>
          </a:xfrm>
        </p:spPr>
        <p:txBody>
          <a:bodyPr/>
          <a:lstStyle/>
          <a:p>
            <a:pPr eaLnBrk="1" hangingPunct="1"/>
            <a:r>
              <a:rPr lang="el-GR" altLang="el-GR" sz="3000" b="1" dirty="0" smtClean="0">
                <a:latin typeface="Comic Sans MS" pitchFamily="66" charset="0"/>
              </a:rPr>
              <a:t>Χρηματοδότηση Επιχειρήσεων και Οργανισμών: </a:t>
            </a:r>
            <a:br>
              <a:rPr lang="el-GR" altLang="el-GR" sz="3000" b="1" dirty="0" smtClean="0">
                <a:latin typeface="Comic Sans MS" pitchFamily="66" charset="0"/>
              </a:rPr>
            </a:br>
            <a:r>
              <a:rPr lang="el-GR" altLang="el-GR" sz="3000" b="1" dirty="0" smtClean="0">
                <a:latin typeface="Comic Sans MS" pitchFamily="66" charset="0"/>
              </a:rPr>
              <a:t>Χρηματοδοτική και Λειτουργική Μόχλευση (1)</a:t>
            </a:r>
          </a:p>
        </p:txBody>
      </p:sp>
      <p:sp>
        <p:nvSpPr>
          <p:cNvPr id="268291" name="Rectangle 3"/>
          <p:cNvSpPr>
            <a:spLocks noGrp="1" noChangeArrowheads="1"/>
          </p:cNvSpPr>
          <p:nvPr>
            <p:ph type="body" idx="1"/>
          </p:nvPr>
        </p:nvSpPr>
        <p:spPr>
          <a:xfrm>
            <a:off x="179388" y="1600200"/>
            <a:ext cx="8785225" cy="4997450"/>
          </a:xfrm>
        </p:spPr>
        <p:txBody>
          <a:bodyPr/>
          <a:lstStyle/>
          <a:p>
            <a:pPr algn="just" eaLnBrk="1" hangingPunct="1"/>
            <a:r>
              <a:rPr lang="el-GR" altLang="el-GR" sz="2800" dirty="0" smtClean="0">
                <a:solidFill>
                  <a:srgbClr val="7030A0"/>
                </a:solidFill>
                <a:latin typeface="Comic Sans MS" pitchFamily="66" charset="0"/>
              </a:rPr>
              <a:t>Η συνολική μόχλευση </a:t>
            </a:r>
            <a:r>
              <a:rPr lang="el-GR" altLang="el-GR" sz="2800" dirty="0" smtClean="0">
                <a:latin typeface="Comic Sans MS" pitchFamily="66" charset="0"/>
              </a:rPr>
              <a:t>μετρά την ευαισθησία των Κερδών Ανά Μετοχή στις μεταβολές των πωλήσεων</a:t>
            </a:r>
            <a:r>
              <a:rPr lang="en-US" altLang="el-GR" sz="2800" dirty="0" smtClean="0">
                <a:latin typeface="Comic Sans MS" pitchFamily="66" charset="0"/>
              </a:rPr>
              <a:t>.</a:t>
            </a:r>
            <a:endParaRPr lang="el-GR" altLang="el-GR" sz="2800" dirty="0" smtClean="0">
              <a:latin typeface="Comic Sans MS" pitchFamily="66" charset="0"/>
            </a:endParaRPr>
          </a:p>
          <a:p>
            <a:pPr algn="just" eaLnBrk="1" hangingPunct="1"/>
            <a:r>
              <a:rPr lang="el-GR" altLang="el-GR" sz="2800" dirty="0" smtClean="0">
                <a:latin typeface="Comic Sans MS" pitchFamily="66" charset="0"/>
              </a:rPr>
              <a:t>Η μόχλευση αυξάνει τις αναμενόμενες αποδόσεις της μετοχής μιας επιχείρησης αυξάνοντας παράλληλα και τον κίνδυνο</a:t>
            </a:r>
            <a:r>
              <a:rPr lang="en-US" altLang="el-GR" sz="2800" dirty="0" smtClean="0">
                <a:latin typeface="Comic Sans MS" pitchFamily="66" charset="0"/>
              </a:rPr>
              <a:t>.</a:t>
            </a:r>
            <a:endParaRPr lang="el-GR" altLang="el-GR" sz="2800" dirty="0" smtClean="0">
              <a:latin typeface="Comic Sans MS" pitchFamily="66" charset="0"/>
            </a:endParaRPr>
          </a:p>
          <a:p>
            <a:pPr algn="just" eaLnBrk="1" hangingPunct="1"/>
            <a:r>
              <a:rPr lang="el-GR" altLang="el-GR" sz="2800" dirty="0" smtClean="0">
                <a:solidFill>
                  <a:srgbClr val="FF3300"/>
                </a:solidFill>
                <a:latin typeface="Comic Sans MS" pitchFamily="66" charset="0"/>
              </a:rPr>
              <a:t>Επιχειρηματικός κίνδυνος </a:t>
            </a:r>
            <a:r>
              <a:rPr lang="el-GR" altLang="el-GR" sz="2800" dirty="0" smtClean="0">
                <a:latin typeface="Comic Sans MS" pitchFamily="66" charset="0"/>
              </a:rPr>
              <a:t>είναι συνδεδεμένος με την αβεβαιότητα των λειτουργικών κερδών και εξαρτάται από την μεταβλητότητα τιμής και ποσότητας του προϊόντος και την ύπαρξη σταθερού κόστους παραγωγής</a:t>
            </a:r>
            <a:r>
              <a:rPr lang="en-US" altLang="el-GR" sz="2800" dirty="0" smtClean="0">
                <a:latin typeface="Comic Sans MS" pitchFamily="66" charset="0"/>
              </a:rPr>
              <a:t>.</a:t>
            </a:r>
            <a:r>
              <a:rPr lang="el-GR" altLang="el-GR" sz="2800" dirty="0" smtClean="0">
                <a:latin typeface="Comic Sans MS" pitchFamily="66" charset="0"/>
              </a:rPr>
              <a:t>  </a:t>
            </a:r>
          </a:p>
          <a:p>
            <a:pPr eaLnBrk="1" hangingPunct="1">
              <a:buFontTx/>
              <a:buNone/>
            </a:pPr>
            <a:endParaRPr lang="el-GR" altLang="el-GR" sz="28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561975"/>
          </a:xfrm>
        </p:spPr>
        <p:txBody>
          <a:bodyPr/>
          <a:lstStyle/>
          <a:p>
            <a:pPr eaLnBrk="1" hangingPunct="1"/>
            <a:r>
              <a:rPr lang="el-GR" altLang="el-GR" sz="4000" b="1" dirty="0" smtClean="0"/>
              <a:t>ΟΙΚΟΝΟΜΙΚΕΣ ΚΑΤΑΣΤΑΣΕΙΣ</a:t>
            </a:r>
          </a:p>
        </p:txBody>
      </p:sp>
      <p:sp>
        <p:nvSpPr>
          <p:cNvPr id="30723" name="Rectangle 3"/>
          <p:cNvSpPr>
            <a:spLocks noGrp="1" noChangeArrowheads="1"/>
          </p:cNvSpPr>
          <p:nvPr>
            <p:ph type="body" idx="1"/>
          </p:nvPr>
        </p:nvSpPr>
        <p:spPr>
          <a:xfrm>
            <a:off x="179388" y="981075"/>
            <a:ext cx="8713787" cy="5616575"/>
          </a:xfrm>
        </p:spPr>
        <p:txBody>
          <a:bodyPr/>
          <a:lstStyle/>
          <a:p>
            <a:pPr algn="just" eaLnBrk="1" hangingPunct="1"/>
            <a:r>
              <a:rPr lang="el-GR" altLang="el-GR" sz="3000" dirty="0" smtClean="0"/>
              <a:t>Η Ενημέρωση σκοπεύει να δώσει στον επενδυτή όλα τα διαθέσιμα γνωστά στοιχεία ή τις εκτιμήσεις της διοίκησης για να αξιολογήσει τα μελλοντικά κέρδη και μερίσματα και κατ’ επέκταση την πορεία της μετοχής στην αγορά.</a:t>
            </a:r>
          </a:p>
          <a:p>
            <a:pPr algn="just" eaLnBrk="1" hangingPunct="1"/>
            <a:r>
              <a:rPr lang="el-GR" altLang="el-GR" sz="3000" dirty="0" smtClean="0"/>
              <a:t>Καταρτίζεται επίσης ενοποιημένος λογαριασμός αποτελεσμάτων και ισολογισμών από τις εταιρίες που έχουν θυγατρικές, </a:t>
            </a:r>
          </a:p>
          <a:p>
            <a:pPr lvl="1" algn="just" eaLnBrk="1" hangingPunct="1"/>
            <a:r>
              <a:rPr lang="el-GR" altLang="el-GR" sz="3000" dirty="0" smtClean="0"/>
              <a:t>συναθροίζοντας προς τούτο τους αντίστοιχους ομοειδείς λογαριασμούς.</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188640"/>
            <a:ext cx="9144000" cy="864096"/>
          </a:xfrm>
        </p:spPr>
        <p:txBody>
          <a:bodyPr/>
          <a:lstStyle/>
          <a:p>
            <a:pPr eaLnBrk="1" hangingPunct="1"/>
            <a:r>
              <a:rPr lang="el-GR" altLang="el-GR" sz="3000" b="1" dirty="0" smtClean="0">
                <a:latin typeface="Comic Sans MS" pitchFamily="66" charset="0"/>
              </a:rPr>
              <a:t>Χρηματοδότηση Επιχειρήσεων και Οργανισμών: Χρηματοδοτική και Λειτουργική Μόχλευση (2)</a:t>
            </a:r>
          </a:p>
        </p:txBody>
      </p:sp>
      <p:sp>
        <p:nvSpPr>
          <p:cNvPr id="267267" name="Rectangle 3"/>
          <p:cNvSpPr>
            <a:spLocks noGrp="1" noChangeArrowheads="1"/>
          </p:cNvSpPr>
          <p:nvPr>
            <p:ph type="body" idx="1"/>
          </p:nvPr>
        </p:nvSpPr>
        <p:spPr>
          <a:xfrm>
            <a:off x="179388" y="1124744"/>
            <a:ext cx="8785225" cy="5399881"/>
          </a:xfrm>
        </p:spPr>
        <p:txBody>
          <a:bodyPr/>
          <a:lstStyle/>
          <a:p>
            <a:pPr algn="just" eaLnBrk="1" hangingPunct="1"/>
            <a:r>
              <a:rPr lang="el-GR" altLang="el-GR" sz="2800" dirty="0" smtClean="0">
                <a:solidFill>
                  <a:srgbClr val="0000CC"/>
                </a:solidFill>
                <a:latin typeface="Comic Sans MS" pitchFamily="66" charset="0"/>
              </a:rPr>
              <a:t>Η Επιχειρηματική ή Λειτουργική Μόχλευση </a:t>
            </a:r>
            <a:r>
              <a:rPr lang="el-GR" altLang="el-GR" sz="2800" dirty="0" smtClean="0">
                <a:latin typeface="Comic Sans MS" pitchFamily="66" charset="0"/>
              </a:rPr>
              <a:t>προέρχεται από την ύπαρξη σταθερού λειτουργικού κόστους παραγωγής. Όσο μεγαλύτερο το σταθερό κόστος στο συνολικό λειτουργικό κόστος τόσο μεγαλύτερη η ευαισθησία των λειτουργικών κερδών στις μεταβολές των πωλήσεων</a:t>
            </a:r>
            <a:r>
              <a:rPr lang="en-US" altLang="el-GR" sz="2800" dirty="0" smtClean="0">
                <a:latin typeface="Comic Sans MS" pitchFamily="66" charset="0"/>
              </a:rPr>
              <a:t>.</a:t>
            </a:r>
            <a:endParaRPr lang="el-GR" altLang="el-GR" sz="2800" dirty="0" smtClean="0">
              <a:latin typeface="Comic Sans MS" pitchFamily="66" charset="0"/>
            </a:endParaRPr>
          </a:p>
          <a:p>
            <a:pPr algn="just" eaLnBrk="1" hangingPunct="1"/>
            <a:r>
              <a:rPr lang="el-GR" altLang="el-GR" sz="2800" dirty="0" smtClean="0">
                <a:solidFill>
                  <a:srgbClr val="C00000"/>
                </a:solidFill>
                <a:latin typeface="Comic Sans MS" pitchFamily="66" charset="0"/>
              </a:rPr>
              <a:t>Η χρηματοδοτική ή χρηματοοικονομική μόχλευση </a:t>
            </a:r>
            <a:r>
              <a:rPr lang="el-GR" altLang="el-GR" sz="2800" dirty="0" smtClean="0">
                <a:latin typeface="Comic Sans MS" pitchFamily="66" charset="0"/>
              </a:rPr>
              <a:t>προέρχεται από την ύπαρξη δανειακών κεφαλαίων. Όσο μεγαλύτερη η χρηματοδοτική μόχλευση στο συνολικό κόστος τόσο μεγαλύτερη η ευαισθησία των κερδών προς διανομή στις μεταβολές των λειτουργικών κερδών</a:t>
            </a:r>
            <a:r>
              <a:rPr lang="en-US" altLang="el-GR" sz="2800" dirty="0" smtClean="0">
                <a:latin typeface="Comic Sans MS" pitchFamily="66" charset="0"/>
              </a:rPr>
              <a:t>.</a:t>
            </a:r>
            <a:endParaRPr lang="el-GR" altLang="el-GR" sz="2800" dirty="0" smtClean="0">
              <a:latin typeface="Comic Sans MS" pitchFamily="66" charset="0"/>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el-GR" altLang="el-GR" sz="3200" b="1" dirty="0" smtClean="0">
                <a:latin typeface="Comic Sans MS" pitchFamily="66" charset="0"/>
              </a:rPr>
              <a:t>Χρηματοδότηση Επιχειρήσεων και Οργανισμών: Χρηματοδοτική και Λειτουργική Μόχλευση</a:t>
            </a:r>
          </a:p>
        </p:txBody>
      </p:sp>
      <p:sp>
        <p:nvSpPr>
          <p:cNvPr id="269315" name="Rectangle 3"/>
          <p:cNvSpPr>
            <a:spLocks noGrp="1" noChangeArrowheads="1"/>
          </p:cNvSpPr>
          <p:nvPr>
            <p:ph type="body" idx="1"/>
          </p:nvPr>
        </p:nvSpPr>
        <p:spPr/>
        <p:txBody>
          <a:bodyPr/>
          <a:lstStyle/>
          <a:p>
            <a:pPr algn="just" eaLnBrk="1" hangingPunct="1"/>
            <a:r>
              <a:rPr lang="el-GR" altLang="el-GR" dirty="0" smtClean="0">
                <a:solidFill>
                  <a:srgbClr val="7030A0"/>
                </a:solidFill>
                <a:latin typeface="Comic Sans MS" pitchFamily="66" charset="0"/>
              </a:rPr>
              <a:t>Ο Χρηματοδοτικός κίνδυνος </a:t>
            </a:r>
            <a:r>
              <a:rPr lang="el-GR" altLang="el-GR" dirty="0" smtClean="0">
                <a:latin typeface="Comic Sans MS" pitchFamily="66" charset="0"/>
              </a:rPr>
              <a:t>είναι συνδεδεμένος με την αβεβαιότητα των Κερδών Ανά Μετοχή λόγω της σταθερής αποπληρωμής των δανείων</a:t>
            </a:r>
          </a:p>
          <a:p>
            <a:pPr eaLnBrk="1" hangingPunct="1"/>
            <a:endParaRPr lang="el-GR" altLang="el-GR" dirty="0" smtClean="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60648"/>
            <a:ext cx="8784976" cy="1143000"/>
          </a:xfrm>
        </p:spPr>
        <p:txBody>
          <a:bodyPr/>
          <a:lstStyle/>
          <a:p>
            <a:r>
              <a:rPr lang="el-GR" sz="3600" b="1" dirty="0" smtClean="0"/>
              <a:t>Σχέση Λειτουργικής και Χρηµατοοικονοµικής Μόχλευσης</a:t>
            </a:r>
            <a:endParaRPr lang="el-GR" sz="3600" b="1" dirty="0"/>
          </a:p>
        </p:txBody>
      </p:sp>
      <p:pic>
        <p:nvPicPr>
          <p:cNvPr id="1819650" name="Picture 2"/>
          <p:cNvPicPr>
            <a:picLocks noGrp="1" noChangeAspect="1" noChangeArrowheads="1"/>
          </p:cNvPicPr>
          <p:nvPr>
            <p:ph idx="1"/>
          </p:nvPr>
        </p:nvPicPr>
        <p:blipFill>
          <a:blip r:embed="rId2" cstate="print"/>
          <a:srcRect/>
          <a:stretch>
            <a:fillRect/>
          </a:stretch>
        </p:blipFill>
        <p:spPr bwMode="auto">
          <a:xfrm>
            <a:off x="395536" y="1484784"/>
            <a:ext cx="8424936" cy="5184576"/>
          </a:xfrm>
          <a:prstGeom prst="rect">
            <a:avLst/>
          </a:prstGeom>
          <a:noFill/>
          <a:ln w="9525">
            <a:noFill/>
            <a:miter lim="800000"/>
            <a:headEnd/>
            <a:tailEnd/>
          </a:ln>
        </p:spPr>
      </p:pic>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576064"/>
          </a:xfrm>
        </p:spPr>
        <p:txBody>
          <a:bodyPr/>
          <a:lstStyle/>
          <a:p>
            <a:r>
              <a:rPr lang="el-GR" b="1" dirty="0" smtClean="0"/>
              <a:t>Ανάλυση της Μόχλευσης</a:t>
            </a:r>
            <a:endParaRPr lang="el-GR" b="1" dirty="0"/>
          </a:p>
        </p:txBody>
      </p:sp>
      <p:sp>
        <p:nvSpPr>
          <p:cNvPr id="3" name="2 - Θέση περιεχομένου"/>
          <p:cNvSpPr>
            <a:spLocks noGrp="1"/>
          </p:cNvSpPr>
          <p:nvPr>
            <p:ph idx="1"/>
          </p:nvPr>
        </p:nvSpPr>
        <p:spPr>
          <a:xfrm>
            <a:off x="179512" y="836712"/>
            <a:ext cx="8784976" cy="5832648"/>
          </a:xfrm>
        </p:spPr>
        <p:txBody>
          <a:bodyPr/>
          <a:lstStyle/>
          <a:p>
            <a:pPr algn="just"/>
            <a:r>
              <a:rPr lang="el-GR" sz="2400" dirty="0" smtClean="0"/>
              <a:t>Εξετάζει τον τρόπο µε τον οποίο µεταβολές σε βασικά οικονοµικά µεγέθη της επιχείρησης, επηρεάζουν τα κέρδη. Επιλέγοντας εκ προοιµίου τη σχέση π.χ. µεταβλητών και σταθερών δαπανών ή Δανειακών και Ιδίων Κεφαλαίων, είµαστε σε θέση να γνωρίζουµε τις επιπτώσεις στα κέρδη από (επιθυµητές ή µη) µεταβολές των µεγεθών αυτών.</a:t>
            </a:r>
          </a:p>
          <a:p>
            <a:pPr algn="just"/>
            <a:r>
              <a:rPr lang="el-GR" sz="2400" dirty="0" smtClean="0"/>
              <a:t>Η µεταβλητότητα των κερδών ως αποτέλεσµα των µεταβολών αυτών είναι ο </a:t>
            </a:r>
            <a:r>
              <a:rPr lang="el-GR" sz="2400" b="1" dirty="0" smtClean="0">
                <a:solidFill>
                  <a:srgbClr val="C00000"/>
                </a:solidFill>
              </a:rPr>
              <a:t>Κίνδυνος</a:t>
            </a:r>
            <a:r>
              <a:rPr lang="el-GR" sz="2400" dirty="0" smtClean="0"/>
              <a:t> της επιχείρησης. Έτσι η ανάλυση της µόχλευσης συνίσταται ουσιαστικά στην ποσοτικοποίηση του </a:t>
            </a:r>
            <a:r>
              <a:rPr lang="el-GR" sz="2400" b="1" dirty="0" smtClean="0">
                <a:solidFill>
                  <a:srgbClr val="FF3300"/>
                </a:solidFill>
              </a:rPr>
              <a:t>Επιχειρηµατικού</a:t>
            </a:r>
            <a:r>
              <a:rPr lang="el-GR" sz="2400" dirty="0" smtClean="0"/>
              <a:t> και </a:t>
            </a:r>
            <a:r>
              <a:rPr lang="el-GR" sz="2400" b="1" dirty="0" smtClean="0">
                <a:solidFill>
                  <a:srgbClr val="7030A0"/>
                </a:solidFill>
              </a:rPr>
              <a:t>Χρηµατοοικονοµικού</a:t>
            </a:r>
            <a:r>
              <a:rPr lang="el-GR" sz="2400" dirty="0" smtClean="0"/>
              <a:t> </a:t>
            </a:r>
            <a:r>
              <a:rPr lang="el-GR" sz="2400" b="1" dirty="0" smtClean="0">
                <a:solidFill>
                  <a:srgbClr val="C00000"/>
                </a:solidFill>
              </a:rPr>
              <a:t>Κινδύνου</a:t>
            </a:r>
            <a:r>
              <a:rPr lang="el-GR" sz="2400" dirty="0" smtClean="0"/>
              <a:t> που συνθέτουν το συνολικό κίνδυνο της επιχείρησης. </a:t>
            </a:r>
            <a:r>
              <a:rPr lang="el-GR" sz="2400" b="1" dirty="0" smtClean="0">
                <a:solidFill>
                  <a:srgbClr val="002060"/>
                </a:solidFill>
              </a:rPr>
              <a:t>ΣΥΝΟΛΙΚΟΣ ΚΙΝΔΥΝΟΣ </a:t>
            </a:r>
            <a:r>
              <a:rPr lang="el-GR" sz="2400" dirty="0" smtClean="0"/>
              <a:t>= </a:t>
            </a:r>
            <a:r>
              <a:rPr lang="el-GR" sz="2400" b="1" dirty="0" smtClean="0">
                <a:solidFill>
                  <a:srgbClr val="FF3300"/>
                </a:solidFill>
              </a:rPr>
              <a:t>ΕΠΙΧΕΙΡΗΜΑΤΙΚΟΣ ΚΙΝΔΥΝΟΣ </a:t>
            </a:r>
            <a:r>
              <a:rPr lang="el-GR" sz="2400" dirty="0" smtClean="0"/>
              <a:t>(Business Risk) ΕΠΙΧΕΙΡΗΣΗΣ + </a:t>
            </a:r>
            <a:r>
              <a:rPr lang="el-GR" sz="2400" b="1" dirty="0" smtClean="0">
                <a:solidFill>
                  <a:srgbClr val="7030A0"/>
                </a:solidFill>
              </a:rPr>
              <a:t>ΧΡΗΜΑΤΟΟΙΚΟΝΟΜΙΚΟΣ ΚΙΝΔΥΝΟΣ </a:t>
            </a:r>
            <a:r>
              <a:rPr lang="el-GR" sz="2400" dirty="0" smtClean="0"/>
              <a:t>(Financial Risk).</a:t>
            </a:r>
            <a:endParaRPr lang="el-GR" sz="2400"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0"/>
            <a:ext cx="9144000" cy="620713"/>
          </a:xfrm>
        </p:spPr>
        <p:txBody>
          <a:bodyPr/>
          <a:lstStyle/>
          <a:p>
            <a:pPr eaLnBrk="1" hangingPunct="1"/>
            <a:r>
              <a:rPr lang="el-GR" altLang="el-GR" b="1" dirty="0" smtClean="0">
                <a:solidFill>
                  <a:srgbClr val="006600"/>
                </a:solidFill>
              </a:rPr>
              <a:t>Λειτουργική Μόχλευση (1)</a:t>
            </a:r>
            <a:endParaRPr lang="en-GB" altLang="el-GR" b="1" dirty="0" smtClean="0">
              <a:solidFill>
                <a:srgbClr val="006600"/>
              </a:solidFill>
            </a:endParaRPr>
          </a:p>
        </p:txBody>
      </p:sp>
      <p:sp>
        <p:nvSpPr>
          <p:cNvPr id="186371" name="Rectangle 3"/>
          <p:cNvSpPr>
            <a:spLocks noGrp="1" noChangeArrowheads="1"/>
          </p:cNvSpPr>
          <p:nvPr>
            <p:ph type="body" idx="1"/>
          </p:nvPr>
        </p:nvSpPr>
        <p:spPr>
          <a:xfrm>
            <a:off x="0" y="765175"/>
            <a:ext cx="8964488" cy="5976193"/>
          </a:xfrm>
        </p:spPr>
        <p:txBody>
          <a:bodyPr/>
          <a:lstStyle/>
          <a:p>
            <a:pPr algn="just" eaLnBrk="1" hangingPunct="1">
              <a:lnSpc>
                <a:spcPct val="90000"/>
              </a:lnSpc>
            </a:pPr>
            <a:r>
              <a:rPr lang="en-US" altLang="el-GR" sz="2200" dirty="0" smtClean="0"/>
              <a:t>Με </a:t>
            </a:r>
            <a:r>
              <a:rPr lang="en-US" altLang="el-GR" sz="2200" b="1" dirty="0" smtClean="0">
                <a:solidFill>
                  <a:srgbClr val="006600"/>
                </a:solidFill>
              </a:rPr>
              <a:t>λειτουργική μόχλευση</a:t>
            </a:r>
            <a:r>
              <a:rPr lang="en-US" altLang="el-GR" sz="2200" dirty="0" smtClean="0">
                <a:solidFill>
                  <a:srgbClr val="006600"/>
                </a:solidFill>
              </a:rPr>
              <a:t> </a:t>
            </a:r>
            <a:r>
              <a:rPr lang="en-US" altLang="el-GR" sz="2200" dirty="0" smtClean="0"/>
              <a:t>εννοούμε το φαινόμενο κατά το οποίο μια δεδομένη ποσοστιαία μεταβολή των πωλήσεων προκαλεί μια μεγαλύτερη μεταβολή στα ΚΠΤΦ. Η λειτουργική μόχλευση οφείλεται στην ύπαρξη σταθερού λειτουργικού κόστους στο συνολικό κόστος παραγωγής το οποίο πρέπει να καλυφθεί ανεξάρτητα από το επίπεδο πωλήσεων της εταιρείας. Η λειτουργική μόχλευση καθιστά τα ΚΠΤΦ πιο μεταβλητά</a:t>
            </a:r>
            <a:r>
              <a:rPr lang="el-GR" altLang="el-GR" sz="2200" dirty="0" smtClean="0"/>
              <a:t>.</a:t>
            </a:r>
            <a:endParaRPr lang="en-US" altLang="el-GR" sz="2200" dirty="0" smtClean="0"/>
          </a:p>
          <a:p>
            <a:pPr algn="just" eaLnBrk="1" hangingPunct="1">
              <a:lnSpc>
                <a:spcPct val="90000"/>
              </a:lnSpc>
            </a:pPr>
            <a:r>
              <a:rPr lang="en-US" altLang="el-GR" sz="2200" dirty="0" smtClean="0"/>
              <a:t>Η λειτουργική μόχλευση μπορεί να οριστεί (και να μετρηθεί) με μεγαλύτερη ακρίβεια χρησιμοποιώντας την έννοια της ελαστικότητας. Πιο συγκεκριμένα ο ΒΛΜ είναι ο λόγος της ποσοστιαίας μεταβολής στα ΚΠΤΦ προς την ποσοστιαία μεταβολή στο επίπεδο παραγωγής.</a:t>
            </a:r>
          </a:p>
          <a:p>
            <a:pPr algn="just" eaLnBrk="1" hangingPunct="1">
              <a:lnSpc>
                <a:spcPct val="90000"/>
              </a:lnSpc>
            </a:pPr>
            <a:r>
              <a:rPr lang="en-US" altLang="el-GR" sz="2200" dirty="0" smtClean="0"/>
              <a:t>Γνωρίζουμε ότι ΚΠΤΦ = Χ (Τ-μκ) - ΣτΚ, άρα ΔΚΠΤΦ = ΔΧ (Τ-μκ)</a:t>
            </a:r>
          </a:p>
        </p:txBody>
      </p:sp>
      <p:graphicFrame>
        <p:nvGraphicFramePr>
          <p:cNvPr id="186372" name="Object 4"/>
          <p:cNvGraphicFramePr>
            <a:graphicFrameLocks noChangeAspect="1"/>
          </p:cNvGraphicFramePr>
          <p:nvPr/>
        </p:nvGraphicFramePr>
        <p:xfrm>
          <a:off x="827088" y="4941888"/>
          <a:ext cx="7924800" cy="1560512"/>
        </p:xfrm>
        <a:graphic>
          <a:graphicData uri="http://schemas.openxmlformats.org/presentationml/2006/ole">
            <p:oleObj spid="_x0000_s1820674" name="Equation" r:id="rId4" imgW="7061200" imgH="14605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additive="base">
                                        <p:cTn id="7" dur="500" fill="hold"/>
                                        <p:tgtEl>
                                          <p:spTgt spid="186370"/>
                                        </p:tgtEl>
                                        <p:attrNameLst>
                                          <p:attrName>ppt_x</p:attrName>
                                        </p:attrNameLst>
                                      </p:cBhvr>
                                      <p:tavLst>
                                        <p:tav tm="0">
                                          <p:val>
                                            <p:strVal val="#ppt_x"/>
                                          </p:val>
                                        </p:tav>
                                        <p:tav tm="100000">
                                          <p:val>
                                            <p:strVal val="#ppt_x"/>
                                          </p:val>
                                        </p:tav>
                                      </p:tavLst>
                                    </p:anim>
                                    <p:anim calcmode="lin" valueType="num">
                                      <p:cBhvr additive="base">
                                        <p:cTn id="8" dur="500" fill="hold"/>
                                        <p:tgtEl>
                                          <p:spTgt spid="1863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nodeType="clickEffect">
                                  <p:stCondLst>
                                    <p:cond delay="0"/>
                                  </p:stCondLst>
                                  <p:childTnLst>
                                    <p:set>
                                      <p:cBhvr>
                                        <p:cTn id="12" dur="1" fill="hold">
                                          <p:stCondLst>
                                            <p:cond delay="0"/>
                                          </p:stCondLst>
                                        </p:cTn>
                                        <p:tgtEl>
                                          <p:spTgt spid="186371">
                                            <p:txEl>
                                              <p:pRg st="0" end="0"/>
                                            </p:txEl>
                                          </p:spTgt>
                                        </p:tgtEl>
                                        <p:attrNameLst>
                                          <p:attrName>style.visibility</p:attrName>
                                        </p:attrNameLst>
                                      </p:cBhvr>
                                      <p:to>
                                        <p:strVal val="visible"/>
                                      </p:to>
                                    </p:set>
                                    <p:anim calcmode="lin" valueType="num">
                                      <p:cBhvr additive="base">
                                        <p:cTn id="13" dur="50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863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86371">
                                            <p:txEl>
                                              <p:pRg st="1" end="1"/>
                                            </p:txEl>
                                          </p:spTgt>
                                        </p:tgtEl>
                                        <p:attrNameLst>
                                          <p:attrName>style.visibility</p:attrName>
                                        </p:attrNameLst>
                                      </p:cBhvr>
                                      <p:to>
                                        <p:strVal val="visible"/>
                                      </p:to>
                                    </p:set>
                                    <p:anim calcmode="lin" valueType="num">
                                      <p:cBhvr additive="base">
                                        <p:cTn id="19" dur="5000" fill="hold"/>
                                        <p:tgtEl>
                                          <p:spTgt spid="186371">
                                            <p:txEl>
                                              <p:pRg st="1" end="1"/>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186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6371">
                                            <p:txEl>
                                              <p:pRg st="2" end="2"/>
                                            </p:txEl>
                                          </p:spTgt>
                                        </p:tgtEl>
                                        <p:attrNameLst>
                                          <p:attrName>style.visibility</p:attrName>
                                        </p:attrNameLst>
                                      </p:cBhvr>
                                      <p:to>
                                        <p:strVal val="visible"/>
                                      </p:to>
                                    </p:set>
                                    <p:anim calcmode="lin" valueType="num">
                                      <p:cBhvr additive="base">
                                        <p:cTn id="25" dur="5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186372"/>
                                        </p:tgtEl>
                                        <p:attrNameLst>
                                          <p:attrName>style.visibility</p:attrName>
                                        </p:attrNameLst>
                                      </p:cBhvr>
                                      <p:to>
                                        <p:strVal val="visible"/>
                                      </p:to>
                                    </p:set>
                                    <p:anim calcmode="lin" valueType="num">
                                      <p:cBhvr additive="base">
                                        <p:cTn id="31" dur="5000" fill="hold"/>
                                        <p:tgtEl>
                                          <p:spTgt spid="186372"/>
                                        </p:tgtEl>
                                        <p:attrNameLst>
                                          <p:attrName>ppt_x</p:attrName>
                                        </p:attrNameLst>
                                      </p:cBhvr>
                                      <p:tavLst>
                                        <p:tav tm="0">
                                          <p:val>
                                            <p:strVal val="#ppt_x"/>
                                          </p:val>
                                        </p:tav>
                                        <p:tav tm="100000">
                                          <p:val>
                                            <p:strVal val="#ppt_x"/>
                                          </p:val>
                                        </p:tav>
                                      </p:tavLst>
                                    </p:anim>
                                    <p:anim calcmode="lin" valueType="num">
                                      <p:cBhvr additive="base">
                                        <p:cTn id="32" dur="5000" fill="hold"/>
                                        <p:tgtEl>
                                          <p:spTgt spid="186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altLang="el-GR" b="1" dirty="0" smtClean="0">
                <a:solidFill>
                  <a:srgbClr val="006600"/>
                </a:solidFill>
              </a:rPr>
              <a:t>Λειτουργική Μόχλευση (2)</a:t>
            </a:r>
            <a:endParaRPr lang="el-GR" dirty="0"/>
          </a:p>
        </p:txBody>
      </p:sp>
      <p:sp>
        <p:nvSpPr>
          <p:cNvPr id="3" name="2 - Θέση περιεχομένου"/>
          <p:cNvSpPr>
            <a:spLocks noGrp="1"/>
          </p:cNvSpPr>
          <p:nvPr>
            <p:ph idx="1"/>
          </p:nvPr>
        </p:nvSpPr>
        <p:spPr>
          <a:xfrm>
            <a:off x="179512" y="1052736"/>
            <a:ext cx="8712968" cy="5544616"/>
          </a:xfrm>
        </p:spPr>
        <p:txBody>
          <a:bodyPr/>
          <a:lstStyle/>
          <a:p>
            <a:pPr algn="just"/>
            <a:r>
              <a:rPr lang="el-GR" sz="2800" dirty="0" smtClean="0"/>
              <a:t>Θεωρητικά είναι το σύνολο των κινδύνων µιας επιχείρησης που δεν έχει Δανειακές Υποχρεώσεις). Η λειτουργική µόχλευση είναι µονάδα µέτρησης του κινδύνου της εκµετάλλευσης και αναφέρεται στο πάγιο κόστος αυτής. Είναι η επίδραση των µεταβολών του όγκου δραστηριότητας (πωλήσεων) στην αποδοτικότητα µιας επιχείρησης και εξαρτάται από τη σχέση µεταξύ σταθερών και µεταβλητών δαπανών. Αφορά το ποσοστό συµµετοχής των σταθερών λειτουργικών εσόδων στα συνολικά λειτουργικά έξοδα. Αν τα σταθερά έξοδα ήταν 0, τότε και µε 0 όγκο παραγωγής, η εταιρεία δε θα παρουσίαζε ούτε κέρδη, ούτε ζηµιές.</a:t>
            </a:r>
            <a:endParaRPr lang="el-GR" sz="2800"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640960" cy="648072"/>
          </a:xfrm>
        </p:spPr>
        <p:txBody>
          <a:bodyPr/>
          <a:lstStyle/>
          <a:p>
            <a:r>
              <a:rPr lang="el-GR" altLang="el-GR" b="1" dirty="0" smtClean="0">
                <a:solidFill>
                  <a:srgbClr val="006600"/>
                </a:solidFill>
              </a:rPr>
              <a:t>Λειτουργική Μόχλευση (3)</a:t>
            </a:r>
            <a:endParaRPr lang="el-GR" dirty="0"/>
          </a:p>
        </p:txBody>
      </p:sp>
      <p:pic>
        <p:nvPicPr>
          <p:cNvPr id="1822722" name="Picture 2"/>
          <p:cNvPicPr>
            <a:picLocks noGrp="1" noChangeAspect="1" noChangeArrowheads="1"/>
          </p:cNvPicPr>
          <p:nvPr>
            <p:ph idx="1"/>
          </p:nvPr>
        </p:nvPicPr>
        <p:blipFill>
          <a:blip r:embed="rId2" cstate="print"/>
          <a:srcRect/>
          <a:stretch>
            <a:fillRect/>
          </a:stretch>
        </p:blipFill>
        <p:spPr bwMode="auto">
          <a:xfrm>
            <a:off x="179512" y="908720"/>
            <a:ext cx="8784975" cy="5760640"/>
          </a:xfrm>
          <a:prstGeom prst="rect">
            <a:avLst/>
          </a:prstGeom>
          <a:noFill/>
          <a:ln w="9525">
            <a:noFill/>
            <a:miter lim="800000"/>
            <a:headEnd/>
            <a:tailEnd/>
          </a:ln>
        </p:spPr>
      </p:pic>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b="1" u="sng" dirty="0" smtClean="0">
                <a:solidFill>
                  <a:srgbClr val="006600"/>
                </a:solidFill>
              </a:rPr>
              <a:t/>
            </a:r>
            <a:br>
              <a:rPr lang="el-GR" b="1" u="sng" dirty="0" smtClean="0">
                <a:solidFill>
                  <a:srgbClr val="006600"/>
                </a:solidFill>
              </a:rPr>
            </a:br>
            <a:r>
              <a:rPr lang="el-GR" b="1" dirty="0" smtClean="0">
                <a:solidFill>
                  <a:srgbClr val="006600"/>
                </a:solidFill>
              </a:rPr>
              <a:t>ΛΕΙΤΟΥΡΓΙΚΗ ΜΟΧΛΕΥΣΗ (4)</a:t>
            </a:r>
            <a:r>
              <a:rPr lang="el-GR" i="1" dirty="0" smtClean="0">
                <a:solidFill>
                  <a:srgbClr val="006600"/>
                </a:solidFill>
              </a:rPr>
              <a:t/>
            </a:r>
            <a:br>
              <a:rPr lang="el-GR" i="1" dirty="0" smtClean="0">
                <a:solidFill>
                  <a:srgbClr val="006600"/>
                </a:solidFill>
              </a:rPr>
            </a:br>
            <a:endParaRPr lang="el-GR" dirty="0"/>
          </a:p>
        </p:txBody>
      </p:sp>
      <p:sp>
        <p:nvSpPr>
          <p:cNvPr id="3" name="2 - Θέση περιεχομένου"/>
          <p:cNvSpPr>
            <a:spLocks noGrp="1"/>
          </p:cNvSpPr>
          <p:nvPr>
            <p:ph idx="1"/>
          </p:nvPr>
        </p:nvSpPr>
        <p:spPr>
          <a:xfrm>
            <a:off x="0" y="980728"/>
            <a:ext cx="9144000" cy="5877272"/>
          </a:xfrm>
        </p:spPr>
        <p:txBody>
          <a:bodyPr/>
          <a:lstStyle/>
          <a:p>
            <a:pPr algn="just" eaLnBrk="1" hangingPunct="1">
              <a:buFontTx/>
              <a:buNone/>
            </a:pPr>
            <a:r>
              <a:rPr lang="el-GR" dirty="0" smtClean="0"/>
              <a:t>Μονάδα μέτρησης λειτουργικού κίνδυνου:</a:t>
            </a:r>
          </a:p>
          <a:p>
            <a:pPr eaLnBrk="1" hangingPunct="1">
              <a:buFontTx/>
              <a:buNone/>
            </a:pPr>
            <a:r>
              <a:rPr lang="el-GR" sz="2100" b="1" dirty="0" smtClean="0"/>
              <a:t>Βαθμός Λ.Μ. = </a:t>
            </a:r>
            <a:r>
              <a:rPr lang="el-GR" sz="2100" b="1" u="sng" dirty="0" smtClean="0"/>
              <a:t>% μεταβολής στα Κέρδη προ τόκων και φόρων</a:t>
            </a:r>
            <a:r>
              <a:rPr lang="el-GR" sz="2100" b="1" dirty="0" smtClean="0"/>
              <a:t>     &gt; 1</a:t>
            </a:r>
            <a:endParaRPr lang="el-GR" sz="2100" b="1" u="sng" dirty="0" smtClean="0"/>
          </a:p>
          <a:p>
            <a:pPr eaLnBrk="1" hangingPunct="1">
              <a:buFontTx/>
              <a:buNone/>
            </a:pPr>
            <a:r>
              <a:rPr lang="el-GR" sz="2100" b="1" dirty="0" smtClean="0"/>
              <a:t>           		% μεταβολής στις πωλήσεις</a:t>
            </a:r>
          </a:p>
          <a:p>
            <a:r>
              <a:rPr lang="en-US" sz="2400" b="1" dirty="0" smtClean="0"/>
              <a:t>EBIT = </a:t>
            </a:r>
            <a:r>
              <a:rPr lang="el-GR" sz="2400" b="1" dirty="0" smtClean="0"/>
              <a:t>Κέρδη προ τόκων και φόρων</a:t>
            </a:r>
            <a:endParaRPr lang="el-GR" sz="2400" dirty="0" smtClean="0"/>
          </a:p>
          <a:p>
            <a:pPr algn="just"/>
            <a:r>
              <a:rPr lang="el-GR" b="1" dirty="0" smtClean="0">
                <a:solidFill>
                  <a:srgbClr val="002060"/>
                </a:solidFill>
              </a:rPr>
              <a:t>Β.Λ.Μ. &gt; 1 </a:t>
            </a:r>
            <a:r>
              <a:rPr lang="el-GR" dirty="0" smtClean="0"/>
              <a:t>(Εξάλειψη</a:t>
            </a:r>
            <a:r>
              <a:rPr lang="en-US" dirty="0" smtClean="0"/>
              <a:t> </a:t>
            </a:r>
            <a:r>
              <a:rPr lang="el-GR" dirty="0" smtClean="0"/>
              <a:t>ή Απουσία λειτουργικού κινδύνου) </a:t>
            </a:r>
          </a:p>
          <a:p>
            <a:pPr algn="just"/>
            <a:r>
              <a:rPr lang="el-GR" b="1" dirty="0" smtClean="0">
                <a:solidFill>
                  <a:srgbClr val="7030A0"/>
                </a:solidFill>
              </a:rPr>
              <a:t>Β.Λ.Μ. = 1 </a:t>
            </a:r>
            <a:r>
              <a:rPr lang="el-GR" dirty="0" smtClean="0"/>
              <a:t>(Υπαρκτός αλλά μη σημαντικός λειτουργικός κίνδυνος)</a:t>
            </a:r>
          </a:p>
          <a:p>
            <a:pPr algn="just"/>
            <a:r>
              <a:rPr lang="el-GR" b="1" dirty="0" smtClean="0">
                <a:solidFill>
                  <a:srgbClr val="FF0000"/>
                </a:solidFill>
              </a:rPr>
              <a:t>Β.Λ.Μ. &lt; 1 </a:t>
            </a:r>
            <a:r>
              <a:rPr lang="el-GR" dirty="0" smtClean="0"/>
              <a:t>(Σημαντικός λειτουργικός κίνδυνος) </a:t>
            </a:r>
            <a:endParaRPr lang="el-GR" dirty="0"/>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b="1" dirty="0" smtClean="0">
                <a:solidFill>
                  <a:srgbClr val="006600"/>
                </a:solidFill>
              </a:rPr>
              <a:t>ΛΕΙΤΟΥΡΓΙΚΗ ΜΟΧΛΕΥΣΗ (5)</a:t>
            </a:r>
            <a:endParaRPr lang="el-GR" dirty="0"/>
          </a:p>
        </p:txBody>
      </p:sp>
      <p:sp>
        <p:nvSpPr>
          <p:cNvPr id="3" name="2 - Θέση περιεχομένου"/>
          <p:cNvSpPr>
            <a:spLocks noGrp="1"/>
          </p:cNvSpPr>
          <p:nvPr>
            <p:ph idx="1"/>
          </p:nvPr>
        </p:nvSpPr>
        <p:spPr>
          <a:xfrm>
            <a:off x="179512" y="1052736"/>
            <a:ext cx="8784976" cy="5616624"/>
          </a:xfrm>
        </p:spPr>
        <p:txBody>
          <a:bodyPr/>
          <a:lstStyle/>
          <a:p>
            <a:pPr algn="just"/>
            <a:r>
              <a:rPr lang="el-GR" sz="2500" dirty="0" smtClean="0"/>
              <a:t>Επιχειρήσεις µε μεγάλες επενδύσεις σε πάγια, (ή εντάσεως κεφαλαίου) παρουσιάζουν Υψηλό Βαθµό Λειτουργικής Μόχλευσης (π.χ. ΔΕΗ, ΕΥΔΑΠ, Διυλιστήρια, Χηµικές Βιοµηχανίες, Χαλυβουργίες, Εταιρείες Σιδηροδρόμων, Αεροπορικές Εταιρείες κ.λ.π.). Από την άλλη πλευρά εταιρείες σε ταχέως ανακυκλούµενα καταναλωτικά αγαθά ή γενικότερα εµπορικές εταιρείες χρησιµοποιούν χαµηλό βαθµό Λειτουργικής Μόχλευσης. Εταιρίες µε κυκλικότητα πωλήσεων και µε προϊόντων πολυτελείας χαρακτηρίζονται από υψηλή Λειτουργική Μόχλευση. Σε κάθε περίπτωση όµως, µέσα από µεταβολές στις τεχνολογίες παραγωγής ή στις επενδύσεις κεφαλαίου, οι εταιρείες µπορούν να αυξομειώσουν τη Λειτουργική τους Μόχλευση.</a:t>
            </a:r>
            <a:endParaRPr lang="el-GR" sz="2500" dirty="0"/>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620713"/>
          </a:xfrm>
        </p:spPr>
        <p:txBody>
          <a:bodyPr/>
          <a:lstStyle/>
          <a:p>
            <a:pPr eaLnBrk="1" hangingPunct="1"/>
            <a:r>
              <a:rPr lang="el-GR" altLang="el-GR" sz="4000" b="1" u="sng" dirty="0" smtClean="0"/>
              <a:t>Άσκηση (1)</a:t>
            </a:r>
            <a:endParaRPr lang="en-GB" altLang="el-GR" sz="4000" b="1" u="sng" dirty="0" smtClean="0"/>
          </a:p>
        </p:txBody>
      </p:sp>
      <p:sp>
        <p:nvSpPr>
          <p:cNvPr id="187395" name="Rectangle 3"/>
          <p:cNvSpPr>
            <a:spLocks noGrp="1" noChangeArrowheads="1"/>
          </p:cNvSpPr>
          <p:nvPr>
            <p:ph type="body" idx="1"/>
          </p:nvPr>
        </p:nvSpPr>
        <p:spPr>
          <a:xfrm>
            <a:off x="0" y="765175"/>
            <a:ext cx="9144000" cy="6092825"/>
          </a:xfrm>
        </p:spPr>
        <p:txBody>
          <a:bodyPr/>
          <a:lstStyle/>
          <a:p>
            <a:pPr eaLnBrk="1" hangingPunct="1"/>
            <a:r>
              <a:rPr lang="el-GR" altLang="el-GR" sz="2200" b="1" i="1" dirty="0" smtClean="0">
                <a:solidFill>
                  <a:srgbClr val="CC3300"/>
                </a:solidFill>
              </a:rPr>
              <a:t>Έχουμε 2 εταιρείες, την Α και Β</a:t>
            </a:r>
          </a:p>
          <a:p>
            <a:pPr eaLnBrk="1" hangingPunct="1">
              <a:buFontTx/>
              <a:buNone/>
            </a:pPr>
            <a:r>
              <a:rPr lang="el-GR" altLang="el-GR" sz="2200" b="1" i="1" dirty="0" smtClean="0">
                <a:solidFill>
                  <a:srgbClr val="CC3300"/>
                </a:solidFill>
              </a:rPr>
              <a:t>	Α: Τ= €10, </a:t>
            </a:r>
            <a:r>
              <a:rPr lang="el-GR" altLang="el-GR" sz="2200" b="1" i="1" dirty="0" smtClean="0">
                <a:solidFill>
                  <a:srgbClr val="CD8A39"/>
                </a:solidFill>
              </a:rPr>
              <a:t>ΣτΚ=€90.000</a:t>
            </a:r>
            <a:r>
              <a:rPr lang="el-GR" altLang="el-GR" sz="2200" b="1" i="1" dirty="0" smtClean="0">
                <a:solidFill>
                  <a:srgbClr val="CC3300"/>
                </a:solidFill>
              </a:rPr>
              <a:t>, μκ=€7, Χ=50.000</a:t>
            </a:r>
          </a:p>
          <a:p>
            <a:pPr eaLnBrk="1" hangingPunct="1">
              <a:buFontTx/>
              <a:buNone/>
            </a:pPr>
            <a:r>
              <a:rPr lang="el-GR" altLang="el-GR" sz="2200" b="1" i="1" dirty="0" smtClean="0">
                <a:solidFill>
                  <a:srgbClr val="CC3300"/>
                </a:solidFill>
              </a:rPr>
              <a:t>	Β: Τ= €10, </a:t>
            </a:r>
            <a:r>
              <a:rPr lang="el-GR" altLang="el-GR" sz="2200" b="1" i="1" dirty="0" smtClean="0">
                <a:solidFill>
                  <a:srgbClr val="CD8A39"/>
                </a:solidFill>
              </a:rPr>
              <a:t>ΣτΚ=€190.000</a:t>
            </a:r>
            <a:r>
              <a:rPr lang="el-GR" altLang="el-GR" sz="2200" b="1" i="1" dirty="0" smtClean="0">
                <a:solidFill>
                  <a:srgbClr val="CC3300"/>
                </a:solidFill>
              </a:rPr>
              <a:t>, μκ=€5, Χ=50.000</a:t>
            </a:r>
          </a:p>
          <a:p>
            <a:pPr eaLnBrk="1" hangingPunct="1">
              <a:buFontTx/>
              <a:buNone/>
            </a:pPr>
            <a:r>
              <a:rPr lang="el-GR" altLang="el-GR" sz="2200" b="1" i="1" dirty="0" smtClean="0">
                <a:solidFill>
                  <a:srgbClr val="CC3300"/>
                </a:solidFill>
              </a:rPr>
              <a:t>	Ποιοι οι ΒΛΜ;</a:t>
            </a:r>
          </a:p>
          <a:p>
            <a:pPr eaLnBrk="1" hangingPunct="1"/>
            <a:endParaRPr lang="el-GR" altLang="el-GR" sz="2200" b="1" dirty="0" smtClean="0"/>
          </a:p>
        </p:txBody>
      </p:sp>
      <p:sp>
        <p:nvSpPr>
          <p:cNvPr id="159748" name="Line 4"/>
          <p:cNvSpPr>
            <a:spLocks noChangeShapeType="1"/>
          </p:cNvSpPr>
          <p:nvPr/>
        </p:nvSpPr>
        <p:spPr bwMode="auto">
          <a:xfrm>
            <a:off x="685800" y="3276600"/>
            <a:ext cx="7848600" cy="0"/>
          </a:xfrm>
          <a:prstGeom prst="line">
            <a:avLst/>
          </a:prstGeom>
          <a:noFill/>
          <a:ln w="9525">
            <a:solidFill>
              <a:srgbClr val="CC3300"/>
            </a:solidFill>
            <a:prstDash val="sysDot"/>
            <a:round/>
            <a:headEnd/>
            <a:tailEnd/>
          </a:ln>
        </p:spPr>
        <p:txBody>
          <a:bodyPr wrap="none" anchor="ctr">
            <a:spAutoFit/>
          </a:bodyPr>
          <a:lstStyle/>
          <a:p>
            <a:endParaRPr lang="el-GR" dirty="0"/>
          </a:p>
        </p:txBody>
      </p:sp>
      <p:graphicFrame>
        <p:nvGraphicFramePr>
          <p:cNvPr id="187397" name="Object 5"/>
          <p:cNvGraphicFramePr>
            <a:graphicFrameLocks noChangeAspect="1"/>
          </p:cNvGraphicFramePr>
          <p:nvPr/>
        </p:nvGraphicFramePr>
        <p:xfrm>
          <a:off x="457200" y="2924945"/>
          <a:ext cx="8291264" cy="1799456"/>
        </p:xfrm>
        <a:graphic>
          <a:graphicData uri="http://schemas.openxmlformats.org/presentationml/2006/ole">
            <p:oleObj spid="_x0000_s1821698" name="Equation" r:id="rId4" imgW="6121400" imgH="1511300" progId="Equation.3">
              <p:embed/>
            </p:oleObj>
          </a:graphicData>
        </a:graphic>
      </p:graphicFrame>
      <p:graphicFrame>
        <p:nvGraphicFramePr>
          <p:cNvPr id="187398" name="Object 6"/>
          <p:cNvGraphicFramePr>
            <a:graphicFrameLocks noChangeAspect="1"/>
          </p:cNvGraphicFramePr>
          <p:nvPr/>
        </p:nvGraphicFramePr>
        <p:xfrm>
          <a:off x="395536" y="5013176"/>
          <a:ext cx="8360097" cy="1728192"/>
        </p:xfrm>
        <a:graphic>
          <a:graphicData uri="http://schemas.openxmlformats.org/presentationml/2006/ole">
            <p:oleObj spid="_x0000_s1821699" name="Equation" r:id="rId5" imgW="6477000" imgH="1511300" progId="Equation.3">
              <p:embed/>
            </p:oleObj>
          </a:graphicData>
        </a:graphic>
      </p:graphicFrame>
      <p:sp>
        <p:nvSpPr>
          <p:cNvPr id="187399" name="AutoShape 7"/>
          <p:cNvSpPr>
            <a:spLocks noChangeArrowheads="1"/>
          </p:cNvSpPr>
          <p:nvPr/>
        </p:nvSpPr>
        <p:spPr bwMode="auto">
          <a:xfrm>
            <a:off x="6705600" y="836712"/>
            <a:ext cx="2438400" cy="1527175"/>
          </a:xfrm>
          <a:prstGeom prst="wedgeRoundRectCallout">
            <a:avLst>
              <a:gd name="adj1" fmla="val -43162"/>
              <a:gd name="adj2" fmla="val 111120"/>
              <a:gd name="adj3" fmla="val 16667"/>
            </a:avLst>
          </a:prstGeom>
          <a:solidFill>
            <a:schemeClr val="accent1"/>
          </a:solidFill>
          <a:ln w="9525">
            <a:solidFill>
              <a:schemeClr val="tx1"/>
            </a:solidFill>
            <a:miter lim="800000"/>
            <a:headEnd/>
            <a:tailEnd/>
          </a:ln>
        </p:spPr>
        <p:txBody>
          <a:bodyPr anchor="ctr">
            <a:spAutoFit/>
          </a:bodyPr>
          <a:lstStyle/>
          <a:p>
            <a:pPr algn="ctr" eaLnBrk="0" hangingPunct="0">
              <a:spcBef>
                <a:spcPct val="20000"/>
              </a:spcBef>
            </a:pPr>
            <a:r>
              <a:rPr lang="en-GB" altLang="el-GR" sz="1600" dirty="0">
                <a:solidFill>
                  <a:srgbClr val="68584A"/>
                </a:solidFill>
                <a:latin typeface="Times New Roman" pitchFamily="18" charset="0"/>
              </a:rPr>
              <a:t>Τα ΚΠΤΦ της Β είναι πιο μεταβλητά,</a:t>
            </a:r>
          </a:p>
          <a:p>
            <a:pPr algn="ctr" eaLnBrk="0" hangingPunct="0">
              <a:spcBef>
                <a:spcPct val="20000"/>
              </a:spcBef>
            </a:pPr>
            <a:r>
              <a:rPr lang="en-GB" altLang="el-GR" sz="1600" dirty="0">
                <a:solidFill>
                  <a:srgbClr val="68584A"/>
                </a:solidFill>
                <a:latin typeface="Times New Roman" pitchFamily="18" charset="0"/>
              </a:rPr>
              <a:t>άρα έχουν περισσότερο κίνδυνο </a:t>
            </a:r>
          </a:p>
          <a:p>
            <a:pPr algn="ctr" eaLnBrk="0" hangingPunct="0">
              <a:spcBef>
                <a:spcPct val="20000"/>
              </a:spcBef>
            </a:pPr>
            <a:r>
              <a:rPr lang="en-GB" altLang="el-GR" sz="1600" dirty="0">
                <a:solidFill>
                  <a:srgbClr val="68584A"/>
                </a:solidFill>
                <a:latin typeface="Times New Roman" pitchFamily="18" charset="0"/>
              </a:rPr>
              <a:t>από την 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anim calcmode="lin" valueType="num">
                                      <p:cBhvr additive="base">
                                        <p:cTn id="11" dur="500" fill="hold"/>
                                        <p:tgtEl>
                                          <p:spTgt spid="187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7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anim calcmode="lin" valueType="num">
                                      <p:cBhvr additive="base">
                                        <p:cTn id="15" dur="5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7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7395">
                                            <p:txEl>
                                              <p:pRg st="3" end="3"/>
                                            </p:txEl>
                                          </p:spTgt>
                                        </p:tgtEl>
                                        <p:attrNameLst>
                                          <p:attrName>style.visibility</p:attrName>
                                        </p:attrNameLst>
                                      </p:cBhvr>
                                      <p:to>
                                        <p:strVal val="visible"/>
                                      </p:to>
                                    </p:set>
                                    <p:anim calcmode="lin" valueType="num">
                                      <p:cBhvr additive="base">
                                        <p:cTn id="19" dur="500" fill="hold"/>
                                        <p:tgtEl>
                                          <p:spTgt spid="187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7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87397"/>
                                        </p:tgtEl>
                                        <p:attrNameLst>
                                          <p:attrName>style.visibility</p:attrName>
                                        </p:attrNameLst>
                                      </p:cBhvr>
                                      <p:to>
                                        <p:strVal val="visible"/>
                                      </p:to>
                                    </p:set>
                                    <p:anim calcmode="lin" valueType="num">
                                      <p:cBhvr additive="base">
                                        <p:cTn id="25" dur="5000" fill="hold"/>
                                        <p:tgtEl>
                                          <p:spTgt spid="187397"/>
                                        </p:tgtEl>
                                        <p:attrNameLst>
                                          <p:attrName>ppt_x</p:attrName>
                                        </p:attrNameLst>
                                      </p:cBhvr>
                                      <p:tavLst>
                                        <p:tav tm="0">
                                          <p:val>
                                            <p:strVal val="#ppt_x"/>
                                          </p:val>
                                        </p:tav>
                                        <p:tav tm="100000">
                                          <p:val>
                                            <p:strVal val="#ppt_x"/>
                                          </p:val>
                                        </p:tav>
                                      </p:tavLst>
                                    </p:anim>
                                    <p:anim calcmode="lin" valueType="num">
                                      <p:cBhvr additive="base">
                                        <p:cTn id="26" dur="5000" fill="hold"/>
                                        <p:tgtEl>
                                          <p:spTgt spid="18739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187398"/>
                                        </p:tgtEl>
                                        <p:attrNameLst>
                                          <p:attrName>style.visibility</p:attrName>
                                        </p:attrNameLst>
                                      </p:cBhvr>
                                      <p:to>
                                        <p:strVal val="visible"/>
                                      </p:to>
                                    </p:set>
                                    <p:anim calcmode="lin" valueType="num">
                                      <p:cBhvr additive="base">
                                        <p:cTn id="31" dur="5000" fill="hold"/>
                                        <p:tgtEl>
                                          <p:spTgt spid="187398"/>
                                        </p:tgtEl>
                                        <p:attrNameLst>
                                          <p:attrName>ppt_x</p:attrName>
                                        </p:attrNameLst>
                                      </p:cBhvr>
                                      <p:tavLst>
                                        <p:tav tm="0">
                                          <p:val>
                                            <p:strVal val="#ppt_x"/>
                                          </p:val>
                                        </p:tav>
                                        <p:tav tm="100000">
                                          <p:val>
                                            <p:strVal val="#ppt_x"/>
                                          </p:val>
                                        </p:tav>
                                      </p:tavLst>
                                    </p:anim>
                                    <p:anim calcmode="lin" valueType="num">
                                      <p:cBhvr additive="base">
                                        <p:cTn id="32" dur="5000" fill="hold"/>
                                        <p:tgtEl>
                                          <p:spTgt spid="18739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87399"/>
                                        </p:tgtEl>
                                        <p:attrNameLst>
                                          <p:attrName>style.visibility</p:attrName>
                                        </p:attrNameLst>
                                      </p:cBhvr>
                                      <p:to>
                                        <p:strVal val="visible"/>
                                      </p:to>
                                    </p:set>
                                    <p:anim calcmode="lin" valueType="num">
                                      <p:cBhvr additive="base">
                                        <p:cTn id="37" dur="5000" fill="hold"/>
                                        <p:tgtEl>
                                          <p:spTgt spid="187399"/>
                                        </p:tgtEl>
                                        <p:attrNameLst>
                                          <p:attrName>ppt_x</p:attrName>
                                        </p:attrNameLst>
                                      </p:cBhvr>
                                      <p:tavLst>
                                        <p:tav tm="0">
                                          <p:val>
                                            <p:strVal val="#ppt_x"/>
                                          </p:val>
                                        </p:tav>
                                        <p:tav tm="100000">
                                          <p:val>
                                            <p:strVal val="#ppt_x"/>
                                          </p:val>
                                        </p:tav>
                                      </p:tavLst>
                                    </p:anim>
                                    <p:anim calcmode="lin" valueType="num">
                                      <p:cBhvr additive="base">
                                        <p:cTn id="38" dur="5000" fill="hold"/>
                                        <p:tgtEl>
                                          <p:spTgt spid="1873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a:xfrm>
            <a:off x="457200" y="274638"/>
            <a:ext cx="8229600" cy="706437"/>
          </a:xfrm>
        </p:spPr>
        <p:txBody>
          <a:bodyPr/>
          <a:lstStyle/>
          <a:p>
            <a:pPr eaLnBrk="1" hangingPunct="1"/>
            <a:r>
              <a:rPr lang="el-GR" altLang="el-GR" sz="4000" b="1" dirty="0" smtClean="0"/>
              <a:t>ΠΑΡΑΔΕΙΓΜΑ ΙΣΟΛΟΓΙΣΜΟΥ</a:t>
            </a:r>
          </a:p>
        </p:txBody>
      </p:sp>
      <p:graphicFrame>
        <p:nvGraphicFramePr>
          <p:cNvPr id="29700" name="Object 4"/>
          <p:cNvGraphicFramePr>
            <a:graphicFrameLocks noChangeAspect="1"/>
          </p:cNvGraphicFramePr>
          <p:nvPr>
            <p:ph sz="half" idx="1"/>
          </p:nvPr>
        </p:nvGraphicFramePr>
        <p:xfrm>
          <a:off x="4643438" y="1700213"/>
          <a:ext cx="4176712" cy="4681537"/>
        </p:xfrm>
        <a:graphic>
          <a:graphicData uri="http://schemas.openxmlformats.org/presentationml/2006/ole">
            <p:oleObj spid="_x0000_s1102850" name="Φύλλο εργασίας" r:id="rId4" imgW="2943292" imgH="1704872" progId="Excel.Sheet.8">
              <p:embed/>
            </p:oleObj>
          </a:graphicData>
        </a:graphic>
      </p:graphicFrame>
      <p:graphicFrame>
        <p:nvGraphicFramePr>
          <p:cNvPr id="29703" name="Object 7"/>
          <p:cNvGraphicFramePr>
            <a:graphicFrameLocks noChangeAspect="1"/>
          </p:cNvGraphicFramePr>
          <p:nvPr>
            <p:ph sz="half" idx="2"/>
          </p:nvPr>
        </p:nvGraphicFramePr>
        <p:xfrm>
          <a:off x="539750" y="1700213"/>
          <a:ext cx="3960813" cy="4608512"/>
        </p:xfrm>
        <a:graphic>
          <a:graphicData uri="http://schemas.openxmlformats.org/presentationml/2006/ole">
            <p:oleObj spid="_x0000_s1102851" name="Φύλλο εργασίας" r:id="rId5" imgW="2943292" imgH="1428616"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Effect transition="in" filter="dissolve">
                                      <p:cBhvr>
                                        <p:cTn id="12"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648072"/>
          </a:xfrm>
        </p:spPr>
        <p:txBody>
          <a:bodyPr/>
          <a:lstStyle/>
          <a:p>
            <a:r>
              <a:rPr lang="el-GR" b="1" dirty="0" smtClean="0"/>
              <a:t>ΑΣΚΗΣΗ (2)</a:t>
            </a:r>
            <a:endParaRPr lang="el-GR" b="1" dirty="0"/>
          </a:p>
        </p:txBody>
      </p:sp>
      <p:sp>
        <p:nvSpPr>
          <p:cNvPr id="3" name="2 - Θέση περιεχομένου"/>
          <p:cNvSpPr>
            <a:spLocks noGrp="1"/>
          </p:cNvSpPr>
          <p:nvPr>
            <p:ph idx="1"/>
          </p:nvPr>
        </p:nvSpPr>
        <p:spPr>
          <a:xfrm>
            <a:off x="251520" y="980728"/>
            <a:ext cx="8640960" cy="5616624"/>
          </a:xfrm>
        </p:spPr>
        <p:txBody>
          <a:bodyPr/>
          <a:lstStyle/>
          <a:p>
            <a:pPr algn="just"/>
            <a:r>
              <a:rPr lang="el-GR" sz="2600" dirty="0" smtClean="0"/>
              <a:t>Η επιχείρηση ΑΒΓ πουλάει πιεστικά μηχανήματα προς € 250€ το ένα. Το μεταβλητό κόστος ανέρχεται σε € 150 και το συνολικό σταθερό κόστος σε € 500 χιλ. Έστω ότι η ΑΒΓ πουλάει 6.000 πιεστικά μηχανήματα το χρόνο. Ο βαθµός λειτουργικής µόχλευσης δίνεται από τον τύπο:</a:t>
            </a:r>
            <a:endParaRPr lang="el-GR" sz="2600" dirty="0"/>
          </a:p>
        </p:txBody>
      </p:sp>
      <p:pic>
        <p:nvPicPr>
          <p:cNvPr id="1823746" name="Picture 2"/>
          <p:cNvPicPr>
            <a:picLocks noChangeAspect="1" noChangeArrowheads="1"/>
          </p:cNvPicPr>
          <p:nvPr/>
        </p:nvPicPr>
        <p:blipFill>
          <a:blip r:embed="rId2" cstate="print"/>
          <a:srcRect/>
          <a:stretch>
            <a:fillRect/>
          </a:stretch>
        </p:blipFill>
        <p:spPr bwMode="auto">
          <a:xfrm>
            <a:off x="323528" y="3717032"/>
            <a:ext cx="8534400" cy="2808312"/>
          </a:xfrm>
          <a:prstGeom prst="rect">
            <a:avLst/>
          </a:prstGeom>
          <a:noFill/>
          <a:ln w="9525">
            <a:noFill/>
            <a:miter lim="800000"/>
            <a:headEnd/>
            <a:tailEnd/>
          </a:ln>
        </p:spPr>
      </p:pic>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400" b="1" dirty="0" smtClean="0">
                <a:solidFill>
                  <a:srgbClr val="006600"/>
                </a:solidFill>
              </a:rPr>
              <a:t>ΕΞΗΓΗΣΗ ΛΕΙΤΟΥΡΓΙΚΗΣ ΜΟΧΕΛΥΣΗΣ (1)</a:t>
            </a:r>
            <a:endParaRPr lang="el-GR" sz="3400" b="1" dirty="0">
              <a:solidFill>
                <a:srgbClr val="006600"/>
              </a:solidFill>
            </a:endParaRPr>
          </a:p>
        </p:txBody>
      </p:sp>
      <p:sp>
        <p:nvSpPr>
          <p:cNvPr id="3" name="2 - Θέση περιεχομένου"/>
          <p:cNvSpPr>
            <a:spLocks noGrp="1"/>
          </p:cNvSpPr>
          <p:nvPr>
            <p:ph idx="1"/>
          </p:nvPr>
        </p:nvSpPr>
        <p:spPr>
          <a:xfrm>
            <a:off x="179512" y="1268760"/>
            <a:ext cx="8784976" cy="5328592"/>
          </a:xfrm>
        </p:spPr>
        <p:txBody>
          <a:bodyPr/>
          <a:lstStyle/>
          <a:p>
            <a:pPr algn="just"/>
            <a:r>
              <a:rPr lang="el-GR" sz="2800" dirty="0" smtClean="0"/>
              <a:t>Η λειτουργική μόχλευση προκύπτει, στη διάρθρωση λειτουργίας της επιχείρησης αντί για τη διάρθρωση των κεφαλαίων της. </a:t>
            </a:r>
          </a:p>
          <a:p>
            <a:pPr algn="just"/>
            <a:r>
              <a:rPr lang="el-GR" sz="2800" dirty="0" smtClean="0"/>
              <a:t>Ο πιο συνηθισμένος παράγοντας που επηρεάζει τη λειτουργική μόχλευση είναι η αυτοματοποίηση της γραμμής παραγωγής και οι συνθήκες που επικρατούν. </a:t>
            </a:r>
          </a:p>
          <a:p>
            <a:pPr algn="just"/>
            <a:r>
              <a:rPr lang="el-GR" sz="2800" dirty="0" smtClean="0"/>
              <a:t>Είναι σαφές ότι όσο πιο αυτοματοποιημένη είναι η διαδικασία της παραγωγής τόσο και πιο υψηλό το σταθερό κόστος, για αυτό η επιχείρηση στοχεύει σε μαζικότερη και μεγαλύτερη παραγωγή.</a:t>
            </a:r>
            <a:endParaRPr lang="el-GR" sz="2800"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0"/>
            <a:ext cx="9144000" cy="908050"/>
          </a:xfrm>
          <a:solidFill>
            <a:schemeClr val="accent1"/>
          </a:solidFill>
          <a:ln>
            <a:solidFill>
              <a:srgbClr val="FF3300"/>
            </a:solidFill>
          </a:ln>
        </p:spPr>
        <p:txBody>
          <a:bodyPr/>
          <a:lstStyle/>
          <a:p>
            <a:pPr eaLnBrk="1" hangingPunct="1"/>
            <a:r>
              <a:rPr lang="el-GR" altLang="el-GR" sz="3600" b="1" u="sng" dirty="0" smtClean="0">
                <a:solidFill>
                  <a:srgbClr val="FF3300"/>
                </a:solidFill>
              </a:rPr>
              <a:t>Συμπέρασμα Λειτουργικής Μόχλευσης</a:t>
            </a:r>
            <a:endParaRPr lang="en-GB" altLang="el-GR" sz="3600" b="1" u="sng" dirty="0" smtClean="0">
              <a:solidFill>
                <a:srgbClr val="FF3300"/>
              </a:solidFill>
            </a:endParaRPr>
          </a:p>
        </p:txBody>
      </p:sp>
      <p:sp>
        <p:nvSpPr>
          <p:cNvPr id="188419" name="Rectangle 3"/>
          <p:cNvSpPr>
            <a:spLocks noGrp="1" noChangeArrowheads="1"/>
          </p:cNvSpPr>
          <p:nvPr>
            <p:ph type="body" idx="1"/>
          </p:nvPr>
        </p:nvSpPr>
        <p:spPr>
          <a:xfrm>
            <a:off x="0" y="836713"/>
            <a:ext cx="9144000" cy="6021288"/>
          </a:xfrm>
        </p:spPr>
        <p:txBody>
          <a:bodyPr/>
          <a:lstStyle/>
          <a:p>
            <a:pPr algn="just" eaLnBrk="1" hangingPunct="1">
              <a:lnSpc>
                <a:spcPct val="90000"/>
              </a:lnSpc>
            </a:pPr>
            <a:r>
              <a:rPr lang="en-US" altLang="el-GR" sz="2800" dirty="0" smtClean="0">
                <a:latin typeface="Calibri" pitchFamily="34" charset="0"/>
              </a:rPr>
              <a:t>Ο λειτουργικός κίνδυνος των ΚΠΤΦ πρέπει να λαμβάνεται υπόψη όχι μόνο για τον προσδιορισμό της κατάλληλης διάρθρωσης του συνολικού κόστους παραγωγής των εταιρειών, αλλά, επίσης, και κατά το σχεδιασμό της κεφαλαιακής διάρθρωσης </a:t>
            </a:r>
            <a:r>
              <a:rPr lang="el-GR" altLang="el-GR" sz="2800" dirty="0" smtClean="0">
                <a:latin typeface="Calibri" pitchFamily="34" charset="0"/>
              </a:rPr>
              <a:t>(= σχέση ιδίων προς ξένα κεφάλαια) </a:t>
            </a:r>
            <a:r>
              <a:rPr lang="en-US" altLang="el-GR" sz="2800" dirty="0" smtClean="0">
                <a:latin typeface="Calibri" pitchFamily="34" charset="0"/>
              </a:rPr>
              <a:t>των εταιρειών</a:t>
            </a:r>
            <a:r>
              <a:rPr lang="el-GR" altLang="el-GR" sz="2800" dirty="0" smtClean="0">
                <a:latin typeface="Calibri" pitchFamily="34" charset="0"/>
              </a:rPr>
              <a:t>.</a:t>
            </a:r>
            <a:r>
              <a:rPr lang="en-US" altLang="el-GR" sz="2800" dirty="0" smtClean="0">
                <a:latin typeface="Calibri" pitchFamily="34" charset="0"/>
              </a:rPr>
              <a:t> </a:t>
            </a:r>
          </a:p>
          <a:p>
            <a:pPr algn="just" eaLnBrk="1" hangingPunct="1">
              <a:lnSpc>
                <a:spcPct val="90000"/>
              </a:lnSpc>
            </a:pPr>
            <a:r>
              <a:rPr lang="en-US" altLang="el-GR" sz="2800" dirty="0" smtClean="0">
                <a:latin typeface="Calibri" pitchFamily="34" charset="0"/>
              </a:rPr>
              <a:t>Μια εταιρεία με μεγάλο σταθερό κόστος θα είναι πιο επικίνδυνη, χρηματοοικονομικά, αν δανειστεί μεγάλα χρηματικά ποσά. Αυτό οφείλεται στο γεγονός</a:t>
            </a:r>
            <a:r>
              <a:rPr lang="el-GR" altLang="el-GR" sz="2800" dirty="0" smtClean="0">
                <a:latin typeface="Calibri" pitchFamily="34" charset="0"/>
              </a:rPr>
              <a:t> </a:t>
            </a:r>
            <a:r>
              <a:rPr lang="en-US" altLang="el-GR" sz="2800" dirty="0" smtClean="0">
                <a:latin typeface="Calibri" pitchFamily="34" charset="0"/>
              </a:rPr>
              <a:t>ότι εκτός από το υψηλό λειτουργικό κίνδυνο</a:t>
            </a:r>
            <a:r>
              <a:rPr lang="el-GR" altLang="el-GR" sz="2800" dirty="0" smtClean="0">
                <a:latin typeface="Calibri" pitchFamily="34" charset="0"/>
              </a:rPr>
              <a:t>,</a:t>
            </a:r>
            <a:r>
              <a:rPr lang="en-US" altLang="el-GR" sz="2800" dirty="0" smtClean="0">
                <a:latin typeface="Calibri" pitchFamily="34" charset="0"/>
              </a:rPr>
              <a:t> θα υπάρχει υψηλός χρηματοοικονομικός κίνδυνος και υψηλός κίνδυνος πτώχευσης</a:t>
            </a:r>
            <a:r>
              <a:rPr lang="el-GR" altLang="el-GR" sz="2800" dirty="0" smtClean="0">
                <a:latin typeface="Calibri" pitchFamily="34" charset="0"/>
              </a:rPr>
              <a:t>.</a:t>
            </a:r>
            <a:r>
              <a:rPr lang="en-US" altLang="el-GR" sz="2800" dirty="0" smtClean="0">
                <a:latin typeface="Calibri" pitchFamily="34" charset="0"/>
              </a:rPr>
              <a:t> </a:t>
            </a:r>
          </a:p>
          <a:p>
            <a:pPr algn="just" eaLnBrk="1" hangingPunct="1">
              <a:lnSpc>
                <a:spcPct val="90000"/>
              </a:lnSpc>
            </a:pPr>
            <a:r>
              <a:rPr lang="en-US" altLang="el-GR" sz="2800" dirty="0" smtClean="0">
                <a:latin typeface="Calibri" pitchFamily="34" charset="0"/>
              </a:rPr>
              <a:t>Σε τέτοιες περιπτώσεις η αγορά κεφαλαίου μπορεί να αντιδράσει αρνητικά απαιτώντας υψηλές αποδόσεις ή μπορεί να αρνηθεί τη χορήγηση δανείων</a:t>
            </a:r>
            <a:r>
              <a:rPr lang="el-GR" altLang="el-GR" sz="2800" dirty="0" smtClean="0">
                <a:latin typeface="Calibri" pitchFamily="34" charset="0"/>
              </a:rPr>
              <a:t>.</a:t>
            </a:r>
            <a:endParaRPr lang="en-US" altLang="el-GR" sz="28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additive="base">
                                        <p:cTn id="13" dur="500" fill="hold"/>
                                        <p:tgtEl>
                                          <p:spTgt spid="188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8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8419">
                                            <p:txEl>
                                              <p:pRg st="2" end="2"/>
                                            </p:txEl>
                                          </p:spTgt>
                                        </p:tgtEl>
                                        <p:attrNameLst>
                                          <p:attrName>style.visibility</p:attrName>
                                        </p:attrNameLst>
                                      </p:cBhvr>
                                      <p:to>
                                        <p:strVal val="visible"/>
                                      </p:to>
                                    </p:set>
                                    <p:anim calcmode="lin" valueType="num">
                                      <p:cBhvr additive="base">
                                        <p:cTn id="19" dur="500" fill="hold"/>
                                        <p:tgtEl>
                                          <p:spTgt spid="188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84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0"/>
            <a:ext cx="9144000" cy="836613"/>
          </a:xfrm>
        </p:spPr>
        <p:txBody>
          <a:bodyPr/>
          <a:lstStyle/>
          <a:p>
            <a:pPr eaLnBrk="1" hangingPunct="1"/>
            <a:r>
              <a:rPr lang="el-GR" altLang="el-GR" sz="4000" b="1" dirty="0" smtClean="0">
                <a:solidFill>
                  <a:srgbClr val="0000CC"/>
                </a:solidFill>
              </a:rPr>
              <a:t>Χρηματοοικονομική Μόχλευση (1)</a:t>
            </a:r>
            <a:endParaRPr lang="en-GB" altLang="el-GR" sz="4000" b="1" dirty="0" smtClean="0">
              <a:solidFill>
                <a:srgbClr val="0000CC"/>
              </a:solidFill>
            </a:endParaRPr>
          </a:p>
        </p:txBody>
      </p:sp>
      <p:sp>
        <p:nvSpPr>
          <p:cNvPr id="161795" name="Rectangle 3"/>
          <p:cNvSpPr>
            <a:spLocks noGrp="1" noChangeArrowheads="1"/>
          </p:cNvSpPr>
          <p:nvPr>
            <p:ph type="body" idx="1"/>
          </p:nvPr>
        </p:nvSpPr>
        <p:spPr>
          <a:xfrm>
            <a:off x="0" y="836613"/>
            <a:ext cx="8964488" cy="5832747"/>
          </a:xfrm>
        </p:spPr>
        <p:txBody>
          <a:bodyPr/>
          <a:lstStyle/>
          <a:p>
            <a:pPr algn="just" eaLnBrk="1" hangingPunct="1">
              <a:lnSpc>
                <a:spcPct val="90000"/>
              </a:lnSpc>
            </a:pPr>
            <a:r>
              <a:rPr lang="en-US" altLang="el-GR" sz="2500" dirty="0" smtClean="0"/>
              <a:t>Με </a:t>
            </a:r>
            <a:r>
              <a:rPr lang="en-US" altLang="el-GR" sz="2500" b="1" dirty="0" smtClean="0">
                <a:solidFill>
                  <a:srgbClr val="0000CC"/>
                </a:solidFill>
              </a:rPr>
              <a:t>χρηματοοικονομική</a:t>
            </a:r>
            <a:r>
              <a:rPr lang="en-US" altLang="el-GR" sz="2500" dirty="0" smtClean="0">
                <a:solidFill>
                  <a:srgbClr val="0000CC"/>
                </a:solidFill>
              </a:rPr>
              <a:t> </a:t>
            </a:r>
            <a:r>
              <a:rPr lang="en-US" altLang="el-GR" sz="2500" b="1" dirty="0" smtClean="0">
                <a:solidFill>
                  <a:srgbClr val="0000CC"/>
                </a:solidFill>
              </a:rPr>
              <a:t>μόχλευση</a:t>
            </a:r>
            <a:r>
              <a:rPr lang="en-US" altLang="el-GR" sz="2500" dirty="0" smtClean="0">
                <a:solidFill>
                  <a:srgbClr val="0000CC"/>
                </a:solidFill>
              </a:rPr>
              <a:t> </a:t>
            </a:r>
            <a:r>
              <a:rPr lang="en-US" altLang="el-GR" sz="2500" dirty="0" smtClean="0"/>
              <a:t>εννοούμε το φαινόμενο κατά το οποίο μια δεδομένη ποσοστιαία μεταβολή στα ΚΠΤΦ προκαλεί μια μεγαλύτερη μεταβολή στα ΚΑΜ</a:t>
            </a:r>
            <a:r>
              <a:rPr lang="el-GR" altLang="el-GR" sz="2500" dirty="0" smtClean="0"/>
              <a:t> </a:t>
            </a:r>
            <a:r>
              <a:rPr lang="en-US" altLang="el-GR" sz="2500" dirty="0" smtClean="0"/>
              <a:t>(</a:t>
            </a:r>
            <a:r>
              <a:rPr lang="el-GR" altLang="el-GR" sz="2500" dirty="0" smtClean="0"/>
              <a:t>Κέρδη Ανά Μετοχή)</a:t>
            </a:r>
            <a:r>
              <a:rPr lang="en-US" altLang="el-GR" sz="2500" dirty="0" smtClean="0"/>
              <a:t>. Η χρηματοοικονομική μόχλευση οφείλεται στην ύπαρξη σταθερών χρηματοοικονομικών εξόδων (όπως η εξυπηρέτηση δανείων/ομολογιών) που πρέπει να καλυφθεί πριν από την καταβολή μερίσματος στους μετόχους</a:t>
            </a:r>
            <a:r>
              <a:rPr lang="el-GR" altLang="el-GR" sz="2500" dirty="0" smtClean="0"/>
              <a:t>.</a:t>
            </a:r>
            <a:r>
              <a:rPr lang="en-US" altLang="el-GR" sz="2500" dirty="0" smtClean="0"/>
              <a:t> </a:t>
            </a:r>
          </a:p>
          <a:p>
            <a:pPr algn="just" eaLnBrk="1" hangingPunct="1">
              <a:lnSpc>
                <a:spcPct val="90000"/>
              </a:lnSpc>
            </a:pPr>
            <a:r>
              <a:rPr lang="en-US" altLang="el-GR" sz="2500" dirty="0" smtClean="0"/>
              <a:t>Η χρηματοοικονομική μόχλευση μπορεί να μετρηθεί χρησιμοποιώντας την έννοια της ελαστικότητας. Ο ΒΧΜ είναι ο λόγος της ποσοστιαίας μεταβολής στα ΚΑΜ προς την ποσοστιαία μεταβολή στο ΚΠΤΦ.</a:t>
            </a:r>
          </a:p>
          <a:p>
            <a:pPr algn="just" eaLnBrk="1" hangingPunct="1">
              <a:lnSpc>
                <a:spcPct val="90000"/>
              </a:lnSpc>
            </a:pPr>
            <a:r>
              <a:rPr lang="en-US" altLang="el-GR" sz="2500" dirty="0" smtClean="0"/>
              <a:t>Ο βαθμός χρηματοοικονομικής μόχλευσης προκύπτει από τη σχέση</a:t>
            </a:r>
            <a:r>
              <a:rPr lang="el-GR" altLang="el-GR" sz="2500" dirty="0" smtClean="0"/>
              <a:t>:</a:t>
            </a:r>
            <a:endParaRPr lang="en-US" altLang="el-GR" sz="2500" dirty="0" smtClean="0"/>
          </a:p>
        </p:txBody>
      </p:sp>
      <p:graphicFrame>
        <p:nvGraphicFramePr>
          <p:cNvPr id="161796" name="Object 4"/>
          <p:cNvGraphicFramePr>
            <a:graphicFrameLocks noChangeAspect="1"/>
          </p:cNvGraphicFramePr>
          <p:nvPr/>
        </p:nvGraphicFramePr>
        <p:xfrm>
          <a:off x="2339752" y="5661248"/>
          <a:ext cx="5600700" cy="717550"/>
        </p:xfrm>
        <a:graphic>
          <a:graphicData uri="http://schemas.openxmlformats.org/presentationml/2006/ole">
            <p:oleObj spid="_x0000_s538626" name="Equation" r:id="rId4" imgW="4991100" imgH="673100" progId="Equation.3">
              <p:embed/>
            </p:oleObj>
          </a:graphicData>
        </a:graphic>
      </p:graphicFrame>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lstStyle/>
          <a:p>
            <a:r>
              <a:rPr lang="el-GR" sz="3600" b="1" dirty="0" smtClean="0">
                <a:solidFill>
                  <a:srgbClr val="0000CC"/>
                </a:solidFill>
              </a:rPr>
              <a:t>ΧΡΗΜΑΤΟΟΙΚΟΝΟΜΙΚΗ ΜΟΧΛΕΥΣΗ (2)</a:t>
            </a:r>
            <a:endParaRPr lang="el-GR" sz="3600" dirty="0">
              <a:solidFill>
                <a:srgbClr val="0000CC"/>
              </a:solidFill>
            </a:endParaRPr>
          </a:p>
        </p:txBody>
      </p:sp>
      <p:sp>
        <p:nvSpPr>
          <p:cNvPr id="3" name="2 - Θέση περιεχομένου"/>
          <p:cNvSpPr>
            <a:spLocks noGrp="1"/>
          </p:cNvSpPr>
          <p:nvPr>
            <p:ph idx="1"/>
          </p:nvPr>
        </p:nvSpPr>
        <p:spPr>
          <a:xfrm>
            <a:off x="0" y="980728"/>
            <a:ext cx="9144000" cy="5877272"/>
          </a:xfrm>
        </p:spPr>
        <p:txBody>
          <a:bodyPr/>
          <a:lstStyle/>
          <a:p>
            <a:pPr eaLnBrk="1" hangingPunct="1">
              <a:buFontTx/>
              <a:buNone/>
            </a:pPr>
            <a:r>
              <a:rPr lang="el-GR" dirty="0" smtClean="0"/>
              <a:t>Μονάδα μέτρησης χρηματοοικονομικού κίνδυνου</a:t>
            </a:r>
          </a:p>
          <a:p>
            <a:pPr eaLnBrk="1" hangingPunct="1">
              <a:buFontTx/>
              <a:buNone/>
            </a:pPr>
            <a:r>
              <a:rPr lang="el-GR" dirty="0" smtClean="0"/>
              <a:t>Βαθμός Χ.Μ. = </a:t>
            </a:r>
            <a:r>
              <a:rPr lang="el-GR" u="sng" dirty="0" smtClean="0"/>
              <a:t>% μεταβολή στα Μερίσματα</a:t>
            </a:r>
            <a:r>
              <a:rPr lang="el-GR" dirty="0" smtClean="0"/>
              <a:t> </a:t>
            </a:r>
            <a:r>
              <a:rPr lang="en-US" dirty="0" smtClean="0"/>
              <a:t>     </a:t>
            </a:r>
            <a:r>
              <a:rPr lang="el-GR" dirty="0" smtClean="0"/>
              <a:t>&gt;1</a:t>
            </a:r>
            <a:endParaRPr lang="el-GR" u="sng" dirty="0" smtClean="0"/>
          </a:p>
          <a:p>
            <a:pPr eaLnBrk="1" hangingPunct="1">
              <a:buFontTx/>
              <a:buNone/>
            </a:pPr>
            <a:r>
              <a:rPr lang="el-GR" dirty="0" smtClean="0"/>
              <a:t>              		 % μεταβολή στα Κέρδη (</a:t>
            </a:r>
            <a:r>
              <a:rPr lang="en-US" dirty="0" smtClean="0"/>
              <a:t>EBIT</a:t>
            </a:r>
            <a:r>
              <a:rPr lang="el-GR" dirty="0" smtClean="0"/>
              <a:t>)</a:t>
            </a:r>
          </a:p>
          <a:p>
            <a:pPr algn="just"/>
            <a:r>
              <a:rPr lang="el-GR" sz="2500" b="1" dirty="0" smtClean="0"/>
              <a:t>Είδη Χρηματοοικονομικής Μόχλευσης</a:t>
            </a:r>
            <a:endParaRPr lang="el-GR" sz="2500" dirty="0" smtClean="0"/>
          </a:p>
          <a:p>
            <a:pPr algn="just"/>
            <a:r>
              <a:rPr lang="el-GR" sz="2500" b="1" dirty="0" smtClean="0">
                <a:solidFill>
                  <a:srgbClr val="002060"/>
                </a:solidFill>
              </a:rPr>
              <a:t>ΒΧΜ &gt; 1: </a:t>
            </a:r>
            <a:r>
              <a:rPr lang="el-GR" sz="2500" dirty="0" smtClean="0"/>
              <a:t>O Βαθμός Απόδοσης των Ιδίων Κεφαλαίων είναι μεγαλύτερος από αυτόν του Συνολικού Κεφαλαίου.</a:t>
            </a:r>
            <a:r>
              <a:rPr lang="en-US" sz="2500" dirty="0" smtClean="0"/>
              <a:t> (ROE&gt;ROA)</a:t>
            </a:r>
            <a:endParaRPr lang="el-GR" sz="2500" dirty="0" smtClean="0"/>
          </a:p>
          <a:p>
            <a:pPr algn="just"/>
            <a:r>
              <a:rPr lang="el-GR" sz="2500" b="1" dirty="0" smtClean="0">
                <a:solidFill>
                  <a:srgbClr val="FF0000"/>
                </a:solidFill>
              </a:rPr>
              <a:t>ΒΧΜ &lt; 1: </a:t>
            </a:r>
            <a:r>
              <a:rPr lang="el-GR" sz="2500" dirty="0" smtClean="0"/>
              <a:t>O Βαθμός Απόδοσης των Ιδίων Κεφαλαίων είναι μικρότερος από αυτόν του Συνολικού Κεφαλαίου. (</a:t>
            </a:r>
            <a:r>
              <a:rPr lang="en-US" sz="2500" dirty="0" smtClean="0"/>
              <a:t>ROE&lt;ROA)</a:t>
            </a:r>
            <a:endParaRPr lang="el-GR" sz="2500" dirty="0" smtClean="0"/>
          </a:p>
          <a:p>
            <a:pPr algn="just"/>
            <a:r>
              <a:rPr lang="el-GR" sz="2500" b="1" dirty="0" smtClean="0">
                <a:solidFill>
                  <a:srgbClr val="7030A0"/>
                </a:solidFill>
              </a:rPr>
              <a:t>ΒΧΜ = 1: </a:t>
            </a:r>
            <a:r>
              <a:rPr lang="el-GR" sz="2500" dirty="0" smtClean="0"/>
              <a:t>O Βαθμός Απόδοσης των Ιδίων Κεφαλαίων είναι ίσος με αυτόν του Συνολικού Κεφαλαίου. (</a:t>
            </a:r>
            <a:r>
              <a:rPr lang="en-US" sz="2500" dirty="0" smtClean="0"/>
              <a:t>ROE = ROA)</a:t>
            </a:r>
            <a:endParaRPr lang="el-GR" sz="2500" dirty="0" smtClean="0"/>
          </a:p>
          <a:p>
            <a:pPr algn="just" eaLnBrk="1" hangingPunct="1">
              <a:buFontTx/>
              <a:buNone/>
            </a:pPr>
            <a:endParaRPr lang="el-GR" sz="2500" dirty="0" smtClean="0"/>
          </a:p>
          <a:p>
            <a:pPr algn="just"/>
            <a:endParaRPr lang="el-GR" sz="2500" dirty="0"/>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600" b="1" dirty="0" smtClean="0">
                <a:solidFill>
                  <a:srgbClr val="0000CC"/>
                </a:solidFill>
              </a:rPr>
              <a:t>ΧΡΗΜΑΤΟΟΙΚΟΝΟΜΙΚΗ ΜΟΧΛΕΥΣΗ (3)</a:t>
            </a:r>
            <a:endParaRPr lang="el-GR" sz="3600" dirty="0"/>
          </a:p>
        </p:txBody>
      </p:sp>
      <p:sp>
        <p:nvSpPr>
          <p:cNvPr id="3" name="2 - Θέση περιεχομένου"/>
          <p:cNvSpPr>
            <a:spLocks noGrp="1"/>
          </p:cNvSpPr>
          <p:nvPr>
            <p:ph idx="1"/>
          </p:nvPr>
        </p:nvSpPr>
        <p:spPr>
          <a:xfrm>
            <a:off x="179512" y="908720"/>
            <a:ext cx="8712968" cy="5616624"/>
          </a:xfrm>
        </p:spPr>
        <p:txBody>
          <a:bodyPr/>
          <a:lstStyle/>
          <a:p>
            <a:pPr algn="just"/>
            <a:r>
              <a:rPr lang="el-GR" dirty="0" smtClean="0"/>
              <a:t>Χρηµατοοικονοµική µόχλευση είναι η µονάδα µέτρησης του οικονοµικού κινδύνου της επιχείρησης και αναφέρεται στα πάγια έξοδα χρηµατοδότησης. </a:t>
            </a:r>
          </a:p>
          <a:p>
            <a:pPr algn="just"/>
            <a:r>
              <a:rPr lang="el-GR" dirty="0" smtClean="0"/>
              <a:t>Όσο µεγαλύτερη είναι η χρήση δανεισµού, τόσο αυξάνει η χρηµατοοικονοµική µόχλευση και οι τόκοι που πληρώνει η εταιρεία. Η αύξηση αυτή των εξόδων αυξάνει την αστάθεια των κερδών και δηµιουργεί επιπρόσθετους κινδύνους στην πορεία της επιχείρησης.</a:t>
            </a:r>
            <a:endParaRPr lang="el-GR" dirty="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936104"/>
          </a:xfrm>
        </p:spPr>
        <p:txBody>
          <a:bodyPr/>
          <a:lstStyle/>
          <a:p>
            <a:r>
              <a:rPr lang="el-GR" sz="3600" b="1" dirty="0" smtClean="0">
                <a:solidFill>
                  <a:srgbClr val="0000CC"/>
                </a:solidFill>
              </a:rPr>
              <a:t>ΧΡΗΜΑΤΟΟΙΚΟΝΟΜΙΚΗ ΜΟΧΛΕΥΣΗ (4)</a:t>
            </a:r>
            <a:endParaRPr lang="el-GR" sz="3600" dirty="0"/>
          </a:p>
        </p:txBody>
      </p:sp>
      <p:sp>
        <p:nvSpPr>
          <p:cNvPr id="3" name="2 - Θέση περιεχομένου"/>
          <p:cNvSpPr>
            <a:spLocks noGrp="1"/>
          </p:cNvSpPr>
          <p:nvPr>
            <p:ph idx="1"/>
          </p:nvPr>
        </p:nvSpPr>
        <p:spPr>
          <a:xfrm>
            <a:off x="179512" y="1052736"/>
            <a:ext cx="8784976" cy="5544616"/>
          </a:xfrm>
        </p:spPr>
        <p:txBody>
          <a:bodyPr/>
          <a:lstStyle/>
          <a:p>
            <a:pPr algn="just"/>
            <a:r>
              <a:rPr lang="el-GR" dirty="0" smtClean="0"/>
              <a:t>Η χρηµατοοικονοµική µόχλευση είναι συνέχεια της λειτουργικής και µας δείχνει τη σηµασία των µεταβολών στα κέρδη, τα οποία είναι διαθέσιµα στους µετόχους, KAM, όταν τα κέρδη προ τόκων και φόρων μεταβάλλονται. </a:t>
            </a:r>
          </a:p>
          <a:p>
            <a:pPr algn="just"/>
            <a:r>
              <a:rPr lang="el-GR" dirty="0" smtClean="0"/>
              <a:t>Όσο µεγαλύτερη είναι η χρηµατοοικονοµική µόχλευση, τότε µεγαλύτερη είναι και η διακύµανση στα κέρδη ανά µετοχή, για κάθε µεταβολή στα κέρδη προ τόκων και φόρων.</a:t>
            </a:r>
            <a:endParaRPr lang="el-GR"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l-GR" sz="3600" b="1" dirty="0" smtClean="0">
                <a:solidFill>
                  <a:srgbClr val="996600"/>
                </a:solidFill>
              </a:rPr>
              <a:t/>
            </a:r>
            <a:br>
              <a:rPr lang="el-GR" sz="3600" b="1" dirty="0" smtClean="0">
                <a:solidFill>
                  <a:srgbClr val="996600"/>
                </a:solidFill>
              </a:rPr>
            </a:br>
            <a:r>
              <a:rPr lang="el-GR" sz="3600" b="1" dirty="0" smtClean="0">
                <a:solidFill>
                  <a:srgbClr val="0000CC"/>
                </a:solidFill>
              </a:rPr>
              <a:t>ΧΡΗΜΑΤΟΟΙΚΟΝΟΜΙΚΗ ΜΟΧΛΕΥΣΗ (5)</a:t>
            </a:r>
            <a:r>
              <a:rPr lang="el-GR" b="1" u="sng" dirty="0" smtClean="0">
                <a:solidFill>
                  <a:srgbClr val="0000CC"/>
                </a:solidFill>
              </a:rPr>
              <a:t/>
            </a:r>
            <a:br>
              <a:rPr lang="el-GR" b="1" u="sng" dirty="0" smtClean="0">
                <a:solidFill>
                  <a:srgbClr val="0000CC"/>
                </a:solidFill>
              </a:rPr>
            </a:br>
            <a:endParaRPr lang="el-GR" dirty="0">
              <a:solidFill>
                <a:srgbClr val="0000CC"/>
              </a:solidFill>
            </a:endParaRPr>
          </a:p>
        </p:txBody>
      </p:sp>
      <p:sp>
        <p:nvSpPr>
          <p:cNvPr id="3" name="2 - Θέση περιεχομένου"/>
          <p:cNvSpPr>
            <a:spLocks noGrp="1"/>
          </p:cNvSpPr>
          <p:nvPr>
            <p:ph idx="1"/>
          </p:nvPr>
        </p:nvSpPr>
        <p:spPr>
          <a:xfrm>
            <a:off x="0" y="1052736"/>
            <a:ext cx="9144000" cy="5805264"/>
          </a:xfrm>
        </p:spPr>
        <p:txBody>
          <a:bodyPr/>
          <a:lstStyle/>
          <a:p>
            <a:pPr algn="just"/>
            <a:r>
              <a:rPr lang="el-GR" dirty="0" smtClean="0"/>
              <a:t>Ορίζεται ως η </a:t>
            </a:r>
            <a:r>
              <a:rPr lang="el-GR" b="1" dirty="0" smtClean="0"/>
              <a:t>χρησιμοποίηση</a:t>
            </a:r>
            <a:r>
              <a:rPr lang="el-GR" dirty="0" smtClean="0"/>
              <a:t> </a:t>
            </a:r>
            <a:r>
              <a:rPr lang="el-GR" dirty="0" smtClean="0">
                <a:solidFill>
                  <a:srgbClr val="C00000"/>
                </a:solidFill>
              </a:rPr>
              <a:t>Δανειακών Κεφαλαίων</a:t>
            </a:r>
            <a:r>
              <a:rPr lang="el-GR" dirty="0" smtClean="0"/>
              <a:t> με σκοπό την απόδοση των </a:t>
            </a:r>
            <a:r>
              <a:rPr lang="el-GR" dirty="0" smtClean="0">
                <a:solidFill>
                  <a:schemeClr val="accent6"/>
                </a:solidFill>
              </a:rPr>
              <a:t>Ιδίων Κεφαλαίων.</a:t>
            </a:r>
            <a:r>
              <a:rPr lang="el-GR" dirty="0" smtClean="0"/>
              <a:t> Έτσι λοιπόν ο όρος συσχετίζει το ενεργητικό με το παθητικό τμήμα στον ισολογισμό. Γενικά η ύπαρξη Ξένου Κεφαλαίου φέρνει μεγαλύτερες αποδόσεις, παρ' όλα αυτά φέρνει </a:t>
            </a:r>
            <a:r>
              <a:rPr lang="el-GR" b="1" dirty="0" smtClean="0">
                <a:solidFill>
                  <a:srgbClr val="FF0000"/>
                </a:solidFill>
              </a:rPr>
              <a:t>αντίθετα αποτελέσματα </a:t>
            </a:r>
            <a:r>
              <a:rPr lang="el-GR" dirty="0" smtClean="0"/>
              <a:t>όταν η απόδοση του ενεργητικού </a:t>
            </a:r>
            <a:r>
              <a:rPr lang="en-US" dirty="0" smtClean="0"/>
              <a:t>(ROA) </a:t>
            </a:r>
            <a:r>
              <a:rPr lang="el-GR" dirty="0" smtClean="0"/>
              <a:t>είναι μικρότερη από το κόστος των δανειακών κεφαλαίων (</a:t>
            </a:r>
            <a:r>
              <a:rPr lang="en-US" dirty="0" smtClean="0"/>
              <a:t>WACC), </a:t>
            </a:r>
            <a:r>
              <a:rPr lang="el-GR" dirty="0" smtClean="0"/>
              <a:t>δηλαδή</a:t>
            </a:r>
            <a:r>
              <a:rPr lang="en-US" dirty="0" smtClean="0"/>
              <a:t>: </a:t>
            </a:r>
            <a:r>
              <a:rPr lang="en-US" b="1" dirty="0" smtClean="0">
                <a:solidFill>
                  <a:srgbClr val="FF0000"/>
                </a:solidFill>
              </a:rPr>
              <a:t>ROA &lt; WACC.</a:t>
            </a:r>
            <a:r>
              <a:rPr lang="el-GR" b="1" dirty="0" smtClean="0">
                <a:solidFill>
                  <a:srgbClr val="FF0000"/>
                </a:solidFill>
              </a:rPr>
              <a:t> </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solidFill>
                  <a:srgbClr val="0000CC"/>
                </a:solidFill>
              </a:rPr>
              <a:t>ΧΡΗΜΑΤΟΟΙΚΟΝΟΜΙΚΗ ΜΟΧΛΕΥΣΗ (6)</a:t>
            </a:r>
            <a:endParaRPr lang="el-GR" sz="3600" dirty="0">
              <a:solidFill>
                <a:srgbClr val="0000CC"/>
              </a:solidFill>
            </a:endParaRPr>
          </a:p>
        </p:txBody>
      </p:sp>
      <p:sp>
        <p:nvSpPr>
          <p:cNvPr id="3" name="2 - Θέση περιεχομένου"/>
          <p:cNvSpPr>
            <a:spLocks noGrp="1"/>
          </p:cNvSpPr>
          <p:nvPr>
            <p:ph idx="1"/>
          </p:nvPr>
        </p:nvSpPr>
        <p:spPr>
          <a:xfrm>
            <a:off x="179512" y="908720"/>
            <a:ext cx="8712968" cy="5688632"/>
          </a:xfrm>
        </p:spPr>
        <p:txBody>
          <a:bodyPr/>
          <a:lstStyle/>
          <a:p>
            <a:pPr algn="just"/>
            <a:r>
              <a:rPr lang="el-GR" dirty="0" smtClean="0"/>
              <a:t>Αν η επιχείρηση αδυνατεί να καλύψει τις υποχρεώσεις της μπορεί να πτωχεύσει. Όταν χρησιμοποιείται  η χρηματοοικονομική μόχλευση τότε οι μεταβολές στα καθαρά λειτουργικά κέρδη επιφέρουν ακόμη μεγαλύτερες μεταβολές στα κέρδη προς διάθεση ανά μετοχή.</a:t>
            </a:r>
          </a:p>
          <a:p>
            <a:pPr algn="just"/>
            <a:r>
              <a:rPr lang="el-GR" dirty="0" smtClean="0"/>
              <a:t>Επιχειρήσεις µε υψηλό βαθµό λειτουργικής µόχλευσης δεν µπορούν να σηκώσουν υψηλό βαθµό χρηµατοοικονοµικής µόχλευσης.</a:t>
            </a:r>
            <a:endParaRPr lang="el-GR" dirty="0"/>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lstStyle/>
          <a:p>
            <a:r>
              <a:rPr lang="el-GR" sz="3600" b="1" dirty="0" smtClean="0">
                <a:solidFill>
                  <a:srgbClr val="0000CC"/>
                </a:solidFill>
              </a:rPr>
              <a:t>ΧΡΗΜΑΤΟΟΙΚΟΝΟΜΙΚΗ ΜΟΧΛΕΥΣΗ (7)</a:t>
            </a:r>
            <a:endParaRPr lang="el-GR" sz="3600" dirty="0">
              <a:solidFill>
                <a:srgbClr val="0000CC"/>
              </a:solidFill>
            </a:endParaRPr>
          </a:p>
        </p:txBody>
      </p:sp>
      <p:sp>
        <p:nvSpPr>
          <p:cNvPr id="3" name="2 - Θέση περιεχομένου"/>
          <p:cNvSpPr>
            <a:spLocks noGrp="1"/>
          </p:cNvSpPr>
          <p:nvPr>
            <p:ph idx="1"/>
          </p:nvPr>
        </p:nvSpPr>
        <p:spPr>
          <a:xfrm>
            <a:off x="0" y="836712"/>
            <a:ext cx="9144000" cy="6021288"/>
          </a:xfrm>
        </p:spPr>
        <p:txBody>
          <a:bodyPr/>
          <a:lstStyle/>
          <a:p>
            <a:pPr algn="ctr">
              <a:buNone/>
            </a:pPr>
            <a:r>
              <a:rPr lang="el-GR" sz="2800" b="1" dirty="0" smtClean="0"/>
              <a:t>Η επίδραση στην τιμή της Μετοχής από τη Χρηματοοικονομική Μόχλευση</a:t>
            </a:r>
            <a:endParaRPr lang="el-GR" sz="2800" dirty="0" smtClean="0"/>
          </a:p>
          <a:p>
            <a:pPr algn="just"/>
            <a:r>
              <a:rPr lang="el-GR" sz="2800" dirty="0" smtClean="0"/>
              <a:t>Αν η ποσοστιαία αύξηση των ΚΑΜ είναι μεγαλύτερη από την ποσοστιαία αύξηση στο κόστος του μετοχικού κεφαλαίου, τότε η τιμή αυξάνει.</a:t>
            </a:r>
          </a:p>
          <a:p>
            <a:pPr algn="just"/>
            <a:r>
              <a:rPr lang="el-GR" sz="2800" dirty="0" smtClean="0"/>
              <a:t>Αν η ποσοστιαία αύξηση των ΚΑΜ είναι μικρότερη από την ποσοστιαία αύξηση στο κόστος του μετοχικού κεφαλαίου, τότε η τιμή μειώνεται.</a:t>
            </a:r>
          </a:p>
          <a:p>
            <a:pPr algn="just"/>
            <a:r>
              <a:rPr lang="el-GR" sz="2800" dirty="0" smtClean="0"/>
              <a:t>Αν η ποσοστιαία αύξηση των ΚΑΜ είναι ίση με την ποσοστιαία αύξηση στο κόστος του μετοχικού κεφαλαίου, τότε η τιμή παραμένει σταθερή.</a:t>
            </a:r>
          </a:p>
          <a:p>
            <a:pPr algn="just"/>
            <a:r>
              <a:rPr lang="el-GR" sz="2800" b="1" dirty="0" smtClean="0"/>
              <a:t>ΚΑΜ: Κέρδη Ανά Μετοχή</a:t>
            </a:r>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l-GR" altLang="el-GR" sz="4000" b="1" dirty="0" smtClean="0"/>
              <a:t>ΠΑΡΑΔΕΙΓΜΑ ΑΠΟΤΕΛΕΣΜΑΤΩΝ ΧΡΗΣΗΣ</a:t>
            </a:r>
          </a:p>
        </p:txBody>
      </p:sp>
      <p:graphicFrame>
        <p:nvGraphicFramePr>
          <p:cNvPr id="32772" name="Object 4"/>
          <p:cNvGraphicFramePr>
            <a:graphicFrameLocks noChangeAspect="1"/>
          </p:cNvGraphicFramePr>
          <p:nvPr>
            <p:ph idx="1"/>
          </p:nvPr>
        </p:nvGraphicFramePr>
        <p:xfrm>
          <a:off x="323528" y="1700213"/>
          <a:ext cx="8568952" cy="4824412"/>
        </p:xfrm>
        <a:graphic>
          <a:graphicData uri="http://schemas.openxmlformats.org/presentationml/2006/ole">
            <p:oleObj spid="_x0000_s1103874" name="Φύλλο εργασίας" r:id="rId3" imgW="3246480" imgH="222660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4000" b="1" dirty="0" smtClean="0">
                <a:solidFill>
                  <a:srgbClr val="0000CC"/>
                </a:solidFill>
              </a:rPr>
              <a:t>Μέτρηση Χρηματοοικονομικής Μόχλευσης</a:t>
            </a:r>
            <a:endParaRPr lang="el-GR" sz="4000" b="1" dirty="0">
              <a:solidFill>
                <a:srgbClr val="0000CC"/>
              </a:solidFill>
            </a:endParaRPr>
          </a:p>
        </p:txBody>
      </p:sp>
      <p:sp>
        <p:nvSpPr>
          <p:cNvPr id="3" name="2 - Θέση περιεχομένου"/>
          <p:cNvSpPr>
            <a:spLocks noGrp="1"/>
          </p:cNvSpPr>
          <p:nvPr>
            <p:ph idx="1"/>
          </p:nvPr>
        </p:nvSpPr>
        <p:spPr>
          <a:xfrm>
            <a:off x="179512" y="1600200"/>
            <a:ext cx="8784976" cy="4997152"/>
          </a:xfrm>
        </p:spPr>
        <p:txBody>
          <a:bodyPr/>
          <a:lstStyle/>
          <a:p>
            <a:pPr algn="just"/>
            <a:r>
              <a:rPr lang="el-GR" sz="2800" dirty="0" smtClean="0"/>
              <a:t>Η χρηµατοοικονοµική µόχλευση μετριέται µε το βαθµό χρηµατοοικονοµικής µόχλευσης (ΒXΜ).</a:t>
            </a:r>
          </a:p>
          <a:p>
            <a:pPr algn="just"/>
            <a:r>
              <a:rPr lang="el-GR" sz="2800" dirty="0" smtClean="0"/>
              <a:t>Βαθµός Χρηµατοοικονοµικής Μόχλευσης:</a:t>
            </a:r>
          </a:p>
          <a:p>
            <a:endParaRPr lang="el-GR" sz="2800" dirty="0"/>
          </a:p>
        </p:txBody>
      </p:sp>
      <p:pic>
        <p:nvPicPr>
          <p:cNvPr id="1824771" name="Picture 3"/>
          <p:cNvPicPr>
            <a:picLocks noChangeAspect="1" noChangeArrowheads="1"/>
          </p:cNvPicPr>
          <p:nvPr/>
        </p:nvPicPr>
        <p:blipFill>
          <a:blip r:embed="rId2" cstate="print"/>
          <a:srcRect/>
          <a:stretch>
            <a:fillRect/>
          </a:stretch>
        </p:blipFill>
        <p:spPr bwMode="auto">
          <a:xfrm>
            <a:off x="179512" y="3068960"/>
            <a:ext cx="8784976" cy="3592066"/>
          </a:xfrm>
          <a:prstGeom prst="rect">
            <a:avLst/>
          </a:prstGeom>
          <a:noFill/>
          <a:ln w="9525">
            <a:noFill/>
            <a:miter lim="800000"/>
            <a:headEnd/>
            <a:tailEnd/>
          </a:ln>
        </p:spPr>
      </p:pic>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864096"/>
          </a:xfrm>
        </p:spPr>
        <p:txBody>
          <a:bodyPr/>
          <a:lstStyle/>
          <a:p>
            <a:r>
              <a:rPr lang="el-GR" sz="3000" b="1" dirty="0" smtClean="0">
                <a:solidFill>
                  <a:srgbClr val="0000CC"/>
                </a:solidFill>
              </a:rPr>
              <a:t>Η ΑΛΛΗ ΕΚΦΡΑΣΗ ΤΗΣ ΧΡΗΜΑΤΟΟΙΚΟΝΟΜΙΚΗΣ ΜΟΧΛΕΥΣΗΣ</a:t>
            </a:r>
            <a:endParaRPr lang="el-GR" sz="3000" b="1" dirty="0">
              <a:solidFill>
                <a:srgbClr val="0000CC"/>
              </a:solidFill>
            </a:endParaRPr>
          </a:p>
        </p:txBody>
      </p:sp>
      <p:sp>
        <p:nvSpPr>
          <p:cNvPr id="3" name="2 - Θέση περιεχομένου"/>
          <p:cNvSpPr>
            <a:spLocks noGrp="1"/>
          </p:cNvSpPr>
          <p:nvPr>
            <p:ph idx="1"/>
          </p:nvPr>
        </p:nvSpPr>
        <p:spPr>
          <a:xfrm>
            <a:off x="179512" y="1196752"/>
            <a:ext cx="8784976" cy="5472608"/>
          </a:xfrm>
        </p:spPr>
        <p:txBody>
          <a:bodyPr/>
          <a:lstStyle/>
          <a:p>
            <a:pPr algn="just"/>
            <a:r>
              <a:rPr lang="el-GR" sz="3000" dirty="0" smtClean="0"/>
              <a:t>Η χρηματοοικονομική μόχλευση μπορεί να εκφραστεί με βάση τον αριθμοδείκτη ξένων προς ιδία κεφάλαια:</a:t>
            </a:r>
          </a:p>
          <a:p>
            <a:pPr algn="just"/>
            <a:r>
              <a:rPr lang="el-GR" sz="3000" b="1" dirty="0" smtClean="0">
                <a:solidFill>
                  <a:srgbClr val="0000CC"/>
                </a:solidFill>
              </a:rPr>
              <a:t>λ</a:t>
            </a:r>
            <a:r>
              <a:rPr lang="el-GR" sz="3000" dirty="0" smtClean="0"/>
              <a:t> = Ξένα Κεφάλαια / Ίδια Κεφάλαια</a:t>
            </a:r>
          </a:p>
          <a:p>
            <a:pPr algn="just"/>
            <a:r>
              <a:rPr lang="el-GR" sz="3000" dirty="0" smtClean="0"/>
              <a:t>Η αποδοτικότητα των ιδίων κεφαλαίων αυξάνεται όταν αυξάνει ο αριθμοδείκτης μόχλευσης </a:t>
            </a:r>
            <a:r>
              <a:rPr lang="el-GR" sz="3000" b="1" dirty="0" smtClean="0">
                <a:solidFill>
                  <a:srgbClr val="0000CC"/>
                </a:solidFill>
              </a:rPr>
              <a:t>λ</a:t>
            </a:r>
            <a:r>
              <a:rPr lang="el-GR" sz="3000" dirty="0" smtClean="0"/>
              <a:t>, υπό την προϋπόθεση ότι το συνολικό κόστος κεφαλαίου </a:t>
            </a:r>
            <a:r>
              <a:rPr lang="el-GR" sz="3000" b="1" dirty="0" smtClean="0">
                <a:solidFill>
                  <a:srgbClr val="C00000"/>
                </a:solidFill>
              </a:rPr>
              <a:t>r</a:t>
            </a:r>
            <a:r>
              <a:rPr lang="el-GR" sz="3000" b="1" baseline="-25000" dirty="0" smtClean="0">
                <a:solidFill>
                  <a:srgbClr val="C00000"/>
                </a:solidFill>
              </a:rPr>
              <a:t>WACC</a:t>
            </a:r>
            <a:r>
              <a:rPr lang="el-GR" sz="3000" dirty="0" smtClean="0"/>
              <a:t> βρίσκεται κάτω από το κόστος των ξένων κεφαλαίων r</a:t>
            </a:r>
            <a:r>
              <a:rPr lang="el-GR" sz="3000" baseline="-25000" dirty="0" smtClean="0"/>
              <a:t>b</a:t>
            </a:r>
            <a:r>
              <a:rPr lang="el-GR" sz="3000" dirty="0" smtClean="0"/>
              <a:t> . </a:t>
            </a:r>
          </a:p>
          <a:p>
            <a:pPr algn="just"/>
            <a:r>
              <a:rPr lang="el-GR" sz="2800" dirty="0" smtClean="0"/>
              <a:t>Αυτή είναι η θετική επίδραση του φαινομένου χρηματοοικονομικής μόχλευσης.</a:t>
            </a:r>
            <a:endParaRPr lang="el-GR" sz="3000"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400" b="1" dirty="0" smtClean="0">
                <a:solidFill>
                  <a:srgbClr val="0000CC"/>
                </a:solidFill>
              </a:rPr>
              <a:t>ΕΞΗΓΗΣΗ ΛΕΙΤΟΥΡΓΙΑΣ ΧΡΗΜΑΤΟΟΙΚΟΝΟΜΙΚΗΣ ΜΟΧΛΕΥΣΗΣ (1)</a:t>
            </a:r>
            <a:endParaRPr lang="el-GR" sz="3400" b="1" dirty="0">
              <a:solidFill>
                <a:srgbClr val="0000CC"/>
              </a:solidFill>
            </a:endParaRPr>
          </a:p>
        </p:txBody>
      </p:sp>
      <p:sp>
        <p:nvSpPr>
          <p:cNvPr id="3" name="2 - Θέση περιεχομένου"/>
          <p:cNvSpPr>
            <a:spLocks noGrp="1"/>
          </p:cNvSpPr>
          <p:nvPr>
            <p:ph idx="1"/>
          </p:nvPr>
        </p:nvSpPr>
        <p:spPr>
          <a:xfrm>
            <a:off x="0" y="1600200"/>
            <a:ext cx="9144000" cy="5141168"/>
          </a:xfrm>
        </p:spPr>
        <p:txBody>
          <a:bodyPr/>
          <a:lstStyle/>
          <a:p>
            <a:pPr algn="just"/>
            <a:r>
              <a:rPr lang="el-GR" sz="2400" dirty="0" smtClean="0"/>
              <a:t>Η αφαίρεση κεφαλαίου από τα Ίδια Κεφάλαια και η προσθήκη κεφαλαίου στα Ξένα Κεφάλαια (= Μακροπρόθεσμες Υποχρεώσεις + Βραχυπρόθεσμες Υποχρεώσεις) έχει νόημα μέχρι το σημείο που το κεφάλαιο το οποίο απελευθερώνεται, μπορεί να διατεθεί σε εναλλακτικές επενδύσεις με επαρκή απόδοση. </a:t>
            </a:r>
          </a:p>
          <a:p>
            <a:pPr algn="just"/>
            <a:r>
              <a:rPr lang="el-GR" sz="2400" dirty="0" smtClean="0"/>
              <a:t>Αυξάνοντας τα δανειακά κεφάλαια της επιχείρησης, αυξάνει και το ρίσκο των μετόχων. Αυτή είναι η αρνητική επίδραση του φαινομένου χρηματοοικονομικής μόχλευσης. </a:t>
            </a:r>
          </a:p>
          <a:p>
            <a:pPr algn="just"/>
            <a:r>
              <a:rPr lang="el-GR" sz="2400" dirty="0" smtClean="0"/>
              <a:t>Μια αύξηση του αριθμοδείκτη μόχλευσης </a:t>
            </a:r>
            <a:r>
              <a:rPr lang="el-GR" sz="2400" b="1" dirty="0" smtClean="0">
                <a:solidFill>
                  <a:srgbClr val="0000CC"/>
                </a:solidFill>
              </a:rPr>
              <a:t>λ</a:t>
            </a:r>
            <a:r>
              <a:rPr lang="el-GR" sz="2400" dirty="0" smtClean="0"/>
              <a:t>, αυξάνει την αναμενόμενη απόδοση των Ιδίων Κεφαλαίων E(rs ), όπως και ο κίνδυνος που εκτιμάται ως η διασπορά του κόστους των Ιδίων Κεφαλαίων Var(rs ).</a:t>
            </a:r>
            <a:endParaRPr lang="el-GR" sz="2400" dirty="0"/>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400" b="1" dirty="0" smtClean="0">
                <a:solidFill>
                  <a:srgbClr val="0000CC"/>
                </a:solidFill>
              </a:rPr>
              <a:t>ΕΞΗΓΗΣΗ ΛΕΙΤΟΥΡΓΙΑΣ ΧΡΗΜΑΤΟΟΙΚΟΝΟΜΙΚΗΣ ΜΟΧΛΕΥΣΗΣ (1)</a:t>
            </a:r>
            <a:endParaRPr lang="el-GR" sz="3400" dirty="0"/>
          </a:p>
        </p:txBody>
      </p:sp>
      <p:sp>
        <p:nvSpPr>
          <p:cNvPr id="3" name="2 - Θέση περιεχομένου"/>
          <p:cNvSpPr>
            <a:spLocks noGrp="1"/>
          </p:cNvSpPr>
          <p:nvPr>
            <p:ph idx="1"/>
          </p:nvPr>
        </p:nvSpPr>
        <p:spPr>
          <a:xfrm>
            <a:off x="107504" y="1600200"/>
            <a:ext cx="8928992" cy="4853136"/>
          </a:xfrm>
        </p:spPr>
        <p:txBody>
          <a:bodyPr/>
          <a:lstStyle/>
          <a:p>
            <a:pPr algn="just"/>
            <a:r>
              <a:rPr lang="el-GR" sz="2800" dirty="0" smtClean="0"/>
              <a:t>Ο κίνδυνος καθορίζεται από τη σχέση μεταξύ των ιδίων και ξένων κεφαλαίων, όπου ο αριθμοδείκτης μόχλευσης ξένων προς ίδια κεφάλαια </a:t>
            </a:r>
            <a:r>
              <a:rPr lang="el-GR" sz="2800" b="1" dirty="0" smtClean="0">
                <a:solidFill>
                  <a:srgbClr val="0000CC"/>
                </a:solidFill>
              </a:rPr>
              <a:t>λ</a:t>
            </a:r>
            <a:r>
              <a:rPr lang="el-GR" sz="2800" dirty="0" smtClean="0"/>
              <a:t> προάγεται σε καθοριστικό παράγοντα. </a:t>
            </a:r>
          </a:p>
          <a:p>
            <a:pPr algn="just"/>
            <a:r>
              <a:rPr lang="el-GR" sz="2800" dirty="0" smtClean="0"/>
              <a:t>Μέσα στον κίνδυνο δεν περιλαμβάνονται άλλοι παράγοντες όπως ο κίνδυνος ρευστοποίησης ή ο κίνδυνος της αγοράς. </a:t>
            </a:r>
          </a:p>
          <a:p>
            <a:pPr algn="just"/>
            <a:r>
              <a:rPr lang="el-GR" sz="2800" dirty="0" smtClean="0"/>
              <a:t>Ο κίνδυνος που έχουν οι χρηματοδότες της επιχείρησης καθορίζεται αποκλειστικά από το λόγο </a:t>
            </a:r>
            <a:r>
              <a:rPr lang="el-GR" sz="2800" b="1" dirty="0" smtClean="0">
                <a:solidFill>
                  <a:srgbClr val="0000CC"/>
                </a:solidFill>
              </a:rPr>
              <a:t>λ</a:t>
            </a:r>
            <a:r>
              <a:rPr lang="el-GR" sz="2800" b="1" dirty="0" smtClean="0"/>
              <a:t>.</a:t>
            </a:r>
            <a:endParaRPr lang="el-GR" sz="2800" b="1"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908050"/>
          </a:xfrm>
        </p:spPr>
        <p:txBody>
          <a:bodyPr/>
          <a:lstStyle/>
          <a:p>
            <a:pPr eaLnBrk="1" hangingPunct="1"/>
            <a:r>
              <a:rPr lang="el-GR" sz="3200" b="1" dirty="0" smtClean="0">
                <a:solidFill>
                  <a:srgbClr val="0000CC"/>
                </a:solidFill>
              </a:rPr>
              <a:t>Δείκτης Χρηματοοικονομικής Μόχλευσης</a:t>
            </a:r>
            <a:r>
              <a:rPr lang="el-GR" sz="4000" dirty="0" smtClean="0">
                <a:solidFill>
                  <a:srgbClr val="0000CC"/>
                </a:solidFill>
              </a:rPr>
              <a:t> </a:t>
            </a:r>
          </a:p>
        </p:txBody>
      </p:sp>
      <p:sp>
        <p:nvSpPr>
          <p:cNvPr id="54275" name="Rectangle 3"/>
          <p:cNvSpPr>
            <a:spLocks noGrp="1" noChangeArrowheads="1"/>
          </p:cNvSpPr>
          <p:nvPr>
            <p:ph type="body" idx="1"/>
          </p:nvPr>
        </p:nvSpPr>
        <p:spPr>
          <a:xfrm>
            <a:off x="179512" y="1052513"/>
            <a:ext cx="8856984" cy="5616847"/>
          </a:xfrm>
        </p:spPr>
        <p:txBody>
          <a:bodyPr/>
          <a:lstStyle/>
          <a:p>
            <a:pPr eaLnBrk="1" hangingPunct="1">
              <a:lnSpc>
                <a:spcPct val="90000"/>
              </a:lnSpc>
              <a:buFontTx/>
              <a:buNone/>
            </a:pPr>
            <a:r>
              <a:rPr lang="el-GR" sz="2400" b="1" dirty="0" smtClean="0"/>
              <a:t>ΔΧΟΜ = </a:t>
            </a:r>
            <a:r>
              <a:rPr lang="el-GR" sz="2400" b="1" u="sng" dirty="0" smtClean="0"/>
              <a:t>Αποδοτικότητα Ιδίων Κεφαλαίων</a:t>
            </a:r>
            <a:r>
              <a:rPr lang="el-GR" sz="2400" b="1" dirty="0" smtClean="0"/>
              <a:t>           </a:t>
            </a:r>
          </a:p>
          <a:p>
            <a:pPr eaLnBrk="1" hangingPunct="1">
              <a:lnSpc>
                <a:spcPct val="90000"/>
              </a:lnSpc>
              <a:buFontTx/>
              <a:buNone/>
            </a:pPr>
            <a:r>
              <a:rPr lang="el-GR" sz="2400" b="1" dirty="0" smtClean="0"/>
              <a:t>              </a:t>
            </a:r>
            <a:r>
              <a:rPr lang="el-GR" sz="2200" b="1" dirty="0" smtClean="0"/>
              <a:t>Αποδοτικότητα Συνολικά Απασχολούμενων Κεφαλαίων</a:t>
            </a:r>
          </a:p>
          <a:p>
            <a:pPr eaLnBrk="1" hangingPunct="1">
              <a:lnSpc>
                <a:spcPct val="90000"/>
              </a:lnSpc>
              <a:buFontTx/>
              <a:buNone/>
            </a:pPr>
            <a:r>
              <a:rPr lang="el-GR" sz="2400" b="1" dirty="0" smtClean="0"/>
              <a:t>ΔΧΟΜ = </a:t>
            </a:r>
            <a:r>
              <a:rPr lang="en-US" sz="2400" b="1" dirty="0" smtClean="0"/>
              <a:t>ROE/ROA  </a:t>
            </a:r>
            <a:r>
              <a:rPr lang="el-GR" sz="2400" b="1" dirty="0" smtClean="0"/>
              <a:t>Αν τώρα έχουμε: ΔΟΜ =</a:t>
            </a:r>
            <a:r>
              <a:rPr lang="el-GR" sz="2200" b="1" dirty="0" smtClean="0"/>
              <a:t> </a:t>
            </a:r>
            <a:r>
              <a:rPr lang="el-GR" sz="2400" b="1" u="sng" dirty="0" smtClean="0"/>
              <a:t>45%</a:t>
            </a:r>
            <a:r>
              <a:rPr lang="el-GR" sz="2200" b="1" dirty="0" smtClean="0"/>
              <a:t> = </a:t>
            </a:r>
            <a:r>
              <a:rPr lang="el-GR" sz="2400" b="1" dirty="0" smtClean="0"/>
              <a:t>3</a:t>
            </a:r>
            <a:endParaRPr lang="el-GR" sz="2400" b="1" u="sng" dirty="0" smtClean="0"/>
          </a:p>
          <a:p>
            <a:pPr eaLnBrk="1" hangingPunct="1">
              <a:lnSpc>
                <a:spcPct val="90000"/>
              </a:lnSpc>
              <a:buFontTx/>
              <a:buNone/>
            </a:pPr>
            <a:r>
              <a:rPr lang="el-GR" sz="2400" dirty="0" smtClean="0"/>
              <a:t>            </a:t>
            </a:r>
            <a:r>
              <a:rPr lang="en-US" sz="2400" dirty="0" smtClean="0"/>
              <a:t>			</a:t>
            </a:r>
            <a:r>
              <a:rPr lang="el-GR" sz="2400" dirty="0" smtClean="0"/>
              <a:t>		           </a:t>
            </a:r>
            <a:r>
              <a:rPr lang="el-GR" sz="2400" b="1" dirty="0" smtClean="0"/>
              <a:t>15%</a:t>
            </a:r>
          </a:p>
          <a:p>
            <a:pPr marL="0" indent="0" algn="just" eaLnBrk="1" hangingPunct="1">
              <a:spcBef>
                <a:spcPts val="0"/>
              </a:spcBef>
            </a:pPr>
            <a:r>
              <a:rPr lang="el-GR" sz="2600" dirty="0" smtClean="0"/>
              <a:t>Με τον εν λόγω δείκτη παρατηρούμε την επίδραση που ασκεί η χρησιμοποίηση των δανειακών κεφαλαίων στην αποδοτικότητα των ιδίων κεφαλαίων της εταιρείας. </a:t>
            </a:r>
          </a:p>
          <a:p>
            <a:pPr marL="0" indent="0" algn="just" eaLnBrk="1" hangingPunct="1">
              <a:spcBef>
                <a:spcPts val="0"/>
              </a:spcBef>
            </a:pPr>
            <a:r>
              <a:rPr lang="el-GR" sz="2600" dirty="0" smtClean="0">
                <a:solidFill>
                  <a:srgbClr val="002060"/>
                </a:solidFill>
              </a:rPr>
              <a:t>Αν </a:t>
            </a:r>
            <a:r>
              <a:rPr lang="el-GR" sz="2600" b="1" dirty="0" smtClean="0">
                <a:solidFill>
                  <a:srgbClr val="002060"/>
                </a:solidFill>
              </a:rPr>
              <a:t>ΔΧΟΜ &gt; 1</a:t>
            </a:r>
            <a:r>
              <a:rPr lang="el-GR" sz="2600" dirty="0" smtClean="0">
                <a:solidFill>
                  <a:srgbClr val="002060"/>
                </a:solidFill>
              </a:rPr>
              <a:t> </a:t>
            </a:r>
            <a:r>
              <a:rPr lang="el-GR" sz="2600" dirty="0" smtClean="0"/>
              <a:t>η χρήση ξένων κεφαλαίων στα κέρδη της επιχείρησης (εφόσον είναι κερδοφόρα) είναι </a:t>
            </a:r>
            <a:r>
              <a:rPr lang="el-GR" sz="2600" b="1" dirty="0" smtClean="0">
                <a:solidFill>
                  <a:srgbClr val="002060"/>
                </a:solidFill>
              </a:rPr>
              <a:t>θετική.</a:t>
            </a:r>
          </a:p>
          <a:p>
            <a:pPr marL="0" indent="0" algn="just" eaLnBrk="1" hangingPunct="1">
              <a:spcBef>
                <a:spcPts val="0"/>
              </a:spcBef>
            </a:pPr>
            <a:r>
              <a:rPr lang="el-GR" sz="2600" dirty="0" smtClean="0">
                <a:solidFill>
                  <a:srgbClr val="7030A0"/>
                </a:solidFill>
              </a:rPr>
              <a:t>Αν </a:t>
            </a:r>
            <a:r>
              <a:rPr lang="el-GR" sz="2600" b="1" dirty="0" smtClean="0">
                <a:solidFill>
                  <a:srgbClr val="7030A0"/>
                </a:solidFill>
              </a:rPr>
              <a:t>ΔΧΟΜ = 1</a:t>
            </a:r>
            <a:r>
              <a:rPr lang="el-GR" sz="2600" dirty="0" smtClean="0">
                <a:solidFill>
                  <a:srgbClr val="7030A0"/>
                </a:solidFill>
              </a:rPr>
              <a:t> </a:t>
            </a:r>
            <a:r>
              <a:rPr lang="el-GR" sz="2600" dirty="0" smtClean="0"/>
              <a:t>η χρήση ξένων κεφαλαίων στα κέρδη της επιχείρησης είναι </a:t>
            </a:r>
            <a:r>
              <a:rPr lang="el-GR" sz="2600" b="1" dirty="0" smtClean="0">
                <a:solidFill>
                  <a:srgbClr val="7030A0"/>
                </a:solidFill>
              </a:rPr>
              <a:t>μηδενική.</a:t>
            </a:r>
            <a:r>
              <a:rPr lang="el-GR" sz="2600" dirty="0" smtClean="0">
                <a:solidFill>
                  <a:srgbClr val="7030A0"/>
                </a:solidFill>
              </a:rPr>
              <a:t>  </a:t>
            </a:r>
          </a:p>
          <a:p>
            <a:pPr marL="0" indent="0" algn="just" eaLnBrk="1" hangingPunct="1">
              <a:spcBef>
                <a:spcPts val="0"/>
              </a:spcBef>
            </a:pPr>
            <a:r>
              <a:rPr lang="el-GR" sz="2600" dirty="0" smtClean="0">
                <a:solidFill>
                  <a:srgbClr val="FF0000"/>
                </a:solidFill>
              </a:rPr>
              <a:t>Αν </a:t>
            </a:r>
            <a:r>
              <a:rPr lang="el-GR" sz="2600" b="1" dirty="0" smtClean="0">
                <a:solidFill>
                  <a:srgbClr val="FF0000"/>
                </a:solidFill>
              </a:rPr>
              <a:t>ΔΧΟΜ &lt; 1</a:t>
            </a:r>
            <a:r>
              <a:rPr lang="el-GR" sz="2600" dirty="0" smtClean="0">
                <a:solidFill>
                  <a:srgbClr val="FF0000"/>
                </a:solidFill>
              </a:rPr>
              <a:t> </a:t>
            </a:r>
            <a:r>
              <a:rPr lang="el-GR" sz="2600" dirty="0" smtClean="0"/>
              <a:t>η χρήση ξένων κεφαλαίων στα κέρδη της επιχείρησης είναι </a:t>
            </a:r>
            <a:r>
              <a:rPr lang="el-GR" sz="2600" b="1" dirty="0" smtClean="0">
                <a:solidFill>
                  <a:srgbClr val="FF0000"/>
                </a:solidFill>
              </a:rPr>
              <a:t>αρνητική</a:t>
            </a:r>
            <a:r>
              <a:rPr lang="el-GR" sz="2600" b="1" dirty="0" smtClean="0"/>
              <a:t> </a:t>
            </a:r>
            <a:r>
              <a:rPr lang="el-GR" sz="2600" dirty="0" smtClean="0"/>
              <a:t>και δανείζεται με επαχθείς όρους.</a:t>
            </a:r>
            <a:endParaRPr lang="el-GR" sz="2600" b="1" dirty="0" smtClean="0"/>
          </a:p>
        </p:txBody>
      </p:sp>
    </p:spTree>
    <p:extLst>
      <p:ext uri="{BB962C8B-B14F-4D97-AF65-F5344CB8AC3E}">
        <p14:creationId xmlns="" xmlns:p14="http://schemas.microsoft.com/office/powerpoint/2010/main" val="2989675303"/>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ΑΣΚΗΣΗ 3</a:t>
            </a:r>
            <a:endParaRPr lang="el-GR" b="1" dirty="0"/>
          </a:p>
        </p:txBody>
      </p:sp>
      <p:sp>
        <p:nvSpPr>
          <p:cNvPr id="3" name="2 - Θέση περιεχομένου"/>
          <p:cNvSpPr>
            <a:spLocks noGrp="1"/>
          </p:cNvSpPr>
          <p:nvPr>
            <p:ph idx="1"/>
          </p:nvPr>
        </p:nvSpPr>
        <p:spPr>
          <a:xfrm>
            <a:off x="179512" y="980728"/>
            <a:ext cx="8784976" cy="5760640"/>
          </a:xfrm>
        </p:spPr>
        <p:txBody>
          <a:bodyPr/>
          <a:lstStyle/>
          <a:p>
            <a:pPr algn="just"/>
            <a:r>
              <a:rPr lang="el-GR" sz="2600" dirty="0" smtClean="0"/>
              <a:t>Έστω ότι στο παράδειγµα 1 το σύνολο των χρηµατοοικονοµικών δαπανών είναι € 20χιλ. 50% σε τόκους και 50% σε µερίσµατα προνοµιούχων µετοχών και φ=40%. </a:t>
            </a:r>
          </a:p>
          <a:p>
            <a:pPr algn="just"/>
            <a:r>
              <a:rPr lang="el-GR" sz="2600" dirty="0" smtClean="0"/>
              <a:t>Τότε Ι = 10.000 + [(10.000)/(1- 0,4)] = 26.670</a:t>
            </a:r>
          </a:p>
          <a:p>
            <a:pPr algn="just"/>
            <a:r>
              <a:rPr lang="el-GR" sz="2600" dirty="0" smtClean="0"/>
              <a:t>Όπου Ι = πάγιες χρηµατοοικονοµικές δαπάνες</a:t>
            </a:r>
            <a:endParaRPr lang="el-GR" sz="2600" dirty="0"/>
          </a:p>
        </p:txBody>
      </p:sp>
      <p:pic>
        <p:nvPicPr>
          <p:cNvPr id="1825794" name="Picture 2"/>
          <p:cNvPicPr>
            <a:picLocks noChangeAspect="1" noChangeArrowheads="1"/>
          </p:cNvPicPr>
          <p:nvPr/>
        </p:nvPicPr>
        <p:blipFill>
          <a:blip r:embed="rId2" cstate="print"/>
          <a:srcRect/>
          <a:stretch>
            <a:fillRect/>
          </a:stretch>
        </p:blipFill>
        <p:spPr bwMode="auto">
          <a:xfrm>
            <a:off x="179512" y="3717032"/>
            <a:ext cx="8784976" cy="3019425"/>
          </a:xfrm>
          <a:prstGeom prst="rect">
            <a:avLst/>
          </a:prstGeom>
          <a:noFill/>
          <a:ln w="9525">
            <a:noFill/>
            <a:miter lim="800000"/>
            <a:headEnd/>
            <a:tailEnd/>
          </a:ln>
        </p:spPr>
      </p:pic>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76064"/>
          </a:xfrm>
        </p:spPr>
        <p:txBody>
          <a:bodyPr/>
          <a:lstStyle/>
          <a:p>
            <a:r>
              <a:rPr lang="el-GR" b="1" dirty="0" smtClean="0">
                <a:solidFill>
                  <a:srgbClr val="C00000"/>
                </a:solidFill>
              </a:rPr>
              <a:t>ΣΥΝΟΛΙΚΗ ΜΟΧΛΕΥΣΗ</a:t>
            </a:r>
            <a:endParaRPr lang="el-GR" b="1" dirty="0">
              <a:solidFill>
                <a:srgbClr val="C00000"/>
              </a:solidFill>
            </a:endParaRPr>
          </a:p>
        </p:txBody>
      </p:sp>
      <p:sp>
        <p:nvSpPr>
          <p:cNvPr id="3" name="2 - Θέση περιεχομένου"/>
          <p:cNvSpPr>
            <a:spLocks noGrp="1"/>
          </p:cNvSpPr>
          <p:nvPr>
            <p:ph idx="1"/>
          </p:nvPr>
        </p:nvSpPr>
        <p:spPr>
          <a:xfrm>
            <a:off x="179512" y="908720"/>
            <a:ext cx="8784976" cy="5688632"/>
          </a:xfrm>
        </p:spPr>
        <p:txBody>
          <a:bodyPr/>
          <a:lstStyle/>
          <a:p>
            <a:pPr algn="just"/>
            <a:r>
              <a:rPr lang="el-GR" sz="3000" dirty="0" smtClean="0"/>
              <a:t>Η συνδυασμένη ή συνολική µόχλευση εξετάζει την ευαισθησία των κερδών που είναι διαθέσιµα για διανοµή στους µετόχους, στις µεταβολές του όγκου των πωλήσεων. Αν µια επιχείρηση χρησιµοποιεί σηµαντικό βαθµό λειτουργικής και χρηµατοοικονοµικής µόχλευσης, ακόµα και µικρές µεταβολές στο επίπεδο των πωλήσεων, µπορούν να προκαλέσουν μεγάλες διακυµάνσεις στα καθαρά κέρδη. </a:t>
            </a:r>
          </a:p>
          <a:p>
            <a:pPr algn="just"/>
            <a:r>
              <a:rPr lang="el-GR" sz="3000" dirty="0" smtClean="0"/>
              <a:t>Υψηλός βαθµός συνδυασµένης µόχλευσης υποδεικνύει υψηλό επιχειρηµατικό και χρηµατοοικονοµικό κίνδυνο.</a:t>
            </a:r>
            <a:endParaRPr lang="el-GR" sz="3000" dirty="0"/>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856984" cy="634082"/>
          </a:xfrm>
        </p:spPr>
        <p:txBody>
          <a:bodyPr/>
          <a:lstStyle/>
          <a:p>
            <a:r>
              <a:rPr lang="el-GR" sz="3600" b="1" dirty="0" smtClean="0">
                <a:solidFill>
                  <a:srgbClr val="C00000"/>
                </a:solidFill>
              </a:rPr>
              <a:t>ΒΑΘΜΟΣ ΣΥΝΟΛΙΚΗΣ ΜΟΧΛΕΥΣΗΣ (1)</a:t>
            </a:r>
            <a:endParaRPr lang="el-GR" sz="3600" dirty="0"/>
          </a:p>
        </p:txBody>
      </p:sp>
      <p:sp>
        <p:nvSpPr>
          <p:cNvPr id="3" name="2 - Θέση περιεχομένου"/>
          <p:cNvSpPr>
            <a:spLocks noGrp="1"/>
          </p:cNvSpPr>
          <p:nvPr>
            <p:ph idx="1"/>
          </p:nvPr>
        </p:nvSpPr>
        <p:spPr>
          <a:xfrm>
            <a:off x="251520" y="980728"/>
            <a:ext cx="8640960" cy="5616624"/>
          </a:xfrm>
        </p:spPr>
        <p:txBody>
          <a:bodyPr/>
          <a:lstStyle/>
          <a:p>
            <a:pPr algn="just"/>
            <a:r>
              <a:rPr lang="el-GR" dirty="0" smtClean="0"/>
              <a:t>Ο ΒΣΜ είναι το γινόµενο του βαθµού της λειτουργικής µόχλευσης και του βαθµού της χρηµατοοικονοµικής µόχλευσης και υπολογίζεται:</a:t>
            </a:r>
          </a:p>
          <a:p>
            <a:endParaRPr lang="el-GR" dirty="0" smtClean="0"/>
          </a:p>
          <a:p>
            <a:endParaRPr lang="el-GR" dirty="0"/>
          </a:p>
        </p:txBody>
      </p:sp>
      <p:pic>
        <p:nvPicPr>
          <p:cNvPr id="1826819" name="Picture 3"/>
          <p:cNvPicPr>
            <a:picLocks noChangeAspect="1" noChangeArrowheads="1"/>
          </p:cNvPicPr>
          <p:nvPr/>
        </p:nvPicPr>
        <p:blipFill>
          <a:blip r:embed="rId2" cstate="print"/>
          <a:srcRect/>
          <a:stretch>
            <a:fillRect/>
          </a:stretch>
        </p:blipFill>
        <p:spPr bwMode="auto">
          <a:xfrm>
            <a:off x="251520" y="2996952"/>
            <a:ext cx="8640960" cy="3600400"/>
          </a:xfrm>
          <a:prstGeom prst="rect">
            <a:avLst/>
          </a:prstGeom>
          <a:noFill/>
          <a:ln w="9525">
            <a:noFill/>
            <a:miter lim="800000"/>
            <a:headEnd/>
            <a:tailEnd/>
          </a:ln>
        </p:spPr>
      </p:pic>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765175"/>
          </a:xfrm>
        </p:spPr>
        <p:txBody>
          <a:bodyPr/>
          <a:lstStyle/>
          <a:p>
            <a:pPr eaLnBrk="1" hangingPunct="1"/>
            <a:r>
              <a:rPr lang="el-GR" altLang="el-GR" sz="3600" b="1" dirty="0" smtClean="0">
                <a:solidFill>
                  <a:srgbClr val="FF3300"/>
                </a:solidFill>
              </a:rPr>
              <a:t>ΒΑΘΜΟΣ ΣΥΝΟΛΙΚΗΣ ΜΟΧΛΕΥΣΗΣ (2)</a:t>
            </a:r>
            <a:endParaRPr lang="en-GB" altLang="el-GR" sz="3600" b="1" dirty="0" smtClean="0">
              <a:solidFill>
                <a:srgbClr val="FF3300"/>
              </a:solidFill>
            </a:endParaRPr>
          </a:p>
        </p:txBody>
      </p:sp>
      <p:sp>
        <p:nvSpPr>
          <p:cNvPr id="162819" name="Rectangle 3"/>
          <p:cNvSpPr>
            <a:spLocks noGrp="1" noChangeArrowheads="1"/>
          </p:cNvSpPr>
          <p:nvPr>
            <p:ph type="body" idx="1"/>
          </p:nvPr>
        </p:nvSpPr>
        <p:spPr>
          <a:xfrm>
            <a:off x="0" y="908050"/>
            <a:ext cx="8964488" cy="5833318"/>
          </a:xfrm>
        </p:spPr>
        <p:txBody>
          <a:bodyPr/>
          <a:lstStyle/>
          <a:p>
            <a:pPr algn="just" eaLnBrk="1" hangingPunct="1">
              <a:lnSpc>
                <a:spcPct val="90000"/>
              </a:lnSpc>
            </a:pPr>
            <a:r>
              <a:rPr lang="en-US" altLang="el-GR" sz="2500" dirty="0" smtClean="0"/>
              <a:t>Αν η χρηματοοικονομική συνδυαστεί με τη λειτουργική μόχλευση, τότε μια δεδομένη μεταβολή στις πωλήσεις θα οδηγήσει σε μεγαλύτερη μεταβολή στα κέρδη ανά μετοχή. Εξυπακούεται ότι αν μια εταιρεία έχει μεγάλες σταθερές χρηματοοικονομικές και λειτουργικές δαπάνες, τότε ακόμη και μικρές διακυμάνσεις στις πωλήσεις θα οδηγήσουν σε μεγάλες διακυμάνσεις στα κέρδη ανά μετοχή</a:t>
            </a:r>
            <a:r>
              <a:rPr lang="el-GR" altLang="el-GR" sz="2500" dirty="0" smtClean="0"/>
              <a:t>.</a:t>
            </a:r>
            <a:endParaRPr lang="en-US" altLang="el-GR" sz="2500" dirty="0" smtClean="0"/>
          </a:p>
          <a:p>
            <a:pPr algn="just" eaLnBrk="1" hangingPunct="1">
              <a:lnSpc>
                <a:spcPct val="90000"/>
              </a:lnSpc>
            </a:pPr>
            <a:r>
              <a:rPr lang="en-US" altLang="el-GR" sz="2500" dirty="0" smtClean="0"/>
              <a:t>Ο ΒΣΜ μετρά την επίδραση στα ΚΑΜ από μεταβολές στο σταθερό λειτουργικό και χρηματοοικονομικό κόστος. Αλγεβρικά έχουμε </a:t>
            </a:r>
          </a:p>
          <a:p>
            <a:pPr eaLnBrk="1" hangingPunct="1">
              <a:lnSpc>
                <a:spcPct val="90000"/>
              </a:lnSpc>
              <a:buFontTx/>
              <a:buNone/>
            </a:pPr>
            <a:r>
              <a:rPr lang="en-US" altLang="el-GR" sz="2500" dirty="0" smtClean="0"/>
              <a:t>				ΒΣΜ = ΔΚΑΜ / Δ Πωλήσεις</a:t>
            </a:r>
          </a:p>
          <a:p>
            <a:pPr eaLnBrk="1" hangingPunct="1">
              <a:lnSpc>
                <a:spcPct val="90000"/>
              </a:lnSpc>
            </a:pPr>
            <a:r>
              <a:rPr lang="en-US" altLang="el-GR" sz="2500" dirty="0" smtClean="0"/>
              <a:t>Μετά από σχετικές αντικαταστάσεις και απλοποιήσεις καταλήγουμε στις σχέσεις</a:t>
            </a:r>
          </a:p>
        </p:txBody>
      </p:sp>
      <p:graphicFrame>
        <p:nvGraphicFramePr>
          <p:cNvPr id="162820" name="Object 4"/>
          <p:cNvGraphicFramePr>
            <a:graphicFrameLocks noChangeAspect="1"/>
          </p:cNvGraphicFramePr>
          <p:nvPr/>
        </p:nvGraphicFramePr>
        <p:xfrm>
          <a:off x="250825" y="5805488"/>
          <a:ext cx="5372100" cy="771525"/>
        </p:xfrm>
        <a:graphic>
          <a:graphicData uri="http://schemas.openxmlformats.org/presentationml/2006/ole">
            <p:oleObj spid="_x0000_s162820" name="Equation" r:id="rId4" imgW="4787900" imgH="723900" progId="Equation.3">
              <p:embed/>
            </p:oleObj>
          </a:graphicData>
        </a:graphic>
      </p:graphicFrame>
      <p:sp>
        <p:nvSpPr>
          <p:cNvPr id="162821" name="Text Box 5"/>
          <p:cNvSpPr txBox="1">
            <a:spLocks noChangeArrowheads="1"/>
          </p:cNvSpPr>
          <p:nvPr/>
        </p:nvSpPr>
        <p:spPr bwMode="auto">
          <a:xfrm>
            <a:off x="6076950" y="5835650"/>
            <a:ext cx="2914650" cy="336550"/>
          </a:xfrm>
          <a:prstGeom prst="rect">
            <a:avLst/>
          </a:prstGeom>
          <a:solidFill>
            <a:schemeClr val="accent1"/>
          </a:solidFill>
          <a:ln w="9525">
            <a:noFill/>
            <a:miter lim="800000"/>
            <a:headEnd/>
            <a:tailEnd/>
          </a:ln>
        </p:spPr>
        <p:txBody>
          <a:bodyPr wrap="none" anchor="ctr">
            <a:spAutoFit/>
          </a:bodyPr>
          <a:lstStyle/>
          <a:p>
            <a:pPr eaLnBrk="0" hangingPunct="0">
              <a:spcBef>
                <a:spcPct val="20000"/>
              </a:spcBef>
            </a:pPr>
            <a:r>
              <a:rPr lang="en-GB" altLang="el-GR" sz="1600" i="1" dirty="0">
                <a:solidFill>
                  <a:srgbClr val="68584A"/>
                </a:solidFill>
                <a:latin typeface="Times New Roman" pitchFamily="18" charset="0"/>
              </a:rPr>
              <a:t>ΣΣτΚ = συνολικό σταθερό κόστος</a:t>
            </a:r>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0" y="0"/>
            <a:ext cx="9144000" cy="6858000"/>
          </a:xfrm>
        </p:spPr>
        <p:txBody>
          <a:bodyPr/>
          <a:lstStyle/>
          <a:p>
            <a:pPr algn="ctr" eaLnBrk="1" hangingPunct="1">
              <a:buNone/>
            </a:pPr>
            <a:r>
              <a:rPr lang="el-GR" b="1" dirty="0" smtClean="0">
                <a:solidFill>
                  <a:srgbClr val="C00000"/>
                </a:solidFill>
              </a:rPr>
              <a:t>ΣΥΝΟΛΙΚΗ ΜΟΧΛΕΥΣΗ</a:t>
            </a:r>
            <a:r>
              <a:rPr lang="el-GR" dirty="0" smtClean="0">
                <a:solidFill>
                  <a:srgbClr val="C00000"/>
                </a:solidFill>
              </a:rPr>
              <a:t> </a:t>
            </a:r>
            <a:r>
              <a:rPr lang="el-GR" b="1" dirty="0" smtClean="0"/>
              <a:t>= </a:t>
            </a:r>
            <a:r>
              <a:rPr lang="el-GR" b="1" dirty="0" smtClean="0">
                <a:solidFill>
                  <a:srgbClr val="006600"/>
                </a:solidFill>
              </a:rPr>
              <a:t>Λ.Μ.</a:t>
            </a:r>
            <a:r>
              <a:rPr lang="el-GR" b="1" dirty="0" smtClean="0"/>
              <a:t> * </a:t>
            </a:r>
            <a:r>
              <a:rPr lang="el-GR" b="1" dirty="0" smtClean="0">
                <a:solidFill>
                  <a:srgbClr val="0000CC"/>
                </a:solidFill>
              </a:rPr>
              <a:t>Χ.Μ.</a:t>
            </a:r>
            <a:r>
              <a:rPr lang="el-GR" b="1" dirty="0" smtClean="0"/>
              <a:t> &gt; 1</a:t>
            </a:r>
          </a:p>
          <a:p>
            <a:pPr algn="ctr" eaLnBrk="1" hangingPunct="1">
              <a:buFontTx/>
              <a:buNone/>
            </a:pPr>
            <a:endParaRPr lang="el-GR" b="1" u="sng" dirty="0" smtClean="0">
              <a:solidFill>
                <a:srgbClr val="006600"/>
              </a:solidFill>
            </a:endParaRPr>
          </a:p>
          <a:p>
            <a:pPr algn="ctr" eaLnBrk="1" hangingPunct="1">
              <a:buFontTx/>
              <a:buNone/>
            </a:pPr>
            <a:r>
              <a:rPr lang="el-GR" b="1" u="sng" dirty="0" smtClean="0">
                <a:solidFill>
                  <a:srgbClr val="006600"/>
                </a:solidFill>
              </a:rPr>
              <a:t>ΒΑΘΜΟΣ ΛΕΙΤΟΥΡΓΙΚΗΣ ΜΟΧΛΕΥΣΗΣ (ΒΛΜ)</a:t>
            </a:r>
            <a:endParaRPr lang="el-GR" i="1" u="sng" dirty="0" smtClean="0">
              <a:solidFill>
                <a:srgbClr val="006600"/>
              </a:solidFill>
            </a:endParaRPr>
          </a:p>
          <a:p>
            <a:pPr algn="just" eaLnBrk="1" hangingPunct="1">
              <a:buFontTx/>
              <a:buNone/>
            </a:pPr>
            <a:r>
              <a:rPr lang="el-GR" dirty="0" smtClean="0"/>
              <a:t>Μονάδα μέτρησης λειτουργικού κίνδυνου:</a:t>
            </a:r>
          </a:p>
          <a:p>
            <a:pPr eaLnBrk="1" hangingPunct="1">
              <a:buFontTx/>
              <a:buNone/>
            </a:pPr>
            <a:r>
              <a:rPr lang="el-GR" dirty="0" smtClean="0"/>
              <a:t>Βαθμός Λ.Μ. = </a:t>
            </a:r>
            <a:r>
              <a:rPr lang="el-GR" u="sng" dirty="0" smtClean="0"/>
              <a:t>% μεταβολή στα Κέρδη</a:t>
            </a:r>
            <a:r>
              <a:rPr lang="el-GR" dirty="0" smtClean="0"/>
              <a:t>     &gt; 1</a:t>
            </a:r>
            <a:endParaRPr lang="el-GR" u="sng" dirty="0" smtClean="0"/>
          </a:p>
          <a:p>
            <a:pPr eaLnBrk="1" hangingPunct="1">
              <a:buFontTx/>
              <a:buNone/>
            </a:pPr>
            <a:r>
              <a:rPr lang="el-GR" dirty="0" smtClean="0"/>
              <a:t>           		% μεταβολή στις πωλήσεις</a:t>
            </a:r>
          </a:p>
          <a:p>
            <a:pPr eaLnBrk="1" hangingPunct="1">
              <a:buFontTx/>
              <a:buNone/>
            </a:pPr>
            <a:endParaRPr lang="el-GR" b="1" dirty="0" smtClean="0"/>
          </a:p>
          <a:p>
            <a:pPr algn="ctr" eaLnBrk="1" hangingPunct="1">
              <a:buFontTx/>
              <a:buNone/>
            </a:pPr>
            <a:r>
              <a:rPr lang="el-GR" sz="2600" b="1" u="sng" dirty="0" smtClean="0">
                <a:solidFill>
                  <a:srgbClr val="0000CC"/>
                </a:solidFill>
              </a:rPr>
              <a:t>ΒΑΘΜΟΣ ΧΡΗΜΑΤΟΟΙΚΟΝΟΜΙΚΗΣ ΜΟΧΛΕΥΣΗΣ (ΒΧΜ)</a:t>
            </a:r>
          </a:p>
          <a:p>
            <a:pPr eaLnBrk="1" hangingPunct="1">
              <a:buFontTx/>
              <a:buNone/>
            </a:pPr>
            <a:r>
              <a:rPr lang="el-GR" dirty="0" smtClean="0"/>
              <a:t>Μονάδα μέτρησης χρηματοοικονομικού κίνδυνου</a:t>
            </a:r>
          </a:p>
          <a:p>
            <a:pPr eaLnBrk="1" hangingPunct="1">
              <a:buFontTx/>
              <a:buNone/>
            </a:pPr>
            <a:r>
              <a:rPr lang="el-GR" dirty="0" smtClean="0"/>
              <a:t>Βαθμός Χ.Μ. = </a:t>
            </a:r>
            <a:r>
              <a:rPr lang="el-GR" u="sng" dirty="0" smtClean="0"/>
              <a:t>% μεταβολή στα Μερίσματα</a:t>
            </a:r>
            <a:r>
              <a:rPr lang="el-GR" dirty="0" smtClean="0"/>
              <a:t> &gt;1</a:t>
            </a:r>
            <a:endParaRPr lang="el-GR" u="sng" dirty="0" smtClean="0"/>
          </a:p>
          <a:p>
            <a:pPr eaLnBrk="1" hangingPunct="1">
              <a:buFontTx/>
              <a:buNone/>
            </a:pPr>
            <a:r>
              <a:rPr lang="el-GR" dirty="0" smtClean="0"/>
              <a:t>              		 % μεταβολή στα Κέρδη</a:t>
            </a:r>
          </a:p>
          <a:p>
            <a:pPr eaLnBrk="1" hangingPunct="1">
              <a:buFontTx/>
              <a:buNone/>
            </a:pPr>
            <a:endParaRPr lang="el-GR" b="1" dirty="0" smtClean="0"/>
          </a:p>
        </p:txBody>
      </p:sp>
    </p:spTree>
    <p:extLst>
      <p:ext uri="{BB962C8B-B14F-4D97-AF65-F5344CB8AC3E}">
        <p14:creationId xmlns="" xmlns:p14="http://schemas.microsoft.com/office/powerpoint/2010/main" val="1792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eaLnBrk="1" hangingPunct="1"/>
            <a:r>
              <a:rPr lang="el-GR" altLang="el-GR" b="1" dirty="0" smtClean="0"/>
              <a:t>ΤΙ ΕΙΝΑΙ</a:t>
            </a:r>
          </a:p>
        </p:txBody>
      </p:sp>
      <p:sp>
        <p:nvSpPr>
          <p:cNvPr id="5123" name="Rectangle 3"/>
          <p:cNvSpPr>
            <a:spLocks noGrp="1" noChangeArrowheads="1"/>
          </p:cNvSpPr>
          <p:nvPr>
            <p:ph type="body" idx="1"/>
          </p:nvPr>
        </p:nvSpPr>
        <p:spPr>
          <a:xfrm>
            <a:off x="179512" y="980728"/>
            <a:ext cx="8784976" cy="5688632"/>
          </a:xfrm>
        </p:spPr>
        <p:txBody>
          <a:bodyPr/>
          <a:lstStyle/>
          <a:p>
            <a:pPr algn="just" eaLnBrk="1" hangingPunct="1"/>
            <a:r>
              <a:rPr lang="el-GR" altLang="el-GR" dirty="0" smtClean="0"/>
              <a:t>Χρηματοοικονομική είναι η επιστήμη που μελετά την εφαρμογή μιας σειράς οικονομικών αρχών που αποβλέπουν στη μεγιστοποίηση του πλούτου </a:t>
            </a:r>
            <a:r>
              <a:rPr lang="en-US" altLang="el-GR" dirty="0" smtClean="0"/>
              <a:t>(</a:t>
            </a:r>
            <a:r>
              <a:rPr lang="el-GR" altLang="el-GR" dirty="0" smtClean="0"/>
              <a:t>αύξηση </a:t>
            </a:r>
            <a:r>
              <a:rPr lang="en-US" altLang="el-GR" b="1" dirty="0" smtClean="0"/>
              <a:t>ROE</a:t>
            </a:r>
            <a:r>
              <a:rPr lang="el-GR" altLang="el-GR" b="1" dirty="0" smtClean="0"/>
              <a:t> </a:t>
            </a:r>
            <a:r>
              <a:rPr lang="el-GR" altLang="el-GR" dirty="0" smtClean="0"/>
              <a:t>κάθε χρόνο και περισσότερο), και κατ’ επέκταση της συνολικής  αξίας μιας επιχείρησης.</a:t>
            </a:r>
            <a:r>
              <a:rPr lang="en-US" altLang="el-GR" dirty="0" smtClean="0"/>
              <a:t> </a:t>
            </a:r>
            <a:endParaRPr lang="el-GR" altLang="el-GR" dirty="0" smtClean="0"/>
          </a:p>
          <a:p>
            <a:pPr algn="just" eaLnBrk="1" hangingPunct="1"/>
            <a:r>
              <a:rPr lang="el-GR" altLang="el-GR" dirty="0" smtClean="0"/>
              <a:t>ΑΞΙΑ = ΣΥΝΟΛΙΚΟ ΕΝΕΡΓΗΤΙΚΟ – ΜΑΚ/ΣΜΕΣ ΥΠ/ΣΕΙΣ + ΒΡΑΧ/ΣΜΕΣ ΥΠ/ΣΕΙΣ</a:t>
            </a:r>
          </a:p>
          <a:p>
            <a:pPr algn="just" eaLnBrk="1" hangingPunct="1"/>
            <a:r>
              <a:rPr lang="en-US" altLang="el-GR" dirty="0" smtClean="0"/>
              <a:t>ROE = EBIT/EQUITY</a:t>
            </a:r>
            <a:endParaRPr lang="el-GR" altLang="el-GR" dirty="0" smtClean="0"/>
          </a:p>
          <a:p>
            <a:pPr eaLnBrk="1" hangingPunct="1">
              <a:buFontTx/>
              <a:buNone/>
            </a:pPr>
            <a:endParaRPr lang="el-GR" altLang="el-GR" dirty="0" smtClean="0"/>
          </a:p>
          <a:p>
            <a:pPr eaLnBrk="1" hangingPunct="1">
              <a:buFontTx/>
              <a:buNone/>
            </a:pPr>
            <a:endParaRPr lang="el-GR" altLang="el-GR" dirty="0" smtClean="0"/>
          </a:p>
          <a:p>
            <a:pPr eaLnBrk="1" hangingPunct="1">
              <a:buFontTx/>
              <a:buNone/>
            </a:pPr>
            <a:endParaRPr lang="el-GR" altLang="el-GR" dirty="0" smtClean="0"/>
          </a:p>
          <a:p>
            <a:pPr eaLnBrk="1" hangingPunct="1">
              <a:buFontTx/>
              <a:buNone/>
            </a:pPr>
            <a:endParaRPr lang="el-GR" altLang="el-GR" dirty="0" smtClean="0"/>
          </a:p>
          <a:p>
            <a:pPr eaLnBrk="1" hangingPunct="1">
              <a:buFontTx/>
              <a:buNone/>
            </a:pPr>
            <a:endParaRPr lang="el-GR" altLang="el-GR" dirty="0" smtClean="0"/>
          </a:p>
          <a:p>
            <a:pPr eaLnBrk="1" hangingPunct="1">
              <a:buFontTx/>
              <a:buNone/>
            </a:pPr>
            <a:endParaRPr lang="el-GR" altLang="el-GR" dirty="0" smtClean="0"/>
          </a:p>
          <a:p>
            <a:pPr eaLnBrk="1" hangingPunct="1">
              <a:buFontTx/>
              <a:buNone/>
            </a:pPr>
            <a:endParaRPr lang="el-GR" altLang="el-GR" dirty="0" smtClean="0"/>
          </a:p>
          <a:p>
            <a:pPr eaLnBrk="1" hangingPunct="1">
              <a:buFontTx/>
              <a:buNone/>
            </a:pPr>
            <a:endParaRPr lang="el-GR" altLang="el-G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l-GR" altLang="el-GR" sz="4000" b="1" dirty="0" smtClean="0">
                <a:solidFill>
                  <a:srgbClr val="000000"/>
                </a:solidFill>
                <a:latin typeface="Bookman Old Style" pitchFamily="18" charset="0"/>
                <a:cs typeface="Times New Roman" pitchFamily="18" charset="0"/>
              </a:rPr>
              <a:t>Ρυθμός αύξησης των μελλοντικών πωλήσεων</a:t>
            </a:r>
            <a:r>
              <a:rPr lang="en-GB" altLang="el-GR" dirty="0" smtClean="0"/>
              <a:t> </a:t>
            </a:r>
          </a:p>
        </p:txBody>
      </p:sp>
      <p:sp>
        <p:nvSpPr>
          <p:cNvPr id="245763" name="Rectangle 3"/>
          <p:cNvSpPr>
            <a:spLocks noGrp="1" noChangeArrowheads="1"/>
          </p:cNvSpPr>
          <p:nvPr>
            <p:ph idx="1"/>
          </p:nvPr>
        </p:nvSpPr>
        <p:spPr>
          <a:xfrm>
            <a:off x="0" y="1557338"/>
            <a:ext cx="9144000" cy="5111750"/>
          </a:xfrm>
        </p:spPr>
        <p:txBody>
          <a:bodyPr/>
          <a:lstStyle/>
          <a:p>
            <a:pPr algn="just" eaLnBrk="1" hangingPunct="1"/>
            <a:r>
              <a:rPr lang="el-GR" altLang="el-GR" dirty="0" smtClean="0">
                <a:solidFill>
                  <a:srgbClr val="000000"/>
                </a:solidFill>
                <a:latin typeface="Bookman Old Style" pitchFamily="18" charset="0"/>
                <a:cs typeface="Times New Roman" pitchFamily="18" charset="0"/>
              </a:rPr>
              <a:t>Ο ρυθμός αύξησης των μελλοντικών πωλήσεων αποτελεί ένα μέτρο του βαθμού κατά τον οποίο μπορούν να διευρυνθούν τα κέρδη ανά μετοχή μέσω της μόχλευσης. </a:t>
            </a:r>
            <a:endParaRPr lang="el-GR" altLang="el-GR" dirty="0" smtClean="0">
              <a:solidFill>
                <a:srgbClr val="000000"/>
              </a:solidFill>
              <a:latin typeface="Bookman Old Style" pitchFamily="18" charset="0"/>
            </a:endParaRPr>
          </a:p>
          <a:p>
            <a:pPr algn="just" eaLnBrk="1" hangingPunct="1"/>
            <a:r>
              <a:rPr lang="el-GR" altLang="el-GR" dirty="0" smtClean="0">
                <a:solidFill>
                  <a:srgbClr val="000000"/>
                </a:solidFill>
                <a:latin typeface="Bookman Old Style" pitchFamily="18" charset="0"/>
              </a:rPr>
              <a:t>Γ</a:t>
            </a:r>
            <a:r>
              <a:rPr lang="el-GR" altLang="el-GR" dirty="0" smtClean="0">
                <a:solidFill>
                  <a:srgbClr val="000000"/>
                </a:solidFill>
                <a:latin typeface="Bookman Old Style" pitchFamily="18" charset="0"/>
                <a:cs typeface="Times New Roman" pitchFamily="18" charset="0"/>
              </a:rPr>
              <a:t>ια παράδειγμα, αν οι πωλήσεις και τα κέρδη αυξάνονται με ετήσιο ρυθμό 8% - 10%, η χρηματοδότηση με δανειακά κεφάλαια που συνεπάγονται περιορισμένες σταθερές δαπάνες πρέπει κανονικά να μεγεθύνει τις αποδόσεις των μετοχών.</a:t>
            </a:r>
            <a:r>
              <a:rPr lang="el-GR" altLang="el-GR" sz="2800" dirty="0" smtClean="0">
                <a:solidFill>
                  <a:srgbClr val="000000"/>
                </a:solidFill>
                <a:latin typeface="Bookman Old Style" pitchFamily="18" charset="0"/>
                <a:cs typeface="Times New Roman" pitchFamily="18" charset="0"/>
              </a:rPr>
              <a:t> </a:t>
            </a:r>
            <a:endParaRPr lang="el-GR" altLang="el-GR" sz="2800" dirty="0" smtClean="0">
              <a:solidFill>
                <a:srgbClr val="000000"/>
              </a:solidFill>
              <a:latin typeface="Bookman Old Style" pitchFamily="18" charset="0"/>
            </a:endParaRPr>
          </a:p>
        </p:txBody>
      </p:sp>
    </p:spTree>
  </p:cSld>
  <p:clrMapOvr>
    <a:masterClrMapping/>
  </p:clrMapOvr>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solidFill>
                  <a:srgbClr val="0000CC"/>
                </a:solidFill>
              </a:rPr>
              <a:t>ΛΕΙΤΟΥΡΓΙΚΟΣ</a:t>
            </a:r>
            <a:r>
              <a:rPr lang="el-GR" sz="3600" b="1" dirty="0" smtClean="0"/>
              <a:t> ΚΑΙ </a:t>
            </a:r>
            <a:r>
              <a:rPr lang="el-GR" sz="3600" b="1" dirty="0" smtClean="0">
                <a:solidFill>
                  <a:srgbClr val="7030A0"/>
                </a:solidFill>
              </a:rPr>
              <a:t>ΧΡΗΜΑΤΟΟΙΚΟΝΟΜΙΚΟΣ ΚΙΝΔΥΝΟΣ</a:t>
            </a:r>
            <a:endParaRPr lang="el-GR" sz="3600" b="1" dirty="0">
              <a:solidFill>
                <a:srgbClr val="7030A0"/>
              </a:solidFill>
            </a:endParaRPr>
          </a:p>
        </p:txBody>
      </p:sp>
      <p:sp>
        <p:nvSpPr>
          <p:cNvPr id="3" name="2 - Θέση περιεχομένου"/>
          <p:cNvSpPr>
            <a:spLocks noGrp="1"/>
          </p:cNvSpPr>
          <p:nvPr>
            <p:ph idx="1"/>
          </p:nvPr>
        </p:nvSpPr>
        <p:spPr>
          <a:xfrm>
            <a:off x="0" y="1600200"/>
            <a:ext cx="9144000" cy="5257800"/>
          </a:xfrm>
        </p:spPr>
        <p:txBody>
          <a:bodyPr/>
          <a:lstStyle/>
          <a:p>
            <a:pPr algn="ctr">
              <a:buNone/>
            </a:pPr>
            <a:r>
              <a:rPr lang="el-GR" sz="2800" b="1" dirty="0" smtClean="0">
                <a:solidFill>
                  <a:srgbClr val="C00000"/>
                </a:solidFill>
              </a:rPr>
              <a:t>ΣΥΝΟΛΙΚΗ ΜΟΧΛΕΥΣΗ (ΣΜ):</a:t>
            </a:r>
          </a:p>
          <a:p>
            <a:pPr algn="just"/>
            <a:r>
              <a:rPr lang="el-GR" sz="2800" b="1" dirty="0" smtClean="0">
                <a:solidFill>
                  <a:srgbClr val="C00000"/>
                </a:solidFill>
              </a:rPr>
              <a:t>Σ.Μ.</a:t>
            </a:r>
            <a:r>
              <a:rPr lang="el-GR" sz="2800" dirty="0" smtClean="0">
                <a:solidFill>
                  <a:srgbClr val="C00000"/>
                </a:solidFill>
              </a:rPr>
              <a:t> </a:t>
            </a:r>
            <a:r>
              <a:rPr lang="el-GR" sz="2800" b="1" dirty="0" smtClean="0"/>
              <a:t>= </a:t>
            </a:r>
            <a:r>
              <a:rPr lang="el-GR" sz="2800" b="1" dirty="0" smtClean="0">
                <a:solidFill>
                  <a:srgbClr val="006600"/>
                </a:solidFill>
              </a:rPr>
              <a:t>Λ.Μ.</a:t>
            </a:r>
            <a:r>
              <a:rPr lang="el-GR" sz="2800" b="1" dirty="0" smtClean="0"/>
              <a:t> * </a:t>
            </a:r>
            <a:r>
              <a:rPr lang="el-GR" sz="2800" b="1" dirty="0" smtClean="0">
                <a:solidFill>
                  <a:srgbClr val="996600"/>
                </a:solidFill>
              </a:rPr>
              <a:t>Χ.Μ.</a:t>
            </a:r>
            <a:r>
              <a:rPr lang="el-GR" sz="2800" b="1" dirty="0" smtClean="0"/>
              <a:t> &gt; 1</a:t>
            </a:r>
          </a:p>
          <a:p>
            <a:pPr algn="just"/>
            <a:r>
              <a:rPr lang="el-GR" sz="2800" b="1" dirty="0" smtClean="0"/>
              <a:t>Αν </a:t>
            </a:r>
            <a:r>
              <a:rPr lang="el-GR" sz="2800" b="1" dirty="0" smtClean="0">
                <a:solidFill>
                  <a:srgbClr val="C00000"/>
                </a:solidFill>
              </a:rPr>
              <a:t>Σ.Μ.</a:t>
            </a:r>
            <a:r>
              <a:rPr lang="el-GR" sz="2800" b="1" dirty="0" smtClean="0"/>
              <a:t> &gt; 1 και εφόσον Λ.Μ. &gt;1 και Χ.Μ. &gt;1 έχουμε απουσία Λειτουργικού και Χρηματοοικονομικού Κινδύνου </a:t>
            </a:r>
          </a:p>
          <a:p>
            <a:r>
              <a:rPr lang="el-GR" b="1" dirty="0" smtClean="0"/>
              <a:t>Αν </a:t>
            </a:r>
            <a:r>
              <a:rPr lang="el-GR" b="1" dirty="0" smtClean="0">
                <a:solidFill>
                  <a:srgbClr val="C00000"/>
                </a:solidFill>
              </a:rPr>
              <a:t>Σ.Μ.</a:t>
            </a:r>
            <a:r>
              <a:rPr lang="el-GR" b="1" dirty="0" smtClean="0"/>
              <a:t> = 1 Ουδέτερη Κατάσταση</a:t>
            </a:r>
          </a:p>
          <a:p>
            <a:r>
              <a:rPr lang="el-GR" b="1" dirty="0" smtClean="0"/>
              <a:t>Αν </a:t>
            </a:r>
            <a:r>
              <a:rPr lang="el-GR" b="1" dirty="0" smtClean="0">
                <a:solidFill>
                  <a:srgbClr val="C00000"/>
                </a:solidFill>
              </a:rPr>
              <a:t>Σ.Μ.</a:t>
            </a:r>
            <a:r>
              <a:rPr lang="el-GR" b="1" dirty="0" smtClean="0"/>
              <a:t> &lt; 1 και εφόσον Λ.Μ.&lt;1 και Χ.Μ.&lt;1 έχουμε σημαντικό Λειτουργικό, αλλά και Χρηματοοικονομικό Κίνδυνο.</a:t>
            </a:r>
          </a:p>
          <a:p>
            <a:endParaRPr lang="el-GR" b="1" dirty="0" smtClean="0"/>
          </a:p>
          <a:p>
            <a:endParaRPr lang="el-GR" dirty="0"/>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r>
              <a:rPr lang="el-GR" b="1" dirty="0" smtClean="0">
                <a:solidFill>
                  <a:srgbClr val="FF3300"/>
                </a:solidFill>
              </a:rPr>
              <a:t>Επιχειρηματικός Κίνδυνος</a:t>
            </a:r>
            <a:endParaRPr lang="el-GR" dirty="0">
              <a:solidFill>
                <a:srgbClr val="FF3300"/>
              </a:solidFill>
            </a:endParaRPr>
          </a:p>
        </p:txBody>
      </p:sp>
      <p:sp>
        <p:nvSpPr>
          <p:cNvPr id="3" name="2 - Θέση περιεχομένου"/>
          <p:cNvSpPr>
            <a:spLocks noGrp="1"/>
          </p:cNvSpPr>
          <p:nvPr>
            <p:ph idx="1"/>
          </p:nvPr>
        </p:nvSpPr>
        <p:spPr>
          <a:xfrm>
            <a:off x="0" y="620688"/>
            <a:ext cx="9144000" cy="6237312"/>
          </a:xfrm>
        </p:spPr>
        <p:txBody>
          <a:bodyPr/>
          <a:lstStyle/>
          <a:p>
            <a:pPr algn="just"/>
            <a:r>
              <a:rPr lang="el-GR" sz="2400" dirty="0" smtClean="0"/>
              <a:t>Ο Επιχειρηματικός Κίνδυνος είναι ο Κίνδυνος που αντιμετωπίζουν οι μέτοχοι μιας επιχείρησης η οποία δεν έχει ξένα - δανεικά κεφάλαια. Ο Επιχειρηματικός κίνδυνος είναι άμεσα συνδεδεμένος με τις επενδυτικές αποφάσεις που καλείται να λάβει η επιχείρηση, δηλαδή τη σύνθεση του ενεργητικού στο πλαίσιο του ισολογισμού. Η μέτρηση του μεμονωμένου επιχειρηματικού κινδύνου δίνεται από το τύπο:</a:t>
            </a:r>
          </a:p>
          <a:p>
            <a:pPr algn="just"/>
            <a:r>
              <a:rPr lang="el-GR" sz="2400" b="1" dirty="0" smtClean="0"/>
              <a:t>ROIC =</a:t>
            </a:r>
            <a:r>
              <a:rPr lang="el-GR" sz="2400" dirty="0" smtClean="0"/>
              <a:t> </a:t>
            </a:r>
            <a:r>
              <a:rPr lang="el-GR" sz="2400" b="1" dirty="0" smtClean="0"/>
              <a:t>Καθαρά Λειτουργικά Κέρδη Μετά Φόρων</a:t>
            </a:r>
            <a:r>
              <a:rPr lang="el-GR" sz="2400" dirty="0" smtClean="0"/>
              <a:t> </a:t>
            </a:r>
            <a:r>
              <a:rPr lang="el-GR" sz="2400" i="1" dirty="0" smtClean="0"/>
              <a:t>/</a:t>
            </a:r>
            <a:r>
              <a:rPr lang="el-GR" sz="2400" dirty="0" smtClean="0"/>
              <a:t> </a:t>
            </a:r>
            <a:r>
              <a:rPr lang="el-GR" sz="2400" b="1" dirty="0" smtClean="0"/>
              <a:t>Επενδεδυμένα Κεφάλαια (Ίδια Κεφάλαια)</a:t>
            </a:r>
            <a:endParaRPr lang="el-GR" sz="2400" dirty="0" smtClean="0"/>
          </a:p>
          <a:p>
            <a:pPr algn="just"/>
            <a:r>
              <a:rPr lang="el-GR" sz="2400" dirty="0" smtClean="0"/>
              <a:t>Δηλαδή: </a:t>
            </a:r>
          </a:p>
          <a:p>
            <a:pPr algn="just"/>
            <a:endParaRPr lang="el-GR" sz="2400" dirty="0" smtClean="0"/>
          </a:p>
          <a:p>
            <a:pPr algn="just"/>
            <a:endParaRPr lang="el-GR" sz="2400" dirty="0" smtClean="0"/>
          </a:p>
          <a:p>
            <a:pPr algn="just"/>
            <a:endParaRPr lang="el-GR" sz="2400" dirty="0" smtClean="0"/>
          </a:p>
          <a:p>
            <a:pPr algn="just"/>
            <a:r>
              <a:rPr lang="el-GR" sz="2400" dirty="0" smtClean="0"/>
              <a:t>EBIT : Earnings before interest and taxes (Κέρδη προ φόρων και τόκων). T: Taxes (φόροι). IC: Invested Capital.</a:t>
            </a:r>
          </a:p>
          <a:p>
            <a:pPr algn="just"/>
            <a:endParaRPr lang="el-GR" sz="2800" dirty="0"/>
          </a:p>
        </p:txBody>
      </p:sp>
      <p:pic>
        <p:nvPicPr>
          <p:cNvPr id="6" name="Picture 2"/>
          <p:cNvPicPr>
            <a:picLocks noChangeAspect="1" noChangeArrowheads="1"/>
          </p:cNvPicPr>
          <p:nvPr/>
        </p:nvPicPr>
        <p:blipFill>
          <a:blip r:embed="rId2" cstate="print"/>
          <a:srcRect/>
          <a:stretch>
            <a:fillRect/>
          </a:stretch>
        </p:blipFill>
        <p:spPr bwMode="auto">
          <a:xfrm>
            <a:off x="2771800" y="4293096"/>
            <a:ext cx="3528392"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576064"/>
          </a:xfrm>
        </p:spPr>
        <p:txBody>
          <a:bodyPr/>
          <a:lstStyle/>
          <a:p>
            <a:r>
              <a:rPr lang="el-GR" sz="3600" b="1" dirty="0" smtClean="0">
                <a:solidFill>
                  <a:srgbClr val="7030A0"/>
                </a:solidFill>
              </a:rPr>
              <a:t>ΧΡΗΜΑΤΟΟΙΚΟΝΟΜΙΚΟΣ ΚΙΝΔΥΝΟΣ (1)</a:t>
            </a:r>
            <a:endParaRPr lang="el-GR" sz="3600" b="1" dirty="0">
              <a:solidFill>
                <a:srgbClr val="7030A0"/>
              </a:solidFill>
            </a:endParaRPr>
          </a:p>
        </p:txBody>
      </p:sp>
      <p:sp>
        <p:nvSpPr>
          <p:cNvPr id="5" name="4 - Θέση περιεχομένου"/>
          <p:cNvSpPr>
            <a:spLocks noGrp="1"/>
          </p:cNvSpPr>
          <p:nvPr>
            <p:ph idx="1"/>
          </p:nvPr>
        </p:nvSpPr>
        <p:spPr>
          <a:xfrm>
            <a:off x="0" y="908720"/>
            <a:ext cx="9144000" cy="5949280"/>
          </a:xfrm>
        </p:spPr>
        <p:txBody>
          <a:bodyPr/>
          <a:lstStyle/>
          <a:p>
            <a:pPr algn="just"/>
            <a:r>
              <a:rPr lang="el-GR" sz="2800" dirty="0" smtClean="0"/>
              <a:t>Χρηματοοικονομικός κίνδυνος λέγεται ο πρόσθετος κίνδυνος τον οποίο αναλαμβάνουν οι μέτοχοι μιας επιχείρησης προκειμένου να έχουν χρηματοδότηση μέσω ξένων - δανειακών κεφαλαίων. Σε πρώτη φάση οι μέτοχοι καλούνται να αντιμετωπίσουν τον επιχειρηματικό κίνδυνο και ο οποίος εκφράζει την αβεβαιότητα της απόδοσης του επενδεδυμένου κεφαλαίου (ROIC). Εάν η επιχείρηση χρησιμοποιεί και δανειακά κεφάλαια τότε ο επιχειρηματικός κίνδυνος επιβαρύνει μόνο τους κοινούς μετόχους. </a:t>
            </a:r>
            <a:endParaRPr lang="el-GR" sz="2800" dirty="0"/>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r>
              <a:rPr lang="el-GR" sz="3600" b="1" dirty="0" smtClean="0">
                <a:solidFill>
                  <a:srgbClr val="7030A0"/>
                </a:solidFill>
              </a:rPr>
              <a:t>ΧΡΗΜΑΤΟΟΙΚΟΝΟΜΙΚΟΣ ΚΙΝΔΥΝΟΣ (2)</a:t>
            </a:r>
            <a:endParaRPr lang="el-GR" sz="3600" dirty="0">
              <a:solidFill>
                <a:srgbClr val="7030A0"/>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800" dirty="0" smtClean="0"/>
              <a:t>Γενικά η χρήση δανειακών κεφαλαίων αυξάνει τη μεταβλητότητα των κερδών προ φόρων και επομένων αυξάνει την αβεβαιότητα των καθαρών εσόδων καθώς επίσης και των κερδών προς διάθεση ανά μετοχή (earnings per share - EPS). Επομένως, ο χρηματοοικονομικός κίνδυνος είναι η μεταβλητότητα των δυνητικών κερδών προς διάθεση ανά μετοχή γύρω από τα αναμενόμενα κέρδη προς διάθεση ανά μετοχή, λόγω δανειακών κεφαλαίων. </a:t>
            </a:r>
            <a:r>
              <a:rPr lang="el-GR" sz="2800" b="1" dirty="0" smtClean="0">
                <a:solidFill>
                  <a:srgbClr val="7030A0"/>
                </a:solidFill>
              </a:rPr>
              <a:t>Ο κίνδυνος οφείλεται στην χρησιμοποίηση της </a:t>
            </a:r>
            <a:r>
              <a:rPr lang="el-GR" sz="2800" b="1" i="1" dirty="0" smtClean="0">
                <a:solidFill>
                  <a:srgbClr val="7030A0"/>
                </a:solidFill>
              </a:rPr>
              <a:t>χρηματοοικονομικής μόχλευσης (financial leverage).</a:t>
            </a:r>
            <a:endParaRPr lang="el-GR" sz="2800" b="1" dirty="0">
              <a:solidFill>
                <a:srgbClr val="7030A0"/>
              </a:solidFill>
            </a:endParaRPr>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sz="3000" b="1" dirty="0" smtClean="0">
                <a:solidFill>
                  <a:srgbClr val="006600"/>
                </a:solidFill>
              </a:rPr>
              <a:t>Τράπεζες και Χρηματοοικονομική Μόχλευση (1)</a:t>
            </a:r>
            <a:endParaRPr lang="el-GR" sz="3000" b="1" dirty="0">
              <a:solidFill>
                <a:srgbClr val="006600"/>
              </a:solidFill>
            </a:endParaRPr>
          </a:p>
        </p:txBody>
      </p:sp>
      <p:sp>
        <p:nvSpPr>
          <p:cNvPr id="3" name="2 - Θέση περιεχομένου"/>
          <p:cNvSpPr>
            <a:spLocks noGrp="1"/>
          </p:cNvSpPr>
          <p:nvPr>
            <p:ph idx="1"/>
          </p:nvPr>
        </p:nvSpPr>
        <p:spPr>
          <a:xfrm>
            <a:off x="0" y="836712"/>
            <a:ext cx="9144000" cy="5904656"/>
          </a:xfrm>
        </p:spPr>
        <p:txBody>
          <a:bodyPr/>
          <a:lstStyle/>
          <a:p>
            <a:pPr algn="just"/>
            <a:r>
              <a:rPr lang="el-GR" dirty="0" smtClean="0"/>
              <a:t>Είναι γνωστό ότι επιχειρήσεις που ανήκουν στον τραπεζικό κλάδο έχουν συνήθως χαμηλότερη απόδοση ενεργητικού από παθητικού έναντι άλλων επιχειρήσεων. Οι επιχειρήσεις λοιπόν αυτές είναι υποχρεωμένες να χρησιμοποιούν μεγάλη χρηματοοικονομική μόχλευση έτσι ώστε να είναι σε θέση να προσφέρουν στους μετόχους τους απόδοση ιδίων κεφαλαίων παρόμοια με τις άλλες επιχειρήσεις. </a:t>
            </a:r>
            <a:endParaRPr lang="el-GR" dirty="0"/>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sz="3000" b="1" dirty="0" smtClean="0">
                <a:solidFill>
                  <a:srgbClr val="006600"/>
                </a:solidFill>
              </a:rPr>
              <a:t>Τράπεζες και Χρηματοοικονομική Μόχλευση (2)</a:t>
            </a:r>
            <a:endParaRPr lang="el-GR" sz="3000" dirty="0">
              <a:solidFill>
                <a:srgbClr val="006600"/>
              </a:solidFill>
            </a:endParaRPr>
          </a:p>
        </p:txBody>
      </p:sp>
      <p:sp>
        <p:nvSpPr>
          <p:cNvPr id="3" name="2 - Θέση περιεχομένου"/>
          <p:cNvSpPr>
            <a:spLocks noGrp="1"/>
          </p:cNvSpPr>
          <p:nvPr>
            <p:ph idx="1"/>
          </p:nvPr>
        </p:nvSpPr>
        <p:spPr>
          <a:xfrm>
            <a:off x="0" y="764704"/>
            <a:ext cx="9144000" cy="6093296"/>
          </a:xfrm>
        </p:spPr>
        <p:txBody>
          <a:bodyPr/>
          <a:lstStyle/>
          <a:p>
            <a:pPr algn="just"/>
            <a:r>
              <a:rPr lang="el-GR" dirty="0" smtClean="0"/>
              <a:t>Αλυσιδωτά όμως, όταν χρησιμοποιείται μεγάλη χρηματοοικονομική μόχλευση στις δραστηριότητες μιας επιχείρησης τότε διάφορες μεταβολές στα καθαρά λειτουργικά κέρδη, επιφέρουν μεγαλύτερες μεταβολές στα κέρδη ανά μετοχή, άρα και στην απόδοση ιδίων κεφαλαίων. Αν λοιπόν συσχετίσουμε την μεταβλητότητα αυτή με τον χρηματοοικονομικό κίνδυνο, τότε βλέπουμε γιατί η χρηματοοικονομική μόχλευση αποτελεί δίκοπο μαχαίρι.</a:t>
            </a:r>
            <a:endParaRPr lang="el-GR" dirty="0"/>
          </a:p>
        </p:txBody>
      </p:sp>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9144000" cy="1052513"/>
          </a:xfrm>
          <a:solidFill>
            <a:schemeClr val="accent1"/>
          </a:solidFill>
          <a:ln>
            <a:solidFill>
              <a:srgbClr val="FF3300"/>
            </a:solidFill>
          </a:ln>
        </p:spPr>
        <p:txBody>
          <a:bodyPr/>
          <a:lstStyle/>
          <a:p>
            <a:pPr eaLnBrk="1" hangingPunct="1"/>
            <a:r>
              <a:rPr lang="el-GR" altLang="el-GR" sz="4000" b="1" u="sng" dirty="0" smtClean="0">
                <a:solidFill>
                  <a:srgbClr val="FF3300"/>
                </a:solidFill>
              </a:rPr>
              <a:t>Συμπέρασμα Συνολικής Μόχλευσης</a:t>
            </a:r>
            <a:endParaRPr lang="en-GB" altLang="el-GR" sz="4000" b="1" u="sng" dirty="0" smtClean="0">
              <a:solidFill>
                <a:srgbClr val="FF3300"/>
              </a:solidFill>
            </a:endParaRPr>
          </a:p>
        </p:txBody>
      </p:sp>
      <p:sp>
        <p:nvSpPr>
          <p:cNvPr id="191491" name="Rectangle 3"/>
          <p:cNvSpPr>
            <a:spLocks noGrp="1" noChangeArrowheads="1"/>
          </p:cNvSpPr>
          <p:nvPr>
            <p:ph type="body" idx="1"/>
          </p:nvPr>
        </p:nvSpPr>
        <p:spPr>
          <a:xfrm>
            <a:off x="0" y="1123950"/>
            <a:ext cx="9144000" cy="5734050"/>
          </a:xfrm>
        </p:spPr>
        <p:txBody>
          <a:bodyPr/>
          <a:lstStyle/>
          <a:p>
            <a:pPr algn="just" eaLnBrk="1" hangingPunct="1">
              <a:lnSpc>
                <a:spcPct val="80000"/>
              </a:lnSpc>
            </a:pPr>
            <a:r>
              <a:rPr lang="en-US" altLang="el-GR" sz="2400" dirty="0" smtClean="0"/>
              <a:t>Οι υπεύθυνοι των οικονομικών υπηρεσιών </a:t>
            </a:r>
            <a:r>
              <a:rPr lang="el-GR" altLang="el-GR" sz="2400" dirty="0" smtClean="0"/>
              <a:t>των </a:t>
            </a:r>
            <a:r>
              <a:rPr lang="en-US" altLang="el-GR" sz="2400" dirty="0" smtClean="0"/>
              <a:t>εταιρειών μπορούν να συνδυάσουν υψηλούς βαθμούς λειτουργικής μόχλευσης με χαμηλούς βαθμούς χρηματοοικονομικής μόχλευσης. </a:t>
            </a:r>
          </a:p>
          <a:p>
            <a:pPr algn="just" eaLnBrk="1" hangingPunct="1">
              <a:lnSpc>
                <a:spcPct val="80000"/>
              </a:lnSpc>
            </a:pPr>
            <a:r>
              <a:rPr lang="en-US" altLang="el-GR" sz="2400" dirty="0" smtClean="0"/>
              <a:t>Αν λόγω της φύσης των δραστηριοτήτων μιας εταιρείας (υψηλές αυτοματοποιημένες παραγωγικές διαδικασίες και μεγάλη διακύμανση στις πωλήσεις), απαιτούνται σημαντικά υψηλές σταθερές λειτουργικές δαπάνες, η διοίκηση της εταιρείας μπορεί να καταλήξει στην απόφαση να έχει χαμηλούς βαθμούς χρηματοοικονομικής μόχλευσης</a:t>
            </a:r>
          </a:p>
          <a:p>
            <a:pPr algn="just" eaLnBrk="1" hangingPunct="1">
              <a:lnSpc>
                <a:spcPct val="80000"/>
              </a:lnSpc>
            </a:pPr>
            <a:r>
              <a:rPr lang="en-US" altLang="el-GR" sz="2400" dirty="0" smtClean="0"/>
              <a:t>Αντίθετα, λιγότερο αυτοματοποιημένες παραγωγικές διαδικασίες και μικρότερες διακυμάνσεις στις πωλήσεις μπορεί να συνοδεύονται από υψηλούς βαθμούς χρηματοοικονομικής μόχλευσης (και μεγαλύτερα δάνεια)</a:t>
            </a:r>
          </a:p>
          <a:p>
            <a:pPr algn="just" eaLnBrk="1" hangingPunct="1">
              <a:lnSpc>
                <a:spcPct val="80000"/>
              </a:lnSpc>
            </a:pPr>
            <a:r>
              <a:rPr lang="en-US" altLang="el-GR" sz="2400" dirty="0" smtClean="0"/>
              <a:t>Αν μια εταιρεία έχει χρηματοδοτήσει τις επενδύσεις της μόνο με μετοχικό κεφάλαιο, τα ΚΑΜ θα υπόκεινται μόνο στον επιχειρηματικό κίνδυνο</a:t>
            </a:r>
          </a:p>
          <a:p>
            <a:pPr eaLnBrk="1" hangingPunct="1">
              <a:lnSpc>
                <a:spcPct val="80000"/>
              </a:lnSpc>
            </a:pPr>
            <a:endParaRPr lang="en-US" altLang="el-G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descr="Δημοσιογραφικό χαρτί"/>
          <p:cNvSpPr>
            <a:spLocks noChangeArrowheads="1"/>
          </p:cNvSpPr>
          <p:nvPr/>
        </p:nvSpPr>
        <p:spPr bwMode="auto">
          <a:xfrm>
            <a:off x="0" y="0"/>
            <a:ext cx="9144000" cy="55689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eaLnBrk="0" hangingPunct="0"/>
            <a:r>
              <a:rPr lang="el-GR" altLang="el-GR" sz="2400" dirty="0">
                <a:solidFill>
                  <a:srgbClr val="000000"/>
                </a:solidFill>
                <a:latin typeface="Arial Greek" pitchFamily="34" charset="0"/>
              </a:rPr>
              <a:t>		</a:t>
            </a:r>
            <a:r>
              <a:rPr lang="el-GR" altLang="el-GR" sz="2400" b="1" u="sng" dirty="0">
                <a:solidFill>
                  <a:srgbClr val="000000"/>
                </a:solidFill>
                <a:latin typeface="Arial Greek" pitchFamily="34" charset="0"/>
              </a:rPr>
              <a:t>ΑΣΚΗΣΗ  # 1	</a:t>
            </a:r>
            <a:r>
              <a:rPr lang="el-GR" altLang="el-GR" sz="2400" dirty="0">
                <a:solidFill>
                  <a:srgbClr val="000000"/>
                </a:solidFill>
                <a:latin typeface="Arial Greek" pitchFamily="34" charset="0"/>
              </a:rPr>
              <a:t>					</a:t>
            </a:r>
          </a:p>
          <a:p>
            <a:pPr eaLnBrk="0" hangingPunct="0"/>
            <a:r>
              <a:rPr lang="el-GR" altLang="el-GR" sz="2400" dirty="0">
                <a:solidFill>
                  <a:srgbClr val="000000"/>
                </a:solidFill>
                <a:latin typeface="Arial Greek" pitchFamily="34" charset="0"/>
              </a:rPr>
              <a:t>Ένα μπαρ σερβίρει μόνο μπύρες.Ένα κιβώτιο 20 φιαλών έχει Τιμή Αγοράς 2000 δρχ.							</a:t>
            </a:r>
          </a:p>
          <a:p>
            <a:pPr eaLnBrk="0" hangingPunct="0"/>
            <a:r>
              <a:rPr lang="el-GR" altLang="el-GR" sz="2400" dirty="0">
                <a:solidFill>
                  <a:srgbClr val="000000"/>
                </a:solidFill>
                <a:latin typeface="Arial Greek" pitchFamily="34" charset="0"/>
              </a:rPr>
              <a:t>Η Τιμή Πώλησης μιας φιάλης είναι 350 δρχ.				</a:t>
            </a:r>
          </a:p>
          <a:p>
            <a:pPr eaLnBrk="0" hangingPunct="0"/>
            <a:r>
              <a:rPr lang="el-GR" altLang="el-GR" sz="2400" dirty="0">
                <a:solidFill>
                  <a:srgbClr val="000000"/>
                </a:solidFill>
                <a:latin typeface="Arial Greek" pitchFamily="34" charset="0"/>
              </a:rPr>
              <a:t>Το κατάστημα έχει μηνιαίο ενοίκιο 500,000 δρχ και απασχολεί 2 σερβιτόρους με βασικό μηνιαίο μισθό 150,000 δρχ. έκαστος.	</a:t>
            </a:r>
            <a:endParaRPr lang="en-US" altLang="el-GR" sz="2400" dirty="0">
              <a:solidFill>
                <a:srgbClr val="000000"/>
              </a:solidFill>
              <a:latin typeface="Arial Greek" pitchFamily="34" charset="0"/>
            </a:endParaRPr>
          </a:p>
          <a:p>
            <a:pPr eaLnBrk="0" hangingPunct="0"/>
            <a:endParaRPr lang="el-GR" altLang="el-GR" sz="2400" dirty="0">
              <a:solidFill>
                <a:srgbClr val="000000"/>
              </a:solidFill>
              <a:latin typeface="Arial Greek" pitchFamily="34" charset="0"/>
            </a:endParaRPr>
          </a:p>
          <a:p>
            <a:pPr eaLnBrk="0" hangingPunct="0"/>
            <a:r>
              <a:rPr lang="el-GR" altLang="el-GR" sz="2400" dirty="0">
                <a:solidFill>
                  <a:srgbClr val="000000"/>
                </a:solidFill>
                <a:latin typeface="Arial Greek" pitchFamily="34" charset="0"/>
              </a:rPr>
              <a:t>Πόσες φιάλες μπύρας πρέπει να πουλήσει μηνιαίως ώστε να βρεθεί στο Νεκρό Σημείο ;	</a:t>
            </a:r>
            <a:endParaRPr lang="en-US" altLang="el-GR" sz="2400" dirty="0">
              <a:solidFill>
                <a:srgbClr val="000000"/>
              </a:solidFill>
              <a:latin typeface="Arial Greek" pitchFamily="34" charset="0"/>
            </a:endParaRPr>
          </a:p>
          <a:p>
            <a:pPr eaLnBrk="0" hangingPunct="0"/>
            <a:endParaRPr lang="en-US" altLang="el-GR" sz="2400" dirty="0">
              <a:solidFill>
                <a:srgbClr val="000000"/>
              </a:solidFill>
              <a:latin typeface="Arial Greek" pitchFamily="34" charset="0"/>
            </a:endParaRPr>
          </a:p>
          <a:p>
            <a:pPr eaLnBrk="0" hangingPunct="0"/>
            <a:endParaRPr lang="en-US" altLang="el-GR" sz="2400" dirty="0">
              <a:solidFill>
                <a:srgbClr val="000000"/>
              </a:solidFill>
              <a:latin typeface="Arial Greek" pitchFamily="34" charset="0"/>
            </a:endParaRPr>
          </a:p>
          <a:p>
            <a:pPr eaLnBrk="0" hangingPunct="0"/>
            <a:endParaRPr lang="en-US" altLang="el-GR" sz="2400" dirty="0">
              <a:solidFill>
                <a:srgbClr val="000000"/>
              </a:solidFill>
              <a:latin typeface="Arial Greek" pitchFamily="34" charset="0"/>
            </a:endParaRPr>
          </a:p>
          <a:p>
            <a:pPr eaLnBrk="0" hangingPunct="0"/>
            <a:r>
              <a:rPr lang="el-GR" altLang="el-GR" sz="2400" dirty="0">
                <a:solidFill>
                  <a:srgbClr val="000000"/>
                </a:solidFill>
                <a:latin typeface="Arial Greek" pitchFamily="34" charset="0"/>
              </a:rPr>
              <a:t>							</a:t>
            </a: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descr="Γαλάζιο χαρτομάντιλο"/>
          <p:cNvSpPr>
            <a:spLocks noChangeArrowheads="1"/>
          </p:cNvSpPr>
          <p:nvPr/>
        </p:nvSpPr>
        <p:spPr bwMode="auto">
          <a:xfrm>
            <a:off x="228600" y="0"/>
            <a:ext cx="8664575" cy="55689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eaLnBrk="0" hangingPunct="0"/>
            <a:r>
              <a:rPr lang="el-GR" altLang="el-GR" sz="2400" dirty="0">
                <a:solidFill>
                  <a:srgbClr val="000000"/>
                </a:solidFill>
                <a:latin typeface="Arial Greek" pitchFamily="34" charset="0"/>
              </a:rPr>
              <a:t>		</a:t>
            </a:r>
            <a:r>
              <a:rPr lang="el-GR" altLang="el-GR" sz="2400" b="1" u="sng" dirty="0">
                <a:solidFill>
                  <a:srgbClr val="000000"/>
                </a:solidFill>
                <a:latin typeface="Arial Greek" pitchFamily="34" charset="0"/>
              </a:rPr>
              <a:t>ΕΠΙΛΥΣΗ	</a:t>
            </a:r>
          </a:p>
          <a:p>
            <a:pPr eaLnBrk="0" hangingPunct="0"/>
            <a:r>
              <a:rPr lang="el-GR" altLang="el-GR" sz="2400" dirty="0">
                <a:solidFill>
                  <a:srgbClr val="000000"/>
                </a:solidFill>
                <a:latin typeface="Arial Greek" pitchFamily="34" charset="0"/>
              </a:rPr>
              <a:t>			</a:t>
            </a:r>
          </a:p>
          <a:p>
            <a:pPr eaLnBrk="0" hangingPunct="0"/>
            <a:r>
              <a:rPr lang="el-GR" altLang="el-GR" sz="2400" dirty="0">
                <a:solidFill>
                  <a:srgbClr val="000000"/>
                </a:solidFill>
                <a:latin typeface="Arial Greek" pitchFamily="34" charset="0"/>
              </a:rPr>
              <a:t>Έχουμε ΕΣΟΔΑ - ΕΞΟΔΑ = ΚΕΡΔΟΣ . Θέλουμε ΚΕΡΔΟΣ = 0	</a:t>
            </a:r>
          </a:p>
          <a:p>
            <a:pPr eaLnBrk="0" hangingPunct="0"/>
            <a:r>
              <a:rPr lang="el-GR" altLang="el-GR" sz="2400" dirty="0">
                <a:solidFill>
                  <a:srgbClr val="000000"/>
                </a:solidFill>
                <a:latin typeface="Arial Greek" pitchFamily="34" charset="0"/>
              </a:rPr>
              <a:t>Πρέπει ΕΣΟΔΑ = ΕΞΟΔΑ						</a:t>
            </a:r>
          </a:p>
          <a:p>
            <a:pPr eaLnBrk="0" hangingPunct="0"/>
            <a:r>
              <a:rPr lang="el-GR" altLang="el-GR" sz="2400" dirty="0">
                <a:solidFill>
                  <a:srgbClr val="000000"/>
                </a:solidFill>
                <a:latin typeface="Arial Greek" pitchFamily="34" charset="0"/>
              </a:rPr>
              <a:t>350*Χ = 500000+300000+100*Χ					</a:t>
            </a:r>
          </a:p>
          <a:p>
            <a:pPr eaLnBrk="0" hangingPunct="0"/>
            <a:r>
              <a:rPr lang="el-GR" altLang="el-GR" sz="2400" dirty="0">
                <a:solidFill>
                  <a:srgbClr val="000000"/>
                </a:solidFill>
                <a:latin typeface="Arial Greek" pitchFamily="34" charset="0"/>
              </a:rPr>
              <a:t>Χ=3200 φιάλες.						</a:t>
            </a:r>
          </a:p>
          <a:p>
            <a:pPr eaLnBrk="0" hangingPunct="0"/>
            <a:r>
              <a:rPr lang="el-GR" altLang="el-GR" sz="2400" b="1" u="sng" dirty="0">
                <a:solidFill>
                  <a:srgbClr val="000000"/>
                </a:solidFill>
                <a:latin typeface="Arial Greek" pitchFamily="34" charset="0"/>
              </a:rPr>
              <a:t>Επαλήθευση	</a:t>
            </a:r>
            <a:r>
              <a:rPr lang="el-GR" altLang="el-GR" sz="2400" dirty="0">
                <a:solidFill>
                  <a:srgbClr val="000000"/>
                </a:solidFill>
                <a:latin typeface="Arial Greek" pitchFamily="34" charset="0"/>
              </a:rPr>
              <a:t>					</a:t>
            </a:r>
          </a:p>
          <a:p>
            <a:pPr eaLnBrk="0" hangingPunct="0"/>
            <a:r>
              <a:rPr lang="el-GR" altLang="el-GR" sz="2400" dirty="0">
                <a:solidFill>
                  <a:srgbClr val="000000"/>
                </a:solidFill>
                <a:latin typeface="Arial Greek" pitchFamily="34" charset="0"/>
              </a:rPr>
              <a:t>ΠΩΛΗΣΕΙΣ=350*3200			</a:t>
            </a:r>
            <a:r>
              <a:rPr lang="en-US" altLang="el-GR" sz="2400" dirty="0">
                <a:solidFill>
                  <a:srgbClr val="000000"/>
                </a:solidFill>
                <a:latin typeface="Arial Greek" pitchFamily="34" charset="0"/>
              </a:rPr>
              <a:t> </a:t>
            </a:r>
            <a:r>
              <a:rPr lang="el-GR" altLang="el-GR" sz="2400" dirty="0">
                <a:solidFill>
                  <a:srgbClr val="000000"/>
                </a:solidFill>
                <a:latin typeface="Arial Greek" pitchFamily="34" charset="0"/>
              </a:rPr>
              <a:t>1120000		</a:t>
            </a:r>
          </a:p>
          <a:p>
            <a:pPr eaLnBrk="0" hangingPunct="0"/>
            <a:r>
              <a:rPr lang="el-GR" altLang="el-GR" sz="2400" u="sng" dirty="0">
                <a:solidFill>
                  <a:srgbClr val="000000"/>
                </a:solidFill>
                <a:latin typeface="Arial Greek" pitchFamily="34" charset="0"/>
              </a:rPr>
              <a:t>ΚΟΣΤΟΣ=100*3200			              320000</a:t>
            </a:r>
            <a:r>
              <a:rPr lang="el-GR" altLang="el-GR" sz="2400" dirty="0">
                <a:solidFill>
                  <a:srgbClr val="000000"/>
                </a:solidFill>
                <a:latin typeface="Arial Greek" pitchFamily="34" charset="0"/>
              </a:rPr>
              <a:t>		</a:t>
            </a:r>
          </a:p>
          <a:p>
            <a:pPr eaLnBrk="0" hangingPunct="0"/>
            <a:r>
              <a:rPr lang="el-GR" altLang="el-GR" sz="2400" dirty="0">
                <a:solidFill>
                  <a:srgbClr val="000000"/>
                </a:solidFill>
                <a:latin typeface="Arial Greek" pitchFamily="34" charset="0"/>
              </a:rPr>
              <a:t>ΜΙΚΤΟ ΚΕΡΔΟΣ			              800000		</a:t>
            </a:r>
          </a:p>
          <a:p>
            <a:pPr eaLnBrk="0" hangingPunct="0"/>
            <a:r>
              <a:rPr lang="el-GR" altLang="el-GR" sz="2400" dirty="0">
                <a:solidFill>
                  <a:srgbClr val="000000"/>
                </a:solidFill>
                <a:latin typeface="Arial Greek" pitchFamily="34" charset="0"/>
              </a:rPr>
              <a:t>ΕΝΟΙΚΙΑ			                         500000		</a:t>
            </a:r>
          </a:p>
          <a:p>
            <a:pPr eaLnBrk="0" hangingPunct="0"/>
            <a:r>
              <a:rPr lang="el-GR" altLang="el-GR" sz="2400" u="sng" dirty="0">
                <a:solidFill>
                  <a:srgbClr val="000000"/>
                </a:solidFill>
                <a:latin typeface="Arial Greek" pitchFamily="34" charset="0"/>
              </a:rPr>
              <a:t>ΜΙΣΘΟΙ			                         300000</a:t>
            </a:r>
            <a:r>
              <a:rPr lang="el-GR" altLang="el-GR" sz="2400" dirty="0">
                <a:solidFill>
                  <a:srgbClr val="000000"/>
                </a:solidFill>
                <a:latin typeface="Arial Greek" pitchFamily="34" charset="0"/>
              </a:rPr>
              <a:t>		</a:t>
            </a:r>
          </a:p>
          <a:p>
            <a:pPr eaLnBrk="0" hangingPunct="0"/>
            <a:r>
              <a:rPr lang="el-GR" altLang="el-GR" sz="2400" dirty="0">
                <a:solidFill>
                  <a:srgbClr val="000000"/>
                </a:solidFill>
                <a:latin typeface="Arial Greek" pitchFamily="34" charset="0"/>
              </a:rPr>
              <a:t>ΚΕΡΔΟΣ			                                0						</a:t>
            </a:r>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descr="Περγαμηνή"/>
          <p:cNvSpPr>
            <a:spLocks noChangeArrowheads="1"/>
          </p:cNvSpPr>
          <p:nvPr/>
        </p:nvSpPr>
        <p:spPr bwMode="auto">
          <a:xfrm>
            <a:off x="228600" y="228600"/>
            <a:ext cx="8534400" cy="4154488"/>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eaLnBrk="0" hangingPunct="0"/>
            <a:r>
              <a:rPr lang="el-GR" altLang="el-GR" sz="2400" b="1" u="sng" dirty="0">
                <a:latin typeface="Arial Greek" pitchFamily="34" charset="0"/>
              </a:rPr>
              <a:t>ΑΣΚΗΣΗ  # </a:t>
            </a:r>
            <a:r>
              <a:rPr lang="en-US" altLang="el-GR" sz="2400" b="1" u="sng" dirty="0">
                <a:latin typeface="Arial Greek" pitchFamily="34" charset="0"/>
              </a:rPr>
              <a:t>2</a:t>
            </a:r>
            <a:endParaRPr lang="el-GR" altLang="el-GR" sz="2400" b="1" u="sng" dirty="0">
              <a:latin typeface="Arial Greek" pitchFamily="34" charset="0"/>
            </a:endParaRPr>
          </a:p>
          <a:p>
            <a:pPr eaLnBrk="0" hangingPunct="0"/>
            <a:r>
              <a:rPr lang="el-GR" altLang="el-GR" sz="2400" b="1" u="sng" dirty="0">
                <a:solidFill>
                  <a:srgbClr val="000000"/>
                </a:solidFill>
                <a:latin typeface="Arial Greek" pitchFamily="34" charset="0"/>
              </a:rPr>
              <a:t>ΔΙΔΟΝΤΑΙ	</a:t>
            </a:r>
            <a:r>
              <a:rPr lang="el-GR" altLang="el-GR" sz="2400" dirty="0">
                <a:solidFill>
                  <a:srgbClr val="000000"/>
                </a:solidFill>
                <a:latin typeface="Arial Greek" pitchFamily="34" charset="0"/>
              </a:rPr>
              <a:t>		</a:t>
            </a:r>
          </a:p>
          <a:p>
            <a:pPr eaLnBrk="0" hangingPunct="0"/>
            <a:r>
              <a:rPr lang="el-GR" altLang="el-GR" sz="2400" b="1" dirty="0">
                <a:solidFill>
                  <a:srgbClr val="000000"/>
                </a:solidFill>
                <a:latin typeface="Arial Greek" pitchFamily="34" charset="0"/>
              </a:rPr>
              <a:t>ΠΩΛΗΣΕΙΣ	        60,000,000	</a:t>
            </a:r>
            <a:r>
              <a:rPr lang="el-GR" altLang="el-GR" sz="2400" dirty="0">
                <a:solidFill>
                  <a:srgbClr val="000000"/>
                </a:solidFill>
                <a:latin typeface="Arial Greek" pitchFamily="34" charset="0"/>
              </a:rPr>
              <a:t>100%	</a:t>
            </a:r>
          </a:p>
          <a:p>
            <a:pPr eaLnBrk="0" hangingPunct="0"/>
            <a:r>
              <a:rPr lang="el-GR" altLang="el-GR" sz="2400" b="1" dirty="0">
                <a:solidFill>
                  <a:srgbClr val="000000"/>
                </a:solidFill>
                <a:latin typeface="Arial Greek" pitchFamily="34" charset="0"/>
              </a:rPr>
              <a:t>ΜΕΤ/ΤΑ	        36,000,000	</a:t>
            </a:r>
            <a:r>
              <a:rPr lang="el-GR" altLang="el-GR" sz="2400" dirty="0">
                <a:solidFill>
                  <a:srgbClr val="000000"/>
                </a:solidFill>
                <a:latin typeface="Arial Greek" pitchFamily="34" charset="0"/>
              </a:rPr>
              <a:t>60%	</a:t>
            </a:r>
          </a:p>
          <a:p>
            <a:pPr eaLnBrk="0" hangingPunct="0"/>
            <a:r>
              <a:rPr lang="el-GR" altLang="el-GR" sz="2400" dirty="0">
                <a:solidFill>
                  <a:srgbClr val="000000"/>
                </a:solidFill>
                <a:latin typeface="Arial Greek" pitchFamily="34" charset="0"/>
              </a:rPr>
              <a:t>ΜΙΚ.ΚΕΡΔΟΣ        24,000,000	40%	</a:t>
            </a:r>
          </a:p>
          <a:p>
            <a:pPr eaLnBrk="0" hangingPunct="0"/>
            <a:r>
              <a:rPr lang="el-GR" altLang="el-GR" sz="2400" b="1" dirty="0">
                <a:solidFill>
                  <a:srgbClr val="000000"/>
                </a:solidFill>
                <a:latin typeface="Arial Greek" pitchFamily="34" charset="0"/>
              </a:rPr>
              <a:t>ΣΤΑΘΕΡΑ	        18,000,000	</a:t>
            </a:r>
            <a:r>
              <a:rPr lang="el-GR" altLang="el-GR" sz="2400" dirty="0">
                <a:solidFill>
                  <a:srgbClr val="000000"/>
                </a:solidFill>
                <a:latin typeface="Arial Greek" pitchFamily="34" charset="0"/>
              </a:rPr>
              <a:t>30%	</a:t>
            </a:r>
          </a:p>
          <a:p>
            <a:pPr eaLnBrk="0" hangingPunct="0"/>
            <a:r>
              <a:rPr lang="el-GR" altLang="el-GR" sz="2400" dirty="0">
                <a:solidFill>
                  <a:srgbClr val="000000"/>
                </a:solidFill>
                <a:latin typeface="Arial Greek" pitchFamily="34" charset="0"/>
              </a:rPr>
              <a:t>ΚΠΤΦ                       6,000,000	10%	</a:t>
            </a:r>
          </a:p>
          <a:p>
            <a:pPr eaLnBrk="0" hangingPunct="0"/>
            <a:endParaRPr lang="el-GR" altLang="el-GR" sz="2400" b="1" u="sng" dirty="0">
              <a:solidFill>
                <a:srgbClr val="000000"/>
              </a:solidFill>
              <a:latin typeface="Arial Greek" pitchFamily="34" charset="0"/>
            </a:endParaRPr>
          </a:p>
          <a:p>
            <a:pPr eaLnBrk="0" hangingPunct="0"/>
            <a:r>
              <a:rPr lang="el-GR" altLang="el-GR" sz="2400" b="1" u="sng" dirty="0">
                <a:solidFill>
                  <a:srgbClr val="000000"/>
                </a:solidFill>
                <a:latin typeface="Arial Greek" pitchFamily="34" charset="0"/>
              </a:rPr>
              <a:t>ΖΗΤΟΥΝΤΑΙ	</a:t>
            </a:r>
            <a:r>
              <a:rPr lang="el-GR" altLang="el-GR" sz="2400" dirty="0">
                <a:solidFill>
                  <a:srgbClr val="000000"/>
                </a:solidFill>
                <a:latin typeface="Arial Greek" pitchFamily="34" charset="0"/>
              </a:rPr>
              <a:t>		</a:t>
            </a:r>
          </a:p>
          <a:p>
            <a:pPr eaLnBrk="0" hangingPunct="0"/>
            <a:r>
              <a:rPr lang="el-GR" altLang="el-GR" sz="2400" dirty="0">
                <a:solidFill>
                  <a:srgbClr val="000000"/>
                </a:solidFill>
                <a:latin typeface="Arial Greek" pitchFamily="34" charset="0"/>
              </a:rPr>
              <a:t>1. Το Ν.Σ.		</a:t>
            </a:r>
          </a:p>
          <a:p>
            <a:pPr eaLnBrk="0" hangingPunct="0"/>
            <a:r>
              <a:rPr lang="el-GR" altLang="el-GR" sz="2400" dirty="0">
                <a:solidFill>
                  <a:srgbClr val="000000"/>
                </a:solidFill>
                <a:latin typeface="Arial Greek" pitchFamily="34" charset="0"/>
              </a:rPr>
              <a:t>2.Το ΚΠΤΦ άν πωλήσεις = 70,000,000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r>
              <a:rPr lang="el-GR" altLang="el-GR" sz="4000" b="1" dirty="0" smtClean="0">
                <a:solidFill>
                  <a:srgbClr val="000000"/>
                </a:solidFill>
                <a:latin typeface="Bookman Old Style" pitchFamily="18" charset="0"/>
                <a:cs typeface="Times New Roman" pitchFamily="18" charset="0"/>
              </a:rPr>
              <a:t>Ρυθμός αύξησης των μελλοντικών πωλήσεων</a:t>
            </a:r>
            <a:r>
              <a:rPr lang="en-GB" altLang="el-GR" dirty="0" smtClean="0"/>
              <a:t> </a:t>
            </a:r>
          </a:p>
        </p:txBody>
      </p:sp>
      <p:sp>
        <p:nvSpPr>
          <p:cNvPr id="246787" name="Rectangle 3"/>
          <p:cNvSpPr>
            <a:spLocks noGrp="1" noChangeArrowheads="1"/>
          </p:cNvSpPr>
          <p:nvPr>
            <p:ph idx="1"/>
          </p:nvPr>
        </p:nvSpPr>
        <p:spPr>
          <a:xfrm>
            <a:off x="0" y="1557338"/>
            <a:ext cx="9144000" cy="5300662"/>
          </a:xfrm>
        </p:spPr>
        <p:txBody>
          <a:bodyPr/>
          <a:lstStyle/>
          <a:p>
            <a:pPr algn="just" eaLnBrk="1" hangingPunct="1"/>
            <a:r>
              <a:rPr lang="el-GR" altLang="el-GR" sz="3000" b="1" dirty="0" smtClean="0">
                <a:solidFill>
                  <a:srgbClr val="000000"/>
                </a:solidFill>
                <a:cs typeface="Times New Roman" pitchFamily="18" charset="0"/>
              </a:rPr>
              <a:t>Οι κοινές μετοχές</a:t>
            </a:r>
            <a:r>
              <a:rPr lang="el-GR" altLang="el-GR" sz="3000" dirty="0" smtClean="0">
                <a:solidFill>
                  <a:srgbClr val="000000"/>
                </a:solidFill>
                <a:cs typeface="Times New Roman" pitchFamily="18" charset="0"/>
              </a:rPr>
              <a:t> μιας επιχείρησης</a:t>
            </a:r>
            <a:r>
              <a:rPr lang="el-GR" altLang="el-GR" sz="3000" dirty="0" smtClean="0">
                <a:solidFill>
                  <a:srgbClr val="000000"/>
                </a:solidFill>
              </a:rPr>
              <a:t> </a:t>
            </a:r>
            <a:r>
              <a:rPr lang="el-GR" altLang="el-GR" sz="3000" dirty="0" smtClean="0">
                <a:solidFill>
                  <a:srgbClr val="000000"/>
                </a:solidFill>
                <a:cs typeface="Times New Roman" pitchFamily="18" charset="0"/>
              </a:rPr>
              <a:t>της οποίας οι πωλήσεις και τα </a:t>
            </a:r>
            <a:r>
              <a:rPr lang="el-GR" altLang="el-GR" sz="3000" b="1" dirty="0" smtClean="0">
                <a:solidFill>
                  <a:srgbClr val="000000"/>
                </a:solidFill>
                <a:cs typeface="Times New Roman" pitchFamily="18" charset="0"/>
              </a:rPr>
              <a:t>κέρδη αυξάνονται</a:t>
            </a:r>
            <a:r>
              <a:rPr lang="el-GR" altLang="el-GR" sz="3000" dirty="0" smtClean="0">
                <a:solidFill>
                  <a:srgbClr val="000000"/>
                </a:solidFill>
                <a:cs typeface="Times New Roman" pitchFamily="18" charset="0"/>
              </a:rPr>
              <a:t> με ευνοϊκούς ρυθμούς έχουν και </a:t>
            </a:r>
            <a:r>
              <a:rPr lang="el-GR" altLang="el-GR" sz="3000" b="1" dirty="0" smtClean="0">
                <a:solidFill>
                  <a:srgbClr val="000000"/>
                </a:solidFill>
                <a:cs typeface="Times New Roman" pitchFamily="18" charset="0"/>
              </a:rPr>
              <a:t>ψηλή τιμή</a:t>
            </a:r>
            <a:r>
              <a:rPr lang="el-GR" altLang="el-GR" sz="3000" dirty="0" smtClean="0">
                <a:solidFill>
                  <a:srgbClr val="000000"/>
                </a:solidFill>
                <a:cs typeface="Times New Roman" pitchFamily="18" charset="0"/>
              </a:rPr>
              <a:t>. </a:t>
            </a:r>
            <a:endParaRPr lang="el-GR" altLang="el-GR" sz="3000" dirty="0" smtClean="0">
              <a:solidFill>
                <a:srgbClr val="000000"/>
              </a:solidFill>
            </a:endParaRPr>
          </a:p>
          <a:p>
            <a:pPr algn="just" eaLnBrk="1" hangingPunct="1"/>
            <a:r>
              <a:rPr lang="el-GR" altLang="el-GR" sz="3000" dirty="0" smtClean="0">
                <a:solidFill>
                  <a:srgbClr val="000000"/>
                </a:solidFill>
                <a:cs typeface="Times New Roman" pitchFamily="18" charset="0"/>
              </a:rPr>
              <a:t>Για το λόγο αυτό</a:t>
            </a:r>
            <a:r>
              <a:rPr lang="el-GR" altLang="el-GR" sz="3000" dirty="0" smtClean="0">
                <a:solidFill>
                  <a:srgbClr val="000000"/>
                </a:solidFill>
              </a:rPr>
              <a:t>,</a:t>
            </a:r>
            <a:r>
              <a:rPr lang="el-GR" altLang="el-GR" sz="3000" dirty="0" smtClean="0">
                <a:solidFill>
                  <a:srgbClr val="000000"/>
                </a:solidFill>
                <a:cs typeface="Times New Roman" pitchFamily="18" charset="0"/>
              </a:rPr>
              <a:t> αρκετές φορές φαίνεται ότι είναι προτιμητέα η χρηματοδότηση με ίδια κεφάλαια. </a:t>
            </a:r>
            <a:endParaRPr lang="el-GR" altLang="el-GR" sz="3000" dirty="0" smtClean="0">
              <a:solidFill>
                <a:srgbClr val="000000"/>
              </a:solidFill>
            </a:endParaRPr>
          </a:p>
          <a:p>
            <a:pPr algn="just" eaLnBrk="1" hangingPunct="1"/>
            <a:r>
              <a:rPr lang="el-GR" altLang="el-GR" sz="3000" dirty="0" smtClean="0">
                <a:solidFill>
                  <a:srgbClr val="000000"/>
                </a:solidFill>
                <a:cs typeface="Times New Roman" pitchFamily="18" charset="0"/>
              </a:rPr>
              <a:t>Κατά την επιλογή μεταξύ εναλλακτικών χρηματοδοτικών σχημάτων, η επιχείρηση πρέπει να λάβει υπόψη της τα οφέλη που προκύπτουν από τη χρησιμοποίηση μόχλευσης σε αντιδιαστολή με την αντίστοιχη ευκαιρία για αύξηση των ίδιων κεφαλαίων της. </a:t>
            </a:r>
            <a:endParaRPr lang="el-GR" altLang="el-GR" sz="3000" dirty="0" smtClean="0">
              <a:solidFill>
                <a:srgbClr val="000000"/>
              </a:solidFill>
            </a:endParaRPr>
          </a:p>
        </p:txBody>
      </p:sp>
    </p:spTree>
  </p:cSld>
  <p:clrMapOvr>
    <a:masterClrMapping/>
  </p:clrMapOvr>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381000" y="1143000"/>
            <a:ext cx="8153400" cy="3378200"/>
          </a:xfrm>
          <a:prstGeom prst="rect">
            <a:avLst/>
          </a:prstGeom>
          <a:solidFill>
            <a:srgbClr val="FFCCCC"/>
          </a:solidFill>
          <a:ln w="9525">
            <a:noFill/>
            <a:miter lim="800000"/>
            <a:headEnd/>
            <a:tailEnd/>
          </a:ln>
        </p:spPr>
        <p:txBody>
          <a:bodyPr>
            <a:spAutoFit/>
          </a:bodyPr>
          <a:lstStyle/>
          <a:p>
            <a:pPr algn="ctr" eaLnBrk="0" hangingPunct="0"/>
            <a:r>
              <a:rPr lang="el-GR" altLang="el-GR" sz="2400" b="1" u="sng" dirty="0">
                <a:latin typeface="Arial Greek" pitchFamily="34" charset="0"/>
              </a:rPr>
              <a:t>ΕΠΙΛΥΣΗ</a:t>
            </a:r>
            <a:endParaRPr lang="el-GR" altLang="el-GR" sz="2400" b="1" dirty="0">
              <a:latin typeface="Arial Greek" pitchFamily="34" charset="0"/>
            </a:endParaRPr>
          </a:p>
          <a:p>
            <a:pPr eaLnBrk="0" hangingPunct="0"/>
            <a:r>
              <a:rPr lang="el-GR" altLang="el-GR" sz="2400" dirty="0">
                <a:solidFill>
                  <a:srgbClr val="000000"/>
                </a:solidFill>
                <a:latin typeface="Arial Greek" pitchFamily="34" charset="0"/>
              </a:rPr>
              <a:t>1.Ν.Σ.=&gt; Χ-(18,000,000 + 0.6Χ) = 0 ---&gt;Χ=	45,000,000		</a:t>
            </a:r>
          </a:p>
          <a:p>
            <a:pPr eaLnBrk="0" hangingPunct="0"/>
            <a:r>
              <a:rPr lang="el-GR" altLang="el-GR" sz="2400" dirty="0">
                <a:solidFill>
                  <a:srgbClr val="000000"/>
                </a:solidFill>
                <a:latin typeface="Arial Greek" pitchFamily="34" charset="0"/>
              </a:rPr>
              <a:t>2.Το ΚΠΤΦ άν πωλήσεις = 70000000			</a:t>
            </a:r>
          </a:p>
          <a:p>
            <a:pPr eaLnBrk="0" hangingPunct="0"/>
            <a:r>
              <a:rPr lang="el-GR" altLang="el-GR" sz="2400" b="1" dirty="0">
                <a:solidFill>
                  <a:srgbClr val="000000"/>
                </a:solidFill>
                <a:latin typeface="Arial Greek" pitchFamily="34" charset="0"/>
              </a:rPr>
              <a:t>ΠΩΛΗΣΕΙΣ	        70000000	</a:t>
            </a:r>
            <a:r>
              <a:rPr lang="el-GR" altLang="el-GR" sz="2400" dirty="0">
                <a:solidFill>
                  <a:srgbClr val="000000"/>
                </a:solidFill>
                <a:latin typeface="Arial Greek" pitchFamily="34" charset="0"/>
              </a:rPr>
              <a:t>100%	</a:t>
            </a:r>
          </a:p>
          <a:p>
            <a:pPr eaLnBrk="0" hangingPunct="0"/>
            <a:r>
              <a:rPr lang="el-GR" altLang="el-GR" sz="2400" b="1" dirty="0">
                <a:solidFill>
                  <a:srgbClr val="000000"/>
                </a:solidFill>
                <a:latin typeface="Arial Greek" pitchFamily="34" charset="0"/>
              </a:rPr>
              <a:t>ΜΕΤ/ΤΑ	        42000000	</a:t>
            </a:r>
            <a:r>
              <a:rPr lang="el-GR" altLang="el-GR" sz="2400" dirty="0">
                <a:solidFill>
                  <a:srgbClr val="000000"/>
                </a:solidFill>
                <a:latin typeface="Arial Greek" pitchFamily="34" charset="0"/>
              </a:rPr>
              <a:t>60%	</a:t>
            </a:r>
          </a:p>
          <a:p>
            <a:pPr eaLnBrk="0" hangingPunct="0"/>
            <a:r>
              <a:rPr lang="el-GR" altLang="el-GR" sz="2400" dirty="0">
                <a:solidFill>
                  <a:srgbClr val="000000"/>
                </a:solidFill>
                <a:latin typeface="Arial Greek" pitchFamily="34" charset="0"/>
              </a:rPr>
              <a:t>ΜΙΚ.ΚΕΡΔΟΣ        28000000	40%	</a:t>
            </a:r>
          </a:p>
          <a:p>
            <a:pPr eaLnBrk="0" hangingPunct="0"/>
            <a:r>
              <a:rPr lang="el-GR" altLang="el-GR" sz="2400" b="1" dirty="0">
                <a:solidFill>
                  <a:srgbClr val="000000"/>
                </a:solidFill>
                <a:latin typeface="Arial Greek" pitchFamily="34" charset="0"/>
              </a:rPr>
              <a:t>ΣΤΑΘΕΡΑ	        18000000	</a:t>
            </a:r>
            <a:r>
              <a:rPr lang="el-GR" altLang="el-GR" sz="2400" dirty="0">
                <a:solidFill>
                  <a:srgbClr val="000000"/>
                </a:solidFill>
                <a:latin typeface="Arial Greek" pitchFamily="34" charset="0"/>
              </a:rPr>
              <a:t>26%	</a:t>
            </a:r>
          </a:p>
          <a:p>
            <a:pPr eaLnBrk="0" hangingPunct="0"/>
            <a:r>
              <a:rPr lang="el-GR" altLang="el-GR" sz="2400" dirty="0">
                <a:solidFill>
                  <a:srgbClr val="000000"/>
                </a:solidFill>
                <a:latin typeface="Arial Greek" pitchFamily="34" charset="0"/>
              </a:rPr>
              <a:t>ΚΠΤΦ	                    10000000	14%	</a:t>
            </a:r>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Object 2"/>
          <p:cNvGraphicFramePr>
            <a:graphicFrameLocks noChangeAspect="1"/>
          </p:cNvGraphicFramePr>
          <p:nvPr/>
        </p:nvGraphicFramePr>
        <p:xfrm>
          <a:off x="439738" y="403225"/>
          <a:ext cx="8407400" cy="3817863"/>
        </p:xfrm>
        <a:graphic>
          <a:graphicData uri="http://schemas.openxmlformats.org/presentationml/2006/ole">
            <p:oleObj spid="_x0000_s168962" name="Document" r:id="rId4" imgW="7357466" imgH="2750481" progId="Word.Document.8">
              <p:embed/>
            </p:oleObj>
          </a:graphicData>
        </a:graphic>
      </p:graphicFrame>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0" y="0"/>
            <a:ext cx="9144000" cy="981075"/>
          </a:xfrm>
        </p:spPr>
        <p:txBody>
          <a:bodyPr/>
          <a:lstStyle/>
          <a:p>
            <a:pPr eaLnBrk="1" hangingPunct="1"/>
            <a:r>
              <a:rPr lang="el-GR" altLang="el-GR" dirty="0" smtClean="0"/>
              <a:t>ΛΥΣΗ</a:t>
            </a:r>
          </a:p>
        </p:txBody>
      </p:sp>
      <p:graphicFrame>
        <p:nvGraphicFramePr>
          <p:cNvPr id="197635" name="Group 3"/>
          <p:cNvGraphicFramePr>
            <a:graphicFrameLocks noGrp="1"/>
          </p:cNvGraphicFramePr>
          <p:nvPr>
            <p:ph idx="1"/>
          </p:nvPr>
        </p:nvGraphicFramePr>
        <p:xfrm>
          <a:off x="323528" y="981075"/>
          <a:ext cx="8568953" cy="4824189"/>
        </p:xfrm>
        <a:graphic>
          <a:graphicData uri="http://schemas.openxmlformats.org/drawingml/2006/table">
            <a:tbl>
              <a:tblPr/>
              <a:tblGrid>
                <a:gridCol w="3744454"/>
                <a:gridCol w="1484690"/>
                <a:gridCol w="1551635"/>
                <a:gridCol w="1788174"/>
              </a:tblGrid>
              <a:tr h="990473">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cs typeface="Arial" pitchFamily="34" charset="0"/>
                        </a:rPr>
                        <a:t>ΠΩΛΗΣΕΙΣ</a:t>
                      </a:r>
                      <a:endParaRPr kumimoji="0" lang="el-GR"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1200000</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solidFill>
                          <a:effectLst/>
                          <a:latin typeface="Arial Greek" charset="-95"/>
                        </a:rPr>
                        <a:t>1200000/2000=600</a:t>
                      </a:r>
                      <a:endParaRPr kumimoji="0" lang="el-GR" sz="2000" b="1" i="0" u="none" strike="noStrike" cap="none" normalizeH="0" baseline="0" dirty="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100868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cs typeface="Arial" pitchFamily="34" charset="0"/>
                        </a:rPr>
                        <a:t>ΚΟΣΤΟΣ ΠΩΛΗΣΕΩΝ</a:t>
                      </a:r>
                      <a:endParaRPr kumimoji="0" lang="el-GR"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300000</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6600"/>
                          </a:solidFill>
                          <a:effectLst/>
                          <a:latin typeface="Arial Greek" charset="-95"/>
                        </a:rPr>
                        <a:t>300000/150=2000</a:t>
                      </a:r>
                      <a:endParaRPr kumimoji="0" lang="el-GR" sz="2000" b="1" i="0" u="none" strike="noStrike" cap="none" normalizeH="0" baseline="0" dirty="0" smtClean="0">
                        <a:ln>
                          <a:noFill/>
                        </a:ln>
                        <a:solidFill>
                          <a:srgbClr val="0066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101050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cs typeface="Arial" pitchFamily="34" charset="0"/>
                        </a:rPr>
                        <a:t>ΜΙΚΤΑ ΚΕΡΔΗ </a:t>
                      </a:r>
                      <a:endParaRPr kumimoji="0" lang="el-GR"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900000</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101050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cs typeface="Arial" pitchFamily="34" charset="0"/>
                        </a:rPr>
                        <a:t>ΛΕΙΤΟΥΡΓΙΚΑ ΕΞΟΔΑ</a:t>
                      </a:r>
                      <a:endParaRPr kumimoji="0" lang="el-GR"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80403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cs typeface="Arial" pitchFamily="34" charset="0"/>
                        </a:rPr>
                        <a:t>ΚΕΡΔΗ ΧΡΗΣΕΩΣ ΠΡΟ ΦΟΡΩΝ</a:t>
                      </a:r>
                      <a:endParaRPr kumimoji="0" lang="el-GR"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0</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Greek" charset="-95"/>
                        </a:rPr>
                        <a:t> </a:t>
                      </a:r>
                      <a:endParaRPr kumimoji="0" lang="el-GR" sz="20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l-GR" altLang="el-GR" u="sng" dirty="0" smtClean="0"/>
              <a:t>Άσκηση</a:t>
            </a:r>
            <a:r>
              <a:rPr lang="en-US" altLang="el-GR" u="sng" dirty="0" smtClean="0"/>
              <a:t> # 1</a:t>
            </a:r>
            <a:endParaRPr lang="el-GR" altLang="el-GR" u="sng" dirty="0" smtClean="0"/>
          </a:p>
        </p:txBody>
      </p:sp>
      <p:sp>
        <p:nvSpPr>
          <p:cNvPr id="174083" name="Rectangle 3"/>
          <p:cNvSpPr>
            <a:spLocks noGrp="1" noChangeArrowheads="1"/>
          </p:cNvSpPr>
          <p:nvPr>
            <p:ph type="body" idx="1"/>
          </p:nvPr>
        </p:nvSpPr>
        <p:spPr>
          <a:solidFill>
            <a:srgbClr val="92F6F6"/>
          </a:solidFill>
          <a:ln>
            <a:solidFill>
              <a:srgbClr val="76E06E"/>
            </a:solidFill>
          </a:ln>
        </p:spPr>
        <p:txBody>
          <a:bodyPr/>
          <a:lstStyle/>
          <a:p>
            <a:pPr eaLnBrk="1" hangingPunct="1">
              <a:buFontTx/>
              <a:buNone/>
            </a:pPr>
            <a:r>
              <a:rPr lang="el-GR" altLang="el-GR" b="1" u="sng" dirty="0" smtClean="0"/>
              <a:t>Δίδονται </a:t>
            </a:r>
            <a:r>
              <a:rPr lang="en-US" altLang="el-GR" b="1" u="sng" dirty="0" smtClean="0"/>
              <a:t>:</a:t>
            </a:r>
            <a:endParaRPr lang="el-GR" altLang="el-GR" b="1" u="sng" dirty="0" smtClean="0"/>
          </a:p>
          <a:p>
            <a:pPr eaLnBrk="1" hangingPunct="1"/>
            <a:r>
              <a:rPr lang="el-GR" altLang="el-GR" dirty="0" smtClean="0"/>
              <a:t>Εμπορεύματα 31/12/01 = 5,000,000</a:t>
            </a:r>
          </a:p>
          <a:p>
            <a:pPr eaLnBrk="1" hangingPunct="1"/>
            <a:r>
              <a:rPr lang="el-GR" altLang="el-GR" dirty="0" smtClean="0"/>
              <a:t>Εμπορεύματα 31/12/02 = 6,000,000</a:t>
            </a:r>
          </a:p>
          <a:p>
            <a:pPr eaLnBrk="1" hangingPunct="1"/>
            <a:r>
              <a:rPr lang="el-GR" altLang="el-GR" dirty="0" smtClean="0"/>
              <a:t>Αγορές το 2002 = 10,000,000</a:t>
            </a:r>
          </a:p>
          <a:p>
            <a:pPr eaLnBrk="1" hangingPunct="1"/>
            <a:endParaRPr lang="el-GR" altLang="el-GR" dirty="0" smtClean="0"/>
          </a:p>
          <a:p>
            <a:pPr eaLnBrk="1" hangingPunct="1"/>
            <a:r>
              <a:rPr lang="el-GR" altLang="el-GR" dirty="0" smtClean="0">
                <a:solidFill>
                  <a:srgbClr val="C74FB6"/>
                </a:solidFill>
              </a:rPr>
              <a:t>Κόστος πωληθέντων το 2002 = 9,000,000</a:t>
            </a:r>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l-GR" altLang="el-GR" u="sng" dirty="0" smtClean="0"/>
              <a:t>Άσκηση</a:t>
            </a:r>
            <a:r>
              <a:rPr lang="en-US" altLang="el-GR" u="sng" dirty="0" smtClean="0"/>
              <a:t> # 2</a:t>
            </a:r>
            <a:endParaRPr lang="el-GR" altLang="el-GR" u="sng" dirty="0" smtClean="0"/>
          </a:p>
        </p:txBody>
      </p:sp>
      <p:sp>
        <p:nvSpPr>
          <p:cNvPr id="175107" name="Rectangle 3"/>
          <p:cNvSpPr>
            <a:spLocks noGrp="1" noChangeArrowheads="1"/>
          </p:cNvSpPr>
          <p:nvPr>
            <p:ph type="body" idx="1"/>
          </p:nvPr>
        </p:nvSpPr>
        <p:spPr>
          <a:solidFill>
            <a:srgbClr val="92F6F6"/>
          </a:solidFill>
          <a:ln>
            <a:solidFill>
              <a:srgbClr val="76E06E"/>
            </a:solidFill>
          </a:ln>
        </p:spPr>
        <p:txBody>
          <a:bodyPr/>
          <a:lstStyle/>
          <a:p>
            <a:pPr eaLnBrk="1" hangingPunct="1">
              <a:buFontTx/>
              <a:buNone/>
            </a:pPr>
            <a:r>
              <a:rPr lang="el-GR" altLang="el-GR" b="1" u="sng" dirty="0" smtClean="0"/>
              <a:t>Δίδονται </a:t>
            </a:r>
            <a:r>
              <a:rPr lang="en-US" altLang="el-GR" b="1" u="sng" dirty="0" smtClean="0"/>
              <a:t>:</a:t>
            </a:r>
            <a:endParaRPr lang="el-GR" altLang="el-GR" b="1" u="sng" dirty="0" smtClean="0"/>
          </a:p>
          <a:p>
            <a:pPr eaLnBrk="1" hangingPunct="1"/>
            <a:r>
              <a:rPr lang="el-GR" altLang="el-GR" dirty="0" smtClean="0"/>
              <a:t>Πάγια 31/12/01 = 5,000,000</a:t>
            </a:r>
          </a:p>
          <a:p>
            <a:pPr eaLnBrk="1" hangingPunct="1"/>
            <a:r>
              <a:rPr lang="el-GR" altLang="el-GR" dirty="0" smtClean="0"/>
              <a:t>Πάγια 31/12/02 = 6,000,000</a:t>
            </a:r>
          </a:p>
          <a:p>
            <a:pPr eaLnBrk="1" hangingPunct="1"/>
            <a:r>
              <a:rPr lang="el-GR" altLang="el-GR" dirty="0" smtClean="0"/>
              <a:t>Πωλήσεις παγίων το 2002 = 1,000,000</a:t>
            </a:r>
          </a:p>
          <a:p>
            <a:pPr eaLnBrk="1" hangingPunct="1"/>
            <a:endParaRPr lang="el-GR" altLang="el-GR" dirty="0" smtClean="0"/>
          </a:p>
          <a:p>
            <a:pPr eaLnBrk="1" hangingPunct="1"/>
            <a:r>
              <a:rPr lang="el-GR" altLang="el-GR" dirty="0" smtClean="0">
                <a:solidFill>
                  <a:srgbClr val="C74FB6"/>
                </a:solidFill>
              </a:rPr>
              <a:t>Αγορές παγίων το 2002 = 2,000,000</a:t>
            </a: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l-GR" altLang="el-GR" u="sng" dirty="0" smtClean="0"/>
              <a:t>Άσκηση</a:t>
            </a:r>
            <a:r>
              <a:rPr lang="en-US" altLang="el-GR" u="sng" dirty="0" smtClean="0"/>
              <a:t> # 3</a:t>
            </a:r>
            <a:endParaRPr lang="el-GR" altLang="el-GR" u="sng" dirty="0" smtClean="0"/>
          </a:p>
        </p:txBody>
      </p:sp>
      <p:sp>
        <p:nvSpPr>
          <p:cNvPr id="176131" name="Rectangle 3"/>
          <p:cNvSpPr>
            <a:spLocks noGrp="1" noChangeArrowheads="1"/>
          </p:cNvSpPr>
          <p:nvPr>
            <p:ph type="body" idx="1"/>
          </p:nvPr>
        </p:nvSpPr>
        <p:spPr>
          <a:solidFill>
            <a:srgbClr val="92F6F6"/>
          </a:solidFill>
          <a:ln>
            <a:solidFill>
              <a:srgbClr val="76E06E"/>
            </a:solidFill>
          </a:ln>
        </p:spPr>
        <p:txBody>
          <a:bodyPr/>
          <a:lstStyle/>
          <a:p>
            <a:pPr eaLnBrk="1" hangingPunct="1">
              <a:buFontTx/>
              <a:buNone/>
            </a:pPr>
            <a:r>
              <a:rPr lang="el-GR" altLang="el-GR" b="1" u="sng" dirty="0" smtClean="0"/>
              <a:t>Δίδονται </a:t>
            </a:r>
            <a:r>
              <a:rPr lang="en-US" altLang="el-GR" b="1" u="sng" dirty="0" smtClean="0"/>
              <a:t>:</a:t>
            </a:r>
            <a:endParaRPr lang="el-GR" altLang="el-GR" b="1" u="sng" dirty="0" smtClean="0"/>
          </a:p>
          <a:p>
            <a:pPr eaLnBrk="1" hangingPunct="1"/>
            <a:r>
              <a:rPr lang="el-GR" altLang="el-GR" dirty="0" smtClean="0"/>
              <a:t>Πελάτες 31/12/01 = 5,000,000</a:t>
            </a:r>
          </a:p>
          <a:p>
            <a:pPr eaLnBrk="1" hangingPunct="1"/>
            <a:r>
              <a:rPr lang="el-GR" altLang="el-GR" dirty="0" smtClean="0"/>
              <a:t>Πελάτες 31/12/02 = 6,000,000</a:t>
            </a:r>
          </a:p>
          <a:p>
            <a:pPr eaLnBrk="1" hangingPunct="1"/>
            <a:r>
              <a:rPr lang="el-GR" altLang="el-GR" dirty="0" smtClean="0"/>
              <a:t>Πωλήσεις το 2002 = 10,000,000</a:t>
            </a:r>
          </a:p>
          <a:p>
            <a:pPr eaLnBrk="1" hangingPunct="1"/>
            <a:endParaRPr lang="el-GR" altLang="el-GR" dirty="0" smtClean="0"/>
          </a:p>
          <a:p>
            <a:pPr eaLnBrk="1" hangingPunct="1"/>
            <a:r>
              <a:rPr lang="el-GR" altLang="el-GR" dirty="0" smtClean="0">
                <a:solidFill>
                  <a:srgbClr val="C74FB6"/>
                </a:solidFill>
              </a:rPr>
              <a:t>Εισπράξεις από πελάτες το 2002 = 9,000,000</a:t>
            </a: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l-GR" altLang="el-GR" u="sng" dirty="0" smtClean="0"/>
              <a:t>Άσκηση</a:t>
            </a:r>
            <a:r>
              <a:rPr lang="en-US" altLang="el-GR" u="sng" dirty="0" smtClean="0"/>
              <a:t> # 4</a:t>
            </a:r>
            <a:endParaRPr lang="el-GR" altLang="el-GR" u="sng" dirty="0" smtClean="0"/>
          </a:p>
        </p:txBody>
      </p:sp>
      <p:sp>
        <p:nvSpPr>
          <p:cNvPr id="177155" name="Rectangle 3"/>
          <p:cNvSpPr>
            <a:spLocks noGrp="1" noChangeArrowheads="1"/>
          </p:cNvSpPr>
          <p:nvPr>
            <p:ph type="body" idx="1"/>
          </p:nvPr>
        </p:nvSpPr>
        <p:spPr>
          <a:solidFill>
            <a:srgbClr val="92F6F6"/>
          </a:solidFill>
          <a:ln>
            <a:solidFill>
              <a:srgbClr val="76E06E"/>
            </a:solidFill>
          </a:ln>
        </p:spPr>
        <p:txBody>
          <a:bodyPr/>
          <a:lstStyle/>
          <a:p>
            <a:pPr eaLnBrk="1" hangingPunct="1">
              <a:buFontTx/>
              <a:buNone/>
            </a:pPr>
            <a:r>
              <a:rPr lang="el-GR" altLang="el-GR" b="1" u="sng" dirty="0" smtClean="0"/>
              <a:t>Δίδονται </a:t>
            </a:r>
            <a:r>
              <a:rPr lang="en-US" altLang="el-GR" b="1" u="sng" dirty="0" smtClean="0"/>
              <a:t>:</a:t>
            </a:r>
            <a:endParaRPr lang="el-GR" altLang="el-GR" b="1" u="sng" dirty="0" smtClean="0"/>
          </a:p>
          <a:p>
            <a:pPr eaLnBrk="1" hangingPunct="1"/>
            <a:r>
              <a:rPr lang="el-GR" altLang="el-GR" dirty="0" smtClean="0"/>
              <a:t>Προμηθευτές 31/12/01 = 5,000,000</a:t>
            </a:r>
          </a:p>
          <a:p>
            <a:pPr eaLnBrk="1" hangingPunct="1"/>
            <a:r>
              <a:rPr lang="el-GR" altLang="el-GR" dirty="0" smtClean="0"/>
              <a:t>Προμηθευτές 31/12/02 = 6,000,000</a:t>
            </a:r>
          </a:p>
          <a:p>
            <a:pPr eaLnBrk="1" hangingPunct="1"/>
            <a:r>
              <a:rPr lang="el-GR" altLang="el-GR" dirty="0" smtClean="0"/>
              <a:t>Αγορές το 2002 = 10,000,000</a:t>
            </a:r>
          </a:p>
          <a:p>
            <a:pPr eaLnBrk="1" hangingPunct="1"/>
            <a:endParaRPr lang="el-GR" altLang="el-GR" dirty="0" smtClean="0"/>
          </a:p>
          <a:p>
            <a:pPr eaLnBrk="1" hangingPunct="1"/>
            <a:r>
              <a:rPr lang="el-GR" altLang="el-GR" dirty="0" smtClean="0">
                <a:solidFill>
                  <a:srgbClr val="C74FB6"/>
                </a:solidFill>
              </a:rPr>
              <a:t>Πληρωμές σε Προμηθευτές το 2002 = 9,000,000</a:t>
            </a:r>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l-GR" altLang="el-GR" sz="3200" b="1" u="sng" dirty="0" smtClean="0">
                <a:solidFill>
                  <a:srgbClr val="FF3300"/>
                </a:solidFill>
              </a:rPr>
              <a:t>ΔΙΑΧΕΙΡΙΣΗ ΚΥΚΛΟΦΟΡΟΥΝΤΟΣ ΕΝΕΡΓΗΤΙΚΟΥ</a:t>
            </a:r>
          </a:p>
        </p:txBody>
      </p:sp>
      <p:sp>
        <p:nvSpPr>
          <p:cNvPr id="190467" name="Rectangle 3"/>
          <p:cNvSpPr>
            <a:spLocks noGrp="1" noChangeArrowheads="1"/>
          </p:cNvSpPr>
          <p:nvPr>
            <p:ph type="body" idx="1"/>
          </p:nvPr>
        </p:nvSpPr>
        <p:spPr/>
        <p:txBody>
          <a:bodyPr/>
          <a:lstStyle/>
          <a:p>
            <a:pPr eaLnBrk="1" hangingPunct="1"/>
            <a:endParaRPr lang="el-GR" altLang="el-GR" dirty="0" smtClean="0"/>
          </a:p>
          <a:p>
            <a:pPr algn="just" eaLnBrk="1" hangingPunct="1"/>
            <a:r>
              <a:rPr lang="el-GR" altLang="el-GR" dirty="0" smtClean="0"/>
              <a:t>Διαχείριση μετρητών (διαθεσίμων)</a:t>
            </a:r>
          </a:p>
          <a:p>
            <a:pPr eaLnBrk="1" hangingPunct="1">
              <a:buFontTx/>
              <a:buNone/>
            </a:pPr>
            <a:endParaRPr lang="el-GR" altLang="el-GR" dirty="0" smtClean="0"/>
          </a:p>
          <a:p>
            <a:pPr algn="just" eaLnBrk="1" hangingPunct="1"/>
            <a:r>
              <a:rPr lang="el-GR" altLang="el-GR" dirty="0" smtClean="0"/>
              <a:t>Διαχείριση πελατών</a:t>
            </a:r>
          </a:p>
          <a:p>
            <a:pPr eaLnBrk="1" hangingPunct="1">
              <a:buFontTx/>
              <a:buNone/>
            </a:pPr>
            <a:endParaRPr lang="el-GR" altLang="el-GR" dirty="0" smtClean="0"/>
          </a:p>
          <a:p>
            <a:pPr algn="just" eaLnBrk="1" hangingPunct="1"/>
            <a:r>
              <a:rPr lang="el-GR" altLang="el-GR" dirty="0" smtClean="0"/>
              <a:t>Διαχείριση αποθεμάτων</a:t>
            </a:r>
          </a:p>
        </p:txBody>
      </p:sp>
    </p:spTree>
  </p:cSld>
  <p:clrMapOvr>
    <a:masterClrMapping/>
  </p:clrMapOvr>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0"/>
            <a:ext cx="9144000" cy="1052513"/>
          </a:xfrm>
        </p:spPr>
        <p:txBody>
          <a:bodyPr/>
          <a:lstStyle/>
          <a:p>
            <a:pPr eaLnBrk="1" hangingPunct="1"/>
            <a:r>
              <a:rPr lang="el-GR" altLang="el-GR" b="1" i="1" u="sng" dirty="0" smtClean="0"/>
              <a:t>Η ΔΙΑΧΕΙΡΙΣΗ ΤΩΝ ΔΙΑΘΕΣΙΜΩΝ</a:t>
            </a:r>
            <a:r>
              <a:rPr lang="el-GR" altLang="el-GR" dirty="0" smtClean="0"/>
              <a:t> </a:t>
            </a:r>
          </a:p>
        </p:txBody>
      </p:sp>
      <p:sp>
        <p:nvSpPr>
          <p:cNvPr id="191491" name="Rectangle 3"/>
          <p:cNvSpPr>
            <a:spLocks noGrp="1" noChangeArrowheads="1"/>
          </p:cNvSpPr>
          <p:nvPr>
            <p:ph type="body" idx="1"/>
          </p:nvPr>
        </p:nvSpPr>
        <p:spPr>
          <a:xfrm>
            <a:off x="0" y="1196975"/>
            <a:ext cx="9144000" cy="5661025"/>
          </a:xfrm>
        </p:spPr>
        <p:txBody>
          <a:bodyPr/>
          <a:lstStyle/>
          <a:p>
            <a:pPr eaLnBrk="1" hangingPunct="1">
              <a:buFontTx/>
              <a:buNone/>
            </a:pPr>
            <a:r>
              <a:rPr lang="el-GR" altLang="el-GR" sz="2600" b="1" u="sng" dirty="0" smtClean="0"/>
              <a:t>Βασικές στρατηγικές της διαχείρισης μετρητών είναι:</a:t>
            </a:r>
            <a:endParaRPr lang="en-US" altLang="el-GR" sz="2600" b="1" u="sng" dirty="0" smtClean="0"/>
          </a:p>
          <a:p>
            <a:pPr algn="just" eaLnBrk="1" hangingPunct="1"/>
            <a:r>
              <a:rPr lang="el-GR" altLang="el-GR" dirty="0" smtClean="0"/>
              <a:t>Είσπραξη απαιτήσεων όσο το δυνατόν γρηγορότερα </a:t>
            </a:r>
            <a:endParaRPr lang="en-US" altLang="el-GR" dirty="0" smtClean="0"/>
          </a:p>
          <a:p>
            <a:pPr eaLnBrk="1" hangingPunct="1">
              <a:buFontTx/>
              <a:buNone/>
            </a:pPr>
            <a:endParaRPr lang="en-US" altLang="el-GR" dirty="0" smtClean="0"/>
          </a:p>
          <a:p>
            <a:pPr eaLnBrk="1" hangingPunct="1"/>
            <a:r>
              <a:rPr lang="el-GR" altLang="el-GR" dirty="0" smtClean="0"/>
              <a:t>Κυκλοφοριακή περιστροφή αποθεμάτων όσο το δυνατόν γρηγορότερα </a:t>
            </a:r>
            <a:endParaRPr lang="en-US" altLang="el-GR" dirty="0" smtClean="0"/>
          </a:p>
          <a:p>
            <a:pPr eaLnBrk="1" hangingPunct="1">
              <a:buFontTx/>
              <a:buNone/>
            </a:pPr>
            <a:endParaRPr lang="en-US" altLang="el-GR" dirty="0" smtClean="0"/>
          </a:p>
          <a:p>
            <a:pPr algn="just" eaLnBrk="1" hangingPunct="1"/>
            <a:r>
              <a:rPr lang="el-GR" altLang="el-GR" dirty="0" smtClean="0"/>
              <a:t>Πληρωμή πληρωτέων λογαριασμών όσο πιο αργότερα γίνεται </a:t>
            </a:r>
          </a:p>
        </p:txBody>
      </p:sp>
    </p:spTree>
  </p:cSld>
  <p:clrMapOvr>
    <a:masterClrMapping/>
  </p:clrMapOvr>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0"/>
            <a:ext cx="9144000" cy="1052513"/>
          </a:xfrm>
        </p:spPr>
        <p:txBody>
          <a:bodyPr/>
          <a:lstStyle/>
          <a:p>
            <a:pPr eaLnBrk="1" hangingPunct="1"/>
            <a:r>
              <a:rPr lang="el-GR" altLang="el-GR" sz="4000" b="1" u="sng" dirty="0" smtClean="0"/>
              <a:t>Στρατηγικές διαχείρισης μετρητών</a:t>
            </a:r>
            <a:r>
              <a:rPr lang="el-GR" altLang="el-GR" sz="4000" dirty="0" smtClean="0"/>
              <a:t> </a:t>
            </a:r>
          </a:p>
        </p:txBody>
      </p:sp>
      <p:sp>
        <p:nvSpPr>
          <p:cNvPr id="192515" name="Rectangle 3"/>
          <p:cNvSpPr>
            <a:spLocks noGrp="1" noChangeArrowheads="1"/>
          </p:cNvSpPr>
          <p:nvPr>
            <p:ph type="body" idx="1"/>
          </p:nvPr>
        </p:nvSpPr>
        <p:spPr>
          <a:xfrm>
            <a:off x="179512" y="1052513"/>
            <a:ext cx="8784976" cy="5688855"/>
          </a:xfrm>
        </p:spPr>
        <p:txBody>
          <a:bodyPr/>
          <a:lstStyle/>
          <a:p>
            <a:pPr algn="just" eaLnBrk="1" hangingPunct="1">
              <a:buNone/>
            </a:pPr>
            <a:r>
              <a:rPr lang="el-GR" altLang="el-GR" sz="2400" dirty="0" smtClean="0"/>
              <a:t>α. επέκταση πληρωτέων λογαριασμών π.χ. από 35 ημέρες σε 45 </a:t>
            </a:r>
          </a:p>
          <a:p>
            <a:pPr algn="just" eaLnBrk="1" hangingPunct="1"/>
            <a:endParaRPr lang="el-GR" altLang="el-GR" sz="2400" dirty="0" smtClean="0"/>
          </a:p>
          <a:p>
            <a:pPr algn="just" eaLnBrk="1" hangingPunct="1">
              <a:buNone/>
            </a:pPr>
            <a:r>
              <a:rPr lang="el-GR" altLang="el-GR" sz="2400" dirty="0" smtClean="0"/>
              <a:t>β. αποτελεσματική διαχείριση αποθεμάτων π.χ. μία μείωση κατά 15 ημέρες </a:t>
            </a:r>
          </a:p>
          <a:p>
            <a:pPr algn="just" eaLnBrk="1" hangingPunct="1">
              <a:buFontTx/>
              <a:buNone/>
            </a:pPr>
            <a:endParaRPr lang="el-GR" altLang="el-GR" sz="2400" dirty="0" smtClean="0"/>
          </a:p>
          <a:p>
            <a:pPr algn="just" eaLnBrk="1" hangingPunct="1">
              <a:buNone/>
            </a:pPr>
            <a:r>
              <a:rPr lang="el-GR" altLang="el-GR" sz="2400" dirty="0" smtClean="0"/>
              <a:t>γ. επιτάχυνση στην είσπραξη των απαιτήσεων, π.χ. από 70 σε 50 ημέρες </a:t>
            </a:r>
          </a:p>
          <a:p>
            <a:pPr algn="just" eaLnBrk="1" hangingPunct="1">
              <a:buFontTx/>
              <a:buNone/>
            </a:pPr>
            <a:endParaRPr lang="el-GR" altLang="el-GR" sz="2400" dirty="0" smtClean="0"/>
          </a:p>
          <a:p>
            <a:pPr algn="just" eaLnBrk="1" hangingPunct="1">
              <a:buNone/>
            </a:pPr>
            <a:r>
              <a:rPr lang="el-GR" altLang="el-GR" sz="2400" dirty="0" smtClean="0"/>
              <a:t>δ. συνδυασμοί των ανωτέρω στρατηγικών π.χ. αύξηση της μέσης ηλικίας πληρωτέων λογ/σμών κατά 10 ημέρες, μείωση αυτής των αποθεμάτων κατά 15 ημέρες και επιτάχυνση αυτής των εισπρακτέων κατά 20 ημέρες.</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0"/>
            <a:ext cx="9144000" cy="836613"/>
          </a:xfrm>
          <a:solidFill>
            <a:schemeClr val="bg1"/>
          </a:solidFill>
        </p:spPr>
        <p:txBody>
          <a:bodyPr/>
          <a:lstStyle/>
          <a:p>
            <a:pPr eaLnBrk="1" hangingPunct="1"/>
            <a:r>
              <a:rPr lang="el-GR" altLang="el-GR" sz="4000" b="1" dirty="0" smtClean="0">
                <a:solidFill>
                  <a:srgbClr val="000000"/>
                </a:solidFill>
                <a:latin typeface="Bookman Old Style" pitchFamily="18" charset="0"/>
                <a:cs typeface="Times New Roman" pitchFamily="18" charset="0"/>
              </a:rPr>
              <a:t>Σταθερότητα των πωλήσεων</a:t>
            </a:r>
            <a:r>
              <a:rPr lang="el-GR" altLang="el-GR" dirty="0" smtClean="0">
                <a:solidFill>
                  <a:srgbClr val="000000"/>
                </a:solidFill>
                <a:latin typeface="Bookman Old Style" pitchFamily="18" charset="0"/>
                <a:cs typeface="Times New Roman" pitchFamily="18" charset="0"/>
              </a:rPr>
              <a:t> </a:t>
            </a:r>
            <a:endParaRPr lang="en-GB" altLang="el-GR" dirty="0" smtClean="0">
              <a:solidFill>
                <a:srgbClr val="000000"/>
              </a:solidFill>
              <a:latin typeface="Bookman Old Style" pitchFamily="18" charset="0"/>
              <a:cs typeface="Times New Roman" pitchFamily="18" charset="0"/>
            </a:endParaRPr>
          </a:p>
        </p:txBody>
      </p:sp>
      <p:sp>
        <p:nvSpPr>
          <p:cNvPr id="247811" name="Rectangle 3"/>
          <p:cNvSpPr>
            <a:spLocks noGrp="1" noChangeArrowheads="1"/>
          </p:cNvSpPr>
          <p:nvPr>
            <p:ph idx="1"/>
          </p:nvPr>
        </p:nvSpPr>
        <p:spPr>
          <a:xfrm>
            <a:off x="0" y="765175"/>
            <a:ext cx="9144000" cy="6092825"/>
          </a:xfrm>
          <a:solidFill>
            <a:schemeClr val="bg1"/>
          </a:solidFill>
        </p:spPr>
        <p:txBody>
          <a:bodyPr/>
          <a:lstStyle/>
          <a:p>
            <a:pPr algn="just" eaLnBrk="1" hangingPunct="1"/>
            <a:r>
              <a:rPr lang="el-GR" altLang="el-GR" dirty="0" smtClean="0">
                <a:solidFill>
                  <a:srgbClr val="000000"/>
                </a:solidFill>
                <a:cs typeface="Times New Roman" pitchFamily="18" charset="0"/>
              </a:rPr>
              <a:t>Μεταξύ της σταθερότητας των πωλήσεων και των δεικτών δανειακής επιβάρυνσης υπάρχει μια άμεση σχέση. </a:t>
            </a:r>
            <a:endParaRPr lang="el-GR" altLang="el-GR" dirty="0" smtClean="0">
              <a:solidFill>
                <a:srgbClr val="000000"/>
              </a:solidFill>
            </a:endParaRPr>
          </a:p>
          <a:p>
            <a:pPr algn="just" eaLnBrk="1" hangingPunct="1"/>
            <a:r>
              <a:rPr lang="el-GR" altLang="el-GR" dirty="0" smtClean="0">
                <a:solidFill>
                  <a:srgbClr val="000000"/>
                </a:solidFill>
                <a:cs typeface="Times New Roman" pitchFamily="18" charset="0"/>
              </a:rPr>
              <a:t>Με </a:t>
            </a:r>
            <a:r>
              <a:rPr lang="el-GR" altLang="el-GR" b="1" dirty="0" smtClean="0">
                <a:solidFill>
                  <a:srgbClr val="000000"/>
                </a:solidFill>
                <a:cs typeface="Times New Roman" pitchFamily="18" charset="0"/>
              </a:rPr>
              <a:t>μεγαλύτερη σταθερότητα των πωλήσεων</a:t>
            </a:r>
            <a:r>
              <a:rPr lang="el-GR" altLang="el-GR" dirty="0" smtClean="0">
                <a:solidFill>
                  <a:srgbClr val="000000"/>
                </a:solidFill>
                <a:cs typeface="Times New Roman" pitchFamily="18" charset="0"/>
              </a:rPr>
              <a:t> και των κερδών η επιχείρηση μπορεί να </a:t>
            </a:r>
            <a:r>
              <a:rPr lang="el-GR" altLang="el-GR" b="1" dirty="0" smtClean="0">
                <a:solidFill>
                  <a:srgbClr val="000000"/>
                </a:solidFill>
                <a:cs typeface="Times New Roman" pitchFamily="18" charset="0"/>
              </a:rPr>
              <a:t>υποστεί τις σταθερές επιβαρύνσεις των δανειακών κεφαλαίων</a:t>
            </a:r>
            <a:r>
              <a:rPr lang="el-GR" altLang="el-GR" dirty="0" smtClean="0">
                <a:solidFill>
                  <a:srgbClr val="000000"/>
                </a:solidFill>
                <a:cs typeface="Times New Roman" pitchFamily="18" charset="0"/>
              </a:rPr>
              <a:t> με </a:t>
            </a:r>
            <a:r>
              <a:rPr lang="el-GR" altLang="el-GR" b="1" dirty="0" smtClean="0">
                <a:solidFill>
                  <a:srgbClr val="000000"/>
                </a:solidFill>
                <a:cs typeface="Times New Roman" pitchFamily="18" charset="0"/>
              </a:rPr>
              <a:t>λιγότερο κίνδυνο</a:t>
            </a:r>
            <a:r>
              <a:rPr lang="el-GR" altLang="el-GR" dirty="0" smtClean="0">
                <a:solidFill>
                  <a:srgbClr val="000000"/>
                </a:solidFill>
                <a:cs typeface="Times New Roman" pitchFamily="18" charset="0"/>
              </a:rPr>
              <a:t> από ό,τι όταν οι πωλήσεις και τα κέρδη υπόκεινται σε περιοδικές μειώσεις. </a:t>
            </a:r>
            <a:endParaRPr lang="el-GR" altLang="el-GR" dirty="0" smtClean="0">
              <a:solidFill>
                <a:srgbClr val="000000"/>
              </a:solidFill>
            </a:endParaRPr>
          </a:p>
          <a:p>
            <a:pPr algn="just" eaLnBrk="1" hangingPunct="1"/>
            <a:r>
              <a:rPr lang="el-GR" altLang="el-GR" dirty="0" smtClean="0">
                <a:solidFill>
                  <a:srgbClr val="000000"/>
                </a:solidFill>
                <a:cs typeface="Times New Roman" pitchFamily="18" charset="0"/>
              </a:rPr>
              <a:t>Στην τελευταία περίπτωση, η εταιρεία θα έχει δυσχέρειες στην αντιμετώπιση των υποχρεώσεων </a:t>
            </a:r>
            <a:endParaRPr lang="el-GR" altLang="el-GR" dirty="0" smtClean="0">
              <a:solidFill>
                <a:srgbClr val="000000"/>
              </a:solidFill>
            </a:endParaRPr>
          </a:p>
        </p:txBody>
      </p:sp>
    </p:spTree>
  </p:cSld>
  <p:clrMapOvr>
    <a:masterClrMapping/>
  </p:clrMapOv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l-GR" altLang="el-GR" sz="4000" b="1" u="sng" dirty="0" smtClean="0">
                <a:solidFill>
                  <a:srgbClr val="FF3300"/>
                </a:solidFill>
              </a:rPr>
              <a:t>ΔΙΑΧΕΙΡΙΣΗ ΠΕΛΑΤΩΝ</a:t>
            </a:r>
            <a:r>
              <a:rPr lang="el-GR" altLang="el-GR" sz="4000" b="1" u="sng" dirty="0" smtClean="0"/>
              <a:t> (ΕΙΣΠΡΑΚΤΕΩΝ ΛΟΓΑΡΙΑΣΜΩΝ)</a:t>
            </a:r>
            <a:r>
              <a:rPr lang="el-GR" altLang="el-GR" sz="4000" dirty="0" smtClean="0"/>
              <a:t> </a:t>
            </a:r>
          </a:p>
        </p:txBody>
      </p:sp>
      <p:sp>
        <p:nvSpPr>
          <p:cNvPr id="137219" name="Rectangle 3"/>
          <p:cNvSpPr>
            <a:spLocks noGrp="1" noChangeArrowheads="1"/>
          </p:cNvSpPr>
          <p:nvPr>
            <p:ph type="body" idx="1"/>
          </p:nvPr>
        </p:nvSpPr>
        <p:spPr>
          <a:xfrm>
            <a:off x="179512" y="1600200"/>
            <a:ext cx="8784976" cy="4525963"/>
          </a:xfrm>
        </p:spPr>
        <p:txBody>
          <a:bodyPr/>
          <a:lstStyle/>
          <a:p>
            <a:pPr algn="just" eaLnBrk="1" hangingPunct="1">
              <a:lnSpc>
                <a:spcPct val="90000"/>
              </a:lnSpc>
              <a:defRPr/>
            </a:pPr>
            <a:r>
              <a:rPr lang="el-GR" sz="2800" dirty="0" smtClean="0"/>
              <a:t>Πελάτες</a:t>
            </a:r>
            <a:r>
              <a:rPr lang="en-US" sz="2800" dirty="0" smtClean="0"/>
              <a:t>-</a:t>
            </a:r>
            <a:r>
              <a:rPr lang="el-GR" sz="2800" dirty="0" smtClean="0"/>
              <a:t>ημέρες πίστωσης</a:t>
            </a:r>
          </a:p>
          <a:p>
            <a:pPr algn="just" eaLnBrk="1" hangingPunct="1">
              <a:lnSpc>
                <a:spcPct val="90000"/>
              </a:lnSpc>
              <a:buFontTx/>
              <a:buNone/>
              <a:defRPr/>
            </a:pPr>
            <a:endParaRPr lang="en-US" sz="2800" dirty="0" smtClean="0"/>
          </a:p>
          <a:p>
            <a:pPr marL="0" indent="0" algn="just" eaLnBrk="1" hangingPunct="1">
              <a:lnSpc>
                <a:spcPct val="90000"/>
              </a:lnSpc>
              <a:buFontTx/>
              <a:buNone/>
              <a:defRPr/>
            </a:pPr>
            <a:r>
              <a:rPr lang="el-GR" sz="2800" dirty="0" smtClean="0"/>
              <a:t>1-επισφαλείς πελάτες </a:t>
            </a:r>
          </a:p>
          <a:p>
            <a:pPr marL="0" indent="0" algn="just" eaLnBrk="1" hangingPunct="1">
              <a:lnSpc>
                <a:spcPct val="90000"/>
              </a:lnSpc>
              <a:buFontTx/>
              <a:buNone/>
              <a:defRPr/>
            </a:pPr>
            <a:r>
              <a:rPr lang="el-GR" sz="2800" dirty="0" smtClean="0"/>
              <a:t>2-ανεπειδεκτοι είσπραξης πελάτες</a:t>
            </a:r>
          </a:p>
          <a:p>
            <a:pPr marL="0" indent="0" algn="just" eaLnBrk="1" hangingPunct="1">
              <a:lnSpc>
                <a:spcPct val="90000"/>
              </a:lnSpc>
              <a:buFontTx/>
              <a:buNone/>
              <a:defRPr/>
            </a:pPr>
            <a:r>
              <a:rPr lang="el-GR" sz="2800" dirty="0" smtClean="0"/>
              <a:t>3-αποσβεσεις ανεπίδεκτων είσπραξης πελατών</a:t>
            </a:r>
          </a:p>
          <a:p>
            <a:pPr marL="0" indent="0" algn="just" eaLnBrk="1" hangingPunct="1">
              <a:lnSpc>
                <a:spcPct val="90000"/>
              </a:lnSpc>
              <a:buFontTx/>
              <a:buNone/>
              <a:defRPr/>
            </a:pPr>
            <a:endParaRPr lang="en-US" sz="2800" b="1" dirty="0" smtClean="0"/>
          </a:p>
          <a:p>
            <a:pPr algn="just" eaLnBrk="1" hangingPunct="1">
              <a:lnSpc>
                <a:spcPct val="90000"/>
              </a:lnSpc>
              <a:defRPr/>
            </a:pPr>
            <a:r>
              <a:rPr lang="el-GR" sz="2800" dirty="0" smtClean="0"/>
              <a:t>χρονολογική ανάλυση πελατών</a:t>
            </a:r>
          </a:p>
        </p:txBody>
      </p:sp>
    </p:spTree>
  </p:cSld>
  <p:clrMapOvr>
    <a:masterClrMapping/>
  </p:clrMapOvr>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l-GR" altLang="el-GR" b="1" u="sng" dirty="0" smtClean="0">
                <a:solidFill>
                  <a:srgbClr val="FF3300"/>
                </a:solidFill>
              </a:rPr>
              <a:t>ΔΙΑΧΕΙΡΙΣΗ ΑΠΟΘΕΜΑΤΩΝ</a:t>
            </a:r>
            <a:r>
              <a:rPr lang="el-GR" altLang="el-GR" dirty="0" smtClean="0"/>
              <a:t> </a:t>
            </a:r>
          </a:p>
        </p:txBody>
      </p:sp>
      <p:sp>
        <p:nvSpPr>
          <p:cNvPr id="194563" name="Rectangle 3"/>
          <p:cNvSpPr>
            <a:spLocks noGrp="1" noChangeArrowheads="1"/>
          </p:cNvSpPr>
          <p:nvPr>
            <p:ph type="body" idx="1"/>
          </p:nvPr>
        </p:nvSpPr>
        <p:spPr/>
        <p:txBody>
          <a:bodyPr/>
          <a:lstStyle/>
          <a:p>
            <a:pPr eaLnBrk="1" hangingPunct="1"/>
            <a:r>
              <a:rPr lang="el-GR" altLang="el-GR" dirty="0" smtClean="0"/>
              <a:t>ΑΠΟΓΡΑΦΗ</a:t>
            </a:r>
          </a:p>
          <a:p>
            <a:pPr eaLnBrk="1" hangingPunct="1">
              <a:buFontTx/>
              <a:buNone/>
            </a:pPr>
            <a:endParaRPr lang="el-GR" altLang="el-GR" dirty="0" smtClean="0"/>
          </a:p>
          <a:p>
            <a:pPr eaLnBrk="1" hangingPunct="1"/>
            <a:r>
              <a:rPr lang="el-GR" altLang="el-GR" dirty="0" smtClean="0"/>
              <a:t>ΑΠΟΤΙΜΗΣΗ</a:t>
            </a:r>
          </a:p>
          <a:p>
            <a:pPr eaLnBrk="1" hangingPunct="1">
              <a:buFontTx/>
              <a:buNone/>
            </a:pPr>
            <a:endParaRPr lang="el-GR" altLang="el-GR" dirty="0" smtClean="0"/>
          </a:p>
          <a:p>
            <a:pPr eaLnBrk="1" hangingPunct="1"/>
            <a:r>
              <a:rPr lang="el-GR" altLang="el-GR" dirty="0" smtClean="0"/>
              <a:t>ΜΕΘΟΔΟΣ </a:t>
            </a:r>
            <a:r>
              <a:rPr lang="en-US" altLang="el-GR" dirty="0" smtClean="0"/>
              <a:t>ABC</a:t>
            </a:r>
            <a:endParaRPr lang="el-GR" altLang="el-GR" dirty="0" smtClean="0"/>
          </a:p>
        </p:txBody>
      </p:sp>
    </p:spTree>
  </p:cSld>
  <p:clrMapOvr>
    <a:masterClrMapping/>
  </p:clrMapOvr>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3 - Θέση αριθμού διαφάνειας"/>
          <p:cNvSpPr>
            <a:spLocks noGrp="1"/>
          </p:cNvSpPr>
          <p:nvPr>
            <p:ph type="sldNum" sz="quarter" idx="12"/>
          </p:nvPr>
        </p:nvSpPr>
        <p:spPr>
          <a:xfrm>
            <a:off x="457200" y="6245225"/>
            <a:ext cx="2133600" cy="476250"/>
          </a:xfrm>
          <a:noFill/>
        </p:spPr>
        <p:txBody>
          <a:bodyPr/>
          <a:lstStyle/>
          <a:p>
            <a:pPr algn="l"/>
            <a:fld id="{58B96D43-3016-4F6C-8B9C-0164E7414C96}" type="slidenum">
              <a:rPr lang="el-GR" altLang="el-GR" smtClean="0">
                <a:latin typeface="Arial" pitchFamily="34" charset="0"/>
              </a:rPr>
              <a:pPr algn="l"/>
              <a:t>422</a:t>
            </a:fld>
            <a:endParaRPr lang="el-GR" altLang="el-GR" dirty="0" smtClean="0">
              <a:latin typeface="Arial" pitchFamily="34" charset="0"/>
            </a:endParaRPr>
          </a:p>
        </p:txBody>
      </p:sp>
      <p:sp>
        <p:nvSpPr>
          <p:cNvPr id="195587" name="Rectangle 2"/>
          <p:cNvSpPr>
            <a:spLocks noGrp="1" noChangeArrowheads="1"/>
          </p:cNvSpPr>
          <p:nvPr>
            <p:ph type="title"/>
          </p:nvPr>
        </p:nvSpPr>
        <p:spPr>
          <a:xfrm>
            <a:off x="0" y="188913"/>
            <a:ext cx="9144000" cy="647700"/>
          </a:xfrm>
          <a:noFill/>
        </p:spPr>
        <p:txBody>
          <a:bodyPr anchor="t"/>
          <a:lstStyle/>
          <a:p>
            <a:r>
              <a:rPr lang="el-GR" altLang="el-GR" sz="3600" b="1" dirty="0" smtClean="0">
                <a:latin typeface="Times New Roman" pitchFamily="18" charset="0"/>
              </a:rPr>
              <a:t>Διοίκηση Αποθεμάτων</a:t>
            </a:r>
          </a:p>
        </p:txBody>
      </p:sp>
      <p:sp>
        <p:nvSpPr>
          <p:cNvPr id="195588" name="Rectangle 3"/>
          <p:cNvSpPr>
            <a:spLocks noGrp="1" noChangeArrowheads="1"/>
          </p:cNvSpPr>
          <p:nvPr>
            <p:ph type="body" idx="1"/>
          </p:nvPr>
        </p:nvSpPr>
        <p:spPr>
          <a:xfrm>
            <a:off x="611188" y="1600200"/>
            <a:ext cx="7923212" cy="3632200"/>
          </a:xfrm>
        </p:spPr>
        <p:txBody>
          <a:bodyPr/>
          <a:lstStyle/>
          <a:p>
            <a:pPr marL="0" indent="0" algn="just">
              <a:buFont typeface="Wingdings" pitchFamily="2" charset="2"/>
              <a:buNone/>
            </a:pPr>
            <a:r>
              <a:rPr lang="el-GR" altLang="el-GR" sz="2800" dirty="0" smtClean="0">
                <a:latin typeface="Times New Roman" pitchFamily="18" charset="0"/>
              </a:rPr>
              <a:t>Η διοίκηση αποθεμάτων προσπαθεί να επιλύσει δύο προβλήματα:</a:t>
            </a:r>
          </a:p>
          <a:p>
            <a:pPr marL="566738" lvl="1" indent="-373063" algn="just">
              <a:buFontTx/>
              <a:buAutoNum type="arabicPeriod"/>
            </a:pPr>
            <a:r>
              <a:rPr lang="el-GR" altLang="el-GR" dirty="0" smtClean="0">
                <a:latin typeface="Times New Roman" pitchFamily="18" charset="0"/>
              </a:rPr>
              <a:t>Το ποια ποσότητα θα πρέπει να παραγγελθεί (δηλαδή το πρόβλημα ποσότητας παραγγελίας).</a:t>
            </a:r>
          </a:p>
          <a:p>
            <a:pPr marL="566738" lvl="1" indent="-373063" algn="just">
              <a:buFontTx/>
              <a:buAutoNum type="arabicPeriod"/>
            </a:pPr>
            <a:r>
              <a:rPr lang="el-GR" altLang="el-GR" dirty="0" smtClean="0">
                <a:latin typeface="Times New Roman" pitchFamily="18" charset="0"/>
              </a:rPr>
              <a:t>Το πότε θα πρέπει να παραγγελθεί η συγκεκριμένη ποσότητα (δηλαδή το πρόβλημα του σημείου παραγγελίας).</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274638"/>
            <a:ext cx="8229600" cy="490537"/>
          </a:xfrm>
        </p:spPr>
        <p:txBody>
          <a:bodyPr/>
          <a:lstStyle/>
          <a:p>
            <a:pPr eaLnBrk="1" hangingPunct="1"/>
            <a:r>
              <a:rPr lang="el-GR" altLang="el-GR" sz="4000" b="1" dirty="0" smtClean="0"/>
              <a:t>ΑΠΟΘΕΜΑΤΑ</a:t>
            </a:r>
          </a:p>
        </p:txBody>
      </p:sp>
      <p:sp>
        <p:nvSpPr>
          <p:cNvPr id="196611" name="Rectangle 3"/>
          <p:cNvSpPr>
            <a:spLocks noGrp="1" noChangeArrowheads="1"/>
          </p:cNvSpPr>
          <p:nvPr>
            <p:ph type="body" idx="1"/>
          </p:nvPr>
        </p:nvSpPr>
        <p:spPr>
          <a:xfrm>
            <a:off x="250825" y="908050"/>
            <a:ext cx="8713788" cy="5689600"/>
          </a:xfrm>
        </p:spPr>
        <p:txBody>
          <a:bodyPr/>
          <a:lstStyle/>
          <a:p>
            <a:pPr marL="609600" indent="-609600" algn="just" eaLnBrk="1" hangingPunct="1">
              <a:lnSpc>
                <a:spcPct val="80000"/>
              </a:lnSpc>
            </a:pPr>
            <a:r>
              <a:rPr lang="el-GR" altLang="el-GR" sz="2800" dirty="0" smtClean="0"/>
              <a:t>Οι επιχειρήσεις και ιδιαίτερα οι βιομηχανίες διατηρούν τρία είδη αποθεμάτων:</a:t>
            </a:r>
          </a:p>
          <a:p>
            <a:pPr marL="609600" indent="-609600" algn="just" eaLnBrk="1" hangingPunct="1">
              <a:lnSpc>
                <a:spcPct val="80000"/>
              </a:lnSpc>
              <a:buFontTx/>
              <a:buAutoNum type="arabicPeriod"/>
            </a:pPr>
            <a:r>
              <a:rPr lang="el-GR" altLang="el-GR" sz="2800" b="1" u="sng" dirty="0" smtClean="0"/>
              <a:t>Πρώτες Ύλες,</a:t>
            </a:r>
            <a:r>
              <a:rPr lang="el-GR" altLang="el-GR" sz="2800" dirty="0" smtClean="0"/>
              <a:t> που εξαρτώνται από το προσδοκώμενο επίπεδο παραγωγής, την εποχικότητα την αξιοπιστία των προμηθευτών και την αποτελεσματικότητα της οργάνωσης των αγορών και της παραγωγικής διαδικασίας.</a:t>
            </a:r>
          </a:p>
          <a:p>
            <a:pPr marL="609600" indent="-609600" algn="just" eaLnBrk="1" hangingPunct="1">
              <a:lnSpc>
                <a:spcPct val="80000"/>
              </a:lnSpc>
              <a:buFontTx/>
              <a:buAutoNum type="arabicPeriod"/>
            </a:pPr>
            <a:r>
              <a:rPr lang="el-GR" altLang="el-GR" sz="2800" b="1" u="sng" dirty="0" smtClean="0"/>
              <a:t>Ημιέτοιμα προϊόντα,</a:t>
            </a:r>
            <a:r>
              <a:rPr lang="el-GR" altLang="el-GR" sz="2800" dirty="0" smtClean="0"/>
              <a:t> που επηρεάζονται από τη χρονική διάρκεια της παραγωγικής διαδικασίας, δηλαδή ο χρόνος που μεσολαβεί από την εισαγωγή των Α΄ υλών στο παραγωγικό κύκλωμα μέχρι την ολοκλήρωση του έτοιμου προϊόντος.</a:t>
            </a:r>
          </a:p>
          <a:p>
            <a:pPr marL="609600" indent="-609600" algn="just" eaLnBrk="1" hangingPunct="1">
              <a:lnSpc>
                <a:spcPct val="80000"/>
              </a:lnSpc>
              <a:buFontTx/>
              <a:buAutoNum type="arabicPeriod"/>
            </a:pPr>
            <a:r>
              <a:rPr lang="el-GR" altLang="el-GR" sz="2800" b="1" u="sng" dirty="0" smtClean="0"/>
              <a:t>Έτοιμων προϊόντων,</a:t>
            </a:r>
            <a:r>
              <a:rPr lang="el-GR" altLang="el-GR" sz="2800" dirty="0" smtClean="0"/>
              <a:t> που διαμορφώνονται από το συντονισμό των τμημάτων πωλήσεων και παραγωγικής διαδικασίας. </a:t>
            </a:r>
          </a:p>
          <a:p>
            <a:pPr marL="609600" indent="-609600" eaLnBrk="1" hangingPunct="1">
              <a:lnSpc>
                <a:spcPct val="80000"/>
              </a:lnSpc>
              <a:buFontTx/>
              <a:buNone/>
            </a:pPr>
            <a:endParaRPr lang="el-GR" altLang="el-GR" sz="2800" dirty="0" smtClean="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229600" cy="561975"/>
          </a:xfrm>
        </p:spPr>
        <p:txBody>
          <a:bodyPr/>
          <a:lstStyle/>
          <a:p>
            <a:pPr eaLnBrk="1" hangingPunct="1"/>
            <a:r>
              <a:rPr lang="el-GR" altLang="el-GR" sz="3200" b="1" dirty="0" smtClean="0"/>
              <a:t>ΒΑΣΙΚΟΙ ΠΑΡΑΓΟΝΤΕΣ ΚΑΘΟΡΙΣΜΟΥ ΤΟΥ ΥΨΟΥΣ ΤΩΝ ΑΠΟΘΕΜΑΤΩΝ</a:t>
            </a:r>
          </a:p>
        </p:txBody>
      </p:sp>
      <p:sp>
        <p:nvSpPr>
          <p:cNvPr id="197635" name="Rectangle 3"/>
          <p:cNvSpPr>
            <a:spLocks noGrp="1" noChangeArrowheads="1"/>
          </p:cNvSpPr>
          <p:nvPr>
            <p:ph type="body" idx="1"/>
          </p:nvPr>
        </p:nvSpPr>
        <p:spPr>
          <a:xfrm>
            <a:off x="179388" y="1052513"/>
            <a:ext cx="8713787" cy="5616575"/>
          </a:xfrm>
        </p:spPr>
        <p:txBody>
          <a:bodyPr/>
          <a:lstStyle/>
          <a:p>
            <a:pPr marL="609600" indent="-609600" eaLnBrk="1" hangingPunct="1">
              <a:lnSpc>
                <a:spcPct val="90000"/>
              </a:lnSpc>
              <a:buFontTx/>
              <a:buAutoNum type="arabicPeriod"/>
            </a:pPr>
            <a:r>
              <a:rPr lang="el-GR" altLang="el-GR" dirty="0" smtClean="0"/>
              <a:t>Το επίπεδο των πωλήσεων</a:t>
            </a:r>
          </a:p>
          <a:p>
            <a:pPr marL="609600" indent="-609600" algn="just" eaLnBrk="1" hangingPunct="1">
              <a:lnSpc>
                <a:spcPct val="90000"/>
              </a:lnSpc>
              <a:buFontTx/>
              <a:buAutoNum type="arabicPeriod"/>
            </a:pPr>
            <a:r>
              <a:rPr lang="el-GR" altLang="el-GR" dirty="0" smtClean="0"/>
              <a:t>Ο χρόνος και η τεχνική φύση της παραγωγικής διαδικασίας</a:t>
            </a:r>
          </a:p>
          <a:p>
            <a:pPr marL="609600" indent="-609600" eaLnBrk="1" hangingPunct="1">
              <a:lnSpc>
                <a:spcPct val="90000"/>
              </a:lnSpc>
              <a:buFontTx/>
              <a:buAutoNum type="arabicPeriod"/>
            </a:pPr>
            <a:r>
              <a:rPr lang="el-GR" altLang="el-GR" dirty="0" smtClean="0"/>
              <a:t>Η αντοχή του τελικού προϊόντος</a:t>
            </a:r>
          </a:p>
          <a:p>
            <a:pPr marL="609600" indent="-609600" eaLnBrk="1" hangingPunct="1">
              <a:lnSpc>
                <a:spcPct val="90000"/>
              </a:lnSpc>
              <a:buFontTx/>
              <a:buAutoNum type="arabicPeriod"/>
            </a:pPr>
            <a:r>
              <a:rPr lang="el-GR" altLang="el-GR" dirty="0" smtClean="0"/>
              <a:t>Η εποχικότητα και η μόδα</a:t>
            </a:r>
          </a:p>
          <a:p>
            <a:pPr marL="609600" indent="-609600" algn="just" eaLnBrk="1" hangingPunct="1">
              <a:lnSpc>
                <a:spcPct val="90000"/>
              </a:lnSpc>
              <a:buFontTx/>
              <a:buNone/>
            </a:pPr>
            <a:r>
              <a:rPr lang="el-GR" altLang="el-GR" dirty="0" smtClean="0"/>
              <a:t>Οι παρακάτω τιμές των δύο δεικτών που</a:t>
            </a:r>
          </a:p>
          <a:p>
            <a:pPr marL="609600" indent="-609600" eaLnBrk="1" hangingPunct="1">
              <a:lnSpc>
                <a:spcPct val="90000"/>
              </a:lnSpc>
              <a:buFontTx/>
              <a:buNone/>
            </a:pPr>
            <a:r>
              <a:rPr lang="el-GR" altLang="el-GR" dirty="0" smtClean="0"/>
              <a:t>χαρακτηρίζουν τα αποθέματα θεωρούνται</a:t>
            </a:r>
          </a:p>
          <a:p>
            <a:pPr marL="609600" indent="-609600" eaLnBrk="1" hangingPunct="1">
              <a:lnSpc>
                <a:spcPct val="90000"/>
              </a:lnSpc>
              <a:buFontTx/>
              <a:buNone/>
            </a:pPr>
            <a:r>
              <a:rPr lang="el-GR" altLang="el-GR" dirty="0" smtClean="0"/>
              <a:t>Ικανοποιητικές.</a:t>
            </a:r>
          </a:p>
          <a:p>
            <a:pPr marL="609600" indent="-609600" eaLnBrk="1" hangingPunct="1">
              <a:lnSpc>
                <a:spcPct val="90000"/>
              </a:lnSpc>
              <a:buFontTx/>
              <a:buNone/>
            </a:pPr>
            <a:r>
              <a:rPr lang="el-GR" altLang="el-GR" dirty="0" smtClean="0"/>
              <a:t>Αποθέματα / Πωλήσεις = 12%-20%</a:t>
            </a:r>
          </a:p>
          <a:p>
            <a:pPr marL="609600" indent="-609600" eaLnBrk="1" hangingPunct="1">
              <a:lnSpc>
                <a:spcPct val="90000"/>
              </a:lnSpc>
              <a:buFontTx/>
              <a:buNone/>
            </a:pPr>
            <a:r>
              <a:rPr lang="el-GR" altLang="el-GR" dirty="0" smtClean="0"/>
              <a:t>Αποθέματα / Συνολικό Ενεργητικό = 16%-30%</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274638"/>
            <a:ext cx="8229600" cy="490537"/>
          </a:xfrm>
        </p:spPr>
        <p:txBody>
          <a:bodyPr/>
          <a:lstStyle/>
          <a:p>
            <a:pPr eaLnBrk="1" hangingPunct="1"/>
            <a:r>
              <a:rPr lang="el-GR" altLang="el-GR" sz="3600" b="1" dirty="0" smtClean="0"/>
              <a:t>ΔΙΑΧΕΙΡΙΣΗ ΥΨΟΥΣ ΑΠΟΘΕΜΑΤΩΝ</a:t>
            </a:r>
          </a:p>
        </p:txBody>
      </p:sp>
      <p:sp>
        <p:nvSpPr>
          <p:cNvPr id="198659" name="Rectangle 3"/>
          <p:cNvSpPr>
            <a:spLocks noGrp="1" noChangeArrowheads="1"/>
          </p:cNvSpPr>
          <p:nvPr>
            <p:ph type="body" idx="1"/>
          </p:nvPr>
        </p:nvSpPr>
        <p:spPr>
          <a:xfrm>
            <a:off x="0" y="981075"/>
            <a:ext cx="9144000" cy="5616575"/>
          </a:xfrm>
        </p:spPr>
        <p:txBody>
          <a:bodyPr/>
          <a:lstStyle/>
          <a:p>
            <a:pPr marL="533400" indent="-533400" algn="just" eaLnBrk="1" hangingPunct="1">
              <a:lnSpc>
                <a:spcPct val="90000"/>
              </a:lnSpc>
              <a:buFontTx/>
              <a:buNone/>
            </a:pPr>
            <a:r>
              <a:rPr lang="el-GR" altLang="el-GR" sz="2600" b="1" dirty="0" smtClean="0"/>
              <a:t>1) </a:t>
            </a:r>
            <a:r>
              <a:rPr lang="el-GR" altLang="el-GR" sz="2600" dirty="0" smtClean="0"/>
              <a:t>Πρέπει να υπάρχει ένα </a:t>
            </a:r>
            <a:r>
              <a:rPr lang="el-GR" altLang="el-GR" sz="2600" b="1" u="sng" dirty="0" smtClean="0"/>
              <a:t>βασικό απόθεμα</a:t>
            </a:r>
            <a:r>
              <a:rPr lang="el-GR" altLang="el-GR" sz="2600" dirty="0" smtClean="0"/>
              <a:t> για την</a:t>
            </a:r>
          </a:p>
          <a:p>
            <a:pPr marL="533400" indent="-533400" algn="just" eaLnBrk="1" hangingPunct="1">
              <a:lnSpc>
                <a:spcPct val="90000"/>
              </a:lnSpc>
              <a:buFontTx/>
              <a:buNone/>
            </a:pPr>
            <a:r>
              <a:rPr lang="el-GR" altLang="el-GR" sz="2600" dirty="0" smtClean="0"/>
              <a:t>εξισορρόπηση των εισροών και εκροών των προϊόντων.</a:t>
            </a:r>
          </a:p>
          <a:p>
            <a:pPr marL="533400" indent="-533400" algn="just" eaLnBrk="1" hangingPunct="1">
              <a:lnSpc>
                <a:spcPct val="90000"/>
              </a:lnSpc>
              <a:buFontTx/>
              <a:buNone/>
            </a:pPr>
            <a:r>
              <a:rPr lang="el-GR" altLang="el-GR" sz="2600" b="1" dirty="0" smtClean="0"/>
              <a:t>2)</a:t>
            </a:r>
            <a:r>
              <a:rPr lang="el-GR" altLang="el-GR" sz="2600" dirty="0" smtClean="0"/>
              <a:t> Επειδή πάντα μπορεί να συμβεί το απρόβλεπτο είναι</a:t>
            </a:r>
          </a:p>
          <a:p>
            <a:pPr marL="533400" indent="-533400" algn="just" eaLnBrk="1" hangingPunct="1">
              <a:lnSpc>
                <a:spcPct val="90000"/>
              </a:lnSpc>
              <a:buFontTx/>
              <a:buNone/>
            </a:pPr>
            <a:r>
              <a:rPr lang="el-GR" altLang="el-GR" sz="2600" dirty="0" smtClean="0"/>
              <a:t>απαραίτητο να υπάρχουν </a:t>
            </a:r>
            <a:r>
              <a:rPr lang="el-GR" altLang="el-GR" sz="2600" b="1" u="sng" dirty="0" smtClean="0"/>
              <a:t>αποθέματα ασφαλείας</a:t>
            </a:r>
            <a:r>
              <a:rPr lang="el-GR" altLang="el-GR" sz="2600" dirty="0" smtClean="0"/>
              <a:t> που να</a:t>
            </a:r>
          </a:p>
          <a:p>
            <a:pPr marL="533400" indent="-533400" algn="just" eaLnBrk="1" hangingPunct="1">
              <a:lnSpc>
                <a:spcPct val="90000"/>
              </a:lnSpc>
              <a:buFontTx/>
              <a:buNone/>
            </a:pPr>
            <a:r>
              <a:rPr lang="el-GR" altLang="el-GR" sz="2600" dirty="0" smtClean="0"/>
              <a:t>αντιπροσωπεύουν το μικρό πλεόνασμα που απαιτείται</a:t>
            </a:r>
          </a:p>
          <a:p>
            <a:pPr marL="533400" indent="-533400" algn="just" eaLnBrk="1" hangingPunct="1">
              <a:lnSpc>
                <a:spcPct val="90000"/>
              </a:lnSpc>
              <a:buFontTx/>
              <a:buNone/>
            </a:pPr>
            <a:r>
              <a:rPr lang="el-GR" altLang="el-GR" sz="2600" dirty="0" smtClean="0"/>
              <a:t>για την αποφυγή του κόστους που συνεπάγεται η</a:t>
            </a:r>
          </a:p>
          <a:p>
            <a:pPr marL="533400" indent="-533400" algn="just" eaLnBrk="1" hangingPunct="1">
              <a:lnSpc>
                <a:spcPct val="90000"/>
              </a:lnSpc>
              <a:buFontTx/>
              <a:buNone/>
            </a:pPr>
            <a:r>
              <a:rPr lang="el-GR" altLang="el-GR" sz="2600" dirty="0" smtClean="0"/>
              <a:t>αδυναμία κάλυψης τρεχουσών αναγκών.</a:t>
            </a:r>
          </a:p>
          <a:p>
            <a:pPr marL="533400" indent="-533400" algn="just" eaLnBrk="1" hangingPunct="1">
              <a:lnSpc>
                <a:spcPct val="90000"/>
              </a:lnSpc>
              <a:buFontTx/>
              <a:buNone/>
            </a:pPr>
            <a:r>
              <a:rPr lang="el-GR" altLang="el-GR" sz="2600" b="1" dirty="0" smtClean="0"/>
              <a:t>3)</a:t>
            </a:r>
            <a:r>
              <a:rPr lang="el-GR" altLang="el-GR" sz="2600" dirty="0" smtClean="0"/>
              <a:t> Μπορεί να χρειασθούν αποθέματα για την κάλυψη</a:t>
            </a:r>
          </a:p>
          <a:p>
            <a:pPr marL="533400" indent="-533400" algn="just" eaLnBrk="1" hangingPunct="1">
              <a:lnSpc>
                <a:spcPct val="90000"/>
              </a:lnSpc>
              <a:buFontTx/>
              <a:buNone/>
            </a:pPr>
            <a:r>
              <a:rPr lang="el-GR" altLang="el-GR" sz="2600" dirty="0" smtClean="0"/>
              <a:t>μελλοντικών αυξήσεων της δραστηριότητας. Τα αποθέματα</a:t>
            </a:r>
          </a:p>
          <a:p>
            <a:pPr marL="533400" indent="-533400" algn="just" eaLnBrk="1" hangingPunct="1">
              <a:lnSpc>
                <a:spcPct val="90000"/>
              </a:lnSpc>
              <a:buFontTx/>
              <a:buNone/>
            </a:pPr>
            <a:r>
              <a:rPr lang="el-GR" altLang="el-GR" sz="2600" dirty="0" smtClean="0"/>
              <a:t>αυτά καλούνται </a:t>
            </a:r>
            <a:r>
              <a:rPr lang="el-GR" altLang="el-GR" sz="2600" b="1" u="sng" dirty="0" smtClean="0"/>
              <a:t>αποθέματα προσδοκιών</a:t>
            </a:r>
            <a:r>
              <a:rPr lang="el-GR" altLang="el-GR" sz="2600" dirty="0" smtClean="0"/>
              <a:t> και σχετίζονται με</a:t>
            </a:r>
          </a:p>
          <a:p>
            <a:pPr marL="533400" indent="-533400" algn="just" eaLnBrk="1" hangingPunct="1">
              <a:lnSpc>
                <a:spcPct val="90000"/>
              </a:lnSpc>
              <a:buFontTx/>
              <a:buNone/>
            </a:pPr>
            <a:r>
              <a:rPr lang="el-GR" altLang="el-GR" sz="2600" dirty="0" smtClean="0"/>
              <a:t>την αναγνώριση του γεγονότος ότι για κάθε αγορά υπάρχει</a:t>
            </a:r>
          </a:p>
          <a:p>
            <a:pPr marL="533400" indent="-533400" algn="just" eaLnBrk="1" hangingPunct="1">
              <a:lnSpc>
                <a:spcPct val="90000"/>
              </a:lnSpc>
              <a:buFontTx/>
              <a:buNone/>
            </a:pPr>
            <a:r>
              <a:rPr lang="el-GR" altLang="el-GR" sz="2600" dirty="0" smtClean="0"/>
              <a:t>ένα άριστο ύψος αγοραζόμενης ποσότητας, που ονομάζεται</a:t>
            </a:r>
          </a:p>
          <a:p>
            <a:pPr marL="533400" indent="-533400" algn="just" eaLnBrk="1" hangingPunct="1">
              <a:lnSpc>
                <a:spcPct val="90000"/>
              </a:lnSpc>
              <a:buFontTx/>
              <a:buNone/>
            </a:pPr>
            <a:r>
              <a:rPr lang="el-GR" altLang="el-GR" sz="2600" b="1" i="1" dirty="0" smtClean="0"/>
              <a:t>οικονομικό μέγεθος παραγγελίας.   </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179388" y="981075"/>
            <a:ext cx="8569325" cy="5473700"/>
          </a:xfrm>
        </p:spPr>
        <p:txBody>
          <a:bodyPr/>
          <a:lstStyle/>
          <a:p>
            <a:pPr marL="566738" lvl="1" indent="-373063" algn="just">
              <a:lnSpc>
                <a:spcPct val="90000"/>
              </a:lnSpc>
              <a:buFontTx/>
              <a:buBlip>
                <a:blip r:embed="rId3"/>
              </a:buBlip>
            </a:pPr>
            <a:r>
              <a:rPr lang="el-GR" altLang="el-GR" dirty="0" smtClean="0">
                <a:latin typeface="Times New Roman" pitchFamily="18" charset="0"/>
              </a:rPr>
              <a:t>Οι παραγγελίες παραδίδονται άμεσα, ενώ δεν διατηρείται απόθεμα ασφαλείας και δεν επιτρέπεται να παρατηρηθεί έλλειψη αποθεμάτων με τις γνωστές συνέπειες. </a:t>
            </a:r>
          </a:p>
          <a:p>
            <a:pPr marL="566738" lvl="1" indent="-373063" algn="just">
              <a:lnSpc>
                <a:spcPct val="90000"/>
              </a:lnSpc>
              <a:buFontTx/>
              <a:buBlip>
                <a:blip r:embed="rId3"/>
              </a:buBlip>
            </a:pPr>
            <a:r>
              <a:rPr lang="el-GR" altLang="el-GR" dirty="0" smtClean="0">
                <a:latin typeface="Times New Roman" pitchFamily="18" charset="0"/>
              </a:rPr>
              <a:t>Το κόστος διατήρησης αποθέματος, το κόστος παραγγελίας και η ζήτηση ή ανάλωση του αποθέματος αποτελούν σταθερές παραμέτρους διαχρονικά, με γνωστές τιμές. </a:t>
            </a:r>
          </a:p>
          <a:p>
            <a:pPr marL="566738" lvl="1" indent="-373063" algn="just">
              <a:lnSpc>
                <a:spcPct val="90000"/>
              </a:lnSpc>
              <a:buFontTx/>
              <a:buBlip>
                <a:blip r:embed="rId3"/>
              </a:buBlip>
            </a:pPr>
            <a:r>
              <a:rPr lang="el-GR" altLang="el-GR" dirty="0" smtClean="0">
                <a:latin typeface="Times New Roman" pitchFamily="18" charset="0"/>
              </a:rPr>
              <a:t>Γνωστό είναι και το ύψος των  πωλήσεων, αφού πραγματοποιούνται ακριβείς προβλέψεις.</a:t>
            </a:r>
          </a:p>
          <a:p>
            <a:pPr marL="566738" lvl="1" indent="-373063" algn="just">
              <a:lnSpc>
                <a:spcPct val="90000"/>
              </a:lnSpc>
              <a:buFontTx/>
              <a:buBlip>
                <a:blip r:embed="rId3"/>
              </a:buBlip>
            </a:pPr>
            <a:r>
              <a:rPr lang="el-GR" altLang="el-GR" dirty="0" smtClean="0">
                <a:latin typeface="Times New Roman" pitchFamily="18" charset="0"/>
              </a:rPr>
              <a:t>Το απόθεμα και η παραγωγική διαδικασία κατανέμονται ομοιόμορφα κατά τη διάρκεια του κύκλου. </a:t>
            </a:r>
          </a:p>
        </p:txBody>
      </p:sp>
      <p:sp>
        <p:nvSpPr>
          <p:cNvPr id="199683" name="Rectangle 5"/>
          <p:cNvSpPr>
            <a:spLocks noChangeArrowheads="1"/>
          </p:cNvSpPr>
          <p:nvPr/>
        </p:nvSpPr>
        <p:spPr bwMode="auto">
          <a:xfrm>
            <a:off x="0" y="163513"/>
            <a:ext cx="9144000" cy="576262"/>
          </a:xfrm>
          <a:prstGeom prst="rect">
            <a:avLst/>
          </a:prstGeom>
          <a:noFill/>
          <a:ln w="9525">
            <a:noFill/>
            <a:miter lim="800000"/>
            <a:headEnd/>
            <a:tailEnd/>
          </a:ln>
        </p:spPr>
        <p:txBody>
          <a:bodyPr/>
          <a:lstStyle/>
          <a:p>
            <a:pPr algn="just">
              <a:lnSpc>
                <a:spcPct val="90000"/>
              </a:lnSpc>
              <a:spcBef>
                <a:spcPct val="20000"/>
              </a:spcBef>
              <a:buClr>
                <a:schemeClr val="hlink"/>
              </a:buClr>
              <a:buSzPct val="90000"/>
              <a:buFont typeface="Wingdings" pitchFamily="2" charset="2"/>
              <a:buNone/>
            </a:pPr>
            <a:r>
              <a:rPr lang="el-GR" altLang="el-GR" sz="3000" b="1" dirty="0">
                <a:solidFill>
                  <a:srgbClr val="0000CC"/>
                </a:solidFill>
                <a:latin typeface="Times New Roman" pitchFamily="18" charset="0"/>
              </a:rPr>
              <a:t>Το υπόδειγμα οικονομικής ποσότητας παραγγελίας βασίζεται στις ακόλουθες υποθέσεις:</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3 - Θέση αριθμού διαφάνειας"/>
          <p:cNvSpPr>
            <a:spLocks noGrp="1"/>
          </p:cNvSpPr>
          <p:nvPr>
            <p:ph type="sldNum" sz="quarter" idx="12"/>
          </p:nvPr>
        </p:nvSpPr>
        <p:spPr>
          <a:xfrm>
            <a:off x="457200" y="6245225"/>
            <a:ext cx="2133600" cy="476250"/>
          </a:xfrm>
          <a:noFill/>
        </p:spPr>
        <p:txBody>
          <a:bodyPr/>
          <a:lstStyle/>
          <a:p>
            <a:pPr algn="l"/>
            <a:fld id="{455FB823-DE40-484A-906E-2C9C8A059588}" type="slidenum">
              <a:rPr lang="el-GR" altLang="el-GR" smtClean="0">
                <a:latin typeface="Arial" pitchFamily="34" charset="0"/>
              </a:rPr>
              <a:pPr algn="l"/>
              <a:t>427</a:t>
            </a:fld>
            <a:endParaRPr lang="el-GR" altLang="el-GR" dirty="0" smtClean="0">
              <a:latin typeface="Arial" pitchFamily="34" charset="0"/>
            </a:endParaRPr>
          </a:p>
        </p:txBody>
      </p:sp>
      <p:sp>
        <p:nvSpPr>
          <p:cNvPr id="200707" name="Rectangle 2"/>
          <p:cNvSpPr>
            <a:spLocks noGrp="1" noChangeArrowheads="1"/>
          </p:cNvSpPr>
          <p:nvPr>
            <p:ph type="title"/>
          </p:nvPr>
        </p:nvSpPr>
        <p:spPr>
          <a:xfrm>
            <a:off x="0" y="196850"/>
            <a:ext cx="9144000" cy="504825"/>
          </a:xfrm>
          <a:noFill/>
        </p:spPr>
        <p:txBody>
          <a:bodyPr anchor="t"/>
          <a:lstStyle/>
          <a:p>
            <a:r>
              <a:rPr lang="el-GR" altLang="el-GR" sz="3600" b="1" dirty="0" smtClean="0">
                <a:latin typeface="Times New Roman" pitchFamily="18" charset="0"/>
              </a:rPr>
              <a:t>Σημείο Παραγγελίας</a:t>
            </a:r>
            <a:endParaRPr lang="el-GR" altLang="el-GR" sz="3600" dirty="0" smtClean="0">
              <a:latin typeface="Times New Roman" pitchFamily="18" charset="0"/>
            </a:endParaRPr>
          </a:p>
        </p:txBody>
      </p:sp>
      <p:sp>
        <p:nvSpPr>
          <p:cNvPr id="200708" name="Rectangle 3"/>
          <p:cNvSpPr>
            <a:spLocks noGrp="1" noChangeArrowheads="1"/>
          </p:cNvSpPr>
          <p:nvPr>
            <p:ph type="body" idx="1"/>
          </p:nvPr>
        </p:nvSpPr>
        <p:spPr>
          <a:xfrm>
            <a:off x="468313" y="1374775"/>
            <a:ext cx="8229600" cy="3959225"/>
          </a:xfrm>
        </p:spPr>
        <p:txBody>
          <a:bodyPr/>
          <a:lstStyle/>
          <a:p>
            <a:pPr marL="0" indent="0" algn="just">
              <a:buFont typeface="Wingdings" pitchFamily="2" charset="2"/>
              <a:buNone/>
            </a:pPr>
            <a:r>
              <a:rPr lang="el-GR" altLang="el-GR" sz="2800" dirty="0" smtClean="0">
                <a:latin typeface="Times New Roman" pitchFamily="18" charset="0"/>
              </a:rPr>
              <a:t>Σημείο παραγγελίας (</a:t>
            </a:r>
            <a:r>
              <a:rPr lang="en-US" altLang="el-GR" sz="2800" dirty="0" smtClean="0">
                <a:latin typeface="Times New Roman" pitchFamily="18" charset="0"/>
              </a:rPr>
              <a:t>order point</a:t>
            </a:r>
            <a:r>
              <a:rPr lang="el-GR" altLang="el-GR" sz="2800" dirty="0" smtClean="0">
                <a:latin typeface="Times New Roman" pitchFamily="18" charset="0"/>
              </a:rPr>
              <a:t>)</a:t>
            </a:r>
            <a:r>
              <a:rPr lang="el-GR" altLang="el-GR" sz="2800" b="1" dirty="0" smtClean="0">
                <a:latin typeface="Times New Roman" pitchFamily="18" charset="0"/>
              </a:rPr>
              <a:t> </a:t>
            </a:r>
            <a:r>
              <a:rPr lang="el-GR" altLang="el-GR" sz="2800" dirty="0" smtClean="0">
                <a:latin typeface="Times New Roman" pitchFamily="18" charset="0"/>
              </a:rPr>
              <a:t>είναι το μέγεθος του αποθέματος κατά το οποίο θα πρέπει να γίνει η νέα παραγγελία αποθέματος. Δηλαδή η νέα παραγγελία θα γίνει μόλις το απόθεμα μειωθεί σε αυτό το επίπεδο. </a:t>
            </a:r>
            <a:r>
              <a:rPr lang="el-GR" altLang="el-GR" sz="2800" dirty="0" smtClean="0">
                <a:latin typeface="Times New Roman" pitchFamily="18" charset="0"/>
                <a:cs typeface="Times New Roman" pitchFamily="18" charset="0"/>
              </a:rPr>
              <a:t>Γενικά, το σημείο παραγγελίας καθορίζεται από δύο παράγοντες: το απόθεμα που καταναλώνεται στο χρόνο παράδοσης και το απόθεμα ασφαλείας. Το απόθεμα που χρησιμοποιείται στο χρόνο παράδοσης είναι το απόθεμα που απαιτείται από τη στιγμή που δίνεται η παραγγελία μέχρι τη στιγμή που παραλαμβάνεται η παραγγελία. </a:t>
            </a:r>
            <a:endParaRPr lang="el-GR" altLang="el-GR" sz="2800" dirty="0" smtClean="0">
              <a:latin typeface="Times New Roman" pitchFamily="18" charset="0"/>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3 - Θέση αριθμού διαφάνειας"/>
          <p:cNvSpPr>
            <a:spLocks noGrp="1"/>
          </p:cNvSpPr>
          <p:nvPr>
            <p:ph type="sldNum" sz="quarter" idx="12"/>
          </p:nvPr>
        </p:nvSpPr>
        <p:spPr>
          <a:xfrm>
            <a:off x="457200" y="6245225"/>
            <a:ext cx="2133600" cy="476250"/>
          </a:xfrm>
          <a:noFill/>
        </p:spPr>
        <p:txBody>
          <a:bodyPr/>
          <a:lstStyle/>
          <a:p>
            <a:pPr algn="l"/>
            <a:fld id="{694B0E0F-90C2-4CC6-A7D5-FD0580BF0929}" type="slidenum">
              <a:rPr lang="el-GR" altLang="el-GR" smtClean="0">
                <a:latin typeface="Arial" pitchFamily="34" charset="0"/>
              </a:rPr>
              <a:pPr algn="l"/>
              <a:t>428</a:t>
            </a:fld>
            <a:endParaRPr lang="el-GR" altLang="el-GR" dirty="0" smtClean="0">
              <a:latin typeface="Arial" pitchFamily="34" charset="0"/>
            </a:endParaRPr>
          </a:p>
        </p:txBody>
      </p:sp>
      <p:sp>
        <p:nvSpPr>
          <p:cNvPr id="201731" name="Rectangle 5"/>
          <p:cNvSpPr>
            <a:spLocks noChangeArrowheads="1"/>
          </p:cNvSpPr>
          <p:nvPr/>
        </p:nvSpPr>
        <p:spPr bwMode="auto">
          <a:xfrm>
            <a:off x="250825" y="1484313"/>
            <a:ext cx="8662988" cy="2246312"/>
          </a:xfrm>
          <a:prstGeom prst="rect">
            <a:avLst/>
          </a:prstGeom>
          <a:noFill/>
          <a:ln w="9525">
            <a:noFill/>
            <a:miter lim="800000"/>
            <a:headEnd/>
            <a:tailEnd/>
          </a:ln>
        </p:spPr>
        <p:txBody>
          <a:bodyPr>
            <a:spAutoFit/>
          </a:bodyPr>
          <a:lstStyle/>
          <a:p>
            <a:pPr algn="just">
              <a:spcBef>
                <a:spcPct val="50000"/>
              </a:spcBef>
            </a:pPr>
            <a:r>
              <a:rPr lang="el-GR" altLang="el-GR" sz="2800" dirty="0">
                <a:latin typeface="Times New Roman" pitchFamily="18" charset="0"/>
                <a:cs typeface="Times New Roman" pitchFamily="18" charset="0"/>
              </a:rPr>
              <a:t>Το απόθεμα ασφαλείας είναι το απόθεμα που απαιτείται για να ικανοποιηθεί οποιαδήποτε ασυνήθιστα μεγάλη και απρόβλεπτη ζήτηση αποθέματος κατά το χρονικό διάστημα που μεσολαβεί μέχρι την παράδοση του νέου αποθέματος.</a:t>
            </a:r>
            <a:r>
              <a:rPr lang="en-US" altLang="el-GR" sz="2800" dirty="0">
                <a:latin typeface="Times New Roman" pitchFamily="18" charset="0"/>
                <a:cs typeface="Times New Roman" pitchFamily="18" charset="0"/>
              </a:rPr>
              <a:t> </a:t>
            </a:r>
            <a:r>
              <a:rPr lang="el-GR" altLang="el-GR" sz="2800" dirty="0">
                <a:latin typeface="Times New Roman" pitchFamily="18" charset="0"/>
                <a:cs typeface="Times New Roman" pitchFamily="18" charset="0"/>
              </a:rPr>
              <a:t>Δηλαδή:</a:t>
            </a:r>
          </a:p>
        </p:txBody>
      </p:sp>
      <p:sp>
        <p:nvSpPr>
          <p:cNvPr id="201732" name="Rectangle 7"/>
          <p:cNvSpPr>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ctr">
              <a:spcBef>
                <a:spcPct val="50000"/>
              </a:spcBef>
            </a:pPr>
            <a:r>
              <a:rPr lang="el-GR" altLang="el-GR" sz="3600" b="1" dirty="0">
                <a:latin typeface="Times New Roman" pitchFamily="18" charset="0"/>
                <a:cs typeface="Times New Roman" pitchFamily="18" charset="0"/>
              </a:rPr>
              <a:t>Απόθεμα Ασφαλείας</a:t>
            </a:r>
            <a:r>
              <a:rPr lang="el-GR" altLang="el-GR" sz="2800" b="1" dirty="0">
                <a:latin typeface="Times New Roman" pitchFamily="18" charset="0"/>
                <a:cs typeface="Times New Roman" pitchFamily="18" charset="0"/>
              </a:rPr>
              <a:t> (1)</a:t>
            </a:r>
            <a:endParaRPr lang="el-GR" altLang="el-GR" sz="3600" b="1" dirty="0">
              <a:latin typeface="Times New Roman" pitchFamily="18" charset="0"/>
              <a:cs typeface="Times New Roman" pitchFamily="18" charset="0"/>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3 - Θέση αριθμού διαφάνειας"/>
          <p:cNvSpPr>
            <a:spLocks noGrp="1"/>
          </p:cNvSpPr>
          <p:nvPr>
            <p:ph type="sldNum" sz="quarter" idx="12"/>
          </p:nvPr>
        </p:nvSpPr>
        <p:spPr>
          <a:xfrm>
            <a:off x="457200" y="6245225"/>
            <a:ext cx="2133600" cy="476250"/>
          </a:xfrm>
          <a:noFill/>
        </p:spPr>
        <p:txBody>
          <a:bodyPr/>
          <a:lstStyle/>
          <a:p>
            <a:pPr algn="l"/>
            <a:fld id="{BE7C05C9-5933-469E-B3C0-5BBF99AEE34A}" type="slidenum">
              <a:rPr lang="el-GR" altLang="el-GR" smtClean="0">
                <a:latin typeface="Arial" pitchFamily="34" charset="0"/>
              </a:rPr>
              <a:pPr algn="l"/>
              <a:t>429</a:t>
            </a:fld>
            <a:endParaRPr lang="el-GR" altLang="el-GR" dirty="0" smtClean="0">
              <a:latin typeface="Arial" pitchFamily="34" charset="0"/>
            </a:endParaRPr>
          </a:p>
        </p:txBody>
      </p:sp>
      <p:graphicFrame>
        <p:nvGraphicFramePr>
          <p:cNvPr id="43045" name="Group 37"/>
          <p:cNvGraphicFramePr>
            <a:graphicFrameLocks noGrp="1"/>
          </p:cNvGraphicFramePr>
          <p:nvPr>
            <p:ph type="tbl" idx="1"/>
          </p:nvPr>
        </p:nvGraphicFramePr>
        <p:xfrm>
          <a:off x="323850" y="1125538"/>
          <a:ext cx="8589962" cy="1447800"/>
        </p:xfrm>
        <a:graphic>
          <a:graphicData uri="http://schemas.openxmlformats.org/drawingml/2006/table">
            <a:tbl>
              <a:tblPr/>
              <a:tblGrid>
                <a:gridCol w="2067954"/>
                <a:gridCol w="397683"/>
                <a:gridCol w="3897298"/>
                <a:gridCol w="397683"/>
                <a:gridCol w="1829344"/>
              </a:tblGrid>
              <a:tr h="1447800">
                <a:tc>
                  <a:txBody>
                    <a:bodyPr/>
                    <a:lstStyle/>
                    <a:p>
                      <a:pPr marL="0" marR="0" lvl="0" indent="0" algn="ctr" defTabSz="914400" rtl="0" eaLnBrk="1" fontAlgn="base" latinLnBrk="0" hangingPunct="1">
                        <a:lnSpc>
                          <a:spcPct val="13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Σημείο παραγγελίας</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Απόθεμα που καταναλώνεται στο χρόνο παράδοσης</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Απόθεμα </a:t>
                      </a:r>
                      <a:r>
                        <a:rPr kumimoji="0" lang="el-GR" sz="2800" b="0" i="0" u="none" strike="noStrike" cap="none" normalizeH="0" baseline="0" dirty="0" smtClean="0">
                          <a:ln>
                            <a:noFill/>
                          </a:ln>
                          <a:solidFill>
                            <a:schemeClr val="tx1"/>
                          </a:solidFill>
                          <a:effectLst/>
                          <a:latin typeface="Times New Roman" pitchFamily="18" charset="0"/>
                        </a:rPr>
                        <a:t>ασφαλείας </a:t>
                      </a: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090" name="Group 82"/>
          <p:cNvGraphicFramePr>
            <a:graphicFrameLocks noGrp="1"/>
          </p:cNvGraphicFramePr>
          <p:nvPr/>
        </p:nvGraphicFramePr>
        <p:xfrm>
          <a:off x="323850" y="3500438"/>
          <a:ext cx="8661399" cy="1447800"/>
        </p:xfrm>
        <a:graphic>
          <a:graphicData uri="http://schemas.openxmlformats.org/drawingml/2006/table">
            <a:tbl>
              <a:tblPr/>
              <a:tblGrid>
                <a:gridCol w="3448520"/>
                <a:gridCol w="561387"/>
                <a:gridCol w="2405944"/>
                <a:gridCol w="400991"/>
                <a:gridCol w="1844557"/>
              </a:tblGrid>
              <a:tr h="1447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Απόθεμα που καταναλώνεται στο χρόνο παράδοσης</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Ημέρες αναπλήρωσης αποθέματος</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2800" b="0" i="0" u="none" strike="noStrike" cap="none" normalizeH="0" baseline="0" dirty="0" smtClean="0">
                        <a:ln>
                          <a:noFill/>
                        </a:ln>
                        <a:solidFill>
                          <a:schemeClr val="tx1"/>
                        </a:solidFill>
                        <a:effectLst/>
                        <a:latin typeface="Times New Roman" pitchFamily="18" charset="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Ημερήσια χρήση</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2783" name="Rectangle 83"/>
          <p:cNvSpPr>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ctr">
              <a:spcBef>
                <a:spcPct val="50000"/>
              </a:spcBef>
            </a:pPr>
            <a:r>
              <a:rPr lang="el-GR" altLang="el-GR" sz="3600" b="1" dirty="0">
                <a:latin typeface="Times New Roman" pitchFamily="18" charset="0"/>
                <a:cs typeface="Times New Roman" pitchFamily="18" charset="0"/>
              </a:rPr>
              <a:t>Απόθεμα Ασφαλείας</a:t>
            </a:r>
            <a:r>
              <a:rPr lang="el-GR" altLang="el-GR" sz="2800" b="1" dirty="0">
                <a:latin typeface="Times New Roman" pitchFamily="18" charset="0"/>
                <a:cs typeface="Times New Roman" pitchFamily="18" charset="0"/>
              </a:rPr>
              <a:t> (2)</a:t>
            </a:r>
            <a:endParaRPr lang="el-GR" altLang="el-GR" sz="3600" b="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0" y="0"/>
            <a:ext cx="9144000" cy="1143000"/>
          </a:xfrm>
          <a:solidFill>
            <a:schemeClr val="bg1"/>
          </a:solidFill>
        </p:spPr>
        <p:txBody>
          <a:bodyPr/>
          <a:lstStyle/>
          <a:p>
            <a:pPr eaLnBrk="1" hangingPunct="1"/>
            <a:r>
              <a:rPr lang="el-GR" altLang="el-GR" b="1" dirty="0" smtClean="0">
                <a:solidFill>
                  <a:srgbClr val="000000"/>
                </a:solidFill>
                <a:latin typeface="Bookman Old Style" pitchFamily="18" charset="0"/>
                <a:cs typeface="Times New Roman" pitchFamily="18" charset="0"/>
              </a:rPr>
              <a:t>Σταθερότητα των πωλήσεων</a:t>
            </a:r>
            <a:r>
              <a:rPr lang="el-GR" altLang="el-GR" dirty="0" smtClean="0">
                <a:solidFill>
                  <a:srgbClr val="000000"/>
                </a:solidFill>
                <a:latin typeface="Bookman Old Style" pitchFamily="18" charset="0"/>
                <a:cs typeface="Times New Roman" pitchFamily="18" charset="0"/>
              </a:rPr>
              <a:t> </a:t>
            </a:r>
            <a:endParaRPr lang="en-GB" altLang="el-GR" dirty="0" smtClean="0">
              <a:solidFill>
                <a:srgbClr val="000000"/>
              </a:solidFill>
              <a:latin typeface="Bookman Old Style" pitchFamily="18" charset="0"/>
              <a:cs typeface="Times New Roman" pitchFamily="18" charset="0"/>
            </a:endParaRPr>
          </a:p>
        </p:txBody>
      </p:sp>
      <p:sp>
        <p:nvSpPr>
          <p:cNvPr id="248835" name="Rectangle 3"/>
          <p:cNvSpPr>
            <a:spLocks noGrp="1" noChangeArrowheads="1"/>
          </p:cNvSpPr>
          <p:nvPr>
            <p:ph idx="1"/>
          </p:nvPr>
        </p:nvSpPr>
        <p:spPr>
          <a:xfrm>
            <a:off x="0" y="1219200"/>
            <a:ext cx="9144000" cy="4114800"/>
          </a:xfrm>
        </p:spPr>
        <p:txBody>
          <a:bodyPr/>
          <a:lstStyle/>
          <a:p>
            <a:pPr algn="just" eaLnBrk="1" hangingPunct="1"/>
            <a:r>
              <a:rPr lang="el-GR" altLang="el-GR" dirty="0" smtClean="0">
                <a:solidFill>
                  <a:srgbClr val="000000"/>
                </a:solidFill>
                <a:latin typeface="Bookman Old Style" pitchFamily="18" charset="0"/>
              </a:rPr>
              <a:t>Γ</a:t>
            </a:r>
            <a:r>
              <a:rPr lang="el-GR" altLang="el-GR" dirty="0" smtClean="0">
                <a:solidFill>
                  <a:srgbClr val="000000"/>
                </a:solidFill>
                <a:latin typeface="Bookman Old Style" pitchFamily="18" charset="0"/>
                <a:cs typeface="Times New Roman" pitchFamily="18" charset="0"/>
              </a:rPr>
              <a:t>ια παράδειγμα, </a:t>
            </a:r>
            <a:r>
              <a:rPr lang="el-GR" altLang="el-GR" b="1" dirty="0" smtClean="0">
                <a:solidFill>
                  <a:srgbClr val="000000"/>
                </a:solidFill>
                <a:latin typeface="Bookman Old Style" pitchFamily="18" charset="0"/>
                <a:cs typeface="Times New Roman" pitchFamily="18" charset="0"/>
              </a:rPr>
              <a:t>η σταθερότητα των βιομηχανιών κοινής ωφέλειας,</a:t>
            </a:r>
            <a:r>
              <a:rPr lang="el-GR" altLang="el-GR" dirty="0" smtClean="0">
                <a:solidFill>
                  <a:srgbClr val="000000"/>
                </a:solidFill>
                <a:latin typeface="Bookman Old Style" pitchFamily="18" charset="0"/>
                <a:cs typeface="Times New Roman" pitchFamily="18" charset="0"/>
              </a:rPr>
              <a:t> σε συνδυασμό</a:t>
            </a:r>
            <a:r>
              <a:rPr lang="el-GR" altLang="el-GR" dirty="0" smtClean="0">
                <a:solidFill>
                  <a:srgbClr val="000000"/>
                </a:solidFill>
                <a:latin typeface="Bookman Old Style" pitchFamily="18" charset="0"/>
              </a:rPr>
              <a:t> </a:t>
            </a:r>
            <a:r>
              <a:rPr lang="el-GR" altLang="el-GR" dirty="0" smtClean="0">
                <a:solidFill>
                  <a:srgbClr val="000000"/>
                </a:solidFill>
                <a:latin typeface="Bookman Old Style" pitchFamily="18" charset="0"/>
                <a:cs typeface="Times New Roman" pitchFamily="18" charset="0"/>
              </a:rPr>
              <a:t>με τις σχετικά </a:t>
            </a:r>
            <a:r>
              <a:rPr lang="el-GR" altLang="el-GR" b="1" dirty="0" smtClean="0">
                <a:solidFill>
                  <a:srgbClr val="000000"/>
                </a:solidFill>
                <a:latin typeface="Bookman Old Style" pitchFamily="18" charset="0"/>
                <a:cs typeface="Times New Roman" pitchFamily="18" charset="0"/>
              </a:rPr>
              <a:t>ευνοϊκές προοπτικές ανάπτυξης</a:t>
            </a:r>
            <a:r>
              <a:rPr lang="el-GR" altLang="el-GR" dirty="0" smtClean="0">
                <a:solidFill>
                  <a:srgbClr val="000000"/>
                </a:solidFill>
                <a:latin typeface="Bookman Old Style" pitchFamily="18" charset="0"/>
                <a:cs typeface="Times New Roman" pitchFamily="18" charset="0"/>
              </a:rPr>
              <a:t>, κατέληξαν στη δημιουργία </a:t>
            </a:r>
            <a:r>
              <a:rPr lang="el-GR" altLang="el-GR" b="1" dirty="0" smtClean="0">
                <a:solidFill>
                  <a:srgbClr val="000000"/>
                </a:solidFill>
                <a:latin typeface="Bookman Old Style" pitchFamily="18" charset="0"/>
                <a:cs typeface="Times New Roman" pitchFamily="18" charset="0"/>
              </a:rPr>
              <a:t>ψηλών δεικτών μόχλευσης</a:t>
            </a:r>
            <a:r>
              <a:rPr lang="el-GR" altLang="el-GR" dirty="0" smtClean="0">
                <a:solidFill>
                  <a:srgbClr val="000000"/>
                </a:solidFill>
                <a:latin typeface="Bookman Old Style" pitchFamily="18" charset="0"/>
                <a:cs typeface="Times New Roman" pitchFamily="18" charset="0"/>
              </a:rPr>
              <a:t> για το συγκεκριμένο αυτό κλάδο.</a:t>
            </a:r>
          </a:p>
        </p:txBody>
      </p:sp>
    </p:spTree>
  </p:cSld>
  <p:clrMapOvr>
    <a:masterClrMapping/>
  </p:clrMapOvr>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3 - Θέση αριθμού διαφάνειας"/>
          <p:cNvSpPr>
            <a:spLocks noGrp="1"/>
          </p:cNvSpPr>
          <p:nvPr>
            <p:ph type="sldNum" sz="quarter" idx="12"/>
          </p:nvPr>
        </p:nvSpPr>
        <p:spPr>
          <a:xfrm>
            <a:off x="457200" y="6245225"/>
            <a:ext cx="2133600" cy="476250"/>
          </a:xfrm>
          <a:noFill/>
        </p:spPr>
        <p:txBody>
          <a:bodyPr/>
          <a:lstStyle/>
          <a:p>
            <a:pPr algn="l"/>
            <a:fld id="{9D9228C0-8F06-4332-929C-165C8E3AFCFF}" type="slidenum">
              <a:rPr lang="el-GR" altLang="el-GR" smtClean="0">
                <a:latin typeface="Arial" pitchFamily="34" charset="0"/>
              </a:rPr>
              <a:pPr algn="l"/>
              <a:t>430</a:t>
            </a:fld>
            <a:endParaRPr lang="el-GR" altLang="el-GR" dirty="0" smtClean="0">
              <a:latin typeface="Arial" pitchFamily="34" charset="0"/>
            </a:endParaRPr>
          </a:p>
        </p:txBody>
      </p:sp>
      <p:sp>
        <p:nvSpPr>
          <p:cNvPr id="203779" name="Line 35"/>
          <p:cNvSpPr>
            <a:spLocks noChangeShapeType="1"/>
          </p:cNvSpPr>
          <p:nvPr/>
        </p:nvSpPr>
        <p:spPr bwMode="auto">
          <a:xfrm>
            <a:off x="1752600" y="1600200"/>
            <a:ext cx="0" cy="3629025"/>
          </a:xfrm>
          <a:prstGeom prst="line">
            <a:avLst/>
          </a:prstGeom>
          <a:noFill/>
          <a:ln w="9525">
            <a:solidFill>
              <a:schemeClr val="tx1"/>
            </a:solidFill>
            <a:round/>
            <a:headEnd type="arrow" w="med" len="med"/>
            <a:tailEnd/>
          </a:ln>
        </p:spPr>
        <p:txBody>
          <a:bodyPr/>
          <a:lstStyle/>
          <a:p>
            <a:endParaRPr lang="el-GR" dirty="0"/>
          </a:p>
        </p:txBody>
      </p:sp>
      <p:sp>
        <p:nvSpPr>
          <p:cNvPr id="203780" name="Line 36"/>
          <p:cNvSpPr>
            <a:spLocks noChangeShapeType="1"/>
          </p:cNvSpPr>
          <p:nvPr/>
        </p:nvSpPr>
        <p:spPr bwMode="auto">
          <a:xfrm flipH="1">
            <a:off x="1143000" y="5219700"/>
            <a:ext cx="609600" cy="0"/>
          </a:xfrm>
          <a:prstGeom prst="line">
            <a:avLst/>
          </a:prstGeom>
          <a:noFill/>
          <a:ln w="9525">
            <a:solidFill>
              <a:schemeClr val="tx1"/>
            </a:solidFill>
            <a:prstDash val="dash"/>
            <a:round/>
            <a:headEnd/>
            <a:tailEnd/>
          </a:ln>
        </p:spPr>
        <p:txBody>
          <a:bodyPr/>
          <a:lstStyle/>
          <a:p>
            <a:endParaRPr lang="el-GR" dirty="0"/>
          </a:p>
        </p:txBody>
      </p:sp>
      <p:sp>
        <p:nvSpPr>
          <p:cNvPr id="203781" name="Line 37"/>
          <p:cNvSpPr>
            <a:spLocks noChangeShapeType="1"/>
          </p:cNvSpPr>
          <p:nvPr/>
        </p:nvSpPr>
        <p:spPr bwMode="auto">
          <a:xfrm flipH="1" flipV="1">
            <a:off x="1752600" y="2405063"/>
            <a:ext cx="1520825" cy="2144712"/>
          </a:xfrm>
          <a:prstGeom prst="line">
            <a:avLst/>
          </a:prstGeom>
          <a:noFill/>
          <a:ln w="9525">
            <a:solidFill>
              <a:schemeClr val="tx1"/>
            </a:solidFill>
            <a:round/>
            <a:headEnd/>
            <a:tailEnd/>
          </a:ln>
        </p:spPr>
        <p:txBody>
          <a:bodyPr/>
          <a:lstStyle/>
          <a:p>
            <a:endParaRPr lang="el-GR" dirty="0"/>
          </a:p>
        </p:txBody>
      </p:sp>
      <p:sp>
        <p:nvSpPr>
          <p:cNvPr id="203782" name="Line 38"/>
          <p:cNvSpPr>
            <a:spLocks noChangeShapeType="1"/>
          </p:cNvSpPr>
          <p:nvPr/>
        </p:nvSpPr>
        <p:spPr bwMode="auto">
          <a:xfrm>
            <a:off x="1447800" y="3879850"/>
            <a:ext cx="0" cy="669925"/>
          </a:xfrm>
          <a:prstGeom prst="line">
            <a:avLst/>
          </a:prstGeom>
          <a:noFill/>
          <a:ln w="9525">
            <a:solidFill>
              <a:schemeClr val="tx1"/>
            </a:solidFill>
            <a:round/>
            <a:headEnd/>
            <a:tailEnd type="triangle" w="med" len="med"/>
          </a:ln>
        </p:spPr>
        <p:txBody>
          <a:bodyPr/>
          <a:lstStyle/>
          <a:p>
            <a:endParaRPr lang="el-GR" dirty="0"/>
          </a:p>
        </p:txBody>
      </p:sp>
      <p:sp>
        <p:nvSpPr>
          <p:cNvPr id="203783" name="Line 39"/>
          <p:cNvSpPr>
            <a:spLocks noChangeShapeType="1"/>
          </p:cNvSpPr>
          <p:nvPr/>
        </p:nvSpPr>
        <p:spPr bwMode="auto">
          <a:xfrm flipV="1">
            <a:off x="1447800" y="2405063"/>
            <a:ext cx="0" cy="1206500"/>
          </a:xfrm>
          <a:prstGeom prst="line">
            <a:avLst/>
          </a:prstGeom>
          <a:noFill/>
          <a:ln w="9525">
            <a:solidFill>
              <a:schemeClr val="tx1"/>
            </a:solidFill>
            <a:round/>
            <a:headEnd/>
            <a:tailEnd type="triangle" w="med" len="med"/>
          </a:ln>
        </p:spPr>
        <p:txBody>
          <a:bodyPr/>
          <a:lstStyle/>
          <a:p>
            <a:endParaRPr lang="el-GR" dirty="0"/>
          </a:p>
        </p:txBody>
      </p:sp>
      <p:sp>
        <p:nvSpPr>
          <p:cNvPr id="203784" name="Line 40"/>
          <p:cNvSpPr>
            <a:spLocks noChangeShapeType="1"/>
          </p:cNvSpPr>
          <p:nvPr/>
        </p:nvSpPr>
        <p:spPr bwMode="auto">
          <a:xfrm>
            <a:off x="1752600" y="5227638"/>
            <a:ext cx="6088063" cy="0"/>
          </a:xfrm>
          <a:prstGeom prst="line">
            <a:avLst/>
          </a:prstGeom>
          <a:noFill/>
          <a:ln w="9525">
            <a:solidFill>
              <a:schemeClr val="tx1"/>
            </a:solidFill>
            <a:round/>
            <a:headEnd/>
            <a:tailEnd type="arrow" w="med" len="med"/>
          </a:ln>
        </p:spPr>
        <p:txBody>
          <a:bodyPr/>
          <a:lstStyle/>
          <a:p>
            <a:endParaRPr lang="el-GR" dirty="0"/>
          </a:p>
        </p:txBody>
      </p:sp>
      <p:sp>
        <p:nvSpPr>
          <p:cNvPr id="203785" name="Line 41"/>
          <p:cNvSpPr>
            <a:spLocks noChangeShapeType="1"/>
          </p:cNvSpPr>
          <p:nvPr/>
        </p:nvSpPr>
        <p:spPr bwMode="auto">
          <a:xfrm>
            <a:off x="1143000" y="4549775"/>
            <a:ext cx="5632450" cy="0"/>
          </a:xfrm>
          <a:prstGeom prst="line">
            <a:avLst/>
          </a:prstGeom>
          <a:noFill/>
          <a:ln w="9525">
            <a:solidFill>
              <a:schemeClr val="tx1"/>
            </a:solidFill>
            <a:prstDash val="dash"/>
            <a:round/>
            <a:headEnd/>
            <a:tailEnd/>
          </a:ln>
        </p:spPr>
        <p:txBody>
          <a:bodyPr/>
          <a:lstStyle/>
          <a:p>
            <a:endParaRPr lang="el-GR" dirty="0"/>
          </a:p>
        </p:txBody>
      </p:sp>
      <p:sp>
        <p:nvSpPr>
          <p:cNvPr id="203786" name="Line 42"/>
          <p:cNvSpPr>
            <a:spLocks noChangeShapeType="1"/>
          </p:cNvSpPr>
          <p:nvPr/>
        </p:nvSpPr>
        <p:spPr bwMode="auto">
          <a:xfrm>
            <a:off x="1752600" y="3879850"/>
            <a:ext cx="5022850" cy="0"/>
          </a:xfrm>
          <a:prstGeom prst="line">
            <a:avLst/>
          </a:prstGeom>
          <a:noFill/>
          <a:ln w="9525">
            <a:solidFill>
              <a:schemeClr val="tx1"/>
            </a:solidFill>
            <a:prstDash val="dash"/>
            <a:round/>
            <a:headEnd/>
            <a:tailEnd/>
          </a:ln>
        </p:spPr>
        <p:txBody>
          <a:bodyPr/>
          <a:lstStyle/>
          <a:p>
            <a:endParaRPr lang="el-GR" dirty="0"/>
          </a:p>
        </p:txBody>
      </p:sp>
      <p:sp>
        <p:nvSpPr>
          <p:cNvPr id="203787" name="Line 43"/>
          <p:cNvSpPr>
            <a:spLocks noChangeShapeType="1"/>
          </p:cNvSpPr>
          <p:nvPr/>
        </p:nvSpPr>
        <p:spPr bwMode="auto">
          <a:xfrm>
            <a:off x="3273425" y="2405063"/>
            <a:ext cx="0" cy="2144712"/>
          </a:xfrm>
          <a:prstGeom prst="line">
            <a:avLst/>
          </a:prstGeom>
          <a:noFill/>
          <a:ln w="9525">
            <a:solidFill>
              <a:schemeClr val="tx1"/>
            </a:solidFill>
            <a:round/>
            <a:headEnd/>
            <a:tailEnd/>
          </a:ln>
        </p:spPr>
        <p:txBody>
          <a:bodyPr/>
          <a:lstStyle/>
          <a:p>
            <a:endParaRPr lang="el-GR" dirty="0"/>
          </a:p>
        </p:txBody>
      </p:sp>
      <p:sp>
        <p:nvSpPr>
          <p:cNvPr id="203788" name="Line 44"/>
          <p:cNvSpPr>
            <a:spLocks noChangeShapeType="1"/>
          </p:cNvSpPr>
          <p:nvPr/>
        </p:nvSpPr>
        <p:spPr bwMode="auto">
          <a:xfrm>
            <a:off x="5100638" y="2405063"/>
            <a:ext cx="0" cy="2144712"/>
          </a:xfrm>
          <a:prstGeom prst="line">
            <a:avLst/>
          </a:prstGeom>
          <a:noFill/>
          <a:ln w="9525">
            <a:solidFill>
              <a:schemeClr val="tx1"/>
            </a:solidFill>
            <a:round/>
            <a:headEnd/>
            <a:tailEnd/>
          </a:ln>
        </p:spPr>
        <p:txBody>
          <a:bodyPr/>
          <a:lstStyle/>
          <a:p>
            <a:endParaRPr lang="el-GR" dirty="0"/>
          </a:p>
        </p:txBody>
      </p:sp>
      <p:sp>
        <p:nvSpPr>
          <p:cNvPr id="203789" name="Line 45"/>
          <p:cNvSpPr>
            <a:spLocks noChangeShapeType="1"/>
          </p:cNvSpPr>
          <p:nvPr/>
        </p:nvSpPr>
        <p:spPr bwMode="auto">
          <a:xfrm flipH="1" flipV="1">
            <a:off x="3273425" y="2405063"/>
            <a:ext cx="1827213" cy="2144712"/>
          </a:xfrm>
          <a:prstGeom prst="line">
            <a:avLst/>
          </a:prstGeom>
          <a:noFill/>
          <a:ln w="9525">
            <a:solidFill>
              <a:schemeClr val="tx1"/>
            </a:solidFill>
            <a:round/>
            <a:headEnd/>
            <a:tailEnd/>
          </a:ln>
        </p:spPr>
        <p:txBody>
          <a:bodyPr/>
          <a:lstStyle/>
          <a:p>
            <a:endParaRPr lang="el-GR" dirty="0"/>
          </a:p>
        </p:txBody>
      </p:sp>
      <p:sp>
        <p:nvSpPr>
          <p:cNvPr id="203790" name="Line 46"/>
          <p:cNvSpPr>
            <a:spLocks noChangeShapeType="1"/>
          </p:cNvSpPr>
          <p:nvPr/>
        </p:nvSpPr>
        <p:spPr bwMode="auto">
          <a:xfrm flipH="1" flipV="1">
            <a:off x="5100638" y="2405063"/>
            <a:ext cx="912812" cy="1206500"/>
          </a:xfrm>
          <a:prstGeom prst="line">
            <a:avLst/>
          </a:prstGeom>
          <a:noFill/>
          <a:ln w="9525">
            <a:solidFill>
              <a:schemeClr val="tx1"/>
            </a:solidFill>
            <a:round/>
            <a:headEnd/>
            <a:tailEnd/>
          </a:ln>
        </p:spPr>
        <p:txBody>
          <a:bodyPr/>
          <a:lstStyle/>
          <a:p>
            <a:endParaRPr lang="el-GR" dirty="0"/>
          </a:p>
        </p:txBody>
      </p:sp>
      <p:sp>
        <p:nvSpPr>
          <p:cNvPr id="203791" name="Line 47"/>
          <p:cNvSpPr>
            <a:spLocks noChangeShapeType="1"/>
          </p:cNvSpPr>
          <p:nvPr/>
        </p:nvSpPr>
        <p:spPr bwMode="auto">
          <a:xfrm>
            <a:off x="3273425" y="4549775"/>
            <a:ext cx="0" cy="938213"/>
          </a:xfrm>
          <a:prstGeom prst="line">
            <a:avLst/>
          </a:prstGeom>
          <a:noFill/>
          <a:ln w="9525">
            <a:solidFill>
              <a:schemeClr val="tx1"/>
            </a:solidFill>
            <a:prstDash val="sysDot"/>
            <a:round/>
            <a:headEnd/>
            <a:tailEnd/>
          </a:ln>
        </p:spPr>
        <p:txBody>
          <a:bodyPr/>
          <a:lstStyle/>
          <a:p>
            <a:endParaRPr lang="el-GR" dirty="0"/>
          </a:p>
        </p:txBody>
      </p:sp>
      <p:sp>
        <p:nvSpPr>
          <p:cNvPr id="203792" name="Line 48"/>
          <p:cNvSpPr>
            <a:spLocks noChangeShapeType="1"/>
          </p:cNvSpPr>
          <p:nvPr/>
        </p:nvSpPr>
        <p:spPr bwMode="auto">
          <a:xfrm>
            <a:off x="2817813" y="3879850"/>
            <a:ext cx="0" cy="1608138"/>
          </a:xfrm>
          <a:prstGeom prst="line">
            <a:avLst/>
          </a:prstGeom>
          <a:noFill/>
          <a:ln w="9525">
            <a:solidFill>
              <a:schemeClr val="tx1"/>
            </a:solidFill>
            <a:prstDash val="sysDot"/>
            <a:round/>
            <a:headEnd/>
            <a:tailEnd/>
          </a:ln>
        </p:spPr>
        <p:txBody>
          <a:bodyPr/>
          <a:lstStyle/>
          <a:p>
            <a:endParaRPr lang="el-GR" dirty="0"/>
          </a:p>
        </p:txBody>
      </p:sp>
      <p:sp>
        <p:nvSpPr>
          <p:cNvPr id="203793" name="Line 49"/>
          <p:cNvSpPr>
            <a:spLocks noChangeShapeType="1"/>
          </p:cNvSpPr>
          <p:nvPr/>
        </p:nvSpPr>
        <p:spPr bwMode="auto">
          <a:xfrm flipH="1">
            <a:off x="1143000" y="2405063"/>
            <a:ext cx="609600" cy="0"/>
          </a:xfrm>
          <a:prstGeom prst="line">
            <a:avLst/>
          </a:prstGeom>
          <a:noFill/>
          <a:ln w="9525">
            <a:solidFill>
              <a:schemeClr val="tx1"/>
            </a:solidFill>
            <a:prstDash val="dash"/>
            <a:round/>
            <a:headEnd/>
            <a:tailEnd/>
          </a:ln>
        </p:spPr>
        <p:txBody>
          <a:bodyPr/>
          <a:lstStyle/>
          <a:p>
            <a:endParaRPr lang="el-GR" dirty="0"/>
          </a:p>
        </p:txBody>
      </p:sp>
      <p:sp>
        <p:nvSpPr>
          <p:cNvPr id="203794" name="Line 50"/>
          <p:cNvSpPr>
            <a:spLocks noChangeShapeType="1"/>
          </p:cNvSpPr>
          <p:nvPr/>
        </p:nvSpPr>
        <p:spPr bwMode="auto">
          <a:xfrm>
            <a:off x="1447800" y="4549775"/>
            <a:ext cx="0" cy="669925"/>
          </a:xfrm>
          <a:prstGeom prst="line">
            <a:avLst/>
          </a:prstGeom>
          <a:noFill/>
          <a:ln w="9525">
            <a:solidFill>
              <a:schemeClr val="tx1"/>
            </a:solidFill>
            <a:round/>
            <a:headEnd type="triangle" w="med" len="med"/>
            <a:tailEnd type="triangle" w="med" len="med"/>
          </a:ln>
        </p:spPr>
        <p:txBody>
          <a:bodyPr/>
          <a:lstStyle/>
          <a:p>
            <a:endParaRPr lang="el-GR" dirty="0"/>
          </a:p>
        </p:txBody>
      </p:sp>
      <p:sp>
        <p:nvSpPr>
          <p:cNvPr id="203795" name="Line 51"/>
          <p:cNvSpPr>
            <a:spLocks noChangeShapeType="1"/>
          </p:cNvSpPr>
          <p:nvPr/>
        </p:nvSpPr>
        <p:spPr bwMode="auto">
          <a:xfrm>
            <a:off x="2817813" y="5353050"/>
            <a:ext cx="455612" cy="0"/>
          </a:xfrm>
          <a:prstGeom prst="line">
            <a:avLst/>
          </a:prstGeom>
          <a:noFill/>
          <a:ln w="9525">
            <a:solidFill>
              <a:schemeClr val="tx1"/>
            </a:solidFill>
            <a:round/>
            <a:headEnd type="triangle" w="med" len="med"/>
            <a:tailEnd type="triangle" w="med" len="med"/>
          </a:ln>
        </p:spPr>
        <p:txBody>
          <a:bodyPr/>
          <a:lstStyle/>
          <a:p>
            <a:endParaRPr lang="el-GR" dirty="0"/>
          </a:p>
        </p:txBody>
      </p:sp>
      <p:sp>
        <p:nvSpPr>
          <p:cNvPr id="203796" name="Line 52"/>
          <p:cNvSpPr>
            <a:spLocks noChangeShapeType="1"/>
          </p:cNvSpPr>
          <p:nvPr/>
        </p:nvSpPr>
        <p:spPr bwMode="auto">
          <a:xfrm>
            <a:off x="5710238" y="4549775"/>
            <a:ext cx="0" cy="669925"/>
          </a:xfrm>
          <a:prstGeom prst="line">
            <a:avLst/>
          </a:prstGeom>
          <a:noFill/>
          <a:ln w="9525">
            <a:solidFill>
              <a:schemeClr val="tx1"/>
            </a:solidFill>
            <a:round/>
            <a:headEnd type="triangle" w="med" len="med"/>
            <a:tailEnd type="triangle" w="med" len="med"/>
          </a:ln>
        </p:spPr>
        <p:txBody>
          <a:bodyPr/>
          <a:lstStyle/>
          <a:p>
            <a:endParaRPr lang="el-GR" dirty="0"/>
          </a:p>
        </p:txBody>
      </p:sp>
      <p:sp>
        <p:nvSpPr>
          <p:cNvPr id="203797" name="Line 53"/>
          <p:cNvSpPr>
            <a:spLocks noChangeShapeType="1"/>
          </p:cNvSpPr>
          <p:nvPr/>
        </p:nvSpPr>
        <p:spPr bwMode="auto">
          <a:xfrm>
            <a:off x="5405438" y="3879850"/>
            <a:ext cx="0" cy="669925"/>
          </a:xfrm>
          <a:prstGeom prst="line">
            <a:avLst/>
          </a:prstGeom>
          <a:noFill/>
          <a:ln w="9525">
            <a:solidFill>
              <a:schemeClr val="tx1"/>
            </a:solidFill>
            <a:round/>
            <a:headEnd type="triangle" w="med" len="med"/>
            <a:tailEnd type="triangle" w="med" len="med"/>
          </a:ln>
        </p:spPr>
        <p:txBody>
          <a:bodyPr/>
          <a:lstStyle/>
          <a:p>
            <a:endParaRPr lang="el-GR" dirty="0"/>
          </a:p>
        </p:txBody>
      </p:sp>
      <p:sp>
        <p:nvSpPr>
          <p:cNvPr id="203798" name="Line 54"/>
          <p:cNvSpPr>
            <a:spLocks noChangeShapeType="1"/>
          </p:cNvSpPr>
          <p:nvPr/>
        </p:nvSpPr>
        <p:spPr bwMode="auto">
          <a:xfrm flipV="1">
            <a:off x="1752600" y="2136775"/>
            <a:ext cx="912813" cy="1743075"/>
          </a:xfrm>
          <a:prstGeom prst="line">
            <a:avLst/>
          </a:prstGeom>
          <a:noFill/>
          <a:ln w="9525">
            <a:solidFill>
              <a:schemeClr val="tx1"/>
            </a:solidFill>
            <a:round/>
            <a:headEnd type="arrow" w="med" len="med"/>
            <a:tailEnd/>
          </a:ln>
        </p:spPr>
        <p:txBody>
          <a:bodyPr/>
          <a:lstStyle/>
          <a:p>
            <a:endParaRPr lang="el-GR" dirty="0"/>
          </a:p>
        </p:txBody>
      </p:sp>
      <p:sp>
        <p:nvSpPr>
          <p:cNvPr id="203799" name="Rectangle 55"/>
          <p:cNvSpPr>
            <a:spLocks noChangeArrowheads="1"/>
          </p:cNvSpPr>
          <p:nvPr/>
        </p:nvSpPr>
        <p:spPr bwMode="auto">
          <a:xfrm>
            <a:off x="762000" y="3616325"/>
            <a:ext cx="892175" cy="215900"/>
          </a:xfrm>
          <a:prstGeom prst="rect">
            <a:avLst/>
          </a:prstGeom>
          <a:noFill/>
          <a:ln w="9525">
            <a:noFill/>
            <a:miter lim="800000"/>
            <a:headEnd/>
            <a:tailEnd/>
          </a:ln>
        </p:spPr>
        <p:txBody>
          <a:bodyPr wrap="none" anchor="ctr"/>
          <a:lstStyle/>
          <a:p>
            <a:pPr algn="r"/>
            <a:r>
              <a:rPr lang="en-US" altLang="el-GR" dirty="0">
                <a:latin typeface="Times New Roman" pitchFamily="18" charset="0"/>
              </a:rPr>
              <a:t>EOQ</a:t>
            </a:r>
            <a:endParaRPr lang="el-GR" altLang="el-GR" dirty="0">
              <a:latin typeface="Times New Roman" pitchFamily="18" charset="0"/>
            </a:endParaRPr>
          </a:p>
        </p:txBody>
      </p:sp>
      <p:sp>
        <p:nvSpPr>
          <p:cNvPr id="203800" name="Rectangle 56"/>
          <p:cNvSpPr>
            <a:spLocks noChangeArrowheads="1"/>
          </p:cNvSpPr>
          <p:nvPr/>
        </p:nvSpPr>
        <p:spPr bwMode="auto">
          <a:xfrm>
            <a:off x="1366838" y="5272088"/>
            <a:ext cx="576262" cy="442912"/>
          </a:xfrm>
          <a:prstGeom prst="rect">
            <a:avLst/>
          </a:prstGeom>
          <a:noFill/>
          <a:ln w="9525">
            <a:noFill/>
            <a:miter lim="800000"/>
            <a:headEnd/>
            <a:tailEnd/>
          </a:ln>
        </p:spPr>
        <p:txBody>
          <a:bodyPr wrap="none" anchor="ctr"/>
          <a:lstStyle/>
          <a:p>
            <a:pPr algn="ctr"/>
            <a:r>
              <a:rPr lang="en-US" altLang="el-GR" dirty="0">
                <a:latin typeface="Times New Roman" pitchFamily="18" charset="0"/>
              </a:rPr>
              <a:t>0</a:t>
            </a:r>
            <a:endParaRPr lang="el-GR" altLang="el-GR" dirty="0">
              <a:latin typeface="Times New Roman" pitchFamily="18" charset="0"/>
            </a:endParaRPr>
          </a:p>
        </p:txBody>
      </p:sp>
      <p:sp>
        <p:nvSpPr>
          <p:cNvPr id="203801" name="Rectangle 57"/>
          <p:cNvSpPr>
            <a:spLocks noChangeArrowheads="1"/>
          </p:cNvSpPr>
          <p:nvPr/>
        </p:nvSpPr>
        <p:spPr bwMode="auto">
          <a:xfrm>
            <a:off x="2446338" y="5487988"/>
            <a:ext cx="1873250" cy="215900"/>
          </a:xfrm>
          <a:prstGeom prst="rect">
            <a:avLst/>
          </a:prstGeom>
          <a:noFill/>
          <a:ln w="9525">
            <a:noFill/>
            <a:miter lim="800000"/>
            <a:headEnd/>
            <a:tailEnd/>
          </a:ln>
        </p:spPr>
        <p:txBody>
          <a:bodyPr wrap="none" anchor="ctr"/>
          <a:lstStyle/>
          <a:p>
            <a:pPr algn="ctr"/>
            <a:r>
              <a:rPr lang="el-GR" altLang="el-GR" dirty="0">
                <a:latin typeface="Times New Roman" pitchFamily="18" charset="0"/>
              </a:rPr>
              <a:t>Χρόνος παράδοσης</a:t>
            </a:r>
          </a:p>
        </p:txBody>
      </p:sp>
      <p:sp>
        <p:nvSpPr>
          <p:cNvPr id="203802" name="Rectangle 58"/>
          <p:cNvSpPr>
            <a:spLocks noChangeArrowheads="1"/>
          </p:cNvSpPr>
          <p:nvPr/>
        </p:nvSpPr>
        <p:spPr bwMode="auto">
          <a:xfrm>
            <a:off x="6838950" y="5343525"/>
            <a:ext cx="1390650" cy="215900"/>
          </a:xfrm>
          <a:prstGeom prst="rect">
            <a:avLst/>
          </a:prstGeom>
          <a:noFill/>
          <a:ln w="9525">
            <a:noFill/>
            <a:miter lim="800000"/>
            <a:headEnd/>
            <a:tailEnd/>
          </a:ln>
        </p:spPr>
        <p:txBody>
          <a:bodyPr wrap="none" anchor="ctr"/>
          <a:lstStyle/>
          <a:p>
            <a:pPr algn="ctr"/>
            <a:r>
              <a:rPr lang="el-GR" altLang="el-GR" dirty="0">
                <a:latin typeface="Times New Roman" pitchFamily="18" charset="0"/>
              </a:rPr>
              <a:t>Χρόνος</a:t>
            </a:r>
          </a:p>
        </p:txBody>
      </p:sp>
      <p:sp>
        <p:nvSpPr>
          <p:cNvPr id="203803" name="Rectangle 59"/>
          <p:cNvSpPr>
            <a:spLocks noChangeArrowheads="1"/>
          </p:cNvSpPr>
          <p:nvPr/>
        </p:nvSpPr>
        <p:spPr bwMode="auto">
          <a:xfrm>
            <a:off x="4191000" y="4695825"/>
            <a:ext cx="1423988" cy="431800"/>
          </a:xfrm>
          <a:prstGeom prst="rect">
            <a:avLst/>
          </a:prstGeom>
          <a:noFill/>
          <a:ln w="9525">
            <a:noFill/>
            <a:miter lim="800000"/>
            <a:headEnd/>
            <a:tailEnd/>
          </a:ln>
        </p:spPr>
        <p:txBody>
          <a:bodyPr wrap="none" anchor="ctr"/>
          <a:lstStyle/>
          <a:p>
            <a:pPr algn="ctr"/>
            <a:r>
              <a:rPr lang="el-GR" altLang="el-GR" dirty="0">
                <a:latin typeface="Times New Roman" pitchFamily="18" charset="0"/>
              </a:rPr>
              <a:t>Απόθεμα</a:t>
            </a:r>
          </a:p>
          <a:p>
            <a:pPr algn="ctr"/>
            <a:r>
              <a:rPr lang="el-GR" altLang="el-GR" dirty="0">
                <a:latin typeface="Times New Roman" pitchFamily="18" charset="0"/>
              </a:rPr>
              <a:t>ασφαλείας</a:t>
            </a:r>
          </a:p>
        </p:txBody>
      </p:sp>
      <p:sp>
        <p:nvSpPr>
          <p:cNvPr id="203804" name="Rectangle 60"/>
          <p:cNvSpPr>
            <a:spLocks noChangeArrowheads="1"/>
          </p:cNvSpPr>
          <p:nvPr/>
        </p:nvSpPr>
        <p:spPr bwMode="auto">
          <a:xfrm>
            <a:off x="5830888" y="3903663"/>
            <a:ext cx="2703512" cy="576262"/>
          </a:xfrm>
          <a:prstGeom prst="rect">
            <a:avLst/>
          </a:prstGeom>
          <a:noFill/>
          <a:ln w="9525">
            <a:noFill/>
            <a:miter lim="800000"/>
            <a:headEnd/>
            <a:tailEnd/>
          </a:ln>
        </p:spPr>
        <p:txBody>
          <a:bodyPr wrap="none" anchor="ctr"/>
          <a:lstStyle/>
          <a:p>
            <a:pPr algn="ctr"/>
            <a:r>
              <a:rPr lang="el-GR" altLang="el-GR" dirty="0">
                <a:latin typeface="Times New Roman" pitchFamily="18" charset="0"/>
              </a:rPr>
              <a:t>Απόθεμα που θα χρησιμοποιηθεί</a:t>
            </a:r>
          </a:p>
          <a:p>
            <a:pPr algn="ctr"/>
            <a:r>
              <a:rPr lang="el-GR" altLang="el-GR" dirty="0">
                <a:latin typeface="Times New Roman" pitchFamily="18" charset="0"/>
              </a:rPr>
              <a:t>κατά τη διάρκεια του χρόνου</a:t>
            </a:r>
          </a:p>
          <a:p>
            <a:pPr algn="ctr"/>
            <a:r>
              <a:rPr lang="el-GR" altLang="el-GR" dirty="0">
                <a:latin typeface="Times New Roman" pitchFamily="18" charset="0"/>
              </a:rPr>
              <a:t>παράδοσης</a:t>
            </a:r>
          </a:p>
        </p:txBody>
      </p:sp>
      <p:sp>
        <p:nvSpPr>
          <p:cNvPr id="203805" name="Rectangle 61"/>
          <p:cNvSpPr>
            <a:spLocks noChangeArrowheads="1"/>
          </p:cNvSpPr>
          <p:nvPr/>
        </p:nvSpPr>
        <p:spPr bwMode="auto">
          <a:xfrm>
            <a:off x="228600" y="1125538"/>
            <a:ext cx="1447800" cy="576262"/>
          </a:xfrm>
          <a:prstGeom prst="rect">
            <a:avLst/>
          </a:prstGeom>
          <a:noFill/>
          <a:ln w="9525">
            <a:noFill/>
            <a:miter lim="800000"/>
            <a:headEnd/>
            <a:tailEnd/>
          </a:ln>
        </p:spPr>
        <p:txBody>
          <a:bodyPr wrap="none" anchor="ctr"/>
          <a:lstStyle/>
          <a:p>
            <a:pPr algn="ctr"/>
            <a:r>
              <a:rPr lang="el-GR" altLang="el-GR" dirty="0">
                <a:latin typeface="Times New Roman" pitchFamily="18" charset="0"/>
              </a:rPr>
              <a:t>Απόθεμα </a:t>
            </a:r>
          </a:p>
          <a:p>
            <a:pPr algn="ctr"/>
            <a:r>
              <a:rPr lang="el-GR" altLang="el-GR" dirty="0">
                <a:latin typeface="Times New Roman" pitchFamily="18" charset="0"/>
              </a:rPr>
              <a:t>(σε μονάδες)</a:t>
            </a:r>
          </a:p>
        </p:txBody>
      </p:sp>
      <p:sp>
        <p:nvSpPr>
          <p:cNvPr id="203806" name="Text Box 64"/>
          <p:cNvSpPr txBox="1">
            <a:spLocks noChangeArrowheads="1"/>
          </p:cNvSpPr>
          <p:nvPr/>
        </p:nvSpPr>
        <p:spPr bwMode="auto">
          <a:xfrm>
            <a:off x="684213" y="228600"/>
            <a:ext cx="7926387" cy="641350"/>
          </a:xfrm>
          <a:prstGeom prst="rect">
            <a:avLst/>
          </a:prstGeom>
          <a:noFill/>
          <a:ln w="9525">
            <a:noFill/>
            <a:miter lim="800000"/>
            <a:headEnd/>
            <a:tailEnd/>
          </a:ln>
        </p:spPr>
        <p:txBody>
          <a:bodyPr>
            <a:spAutoFit/>
          </a:bodyPr>
          <a:lstStyle/>
          <a:p>
            <a:pPr>
              <a:spcBef>
                <a:spcPct val="50000"/>
              </a:spcBef>
            </a:pPr>
            <a:r>
              <a:rPr lang="el-GR" altLang="el-GR" sz="3600" b="1" dirty="0">
                <a:latin typeface="Times New Roman" pitchFamily="18" charset="0"/>
                <a:cs typeface="Times New Roman" pitchFamily="18" charset="0"/>
              </a:rPr>
              <a:t>Καθορισμός της Σημείου Παραγγελίας</a:t>
            </a:r>
            <a:r>
              <a:rPr lang="el-GR" altLang="el-GR" sz="3600" dirty="0">
                <a:latin typeface="Times New Roman" pitchFamily="18" charset="0"/>
              </a:rPr>
              <a:t> </a:t>
            </a:r>
          </a:p>
        </p:txBody>
      </p:sp>
      <p:sp>
        <p:nvSpPr>
          <p:cNvPr id="203807" name="Line 65"/>
          <p:cNvSpPr>
            <a:spLocks noChangeShapeType="1"/>
          </p:cNvSpPr>
          <p:nvPr/>
        </p:nvSpPr>
        <p:spPr bwMode="auto">
          <a:xfrm flipH="1" flipV="1">
            <a:off x="2657475" y="2133600"/>
            <a:ext cx="114300" cy="1485900"/>
          </a:xfrm>
          <a:prstGeom prst="line">
            <a:avLst/>
          </a:prstGeom>
          <a:noFill/>
          <a:ln w="9525">
            <a:solidFill>
              <a:schemeClr val="tx1"/>
            </a:solidFill>
            <a:round/>
            <a:headEnd type="arrow" w="med" len="med"/>
            <a:tailEnd/>
          </a:ln>
        </p:spPr>
        <p:txBody>
          <a:bodyPr/>
          <a:lstStyle/>
          <a:p>
            <a:endParaRPr lang="el-GR" dirty="0"/>
          </a:p>
        </p:txBody>
      </p:sp>
      <p:sp>
        <p:nvSpPr>
          <p:cNvPr id="203808" name="Rectangle 66"/>
          <p:cNvSpPr>
            <a:spLocks noChangeArrowheads="1"/>
          </p:cNvSpPr>
          <p:nvPr/>
        </p:nvSpPr>
        <p:spPr bwMode="auto">
          <a:xfrm>
            <a:off x="2268538" y="1773238"/>
            <a:ext cx="1390650" cy="215900"/>
          </a:xfrm>
          <a:prstGeom prst="rect">
            <a:avLst/>
          </a:prstGeom>
          <a:noFill/>
          <a:ln w="9525">
            <a:noFill/>
            <a:miter lim="800000"/>
            <a:headEnd/>
            <a:tailEnd/>
          </a:ln>
        </p:spPr>
        <p:txBody>
          <a:bodyPr wrap="none" anchor="ctr"/>
          <a:lstStyle/>
          <a:p>
            <a:pPr algn="ctr"/>
            <a:r>
              <a:rPr lang="el-GR" altLang="el-GR" dirty="0">
                <a:latin typeface="Times New Roman" pitchFamily="18" charset="0"/>
              </a:rPr>
              <a:t>Σημείο παραγγελίας</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t>ΔΑΠΑΝΕΣ ΑΠΟΘΕΜΑΤΩΝ</a:t>
            </a:r>
          </a:p>
        </p:txBody>
      </p:sp>
      <p:sp>
        <p:nvSpPr>
          <p:cNvPr id="204803" name="Rectangle 3"/>
          <p:cNvSpPr>
            <a:spLocks noGrp="1" noChangeArrowheads="1"/>
          </p:cNvSpPr>
          <p:nvPr>
            <p:ph type="body" idx="1"/>
          </p:nvPr>
        </p:nvSpPr>
        <p:spPr>
          <a:xfrm>
            <a:off x="179388" y="1844675"/>
            <a:ext cx="8785225" cy="4679950"/>
          </a:xfrm>
        </p:spPr>
        <p:txBody>
          <a:bodyPr/>
          <a:lstStyle/>
          <a:p>
            <a:pPr marL="609600" indent="-609600" eaLnBrk="1" hangingPunct="1">
              <a:buFontTx/>
              <a:buAutoNum type="arabicPeriod"/>
            </a:pPr>
            <a:r>
              <a:rPr lang="el-GR" altLang="el-GR" dirty="0" smtClean="0"/>
              <a:t>ΚΟΣΤΟΣ ΔΙΑΤΗΡΗΣΗΣ ΑΠΟΘΕΜΑΤΩΝ</a:t>
            </a:r>
          </a:p>
          <a:p>
            <a:pPr marL="609600" indent="-609600" eaLnBrk="1" hangingPunct="1">
              <a:buFontTx/>
              <a:buAutoNum type="arabicPeriod"/>
            </a:pPr>
            <a:r>
              <a:rPr lang="el-GR" altLang="el-GR" dirty="0" smtClean="0"/>
              <a:t>ΚΟΣΤΟΣ ΕΛΛΕΙΨΗΣ ΑΠΟΘΕΜΑΤΩΝ</a:t>
            </a:r>
          </a:p>
          <a:p>
            <a:pPr marL="609600" indent="-609600" eaLnBrk="1" hangingPunct="1">
              <a:buFontTx/>
              <a:buAutoNum type="arabicPeriod"/>
            </a:pPr>
            <a:r>
              <a:rPr lang="el-GR" altLang="el-GR" dirty="0" smtClean="0"/>
              <a:t>ΚΟΣΤΟΣ ΑΠΟΣΤΟΛΗΣ, ΠΑΡΑΛΑΒΗΣ ΚΑΙ ΠΡΑΓΜΑΤΟΠΟΙΗΣΗΣ ΠΑΡΑΓΓΕΛΙΑΣ</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68313" y="274638"/>
            <a:ext cx="8218487" cy="1138237"/>
          </a:xfrm>
        </p:spPr>
        <p:txBody>
          <a:bodyPr/>
          <a:lstStyle/>
          <a:p>
            <a:pPr eaLnBrk="1" hangingPunct="1"/>
            <a:r>
              <a:rPr lang="el-GR" altLang="el-GR" sz="4000" b="1" dirty="0" smtClean="0"/>
              <a:t>ΚΟΣΤΟΣ ΔΙΑΤΗΡΗΣΗΣ ΑΠΟΘΕΜΑΤΩΝ</a:t>
            </a:r>
          </a:p>
        </p:txBody>
      </p:sp>
      <p:sp>
        <p:nvSpPr>
          <p:cNvPr id="205827" name="Rectangle 3"/>
          <p:cNvSpPr>
            <a:spLocks noGrp="1" noChangeArrowheads="1"/>
          </p:cNvSpPr>
          <p:nvPr>
            <p:ph type="body" idx="1"/>
          </p:nvPr>
        </p:nvSpPr>
        <p:spPr>
          <a:xfrm>
            <a:off x="179388" y="1700213"/>
            <a:ext cx="8785225" cy="4824412"/>
          </a:xfrm>
        </p:spPr>
        <p:txBody>
          <a:bodyPr/>
          <a:lstStyle/>
          <a:p>
            <a:pPr marL="609600" indent="-609600" eaLnBrk="1" hangingPunct="1">
              <a:buFontTx/>
              <a:buAutoNum type="arabicPeriod"/>
            </a:pPr>
            <a:r>
              <a:rPr lang="el-GR" altLang="el-GR" dirty="0" smtClean="0"/>
              <a:t>Κόστος δεσμευμένων κεφαλαίων</a:t>
            </a:r>
          </a:p>
          <a:p>
            <a:pPr marL="609600" indent="-609600" eaLnBrk="1" hangingPunct="1">
              <a:buFontTx/>
              <a:buAutoNum type="arabicPeriod"/>
            </a:pPr>
            <a:r>
              <a:rPr lang="el-GR" altLang="el-GR" dirty="0" smtClean="0"/>
              <a:t>Κόστος αποθήκευσης</a:t>
            </a:r>
          </a:p>
          <a:p>
            <a:pPr marL="609600" indent="-609600" eaLnBrk="1" hangingPunct="1">
              <a:buFontTx/>
              <a:buAutoNum type="arabicPeriod"/>
            </a:pPr>
            <a:r>
              <a:rPr lang="el-GR" altLang="el-GR" dirty="0" smtClean="0"/>
              <a:t>Ασφάλιστρα</a:t>
            </a:r>
          </a:p>
          <a:p>
            <a:pPr marL="609600" indent="-609600" eaLnBrk="1" hangingPunct="1">
              <a:buFontTx/>
              <a:buAutoNum type="arabicPeriod"/>
            </a:pPr>
            <a:r>
              <a:rPr lang="el-GR" altLang="el-GR" dirty="0" smtClean="0"/>
              <a:t>Φόροι ακίνητης περιουσίας</a:t>
            </a:r>
          </a:p>
          <a:p>
            <a:pPr marL="609600" indent="-609600" eaLnBrk="1" hangingPunct="1">
              <a:buFontTx/>
              <a:buAutoNum type="arabicPeriod"/>
            </a:pPr>
            <a:r>
              <a:rPr lang="el-GR" altLang="el-GR" dirty="0" smtClean="0"/>
              <a:t>Αποσβέσεις και οικονομική απαξίωση</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l-GR" altLang="el-GR" sz="4000" b="1" dirty="0" smtClean="0"/>
              <a:t>ΚΟΣΤΟΣ ΕΛΛΕΙΨΗΣ ΑΠΟΘΕΜΑΤΩΝ</a:t>
            </a:r>
          </a:p>
        </p:txBody>
      </p:sp>
      <p:sp>
        <p:nvSpPr>
          <p:cNvPr id="206851" name="Rectangle 3"/>
          <p:cNvSpPr>
            <a:spLocks noGrp="1" noChangeArrowheads="1"/>
          </p:cNvSpPr>
          <p:nvPr>
            <p:ph type="body" idx="1"/>
          </p:nvPr>
        </p:nvSpPr>
        <p:spPr>
          <a:xfrm>
            <a:off x="179388" y="2276475"/>
            <a:ext cx="8785225" cy="4321175"/>
          </a:xfrm>
        </p:spPr>
        <p:txBody>
          <a:bodyPr/>
          <a:lstStyle/>
          <a:p>
            <a:pPr marL="609600" indent="-609600" eaLnBrk="1" hangingPunct="1">
              <a:buFontTx/>
              <a:buAutoNum type="arabicPeriod"/>
            </a:pPr>
            <a:r>
              <a:rPr lang="el-GR" altLang="el-GR" dirty="0" smtClean="0"/>
              <a:t>Απώλεια πωλήσεων</a:t>
            </a:r>
          </a:p>
          <a:p>
            <a:pPr marL="609600" indent="-609600" eaLnBrk="1" hangingPunct="1">
              <a:buFontTx/>
              <a:buAutoNum type="arabicPeriod"/>
            </a:pPr>
            <a:r>
              <a:rPr lang="el-GR" altLang="el-GR" dirty="0" smtClean="0"/>
              <a:t>Μείωση φήμης και πελατείας</a:t>
            </a:r>
          </a:p>
          <a:p>
            <a:pPr marL="609600" indent="-609600" eaLnBrk="1" hangingPunct="1">
              <a:buFontTx/>
              <a:buAutoNum type="arabicPeriod"/>
            </a:pPr>
            <a:r>
              <a:rPr lang="el-GR" altLang="el-GR" dirty="0" smtClean="0"/>
              <a:t>Ανωμαλίες στα προγράμματα παραγωγής.</a:t>
            </a:r>
          </a:p>
          <a:p>
            <a:pPr marL="609600" indent="-609600" eaLnBrk="1" hangingPunct="1">
              <a:buFontTx/>
              <a:buNone/>
            </a:pPr>
            <a:endParaRPr lang="el-GR" altLang="el-GR" dirty="0" smtClean="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95288" y="274638"/>
            <a:ext cx="8291512" cy="1066800"/>
          </a:xfrm>
        </p:spPr>
        <p:txBody>
          <a:bodyPr/>
          <a:lstStyle/>
          <a:p>
            <a:pPr eaLnBrk="1" hangingPunct="1"/>
            <a:r>
              <a:rPr lang="el-GR" altLang="el-GR" sz="3200" b="1" dirty="0" smtClean="0"/>
              <a:t>ΚΟΣΤΟΣ ΑΠΟΣΤΟΛΗΣ, ΠΑΡΑΛΑΒΗΣ ΚΑΙ ΠΡΑΓΜΑΤΟΠΟΙΗΣΗΣ ΠΑΡΑΓΓΕΛΙΑΣ</a:t>
            </a:r>
          </a:p>
        </p:txBody>
      </p:sp>
      <p:sp>
        <p:nvSpPr>
          <p:cNvPr id="207875" name="Rectangle 3"/>
          <p:cNvSpPr>
            <a:spLocks noGrp="1" noChangeArrowheads="1"/>
          </p:cNvSpPr>
          <p:nvPr>
            <p:ph type="body" idx="1"/>
          </p:nvPr>
        </p:nvSpPr>
        <p:spPr>
          <a:xfrm>
            <a:off x="250825" y="1557338"/>
            <a:ext cx="8713788" cy="5111750"/>
          </a:xfrm>
        </p:spPr>
        <p:txBody>
          <a:bodyPr/>
          <a:lstStyle/>
          <a:p>
            <a:pPr marL="609600" indent="-609600" eaLnBrk="1" hangingPunct="1">
              <a:buFontTx/>
              <a:buAutoNum type="arabicPeriod"/>
            </a:pPr>
            <a:r>
              <a:rPr lang="el-GR" altLang="el-GR" dirty="0" smtClean="0"/>
              <a:t>Κόστος πραγματοποίησης παραγγελίας στο οποίο περιλαμβάνονται και οι δαπάνες οργάνωσης και παραγωγής.</a:t>
            </a:r>
          </a:p>
          <a:p>
            <a:pPr marL="609600" indent="-609600" eaLnBrk="1" hangingPunct="1">
              <a:buFontTx/>
              <a:buAutoNum type="arabicPeriod"/>
            </a:pPr>
            <a:r>
              <a:rPr lang="el-GR" altLang="el-GR" dirty="0" smtClean="0"/>
              <a:t>Κόστος μεταφοράς δηλαδή </a:t>
            </a:r>
            <a:r>
              <a:rPr lang="en-US" altLang="el-GR" dirty="0" smtClean="0"/>
              <a:t>Ex-factor, F.O.B.</a:t>
            </a:r>
            <a:r>
              <a:rPr lang="el-GR" altLang="el-GR" dirty="0" smtClean="0"/>
              <a:t> (</a:t>
            </a:r>
            <a:r>
              <a:rPr lang="en-US" altLang="el-GR" dirty="0" smtClean="0"/>
              <a:t>free on board) </a:t>
            </a:r>
            <a:r>
              <a:rPr lang="el-GR" altLang="el-GR" dirty="0" smtClean="0"/>
              <a:t>και</a:t>
            </a:r>
            <a:r>
              <a:rPr lang="en-US" altLang="el-GR" dirty="0" smtClean="0"/>
              <a:t> C.I.F (cost insurance and freight</a:t>
            </a:r>
            <a:r>
              <a:rPr lang="el-GR" altLang="el-GR" dirty="0" smtClean="0"/>
              <a:t>). </a:t>
            </a:r>
          </a:p>
          <a:p>
            <a:pPr marL="609600" indent="-609600" eaLnBrk="1" hangingPunct="1">
              <a:buFontTx/>
              <a:buAutoNum type="arabicPeriod"/>
            </a:pPr>
            <a:r>
              <a:rPr lang="el-GR" altLang="el-GR" dirty="0" smtClean="0"/>
              <a:t>Κόστος διεκπεραίωσης</a:t>
            </a:r>
            <a:r>
              <a:rPr lang="en-US" altLang="el-GR" dirty="0" smtClean="0"/>
              <a:t> </a:t>
            </a:r>
            <a:r>
              <a:rPr lang="el-GR" altLang="el-GR" dirty="0" smtClean="0"/>
              <a:t>παραγγελίας.</a:t>
            </a:r>
          </a:p>
          <a:p>
            <a:pPr marL="609600" indent="-609600" eaLnBrk="1" hangingPunct="1">
              <a:buFontTx/>
              <a:buAutoNum type="arabicPeriod"/>
            </a:pPr>
            <a:r>
              <a:rPr lang="el-GR" altLang="el-GR" dirty="0" smtClean="0"/>
              <a:t>Απώλεια εκπτώσεων λόγω χαμηλού ύψους αγορών. </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274638"/>
            <a:ext cx="8229600" cy="633412"/>
          </a:xfrm>
        </p:spPr>
        <p:txBody>
          <a:bodyPr/>
          <a:lstStyle/>
          <a:p>
            <a:pPr eaLnBrk="1" hangingPunct="1"/>
            <a:r>
              <a:rPr lang="el-GR" altLang="el-GR" sz="4000" b="1" dirty="0" smtClean="0"/>
              <a:t>ΠΙΣΤΩΣΕΙΣ</a:t>
            </a:r>
          </a:p>
        </p:txBody>
      </p:sp>
      <p:sp>
        <p:nvSpPr>
          <p:cNvPr id="208899" name="Rectangle 3"/>
          <p:cNvSpPr>
            <a:spLocks noGrp="1" noChangeArrowheads="1"/>
          </p:cNvSpPr>
          <p:nvPr>
            <p:ph type="body" idx="1"/>
          </p:nvPr>
        </p:nvSpPr>
        <p:spPr>
          <a:xfrm>
            <a:off x="250825" y="1125538"/>
            <a:ext cx="8713788" cy="5472112"/>
          </a:xfrm>
        </p:spPr>
        <p:txBody>
          <a:bodyPr/>
          <a:lstStyle/>
          <a:p>
            <a:pPr algn="just" eaLnBrk="1" hangingPunct="1"/>
            <a:r>
              <a:rPr lang="el-GR" altLang="el-GR" dirty="0" smtClean="0"/>
              <a:t>Η αγορά Α΄ υλών, προϊόντων, εμπορευμάτων και υπηρεσιών χωρίς την πληρωμή αυτών με μετρητά από τον αγοραστή καλείται πίστωση.</a:t>
            </a:r>
          </a:p>
          <a:p>
            <a:pPr algn="just" eaLnBrk="1" hangingPunct="1"/>
            <a:r>
              <a:rPr lang="el-GR" altLang="el-GR" dirty="0" smtClean="0"/>
              <a:t>Ο χρόνος πληρωμής των πιστώσεων καθορίζεται από μια ομάδα ελεγχόμενων παραγόντων που καλούνται </a:t>
            </a:r>
            <a:r>
              <a:rPr lang="el-GR" altLang="el-GR" b="1" dirty="0" smtClean="0"/>
              <a:t>μεταβλητές πιστωτικής πολιτικής.</a:t>
            </a:r>
          </a:p>
          <a:p>
            <a:pPr eaLnBrk="1" hangingPunct="1">
              <a:buFontTx/>
              <a:buNone/>
            </a:pPr>
            <a:endParaRPr lang="el-GR" altLang="el-GR" dirty="0" smtClean="0"/>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95288" y="333375"/>
            <a:ext cx="8291512" cy="431800"/>
          </a:xfrm>
        </p:spPr>
        <p:txBody>
          <a:bodyPr/>
          <a:lstStyle/>
          <a:p>
            <a:pPr algn="l" eaLnBrk="1" hangingPunct="1"/>
            <a:r>
              <a:rPr lang="el-GR" altLang="el-GR" sz="3600" b="1" dirty="0" smtClean="0"/>
              <a:t>Μεταβλητές πιστωτικής πολιτικής.</a:t>
            </a:r>
            <a:br>
              <a:rPr lang="el-GR" altLang="el-GR" sz="3600" b="1" dirty="0" smtClean="0"/>
            </a:br>
            <a:endParaRPr lang="el-GR" altLang="el-GR" sz="3600" b="1" dirty="0" smtClean="0"/>
          </a:p>
        </p:txBody>
      </p:sp>
      <p:sp>
        <p:nvSpPr>
          <p:cNvPr id="209923" name="Rectangle 3"/>
          <p:cNvSpPr>
            <a:spLocks noGrp="1" noChangeArrowheads="1"/>
          </p:cNvSpPr>
          <p:nvPr>
            <p:ph type="body" idx="1"/>
          </p:nvPr>
        </p:nvSpPr>
        <p:spPr>
          <a:xfrm>
            <a:off x="179388" y="981075"/>
            <a:ext cx="8713787" cy="5616575"/>
          </a:xfrm>
        </p:spPr>
        <p:txBody>
          <a:bodyPr/>
          <a:lstStyle/>
          <a:p>
            <a:pPr marL="609600" indent="-609600" algn="just" eaLnBrk="1" hangingPunct="1">
              <a:buFontTx/>
              <a:buAutoNum type="arabicPeriod"/>
            </a:pPr>
            <a:r>
              <a:rPr lang="el-GR" altLang="el-GR" dirty="0" smtClean="0"/>
              <a:t>Τα πιστωτικά πρότυπα δηλαδή ο μέγιστος κίνδυνος αποδεκτών πιστωτικών λογαριασμών για κάθε πελάτη.</a:t>
            </a:r>
          </a:p>
          <a:p>
            <a:pPr marL="609600" indent="-609600" algn="just" eaLnBrk="1" hangingPunct="1">
              <a:buFontTx/>
              <a:buAutoNum type="arabicPeriod"/>
            </a:pPr>
            <a:r>
              <a:rPr lang="el-GR" altLang="el-GR" dirty="0" smtClean="0"/>
              <a:t>Η χρονική διάρκεια της πίστωσης.</a:t>
            </a:r>
          </a:p>
          <a:p>
            <a:pPr marL="609600" indent="-609600" algn="just" eaLnBrk="1" hangingPunct="1">
              <a:buFontTx/>
              <a:buAutoNum type="arabicPeriod"/>
            </a:pPr>
            <a:r>
              <a:rPr lang="el-GR" altLang="el-GR" dirty="0" smtClean="0"/>
              <a:t>Οι εκπτώσεις που δίνονται σε περίπτωση πρόωρης εξόφλησης.</a:t>
            </a:r>
          </a:p>
          <a:p>
            <a:pPr marL="609600" indent="-609600" algn="just" eaLnBrk="1" hangingPunct="1">
              <a:buFontTx/>
              <a:buAutoNum type="arabicPeriod"/>
            </a:pPr>
            <a:r>
              <a:rPr lang="el-GR" altLang="el-GR" dirty="0" smtClean="0"/>
              <a:t>Η πολιτική εισπράξεων που ακολουθεί η επιχείρηση.</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188640"/>
            <a:ext cx="8229600" cy="504056"/>
          </a:xfrm>
        </p:spPr>
        <p:txBody>
          <a:bodyPr/>
          <a:lstStyle/>
          <a:p>
            <a:pPr eaLnBrk="1" hangingPunct="1"/>
            <a:r>
              <a:rPr lang="el-GR" altLang="el-GR" sz="4000" b="1" dirty="0" smtClean="0"/>
              <a:t>Χαρακτηριστικά των πιστώσεων</a:t>
            </a:r>
          </a:p>
        </p:txBody>
      </p:sp>
      <p:sp>
        <p:nvSpPr>
          <p:cNvPr id="210947" name="Rectangle 3"/>
          <p:cNvSpPr>
            <a:spLocks noGrp="1" noChangeArrowheads="1"/>
          </p:cNvSpPr>
          <p:nvPr>
            <p:ph type="body" idx="1"/>
          </p:nvPr>
        </p:nvSpPr>
        <p:spPr>
          <a:xfrm>
            <a:off x="179388" y="764705"/>
            <a:ext cx="8785225" cy="5904655"/>
          </a:xfrm>
        </p:spPr>
        <p:txBody>
          <a:bodyPr/>
          <a:lstStyle/>
          <a:p>
            <a:pPr eaLnBrk="1" hangingPunct="1">
              <a:lnSpc>
                <a:spcPct val="90000"/>
              </a:lnSpc>
              <a:buFontTx/>
              <a:buNone/>
            </a:pPr>
            <a:r>
              <a:rPr lang="el-GR" altLang="el-GR" sz="2600" b="1" u="sng" dirty="0" smtClean="0"/>
              <a:t>Ο Χαρακτήρας:</a:t>
            </a:r>
            <a:r>
              <a:rPr lang="el-GR" altLang="el-GR" sz="2600" dirty="0" smtClean="0"/>
              <a:t> πιθανότητα ο πελάτης να σεβαστεί τις υποχρεώσεις του</a:t>
            </a:r>
          </a:p>
          <a:p>
            <a:pPr eaLnBrk="1" hangingPunct="1">
              <a:lnSpc>
                <a:spcPct val="90000"/>
              </a:lnSpc>
              <a:buFontTx/>
              <a:buNone/>
            </a:pPr>
            <a:r>
              <a:rPr lang="el-GR" altLang="el-GR" sz="2600" b="1" u="sng" dirty="0" smtClean="0"/>
              <a:t>Η ικανότητα πληρωμής:</a:t>
            </a:r>
            <a:r>
              <a:rPr lang="el-GR" altLang="el-GR" sz="2600" dirty="0" smtClean="0"/>
              <a:t> βασίζεται στις επιχειρηματικές επιδόσεις και στο παρελθόν</a:t>
            </a:r>
          </a:p>
          <a:p>
            <a:pPr eaLnBrk="1" hangingPunct="1">
              <a:lnSpc>
                <a:spcPct val="90000"/>
              </a:lnSpc>
              <a:buFontTx/>
              <a:buNone/>
            </a:pPr>
            <a:r>
              <a:rPr lang="el-GR" altLang="el-GR" sz="2600" b="1" u="sng" dirty="0" smtClean="0"/>
              <a:t>Τα κεφάλαια:</a:t>
            </a:r>
            <a:r>
              <a:rPr lang="el-GR" altLang="el-GR" sz="2600" dirty="0" smtClean="0"/>
              <a:t> μετριούνται από οικονομική κατάσταση της επιχείρησης με βάση την ανάλυση των αριθμοδεικτών, της καθαρής θέσης και των περιουσιακών στοιχείων της.</a:t>
            </a:r>
          </a:p>
          <a:p>
            <a:pPr eaLnBrk="1" hangingPunct="1">
              <a:lnSpc>
                <a:spcPct val="90000"/>
              </a:lnSpc>
              <a:buFontTx/>
              <a:buNone/>
            </a:pPr>
            <a:r>
              <a:rPr lang="el-GR" altLang="el-GR" sz="2600" b="1" u="sng" dirty="0" smtClean="0"/>
              <a:t>Το ενέχυρο:</a:t>
            </a:r>
            <a:r>
              <a:rPr lang="el-GR" altLang="el-GR" sz="2600" dirty="0" smtClean="0"/>
              <a:t> αντιπροσωπεύεται από τα περιουσιακά στοιχεία που προσκομίζει για ενέχυρο ο πελάτης ως εξασφάλιση της πίστωσης.</a:t>
            </a:r>
          </a:p>
          <a:p>
            <a:pPr eaLnBrk="1" hangingPunct="1">
              <a:lnSpc>
                <a:spcPct val="90000"/>
              </a:lnSpc>
              <a:buFontTx/>
              <a:buNone/>
            </a:pPr>
            <a:r>
              <a:rPr lang="el-GR" altLang="el-GR" sz="2600" b="1" u="sng" dirty="0" smtClean="0"/>
              <a:t>Οι συνθήκες:</a:t>
            </a:r>
            <a:r>
              <a:rPr lang="el-GR" altLang="el-GR" sz="2600" dirty="0" smtClean="0"/>
              <a:t> αναφέρονται στις επιπτώσεις που έχουν στην επιχείρηση οι γενικές ή ειδικές οικονομικές συνθήκες και πως επηρεάζουν αυτές την ικανότητά της να ανταπεξέλθει στις υποχρεώσεις του.</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274638"/>
            <a:ext cx="8229600" cy="561975"/>
          </a:xfrm>
        </p:spPr>
        <p:txBody>
          <a:bodyPr/>
          <a:lstStyle/>
          <a:p>
            <a:pPr eaLnBrk="1" hangingPunct="1"/>
            <a:r>
              <a:rPr lang="el-GR" altLang="el-GR" sz="3200" b="1" dirty="0" smtClean="0"/>
              <a:t>ΚΟΣΤΟΣ ΑΠΟΘΕΜΑΤΩΝ</a:t>
            </a:r>
          </a:p>
        </p:txBody>
      </p:sp>
      <p:sp>
        <p:nvSpPr>
          <p:cNvPr id="211971" name="Rectangle 3"/>
          <p:cNvSpPr>
            <a:spLocks noGrp="1" noChangeArrowheads="1"/>
          </p:cNvSpPr>
          <p:nvPr>
            <p:ph type="body" idx="1"/>
          </p:nvPr>
        </p:nvSpPr>
        <p:spPr>
          <a:xfrm>
            <a:off x="0" y="908050"/>
            <a:ext cx="9144000" cy="5761038"/>
          </a:xfrm>
        </p:spPr>
        <p:txBody>
          <a:bodyPr/>
          <a:lstStyle/>
          <a:p>
            <a:pPr algn="ctr" eaLnBrk="1" hangingPunct="1">
              <a:lnSpc>
                <a:spcPct val="80000"/>
              </a:lnSpc>
              <a:buFontTx/>
              <a:buNone/>
            </a:pPr>
            <a:r>
              <a:rPr lang="en-US" altLang="el-GR" sz="2600" b="1" dirty="0" smtClean="0"/>
              <a:t>TIC = TCC + TOC</a:t>
            </a:r>
          </a:p>
          <a:p>
            <a:pPr eaLnBrk="1" hangingPunct="1">
              <a:lnSpc>
                <a:spcPct val="80000"/>
              </a:lnSpc>
              <a:buFontTx/>
              <a:buNone/>
            </a:pPr>
            <a:r>
              <a:rPr lang="en-US" altLang="el-GR" sz="2600" b="1" dirty="0" smtClean="0"/>
              <a:t>TIC :</a:t>
            </a:r>
            <a:r>
              <a:rPr lang="en-US" altLang="el-GR" sz="2600" dirty="0" smtClean="0"/>
              <a:t> </a:t>
            </a:r>
            <a:r>
              <a:rPr lang="el-GR" altLang="el-GR" sz="2600" dirty="0" smtClean="0"/>
              <a:t>ΣΥΝΟΛΙΚΟ ΚΟΣΤΟΣ ΑΠΟΘΕΜΑΤΩΝ</a:t>
            </a:r>
            <a:endParaRPr lang="en-US" altLang="el-GR" sz="2600" dirty="0" smtClean="0"/>
          </a:p>
          <a:p>
            <a:pPr eaLnBrk="1" hangingPunct="1">
              <a:lnSpc>
                <a:spcPct val="80000"/>
              </a:lnSpc>
              <a:buFontTx/>
              <a:buNone/>
            </a:pPr>
            <a:r>
              <a:rPr lang="en-US" altLang="el-GR" sz="2600" b="1" dirty="0" smtClean="0"/>
              <a:t>TCC:</a:t>
            </a:r>
            <a:r>
              <a:rPr lang="en-US" altLang="el-GR" sz="2600" dirty="0" smtClean="0"/>
              <a:t> </a:t>
            </a:r>
            <a:r>
              <a:rPr lang="el-GR" altLang="el-GR" sz="2600" dirty="0" smtClean="0"/>
              <a:t>ΣΥΝΟΛΙΚΟ ΚΟΣΤΟΣ ΔΙΑΤΗΡΗΣΗΣ ΑΠΟΘΕΜΑΤΩΝ</a:t>
            </a:r>
            <a:endParaRPr lang="en-US" altLang="el-GR" sz="2600" dirty="0" smtClean="0"/>
          </a:p>
          <a:p>
            <a:pPr eaLnBrk="1" hangingPunct="1">
              <a:lnSpc>
                <a:spcPct val="80000"/>
              </a:lnSpc>
              <a:buFontTx/>
              <a:buNone/>
            </a:pPr>
            <a:r>
              <a:rPr lang="en-US" altLang="el-GR" sz="2600" b="1" dirty="0" smtClean="0"/>
              <a:t>TOC:</a:t>
            </a:r>
            <a:r>
              <a:rPr lang="en-US" altLang="el-GR" sz="2600" dirty="0" smtClean="0"/>
              <a:t> </a:t>
            </a:r>
            <a:r>
              <a:rPr lang="el-GR" altLang="el-GR" sz="2600" dirty="0" smtClean="0"/>
              <a:t>ΣΥΝΟΛΙΚΟ ΚΟΣΤΟΣ ΠΑΡΑΓΓΕΛΙΑΣ ΑΠΟΘΕΜΑΤΩΝ</a:t>
            </a:r>
          </a:p>
          <a:p>
            <a:pPr algn="ctr" eaLnBrk="1" hangingPunct="1">
              <a:lnSpc>
                <a:spcPct val="80000"/>
              </a:lnSpc>
              <a:buFontTx/>
              <a:buNone/>
            </a:pPr>
            <a:r>
              <a:rPr lang="el-GR" altLang="el-GR" sz="2600" b="1" dirty="0" smtClean="0"/>
              <a:t>Τ</a:t>
            </a:r>
            <a:r>
              <a:rPr lang="en-US" altLang="el-GR" sz="2600" b="1" dirty="0" smtClean="0"/>
              <a:t>CC = (Q/2) * C</a:t>
            </a:r>
            <a:r>
              <a:rPr lang="en-US" altLang="el-GR" sz="2600" dirty="0" smtClean="0"/>
              <a:t> </a:t>
            </a:r>
          </a:p>
          <a:p>
            <a:pPr eaLnBrk="1" hangingPunct="1">
              <a:lnSpc>
                <a:spcPct val="80000"/>
              </a:lnSpc>
              <a:buFontTx/>
              <a:buNone/>
            </a:pPr>
            <a:r>
              <a:rPr lang="en-US" altLang="el-GR" sz="2600" b="1" dirty="0" smtClean="0"/>
              <a:t>Q:</a:t>
            </a:r>
            <a:r>
              <a:rPr lang="en-US" altLang="el-GR" sz="2600" dirty="0" smtClean="0"/>
              <a:t> </a:t>
            </a:r>
            <a:r>
              <a:rPr lang="el-GR" altLang="el-GR" sz="2600" dirty="0" smtClean="0"/>
              <a:t>ΠΟΣΟΤΗΤΑ ΠΑΡΑΓΓΕΛΙΑΣ ΑΠΟΘΕΜΑΤΟΣ</a:t>
            </a:r>
          </a:p>
          <a:p>
            <a:pPr eaLnBrk="1" hangingPunct="1">
              <a:lnSpc>
                <a:spcPct val="80000"/>
              </a:lnSpc>
              <a:buFontTx/>
              <a:buNone/>
            </a:pPr>
            <a:r>
              <a:rPr lang="en-US" altLang="el-GR" sz="2600" b="1" dirty="0" smtClean="0"/>
              <a:t>(Q</a:t>
            </a:r>
            <a:r>
              <a:rPr lang="el-GR" altLang="el-GR" sz="2600" b="1" dirty="0" smtClean="0"/>
              <a:t>/2</a:t>
            </a:r>
            <a:r>
              <a:rPr lang="en-US" altLang="el-GR" sz="2600" b="1" dirty="0" smtClean="0"/>
              <a:t>):</a:t>
            </a:r>
            <a:r>
              <a:rPr lang="en-US" altLang="el-GR" sz="2600" dirty="0" smtClean="0"/>
              <a:t> </a:t>
            </a:r>
            <a:r>
              <a:rPr lang="el-GR" altLang="el-GR" sz="2600" dirty="0" smtClean="0"/>
              <a:t>ΜΕΣΟ ΥΨΟΣ ΑΠΟΘΕΜΑΤΩΝ</a:t>
            </a:r>
          </a:p>
          <a:p>
            <a:pPr eaLnBrk="1" hangingPunct="1">
              <a:lnSpc>
                <a:spcPct val="80000"/>
              </a:lnSpc>
              <a:buFontTx/>
              <a:buNone/>
            </a:pPr>
            <a:r>
              <a:rPr lang="en-US" altLang="el-GR" sz="2600" b="1" dirty="0" smtClean="0"/>
              <a:t>C:</a:t>
            </a:r>
            <a:r>
              <a:rPr lang="en-US" altLang="el-GR" sz="2600" dirty="0" smtClean="0"/>
              <a:t> </a:t>
            </a:r>
            <a:r>
              <a:rPr lang="el-GR" altLang="el-GR" sz="2600" dirty="0" smtClean="0"/>
              <a:t>ΚΟΣΤΟΣ ΔΙΑΤΗΡΗΣΗΣ ΑΝΑ ΜΟΝΑΔΑ ΑΠΟΘΕΜΑΤΟΣ</a:t>
            </a:r>
          </a:p>
          <a:p>
            <a:pPr algn="ctr" eaLnBrk="1" hangingPunct="1">
              <a:lnSpc>
                <a:spcPct val="80000"/>
              </a:lnSpc>
              <a:buFontTx/>
              <a:buNone/>
            </a:pPr>
            <a:r>
              <a:rPr lang="en-US" altLang="el-GR" sz="2600" b="1" dirty="0" smtClean="0"/>
              <a:t>TOC = (D/Q) * Or</a:t>
            </a:r>
          </a:p>
          <a:p>
            <a:pPr eaLnBrk="1" hangingPunct="1">
              <a:lnSpc>
                <a:spcPct val="80000"/>
              </a:lnSpc>
              <a:buFontTx/>
              <a:buNone/>
            </a:pPr>
            <a:r>
              <a:rPr lang="en-US" altLang="el-GR" sz="2600" b="1" dirty="0" smtClean="0"/>
              <a:t>D:</a:t>
            </a:r>
            <a:r>
              <a:rPr lang="en-US" altLang="el-GR" sz="2600" dirty="0" smtClean="0"/>
              <a:t> </a:t>
            </a:r>
            <a:r>
              <a:rPr lang="el-GR" altLang="el-GR" sz="2600" dirty="0" smtClean="0"/>
              <a:t>ΣΥΝΟΛΙΚΗ ΖΗΤΗΣΗ ΑΠΟΘΕΜΑΤΟΣ ΣΕ ΜΟΝΑΔΕΣ ΚΑΤΑ ΤΗΝ ΕΞΕΤΑΖΟΜΕΝΗ ΠΕΡΙΟΔΟ</a:t>
            </a:r>
          </a:p>
          <a:p>
            <a:pPr eaLnBrk="1" hangingPunct="1">
              <a:lnSpc>
                <a:spcPct val="80000"/>
              </a:lnSpc>
              <a:buFontTx/>
              <a:buNone/>
            </a:pPr>
            <a:r>
              <a:rPr lang="el-GR" altLang="el-GR" sz="2600" b="1" dirty="0" smtClean="0"/>
              <a:t>(</a:t>
            </a:r>
            <a:r>
              <a:rPr lang="en-US" altLang="el-GR" sz="2600" b="1" dirty="0" smtClean="0"/>
              <a:t>D/Q</a:t>
            </a:r>
            <a:r>
              <a:rPr lang="el-GR" altLang="el-GR" sz="2600" b="1" dirty="0" smtClean="0"/>
              <a:t>)</a:t>
            </a:r>
            <a:r>
              <a:rPr lang="en-US" altLang="el-GR" sz="2600" b="1" dirty="0" smtClean="0"/>
              <a:t>:</a:t>
            </a:r>
            <a:r>
              <a:rPr lang="en-US" altLang="el-GR" sz="2600" dirty="0" smtClean="0"/>
              <a:t> </a:t>
            </a:r>
            <a:r>
              <a:rPr lang="el-GR" altLang="el-GR" sz="2600" dirty="0" smtClean="0"/>
              <a:t>ΑΡΙΘΜΟΣ ΠΑΡΑΓΓΕΛΙΩΝ</a:t>
            </a:r>
          </a:p>
          <a:p>
            <a:pPr eaLnBrk="1" hangingPunct="1">
              <a:lnSpc>
                <a:spcPct val="80000"/>
              </a:lnSpc>
              <a:buFontTx/>
              <a:buNone/>
            </a:pPr>
            <a:r>
              <a:rPr lang="el-GR" altLang="el-GR" sz="2600" b="1" dirty="0" smtClean="0"/>
              <a:t>Ο</a:t>
            </a:r>
            <a:r>
              <a:rPr lang="en-US" altLang="el-GR" sz="2600" b="1" dirty="0" smtClean="0"/>
              <a:t>r:</a:t>
            </a:r>
            <a:r>
              <a:rPr lang="en-US" altLang="el-GR" sz="2600" dirty="0" smtClean="0"/>
              <a:t> </a:t>
            </a:r>
            <a:r>
              <a:rPr lang="el-GR" altLang="el-GR" sz="2600" dirty="0" smtClean="0"/>
              <a:t>ΣΤΑΘΕΡΟ ΚΟΣΤΟΣ ΑΝΑ ΠΑΡΑΓΓΕΛΙΑ</a:t>
            </a:r>
          </a:p>
          <a:p>
            <a:pPr eaLnBrk="1" hangingPunct="1">
              <a:lnSpc>
                <a:spcPct val="80000"/>
              </a:lnSpc>
              <a:buFontTx/>
              <a:buNone/>
            </a:pPr>
            <a:r>
              <a:rPr lang="en-US" altLang="el-GR" sz="2000" dirty="0" smtClean="0"/>
              <a:t>  </a:t>
            </a:r>
            <a:endParaRPr lang="el-GR" altLang="el-GR" sz="2000" dirty="0" smtClean="0"/>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t>ΚΟΣΤΟΣ ΑΠΟΘΕΜΑΤΩΝ</a:t>
            </a:r>
          </a:p>
        </p:txBody>
      </p:sp>
      <p:sp>
        <p:nvSpPr>
          <p:cNvPr id="212995" name="Rectangle 3"/>
          <p:cNvSpPr>
            <a:spLocks noGrp="1" noChangeArrowheads="1"/>
          </p:cNvSpPr>
          <p:nvPr>
            <p:ph type="body" idx="1"/>
          </p:nvPr>
        </p:nvSpPr>
        <p:spPr>
          <a:xfrm>
            <a:off x="0" y="908050"/>
            <a:ext cx="8964613" cy="5761038"/>
          </a:xfrm>
        </p:spPr>
        <p:txBody>
          <a:bodyPr/>
          <a:lstStyle/>
          <a:p>
            <a:pPr eaLnBrk="1" hangingPunct="1">
              <a:buFontTx/>
              <a:buNone/>
            </a:pPr>
            <a:r>
              <a:rPr lang="el-GR" altLang="el-GR" sz="2600" b="1" u="sng" dirty="0" smtClean="0"/>
              <a:t>ΑΣΚΗΣΗ:</a:t>
            </a:r>
          </a:p>
          <a:p>
            <a:pPr algn="just" eaLnBrk="1" hangingPunct="1"/>
            <a:r>
              <a:rPr lang="el-GR" altLang="el-GR" sz="2800" dirty="0" smtClean="0"/>
              <a:t>Το Κόστος διατήρησης ενός αποθέματος ανά μονάδα είναι € 0,2 ανά έτος λειτουργίας της επιχείρησης και το συνολικό απόθεμα είναι 10.000 μονάδες. Ποιο θα είναι το κόστος διατήρησης του αποθέματος στις αποθήκες της επιχείρησης? Η συνολική ζήτηση αποθέματος είναι 8400 μονάδες και η ποσότητα παραγγελίας είναι 12000. Το σταθερό κόστος ανά παραγγελία είναι € 10</a:t>
            </a:r>
            <a:r>
              <a:rPr lang="en-US" altLang="el-GR" sz="2800" dirty="0" smtClean="0"/>
              <a:t>00</a:t>
            </a:r>
            <a:r>
              <a:rPr lang="el-GR" altLang="el-GR" sz="2800" dirty="0" smtClean="0"/>
              <a:t>. Ποιο είναι το συνολικό κόστος παραγγελίας? Να βρεθεί και το συνολικό κόστος αποθεμάτων.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0" y="0"/>
            <a:ext cx="9144000" cy="908050"/>
          </a:xfrm>
          <a:solidFill>
            <a:schemeClr val="bg1"/>
          </a:solidFill>
        </p:spPr>
        <p:txBody>
          <a:bodyPr/>
          <a:lstStyle/>
          <a:p>
            <a:pPr eaLnBrk="1" hangingPunct="1"/>
            <a:r>
              <a:rPr lang="el-GR" altLang="el-GR" sz="3000" b="1" dirty="0" smtClean="0">
                <a:solidFill>
                  <a:srgbClr val="000000"/>
                </a:solidFill>
                <a:latin typeface="Bookman Old Style" pitchFamily="18" charset="0"/>
                <a:cs typeface="Times New Roman" pitchFamily="18" charset="0"/>
              </a:rPr>
              <a:t>Ανταγωνισμός που χαρακτηρίζει τον κλάδο</a:t>
            </a:r>
            <a:r>
              <a:rPr lang="en-GB" altLang="el-GR" sz="3000" dirty="0" smtClean="0"/>
              <a:t> </a:t>
            </a:r>
          </a:p>
        </p:txBody>
      </p:sp>
      <p:sp>
        <p:nvSpPr>
          <p:cNvPr id="249859" name="Rectangle 3"/>
          <p:cNvSpPr>
            <a:spLocks noGrp="1" noChangeArrowheads="1"/>
          </p:cNvSpPr>
          <p:nvPr>
            <p:ph idx="1"/>
          </p:nvPr>
        </p:nvSpPr>
        <p:spPr>
          <a:xfrm>
            <a:off x="0" y="836613"/>
            <a:ext cx="9144000" cy="5792787"/>
          </a:xfrm>
        </p:spPr>
        <p:txBody>
          <a:bodyPr/>
          <a:lstStyle/>
          <a:p>
            <a:pPr algn="just" eaLnBrk="1" hangingPunct="1"/>
            <a:r>
              <a:rPr lang="el-GR" altLang="el-GR" dirty="0" smtClean="0">
                <a:solidFill>
                  <a:srgbClr val="000000"/>
                </a:solidFill>
                <a:cs typeface="Times New Roman" pitchFamily="18" charset="0"/>
              </a:rPr>
              <a:t>Η ικανότητα εξυπηρέτησης των δανειακών υποχρεώσεων εξαρτάται τόσο από την αποδοτικότητα των πωλήσεων όσο και από τον όγκο τους. </a:t>
            </a:r>
            <a:endParaRPr lang="el-GR" altLang="el-GR" dirty="0" smtClean="0">
              <a:solidFill>
                <a:srgbClr val="000000"/>
              </a:solidFill>
            </a:endParaRPr>
          </a:p>
          <a:p>
            <a:pPr algn="just" eaLnBrk="1" hangingPunct="1"/>
            <a:r>
              <a:rPr lang="el-GR" altLang="el-GR" dirty="0" smtClean="0">
                <a:solidFill>
                  <a:srgbClr val="000000"/>
                </a:solidFill>
              </a:rPr>
              <a:t>Η</a:t>
            </a:r>
            <a:r>
              <a:rPr lang="el-GR" altLang="el-GR" dirty="0" smtClean="0">
                <a:solidFill>
                  <a:srgbClr val="000000"/>
                </a:solidFill>
                <a:cs typeface="Times New Roman" pitchFamily="18" charset="0"/>
              </a:rPr>
              <a:t> </a:t>
            </a:r>
            <a:r>
              <a:rPr lang="el-GR" altLang="el-GR" b="1" dirty="0" smtClean="0">
                <a:solidFill>
                  <a:srgbClr val="000000"/>
                </a:solidFill>
                <a:cs typeface="Times New Roman" pitchFamily="18" charset="0"/>
              </a:rPr>
              <a:t>σταθερότητα των περιθωρίων κέρδους</a:t>
            </a:r>
            <a:r>
              <a:rPr lang="el-GR" altLang="el-GR" dirty="0" smtClean="0">
                <a:solidFill>
                  <a:srgbClr val="000000"/>
                </a:solidFill>
                <a:cs typeface="Times New Roman" pitchFamily="18" charset="0"/>
              </a:rPr>
              <a:t> είναι εξίσου σημαντική με αυτή των πωλήσεων. </a:t>
            </a:r>
            <a:endParaRPr lang="el-GR" altLang="el-GR" dirty="0" smtClean="0">
              <a:solidFill>
                <a:srgbClr val="000000"/>
              </a:solidFill>
            </a:endParaRPr>
          </a:p>
          <a:p>
            <a:pPr algn="just" eaLnBrk="1" hangingPunct="1"/>
            <a:r>
              <a:rPr lang="el-GR" altLang="el-GR" dirty="0" smtClean="0">
                <a:solidFill>
                  <a:srgbClr val="000000"/>
                </a:solidFill>
                <a:cs typeface="Times New Roman" pitchFamily="18" charset="0"/>
              </a:rPr>
              <a:t>Η </a:t>
            </a:r>
            <a:r>
              <a:rPr lang="el-GR" altLang="el-GR" b="1" dirty="0" smtClean="0">
                <a:solidFill>
                  <a:srgbClr val="000000"/>
                </a:solidFill>
                <a:cs typeface="Times New Roman" pitchFamily="18" charset="0"/>
              </a:rPr>
              <a:t>ευκολία εισόδου νέων επιχειρήσεων στον κλάδο</a:t>
            </a:r>
            <a:r>
              <a:rPr lang="el-GR" altLang="el-GR" dirty="0" smtClean="0">
                <a:solidFill>
                  <a:srgbClr val="000000"/>
                </a:solidFill>
                <a:cs typeface="Times New Roman" pitchFamily="18" charset="0"/>
              </a:rPr>
              <a:t> και η ικανότητα των ανταγωνιστριών επιχειρήσεων να αυξήσουν την παραγωγική τους δυναμικότητα επηρεάζουν τα περιθώρια κέρδους. </a:t>
            </a:r>
            <a:endParaRPr lang="el-GR" altLang="el-GR" dirty="0" smtClean="0">
              <a:solidFill>
                <a:srgbClr val="000000"/>
              </a:solidFill>
            </a:endParaRPr>
          </a:p>
        </p:txBody>
      </p:sp>
    </p:spTree>
  </p:cSld>
  <p:clrMapOvr>
    <a:masterClrMapping/>
  </p:clrMapOvr>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ΚΟΣΤΟΣ ΑΠΟΘΕΜΑΤΩΝ</a:t>
            </a:r>
          </a:p>
        </p:txBody>
      </p:sp>
      <p:sp>
        <p:nvSpPr>
          <p:cNvPr id="214019" name="Rectangle 3"/>
          <p:cNvSpPr>
            <a:spLocks noGrp="1" noChangeArrowheads="1"/>
          </p:cNvSpPr>
          <p:nvPr>
            <p:ph type="body" idx="1"/>
          </p:nvPr>
        </p:nvSpPr>
        <p:spPr>
          <a:xfrm>
            <a:off x="179388" y="908050"/>
            <a:ext cx="8964612" cy="5949950"/>
          </a:xfrm>
        </p:spPr>
        <p:txBody>
          <a:bodyPr/>
          <a:lstStyle/>
          <a:p>
            <a:pPr eaLnBrk="1" hangingPunct="1">
              <a:buFontTx/>
              <a:buNone/>
            </a:pPr>
            <a:r>
              <a:rPr lang="el-GR" altLang="el-GR" b="1" u="sng" dirty="0" smtClean="0"/>
              <a:t>ΛΥΣΗ:</a:t>
            </a:r>
          </a:p>
          <a:p>
            <a:pPr eaLnBrk="1" hangingPunct="1">
              <a:buFontTx/>
              <a:buNone/>
            </a:pPr>
            <a:r>
              <a:rPr lang="el-GR" altLang="el-GR" dirty="0" smtClean="0"/>
              <a:t>Τ</a:t>
            </a:r>
            <a:r>
              <a:rPr lang="en-US" altLang="el-GR" dirty="0" smtClean="0"/>
              <a:t>CC = (Q/2)*C = (10000/2)*0,2 = 1000 </a:t>
            </a:r>
            <a:r>
              <a:rPr lang="el-GR" altLang="el-GR" dirty="0" smtClean="0"/>
              <a:t>€</a:t>
            </a:r>
          </a:p>
          <a:p>
            <a:pPr eaLnBrk="1" hangingPunct="1">
              <a:buFontTx/>
              <a:buNone/>
            </a:pPr>
            <a:r>
              <a:rPr lang="en-US" altLang="el-GR" dirty="0" smtClean="0"/>
              <a:t>TOC = (D/Q)*Or = </a:t>
            </a:r>
            <a:r>
              <a:rPr lang="el-GR" altLang="el-GR" dirty="0" smtClean="0"/>
              <a:t>(8400/12000)*1000 = 700 €</a:t>
            </a:r>
          </a:p>
          <a:p>
            <a:pPr eaLnBrk="1" hangingPunct="1">
              <a:buFontTx/>
              <a:buNone/>
            </a:pPr>
            <a:r>
              <a:rPr lang="en-US" altLang="el-GR" dirty="0" smtClean="0"/>
              <a:t>TIC = TCC + TOC = 1000 + 700 = 1700 </a:t>
            </a:r>
            <a:r>
              <a:rPr lang="el-GR" altLang="el-GR" dirty="0" smtClean="0"/>
              <a:t>€</a:t>
            </a:r>
            <a:r>
              <a:rPr lang="en-US" altLang="el-GR" dirty="0" smtClean="0"/>
              <a:t>  </a:t>
            </a:r>
            <a:endParaRPr lang="el-GR" altLang="el-GR" dirty="0" smtClean="0"/>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74638"/>
            <a:ext cx="8229600" cy="706437"/>
          </a:xfrm>
        </p:spPr>
        <p:txBody>
          <a:bodyPr/>
          <a:lstStyle/>
          <a:p>
            <a:pPr eaLnBrk="1" hangingPunct="1"/>
            <a:r>
              <a:rPr lang="el-GR" altLang="el-GR" sz="3200" b="1" dirty="0" smtClean="0"/>
              <a:t>ΟΙΚΟΝΟΜΙΚΗ ΠΟΣΟΤΗΤΑ ΠΑΡΑΓΓΕΛΙΑΣ</a:t>
            </a:r>
          </a:p>
        </p:txBody>
      </p:sp>
      <p:sp>
        <p:nvSpPr>
          <p:cNvPr id="215043" name="Rectangle 3"/>
          <p:cNvSpPr>
            <a:spLocks noGrp="1" noChangeArrowheads="1"/>
          </p:cNvSpPr>
          <p:nvPr>
            <p:ph type="body" idx="1"/>
          </p:nvPr>
        </p:nvSpPr>
        <p:spPr>
          <a:xfrm>
            <a:off x="0" y="908050"/>
            <a:ext cx="9144000" cy="5761038"/>
          </a:xfrm>
        </p:spPr>
        <p:txBody>
          <a:bodyPr/>
          <a:lstStyle/>
          <a:p>
            <a:pPr eaLnBrk="1" hangingPunct="1">
              <a:buFontTx/>
              <a:buNone/>
            </a:pPr>
            <a:r>
              <a:rPr lang="el-GR" altLang="el-GR" sz="2800" dirty="0" smtClean="0"/>
              <a:t>Η ποσότητα παραγγελίας που ελαχιστοποιεί το συνολικό</a:t>
            </a:r>
          </a:p>
          <a:p>
            <a:pPr eaLnBrk="1" hangingPunct="1">
              <a:buFontTx/>
              <a:buNone/>
            </a:pPr>
            <a:r>
              <a:rPr lang="el-GR" altLang="el-GR" sz="2800" dirty="0" smtClean="0"/>
              <a:t>κόστος αποθεμάτων </a:t>
            </a:r>
            <a:r>
              <a:rPr lang="el-GR" altLang="el-GR" sz="2800" b="1" dirty="0" smtClean="0"/>
              <a:t>ονομάζεται </a:t>
            </a:r>
            <a:r>
              <a:rPr lang="el-GR" altLang="el-GR" sz="2800" dirty="0" smtClean="0"/>
              <a:t>οικονομική ποσότητα</a:t>
            </a:r>
          </a:p>
          <a:p>
            <a:pPr eaLnBrk="1" hangingPunct="1">
              <a:buFontTx/>
              <a:buNone/>
            </a:pPr>
            <a:r>
              <a:rPr lang="el-GR" altLang="el-GR" sz="2800" dirty="0" smtClean="0"/>
              <a:t>παραγγελίας ή οικονομικό μέγεθος παραγγελίας και</a:t>
            </a:r>
          </a:p>
          <a:p>
            <a:pPr eaLnBrk="1" hangingPunct="1">
              <a:buFontTx/>
              <a:buNone/>
            </a:pPr>
            <a:r>
              <a:rPr lang="el-GR" altLang="el-GR" sz="2800" dirty="0" smtClean="0"/>
              <a:t>δίνεται από τον παρακάτω τύπο:</a:t>
            </a:r>
            <a:endParaRPr lang="en-US" altLang="el-GR" sz="2800" dirty="0" smtClean="0"/>
          </a:p>
          <a:p>
            <a:pPr algn="ctr" eaLnBrk="1" hangingPunct="1">
              <a:buFontTx/>
              <a:buNone/>
            </a:pPr>
            <a:r>
              <a:rPr lang="en-US" altLang="el-GR" sz="2800" b="1" dirty="0" smtClean="0"/>
              <a:t>Qa </a:t>
            </a:r>
            <a:r>
              <a:rPr lang="el-GR" altLang="el-GR" sz="2800" b="1" dirty="0" smtClean="0"/>
              <a:t> </a:t>
            </a:r>
            <a:r>
              <a:rPr lang="en-US" altLang="el-GR" sz="2800" b="1" dirty="0" smtClean="0"/>
              <a:t>= </a:t>
            </a:r>
            <a:r>
              <a:rPr lang="el-GR" altLang="el-GR" sz="2800" b="1" dirty="0" smtClean="0"/>
              <a:t> </a:t>
            </a:r>
            <a:r>
              <a:rPr lang="en-US" altLang="el-GR" sz="2800" b="1" dirty="0" smtClean="0"/>
              <a:t>(2*D*Or) / C</a:t>
            </a:r>
            <a:endParaRPr lang="el-GR" altLang="el-GR" sz="2800" b="1" dirty="0" smtClean="0"/>
          </a:p>
          <a:p>
            <a:pPr eaLnBrk="1" hangingPunct="1">
              <a:buFontTx/>
              <a:buNone/>
            </a:pPr>
            <a:r>
              <a:rPr lang="el-GR" altLang="el-GR" sz="2800" dirty="0" smtClean="0"/>
              <a:t>Η σχέση αυτή </a:t>
            </a:r>
            <a:r>
              <a:rPr lang="el-GR" altLang="el-GR" sz="2800" b="1" dirty="0" smtClean="0"/>
              <a:t>δείχνει </a:t>
            </a:r>
            <a:r>
              <a:rPr lang="el-GR" altLang="el-GR" sz="2800" dirty="0" smtClean="0"/>
              <a:t>ότι το </a:t>
            </a:r>
            <a:r>
              <a:rPr lang="en-US" altLang="el-GR" sz="2800" dirty="0" smtClean="0"/>
              <a:t>Qa</a:t>
            </a:r>
            <a:r>
              <a:rPr lang="el-GR" altLang="el-GR" sz="2800" dirty="0" smtClean="0"/>
              <a:t> μεταβάλλεται</a:t>
            </a:r>
            <a:endParaRPr lang="en-US" altLang="el-GR" sz="2800" dirty="0" smtClean="0"/>
          </a:p>
          <a:p>
            <a:pPr eaLnBrk="1" hangingPunct="1">
              <a:buFontTx/>
              <a:buNone/>
            </a:pPr>
            <a:r>
              <a:rPr lang="el-GR" altLang="el-GR" sz="2800" dirty="0" smtClean="0"/>
              <a:t>θετικά όταν αυξάνεται το </a:t>
            </a:r>
            <a:r>
              <a:rPr lang="en-US" altLang="el-GR" sz="2800" dirty="0" smtClean="0"/>
              <a:t>D </a:t>
            </a:r>
            <a:r>
              <a:rPr lang="el-GR" altLang="el-GR" sz="2800" dirty="0" smtClean="0"/>
              <a:t>και το </a:t>
            </a:r>
            <a:r>
              <a:rPr lang="en-US" altLang="el-GR" sz="2800" dirty="0" smtClean="0"/>
              <a:t>Or</a:t>
            </a:r>
            <a:r>
              <a:rPr lang="el-GR" altLang="el-GR" sz="2800" dirty="0" smtClean="0"/>
              <a:t> και αρνητικά</a:t>
            </a:r>
            <a:endParaRPr lang="en-US" altLang="el-GR" sz="2800" dirty="0" smtClean="0"/>
          </a:p>
          <a:p>
            <a:pPr eaLnBrk="1" hangingPunct="1">
              <a:buFontTx/>
              <a:buNone/>
            </a:pPr>
            <a:r>
              <a:rPr lang="el-GR" altLang="el-GR" sz="2800" dirty="0" smtClean="0"/>
              <a:t>όταν αυξάνεται το </a:t>
            </a:r>
            <a:r>
              <a:rPr lang="en-US" altLang="el-GR" sz="2800" dirty="0" smtClean="0"/>
              <a:t>C.</a:t>
            </a:r>
            <a:r>
              <a:rPr lang="el-GR" altLang="el-GR" sz="2800" dirty="0" smtClean="0"/>
              <a:t> Το γεγονός όμως ότι</a:t>
            </a:r>
          </a:p>
          <a:p>
            <a:pPr eaLnBrk="1" hangingPunct="1">
              <a:buFontTx/>
              <a:buNone/>
            </a:pPr>
            <a:r>
              <a:rPr lang="el-GR" altLang="el-GR" sz="2800" dirty="0" smtClean="0"/>
              <a:t>υπάρχει η τετραγωνική ρίζα </a:t>
            </a:r>
            <a:r>
              <a:rPr lang="el-GR" altLang="el-GR" sz="2800" b="1" dirty="0" smtClean="0"/>
              <a:t>σημαίνει</a:t>
            </a:r>
            <a:r>
              <a:rPr lang="el-GR" altLang="el-GR" sz="2800" dirty="0" smtClean="0"/>
              <a:t> ότι το </a:t>
            </a:r>
            <a:r>
              <a:rPr lang="en-US" altLang="el-GR" sz="2800" dirty="0" smtClean="0"/>
              <a:t>Qa</a:t>
            </a:r>
            <a:endParaRPr lang="el-GR" altLang="el-GR" sz="2800" dirty="0" smtClean="0"/>
          </a:p>
          <a:p>
            <a:pPr eaLnBrk="1" hangingPunct="1">
              <a:buFontTx/>
              <a:buNone/>
            </a:pPr>
            <a:r>
              <a:rPr lang="el-GR" altLang="el-GR" sz="2800" dirty="0" smtClean="0"/>
              <a:t>μεταβάλλεται θετικά ή αρνητικά σε ποσοστό μικρότερο</a:t>
            </a:r>
          </a:p>
          <a:p>
            <a:pPr eaLnBrk="1" hangingPunct="1">
              <a:buFontTx/>
              <a:buNone/>
            </a:pPr>
            <a:r>
              <a:rPr lang="el-GR" altLang="el-GR" sz="2800" dirty="0" smtClean="0"/>
              <a:t>των </a:t>
            </a:r>
            <a:r>
              <a:rPr lang="en-US" altLang="el-GR" sz="2800" dirty="0" smtClean="0"/>
              <a:t>D, Or, </a:t>
            </a:r>
            <a:r>
              <a:rPr lang="el-GR" altLang="el-GR" sz="2800" dirty="0" smtClean="0"/>
              <a:t>και </a:t>
            </a:r>
            <a:r>
              <a:rPr lang="en-US" altLang="el-GR" sz="2800" dirty="0" smtClean="0"/>
              <a:t>C.</a:t>
            </a:r>
            <a:r>
              <a:rPr lang="el-GR" altLang="el-GR" sz="2800" dirty="0" smtClean="0"/>
              <a:t> </a:t>
            </a:r>
          </a:p>
        </p:txBody>
      </p:sp>
      <p:sp>
        <p:nvSpPr>
          <p:cNvPr id="215044" name="Line 13"/>
          <p:cNvSpPr>
            <a:spLocks noChangeShapeType="1"/>
          </p:cNvSpPr>
          <p:nvPr/>
        </p:nvSpPr>
        <p:spPr bwMode="auto">
          <a:xfrm>
            <a:off x="3924300" y="2997200"/>
            <a:ext cx="144463" cy="431800"/>
          </a:xfrm>
          <a:prstGeom prst="line">
            <a:avLst/>
          </a:prstGeom>
          <a:noFill/>
          <a:ln w="9525">
            <a:solidFill>
              <a:schemeClr val="tx1"/>
            </a:solidFill>
            <a:round/>
            <a:headEnd/>
            <a:tailEnd/>
          </a:ln>
        </p:spPr>
        <p:txBody>
          <a:bodyPr/>
          <a:lstStyle/>
          <a:p>
            <a:endParaRPr lang="el-GR" dirty="0"/>
          </a:p>
        </p:txBody>
      </p:sp>
      <p:sp>
        <p:nvSpPr>
          <p:cNvPr id="215045" name="Line 14"/>
          <p:cNvSpPr>
            <a:spLocks noChangeShapeType="1"/>
          </p:cNvSpPr>
          <p:nvPr/>
        </p:nvSpPr>
        <p:spPr bwMode="auto">
          <a:xfrm flipV="1">
            <a:off x="4067175" y="2852738"/>
            <a:ext cx="144463" cy="576262"/>
          </a:xfrm>
          <a:prstGeom prst="line">
            <a:avLst/>
          </a:prstGeom>
          <a:noFill/>
          <a:ln w="9525">
            <a:solidFill>
              <a:schemeClr val="tx1"/>
            </a:solidFill>
            <a:round/>
            <a:headEnd/>
            <a:tailEnd/>
          </a:ln>
        </p:spPr>
        <p:txBody>
          <a:bodyPr/>
          <a:lstStyle/>
          <a:p>
            <a:endParaRPr lang="el-GR" dirty="0"/>
          </a:p>
        </p:txBody>
      </p:sp>
      <p:sp>
        <p:nvSpPr>
          <p:cNvPr id="215046" name="Line 16"/>
          <p:cNvSpPr>
            <a:spLocks noChangeShapeType="1"/>
          </p:cNvSpPr>
          <p:nvPr/>
        </p:nvSpPr>
        <p:spPr bwMode="auto">
          <a:xfrm>
            <a:off x="4211638" y="2852738"/>
            <a:ext cx="2232025" cy="0"/>
          </a:xfrm>
          <a:prstGeom prst="line">
            <a:avLst/>
          </a:prstGeom>
          <a:noFill/>
          <a:ln w="9525">
            <a:solidFill>
              <a:schemeClr val="tx1"/>
            </a:solidFill>
            <a:round/>
            <a:headEnd/>
            <a:tailEnd/>
          </a:ln>
        </p:spPr>
        <p:txBody>
          <a:bodyPr/>
          <a:lstStyle/>
          <a:p>
            <a:endParaRPr lang="el-GR" dirty="0"/>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274638"/>
            <a:ext cx="8229600" cy="706437"/>
          </a:xfrm>
        </p:spPr>
        <p:txBody>
          <a:bodyPr/>
          <a:lstStyle/>
          <a:p>
            <a:pPr eaLnBrk="1" hangingPunct="1"/>
            <a:r>
              <a:rPr lang="el-GR" altLang="el-GR" sz="3200" b="1" dirty="0" smtClean="0"/>
              <a:t>ΟΙΚΟΝΟΜΙΚΗ ΠΟΣΟΤΗΤΑ ΠΑΡΑΓΓΕΛΙΑΣ</a:t>
            </a:r>
          </a:p>
        </p:txBody>
      </p:sp>
      <p:sp>
        <p:nvSpPr>
          <p:cNvPr id="216067" name="Rectangle 3"/>
          <p:cNvSpPr>
            <a:spLocks noGrp="1" noChangeArrowheads="1"/>
          </p:cNvSpPr>
          <p:nvPr>
            <p:ph type="body" idx="1"/>
          </p:nvPr>
        </p:nvSpPr>
        <p:spPr>
          <a:xfrm>
            <a:off x="179388" y="981075"/>
            <a:ext cx="8785225" cy="5688013"/>
          </a:xfrm>
        </p:spPr>
        <p:txBody>
          <a:bodyPr/>
          <a:lstStyle/>
          <a:p>
            <a:pPr eaLnBrk="1" hangingPunct="1">
              <a:buFontTx/>
              <a:buNone/>
            </a:pPr>
            <a:r>
              <a:rPr lang="el-GR" altLang="el-GR" sz="2800" b="1" u="sng" dirty="0" smtClean="0"/>
              <a:t>ΑΣΚΗΣΗ:</a:t>
            </a:r>
          </a:p>
          <a:p>
            <a:pPr eaLnBrk="1" hangingPunct="1">
              <a:buFontTx/>
              <a:buNone/>
            </a:pPr>
            <a:r>
              <a:rPr lang="el-GR" altLang="el-GR" sz="2800" dirty="0" smtClean="0"/>
              <a:t>Μια επιχείρηση αναλώνει 12.800 μονάδες από το</a:t>
            </a:r>
          </a:p>
          <a:p>
            <a:pPr eaLnBrk="1" hangingPunct="1">
              <a:buFontTx/>
              <a:buNone/>
            </a:pPr>
            <a:r>
              <a:rPr lang="el-GR" altLang="el-GR" sz="2800" dirty="0" smtClean="0"/>
              <a:t>απόθεμά της κατά την διάρκεια μιας λειτουργικής</a:t>
            </a:r>
          </a:p>
          <a:p>
            <a:pPr eaLnBrk="1" hangingPunct="1">
              <a:buFontTx/>
              <a:buNone/>
            </a:pPr>
            <a:r>
              <a:rPr lang="el-GR" altLang="el-GR" sz="2800" dirty="0" smtClean="0"/>
              <a:t>χρήσης. Το κόστος παραγγελίας ισούται με 144 ευρώ.</a:t>
            </a:r>
          </a:p>
          <a:p>
            <a:pPr eaLnBrk="1" hangingPunct="1">
              <a:buFontTx/>
              <a:buNone/>
            </a:pPr>
            <a:r>
              <a:rPr lang="el-GR" altLang="el-GR" sz="2800" dirty="0" smtClean="0"/>
              <a:t>Να υπολογιστεί η οικονομική ποσότητα παραγγελίας</a:t>
            </a:r>
          </a:p>
          <a:p>
            <a:pPr eaLnBrk="1" hangingPunct="1">
              <a:buFontTx/>
              <a:buNone/>
            </a:pPr>
            <a:r>
              <a:rPr lang="el-GR" altLang="el-GR" sz="2800" dirty="0" smtClean="0"/>
              <a:t>όταν Το Κόστος Διατήρησης ανά Μονάδα Αποθέματος</a:t>
            </a:r>
          </a:p>
          <a:p>
            <a:pPr eaLnBrk="1" hangingPunct="1">
              <a:buFontTx/>
              <a:buNone/>
            </a:pPr>
            <a:r>
              <a:rPr lang="el-GR" altLang="el-GR" sz="2800" dirty="0" smtClean="0"/>
              <a:t>είναι 1€. </a:t>
            </a:r>
          </a:p>
          <a:p>
            <a:pPr eaLnBrk="1" hangingPunct="1">
              <a:buFontTx/>
              <a:buNone/>
            </a:pPr>
            <a:r>
              <a:rPr lang="el-GR" altLang="el-GR" sz="2800" b="1" u="sng" dirty="0" smtClean="0"/>
              <a:t>ΛΥΣΗ:</a:t>
            </a:r>
          </a:p>
          <a:p>
            <a:pPr eaLnBrk="1" hangingPunct="1">
              <a:buFontTx/>
              <a:buNone/>
            </a:pPr>
            <a:r>
              <a:rPr lang="en-US" altLang="el-GR" sz="2800" b="1" dirty="0" smtClean="0"/>
              <a:t>Qa </a:t>
            </a:r>
            <a:r>
              <a:rPr lang="el-GR" altLang="el-GR" sz="2800" b="1" dirty="0" smtClean="0"/>
              <a:t> </a:t>
            </a:r>
            <a:r>
              <a:rPr lang="en-US" altLang="el-GR" sz="2800" b="1" dirty="0" smtClean="0"/>
              <a:t>= </a:t>
            </a:r>
            <a:r>
              <a:rPr lang="el-GR" altLang="el-GR" sz="2800" b="1" dirty="0" smtClean="0"/>
              <a:t>[</a:t>
            </a:r>
            <a:r>
              <a:rPr lang="en-US" altLang="el-GR" sz="2800" b="1" dirty="0" smtClean="0"/>
              <a:t>(2*D*Or) / C</a:t>
            </a:r>
            <a:r>
              <a:rPr lang="el-GR" altLang="el-GR" sz="2800" b="1" dirty="0" smtClean="0"/>
              <a:t>]</a:t>
            </a:r>
            <a:r>
              <a:rPr lang="el-GR" altLang="el-GR" sz="2800" b="1" baseline="30000" dirty="0" smtClean="0"/>
              <a:t>½  </a:t>
            </a:r>
            <a:r>
              <a:rPr lang="el-GR" altLang="el-GR" sz="2800" b="1" dirty="0" smtClean="0"/>
              <a:t>=  [(2*12800*144) / 1]</a:t>
            </a:r>
            <a:r>
              <a:rPr lang="el-GR" altLang="el-GR" sz="2800" b="1" baseline="30000" dirty="0" smtClean="0"/>
              <a:t>½</a:t>
            </a:r>
            <a:r>
              <a:rPr lang="el-GR" altLang="el-GR" sz="2800" b="1" dirty="0" smtClean="0"/>
              <a:t>  = 1920</a:t>
            </a:r>
          </a:p>
          <a:p>
            <a:pPr eaLnBrk="1" hangingPunct="1">
              <a:buFontTx/>
              <a:buNone/>
            </a:pPr>
            <a:endParaRPr lang="el-GR" altLang="el-GR" dirty="0" smtClean="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5288" y="836613"/>
            <a:ext cx="8353425" cy="5761037"/>
          </a:xfrm>
        </p:spPr>
        <p:txBody>
          <a:bodyPr/>
          <a:lstStyle/>
          <a:p>
            <a:pPr marL="0" indent="0" algn="just">
              <a:buFontTx/>
              <a:buNone/>
            </a:pPr>
            <a:r>
              <a:rPr lang="el-GR" altLang="el-GR" sz="2800" dirty="0" smtClean="0">
                <a:latin typeface="Times New Roman" pitchFamily="18" charset="0"/>
              </a:rPr>
              <a:t>Έστω ότι για την παραγωγή των προϊόντων μιας επιχείρησης απαιτούνται 500 τόνοι πρώτης ύλης κάθε μήνα, σταθερή ποσότητα, οι οποίοι διατίθενται στην αγορά στην τιμή των 25 ευρώ ο τόνος. Η παράδοση γίνεται άμεσα ενώ για τη μεταφορά κάθε παραγγελίας η εταιρεία πληρώνει 20 ευρώ ανεξαρτήτως όγκου παραγγελίας. Το συνολικό κόστος διατήρησης των πρώτων υλών που δεν καταναλώθηκαν μέσα στο μήνα είναι 0,5 ευρώ ανά τόνο το μήνα. Να βρεθεί η ποσότητα παραγγελίας σε τόνους (</a:t>
            </a:r>
            <a:r>
              <a:rPr lang="en-GB" altLang="el-GR" sz="2800" dirty="0" smtClean="0">
                <a:latin typeface="Times New Roman" pitchFamily="18" charset="0"/>
              </a:rPr>
              <a:t>Q</a:t>
            </a:r>
            <a:r>
              <a:rPr lang="el-GR" altLang="el-GR" sz="2800" dirty="0" smtClean="0">
                <a:latin typeface="Times New Roman" pitchFamily="18" charset="0"/>
              </a:rPr>
              <a:t>*) καθώς και το χρονικό διάστημα σε μήνες μεταξύ δύο παραγγελιών (</a:t>
            </a:r>
            <a:r>
              <a:rPr lang="en-GB" altLang="el-GR" sz="2800" dirty="0" smtClean="0">
                <a:latin typeface="Times New Roman" pitchFamily="18" charset="0"/>
              </a:rPr>
              <a:t>T</a:t>
            </a:r>
            <a:r>
              <a:rPr lang="el-GR" altLang="el-GR" sz="2800" dirty="0" smtClean="0">
                <a:latin typeface="Times New Roman" pitchFamily="18" charset="0"/>
              </a:rPr>
              <a:t>*), ώστε να ελαχιστοποιείται το συνολικό ετήσιο κόστος αποθεμάτων. </a:t>
            </a:r>
          </a:p>
          <a:p>
            <a:pPr marL="0" indent="0" algn="just">
              <a:buFont typeface="Wingdings" pitchFamily="2" charset="2"/>
              <a:buNone/>
            </a:pPr>
            <a:endParaRPr lang="el-GR" altLang="el-GR" sz="2800" dirty="0" smtClean="0">
              <a:latin typeface="Times New Roman" pitchFamily="18" charset="0"/>
            </a:endParaRPr>
          </a:p>
        </p:txBody>
      </p:sp>
      <p:sp>
        <p:nvSpPr>
          <p:cNvPr id="217091" name="Rectangle 4"/>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altLang="el-GR" sz="2800" b="1" dirty="0">
                <a:latin typeface="Times New Roman" pitchFamily="18" charset="0"/>
              </a:rPr>
              <a:t>Παράδειγμα</a:t>
            </a:r>
            <a:endParaRPr lang="el-GR" altLang="el-GR" sz="2800" dirty="0">
              <a:latin typeface="Times New Roman" pitchFamily="18" charset="0"/>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 Τίτλος"/>
          <p:cNvSpPr>
            <a:spLocks noGrp="1"/>
          </p:cNvSpPr>
          <p:nvPr>
            <p:ph type="title"/>
          </p:nvPr>
        </p:nvSpPr>
        <p:spPr/>
        <p:txBody>
          <a:bodyPr/>
          <a:lstStyle/>
          <a:p>
            <a:r>
              <a:rPr lang="el-GR" altLang="el-GR" b="1" dirty="0" smtClean="0"/>
              <a:t>ΛΥΣΗ</a:t>
            </a:r>
          </a:p>
        </p:txBody>
      </p:sp>
      <p:graphicFrame>
        <p:nvGraphicFramePr>
          <p:cNvPr id="218115" name="Object 2"/>
          <p:cNvGraphicFramePr>
            <a:graphicFrameLocks noChangeAspect="1"/>
          </p:cNvGraphicFramePr>
          <p:nvPr>
            <p:ph idx="1"/>
          </p:nvPr>
        </p:nvGraphicFramePr>
        <p:xfrm>
          <a:off x="827088" y="2133600"/>
          <a:ext cx="7561262" cy="2808288"/>
        </p:xfrm>
        <a:graphic>
          <a:graphicData uri="http://schemas.openxmlformats.org/presentationml/2006/ole">
            <p:oleObj spid="_x0000_s218115" name="Equation" r:id="rId3" imgW="2730500" imgH="1028700" progId="">
              <p:embed/>
            </p:oleObj>
          </a:graphicData>
        </a:graphic>
      </p:graphicFrame>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 Τίτλος"/>
          <p:cNvSpPr>
            <a:spLocks noGrp="1"/>
          </p:cNvSpPr>
          <p:nvPr>
            <p:ph type="title"/>
          </p:nvPr>
        </p:nvSpPr>
        <p:spPr/>
        <p:txBody>
          <a:bodyPr/>
          <a:lstStyle/>
          <a:p>
            <a:r>
              <a:rPr lang="el-GR" altLang="el-GR" b="1" dirty="0" smtClean="0">
                <a:solidFill>
                  <a:srgbClr val="C00000"/>
                </a:solidFill>
              </a:rPr>
              <a:t>ΔΙΟΙΚΗΣΗ ΧΡΕΟΓΡΑΦΩΝ</a:t>
            </a:r>
          </a:p>
        </p:txBody>
      </p:sp>
      <p:sp>
        <p:nvSpPr>
          <p:cNvPr id="219139" name="2 - Θέση περιεχομένου"/>
          <p:cNvSpPr>
            <a:spLocks noGrp="1"/>
          </p:cNvSpPr>
          <p:nvPr>
            <p:ph idx="1"/>
          </p:nvPr>
        </p:nvSpPr>
        <p:spPr/>
        <p:txBody>
          <a:bodyPr/>
          <a:lstStyle/>
          <a:p>
            <a:endParaRPr lang="el-GR" altLang="el-GR" dirty="0" smtClean="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3 - Θέση αριθμού διαφάνειας"/>
          <p:cNvSpPr>
            <a:spLocks noGrp="1"/>
          </p:cNvSpPr>
          <p:nvPr>
            <p:ph type="sldNum" sz="quarter" idx="12"/>
          </p:nvPr>
        </p:nvSpPr>
        <p:spPr>
          <a:xfrm>
            <a:off x="457200" y="6245225"/>
            <a:ext cx="2133600" cy="476250"/>
          </a:xfrm>
          <a:noFill/>
        </p:spPr>
        <p:txBody>
          <a:bodyPr/>
          <a:lstStyle/>
          <a:p>
            <a:pPr algn="l"/>
            <a:fld id="{1361A83C-27F1-4C10-A3B8-7F4B5F3C8E3A}" type="slidenum">
              <a:rPr lang="el-GR" altLang="el-GR" smtClean="0">
                <a:latin typeface="Arial" pitchFamily="34" charset="0"/>
              </a:rPr>
              <a:pPr algn="l"/>
              <a:t>446</a:t>
            </a:fld>
            <a:endParaRPr lang="el-GR" altLang="el-GR" dirty="0" smtClean="0">
              <a:latin typeface="Arial" pitchFamily="34" charset="0"/>
            </a:endParaRPr>
          </a:p>
        </p:txBody>
      </p:sp>
      <p:sp>
        <p:nvSpPr>
          <p:cNvPr id="220163" name="Rectangle 2"/>
          <p:cNvSpPr>
            <a:spLocks noGrp="1" noChangeArrowheads="1"/>
          </p:cNvSpPr>
          <p:nvPr>
            <p:ph type="title"/>
          </p:nvPr>
        </p:nvSpPr>
        <p:spPr>
          <a:xfrm>
            <a:off x="0" y="158750"/>
            <a:ext cx="9144000" cy="504825"/>
          </a:xfrm>
          <a:noFill/>
        </p:spPr>
        <p:txBody>
          <a:bodyPr anchor="t"/>
          <a:lstStyle/>
          <a:p>
            <a:r>
              <a:rPr lang="el-GR" altLang="el-GR" sz="3600" b="1" dirty="0" smtClean="0">
                <a:latin typeface="Times New Roman" pitchFamily="18" charset="0"/>
              </a:rPr>
              <a:t>Χρεόγραφα</a:t>
            </a:r>
          </a:p>
        </p:txBody>
      </p:sp>
      <p:sp>
        <p:nvSpPr>
          <p:cNvPr id="220164" name="Rectangle 3"/>
          <p:cNvSpPr>
            <a:spLocks noGrp="1" noChangeArrowheads="1"/>
          </p:cNvSpPr>
          <p:nvPr>
            <p:ph type="body" idx="1"/>
          </p:nvPr>
        </p:nvSpPr>
        <p:spPr>
          <a:xfrm>
            <a:off x="457200" y="1076325"/>
            <a:ext cx="8229600" cy="5019675"/>
          </a:xfrm>
        </p:spPr>
        <p:txBody>
          <a:bodyPr/>
          <a:lstStyle/>
          <a:p>
            <a:pPr marL="0" indent="0" algn="just">
              <a:buFont typeface="Wingdings" pitchFamily="2" charset="2"/>
              <a:buNone/>
            </a:pPr>
            <a:r>
              <a:rPr lang="el-GR" altLang="el-GR" sz="2800" dirty="0" smtClean="0">
                <a:latin typeface="Times New Roman" pitchFamily="18" charset="0"/>
              </a:rPr>
              <a:t>Οι επιχειρήσεις εκτός από τα διαθέσιμα (που περιλαμβάνουν το ταμείο και τις καταθέσεις όψεως και προθεσμίας), επενδύουν συνήθως και σε χρεόγραφα ή διαπραγματεύσιμα αξιόγραφα (</a:t>
            </a:r>
            <a:r>
              <a:rPr lang="en-US" altLang="el-GR" sz="2800" dirty="0" smtClean="0">
                <a:latin typeface="Times New Roman" pitchFamily="18" charset="0"/>
              </a:rPr>
              <a:t>marketable securities</a:t>
            </a:r>
            <a:r>
              <a:rPr lang="el-GR" altLang="el-GR" sz="2800" dirty="0" smtClean="0">
                <a:latin typeface="Times New Roman" pitchFamily="18" charset="0"/>
              </a:rPr>
              <a:t>). Τα χρεόγραφα περιλαμβάνουν μετοχές, ομολογίες καθώς και λοιπά χρεόγραφα.</a:t>
            </a:r>
            <a:endParaRPr lang="en-US" altLang="el-GR" sz="2800" dirty="0" smtClean="0">
              <a:latin typeface="Times New Roman" pitchFamily="18" charset="0"/>
            </a:endParaRPr>
          </a:p>
          <a:p>
            <a:pPr marL="0" indent="0" algn="just">
              <a:buFont typeface="Wingdings" pitchFamily="2" charset="2"/>
              <a:buNone/>
            </a:pPr>
            <a:r>
              <a:rPr lang="el-GR" altLang="el-GR" sz="2800" dirty="0" smtClean="0">
                <a:latin typeface="Times New Roman" pitchFamily="18" charset="0"/>
              </a:rPr>
              <a:t>Τα χρεόγραφα παρέχουν συνήθως πολύ μικρότερη απόδοση από εκείνη που παρέχουν τα λειτουργικά στοιχεία του ενεργητικού, αλλά μπορούν να μετατραπούν σε μετρητά σε πολύ σύντομο χρονικό διάστημα (συνήθως μέσα σε μερικά λεπτά).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914400" y="228600"/>
            <a:ext cx="7772400" cy="457200"/>
          </a:xfrm>
          <a:solidFill>
            <a:schemeClr val="bg1"/>
          </a:solidFill>
        </p:spPr>
        <p:txBody>
          <a:bodyPr/>
          <a:lstStyle/>
          <a:p>
            <a:pPr eaLnBrk="1" hangingPunct="1"/>
            <a:r>
              <a:rPr lang="el-GR" altLang="el-GR" sz="4000" b="1" dirty="0" smtClean="0">
                <a:solidFill>
                  <a:srgbClr val="000000"/>
                </a:solidFill>
                <a:latin typeface="Bookman Old Style" pitchFamily="18" charset="0"/>
                <a:cs typeface="Times New Roman" pitchFamily="18" charset="0"/>
              </a:rPr>
              <a:t>Στάση της Διοίκησης</a:t>
            </a:r>
            <a:r>
              <a:rPr lang="en-GB" altLang="el-GR" dirty="0" smtClean="0"/>
              <a:t> </a:t>
            </a:r>
          </a:p>
        </p:txBody>
      </p:sp>
      <p:sp>
        <p:nvSpPr>
          <p:cNvPr id="253955" name="Rectangle 3"/>
          <p:cNvSpPr>
            <a:spLocks noGrp="1" noChangeArrowheads="1"/>
          </p:cNvSpPr>
          <p:nvPr>
            <p:ph idx="1"/>
          </p:nvPr>
        </p:nvSpPr>
        <p:spPr>
          <a:xfrm>
            <a:off x="0" y="836613"/>
            <a:ext cx="9144000" cy="6021387"/>
          </a:xfrm>
        </p:spPr>
        <p:txBody>
          <a:bodyPr/>
          <a:lstStyle/>
          <a:p>
            <a:pPr algn="just" eaLnBrk="1" hangingPunct="1"/>
            <a:r>
              <a:rPr lang="el-GR" altLang="el-GR" sz="2800" dirty="0" smtClean="0">
                <a:solidFill>
                  <a:srgbClr val="000000"/>
                </a:solidFill>
                <a:cs typeface="Times New Roman" pitchFamily="18" charset="0"/>
              </a:rPr>
              <a:t>Οι μεγάλες επιχειρήσεις, των οποίων οι μετοχές είναι κατασπασμένες, πιθανό να επιλέξουν την πώληση κοινών μετοχών επειδή η πώληση αυτή θα έχει ελάχιστη επίδραση στον έλεγχο της εταιρείας.</a:t>
            </a:r>
            <a:endParaRPr lang="el-GR" altLang="el-GR" sz="2800" dirty="0" smtClean="0">
              <a:cs typeface="Times New Roman" pitchFamily="18" charset="0"/>
            </a:endParaRPr>
          </a:p>
          <a:p>
            <a:pPr algn="just" eaLnBrk="1" hangingPunct="1"/>
            <a:r>
              <a:rPr lang="el-GR" altLang="el-GR" sz="2800" dirty="0" smtClean="0">
                <a:solidFill>
                  <a:srgbClr val="000000"/>
                </a:solidFill>
                <a:cs typeface="Times New Roman" pitchFamily="18" charset="0"/>
              </a:rPr>
              <a:t>Αντίθετα, οι </a:t>
            </a:r>
            <a:r>
              <a:rPr lang="el-GR" altLang="el-GR" sz="2800" b="1" dirty="0" smtClean="0">
                <a:solidFill>
                  <a:srgbClr val="000000"/>
                </a:solidFill>
                <a:cs typeface="Times New Roman" pitchFamily="18" charset="0"/>
              </a:rPr>
              <a:t>ιδιοκτήτες μικρών επιχειρήσεων</a:t>
            </a:r>
            <a:r>
              <a:rPr lang="el-GR" altLang="el-GR" sz="2800" dirty="0" smtClean="0">
                <a:solidFill>
                  <a:srgbClr val="000000"/>
                </a:solidFill>
                <a:cs typeface="Times New Roman" pitchFamily="18" charset="0"/>
              </a:rPr>
              <a:t> μπορεί να </a:t>
            </a:r>
            <a:r>
              <a:rPr lang="el-GR" altLang="el-GR" sz="2800" b="1" dirty="0" smtClean="0">
                <a:solidFill>
                  <a:srgbClr val="000000"/>
                </a:solidFill>
                <a:cs typeface="Times New Roman" pitchFamily="18" charset="0"/>
              </a:rPr>
              <a:t>αποφεύγουν την έκδοση κοινών μετοχών</a:t>
            </a:r>
            <a:r>
              <a:rPr lang="el-GR" altLang="el-GR" sz="2800" dirty="0" smtClean="0">
                <a:solidFill>
                  <a:srgbClr val="000000"/>
                </a:solidFill>
                <a:cs typeface="Times New Roman" pitchFamily="18" charset="0"/>
              </a:rPr>
              <a:t> για να εξασφαλίσουν τη </a:t>
            </a:r>
            <a:r>
              <a:rPr lang="el-GR" altLang="el-GR" sz="2800" b="1" dirty="0" smtClean="0">
                <a:solidFill>
                  <a:srgbClr val="000000"/>
                </a:solidFill>
                <a:cs typeface="Times New Roman" pitchFamily="18" charset="0"/>
              </a:rPr>
              <a:t>διατήρηση του ελέγχου</a:t>
            </a:r>
            <a:r>
              <a:rPr lang="el-GR" altLang="el-GR" sz="2800" dirty="0" smtClean="0">
                <a:solidFill>
                  <a:srgbClr val="000000"/>
                </a:solidFill>
                <a:cs typeface="Times New Roman" pitchFamily="18" charset="0"/>
              </a:rPr>
              <a:t>. </a:t>
            </a:r>
            <a:endParaRPr lang="el-GR" altLang="el-GR" sz="2800" dirty="0" smtClean="0">
              <a:solidFill>
                <a:srgbClr val="000000"/>
              </a:solidFill>
            </a:endParaRPr>
          </a:p>
          <a:p>
            <a:pPr algn="just" eaLnBrk="1" hangingPunct="1">
              <a:buFont typeface="Wingdings" pitchFamily="2" charset="2"/>
              <a:buChar char="Ø"/>
            </a:pPr>
            <a:r>
              <a:rPr lang="el-GR" altLang="el-GR" sz="2800" dirty="0" smtClean="0">
                <a:solidFill>
                  <a:srgbClr val="000000"/>
                </a:solidFill>
                <a:cs typeface="Times New Roman" pitchFamily="18" charset="0"/>
              </a:rPr>
              <a:t>Επειδή</a:t>
            </a:r>
            <a:r>
              <a:rPr lang="el-GR" altLang="el-GR" sz="2800" dirty="0" smtClean="0">
                <a:solidFill>
                  <a:srgbClr val="000000"/>
                </a:solidFill>
              </a:rPr>
              <a:t> </a:t>
            </a:r>
            <a:r>
              <a:rPr lang="el-GR" altLang="el-GR" sz="2800" dirty="0" smtClean="0">
                <a:solidFill>
                  <a:srgbClr val="000000"/>
                </a:solidFill>
                <a:cs typeface="Times New Roman" pitchFamily="18" charset="0"/>
              </a:rPr>
              <a:t>έχουν εμπιστοσύνη στις προοπτικές των επιχειρήσεων τους και μπορούν να διαβλέψουν τα πιθανά μεγάλα οφέλη που θα προσποριστούν από τη χρήση μόχλευσης, οι ιδιοκτήτες των επιχειρήσεων αυτών συχνά προτιμούν τη χρήση ψηλών δεικτών δανειακής επιβάρυνσης.</a:t>
            </a:r>
            <a:endParaRPr lang="el-GR" altLang="el-GR" sz="2800" dirty="0" smtClean="0">
              <a:cs typeface="Times New Roman" pitchFamily="18" charset="0"/>
            </a:endParaRPr>
          </a:p>
        </p:txBody>
      </p:sp>
    </p:spTree>
  </p:cSld>
  <p:clrMapOvr>
    <a:masterClrMapping/>
  </p:clrMapOvr>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274638"/>
            <a:ext cx="8229600" cy="457200"/>
          </a:xfrm>
        </p:spPr>
        <p:txBody>
          <a:bodyPr/>
          <a:lstStyle/>
          <a:p>
            <a:pPr eaLnBrk="1" hangingPunct="1"/>
            <a:r>
              <a:rPr lang="el-GR" altLang="el-GR" b="1" dirty="0" smtClean="0">
                <a:solidFill>
                  <a:srgbClr val="000000"/>
                </a:solidFill>
                <a:latin typeface="Bookman Old Style" pitchFamily="18" charset="0"/>
                <a:cs typeface="Times New Roman" pitchFamily="18" charset="0"/>
              </a:rPr>
              <a:t>Στάση της Διοίκησης</a:t>
            </a:r>
            <a:r>
              <a:rPr lang="en-GB" altLang="el-GR" dirty="0" smtClean="0"/>
              <a:t> </a:t>
            </a:r>
          </a:p>
        </p:txBody>
      </p:sp>
      <p:sp>
        <p:nvSpPr>
          <p:cNvPr id="254979" name="Rectangle 3"/>
          <p:cNvSpPr>
            <a:spLocks noGrp="1" noChangeArrowheads="1"/>
          </p:cNvSpPr>
          <p:nvPr>
            <p:ph idx="1"/>
          </p:nvPr>
        </p:nvSpPr>
        <p:spPr>
          <a:xfrm>
            <a:off x="0" y="981075"/>
            <a:ext cx="9144000" cy="5876925"/>
          </a:xfrm>
        </p:spPr>
        <p:txBody>
          <a:bodyPr/>
          <a:lstStyle/>
          <a:p>
            <a:pPr algn="just" eaLnBrk="1" hangingPunct="1">
              <a:buFontTx/>
              <a:buNone/>
            </a:pPr>
            <a:r>
              <a:rPr lang="el-GR" altLang="el-GR" b="1" dirty="0" smtClean="0">
                <a:solidFill>
                  <a:srgbClr val="000000"/>
                </a:solidFill>
                <a:latin typeface="Bookman Old Style" pitchFamily="18" charset="0"/>
              </a:rPr>
              <a:t>Τ</a:t>
            </a:r>
            <a:r>
              <a:rPr lang="el-GR" altLang="el-GR" b="1" dirty="0" smtClean="0">
                <a:solidFill>
                  <a:srgbClr val="000000"/>
                </a:solidFill>
                <a:latin typeface="Bookman Old Style" pitchFamily="18" charset="0"/>
                <a:cs typeface="Times New Roman" pitchFamily="18" charset="0"/>
              </a:rPr>
              <a:t>ο αντίθετο. </a:t>
            </a:r>
            <a:endParaRPr lang="el-GR" altLang="el-GR" b="1" dirty="0" smtClean="0">
              <a:solidFill>
                <a:srgbClr val="000000"/>
              </a:solidFill>
              <a:latin typeface="Bookman Old Style" pitchFamily="18" charset="0"/>
            </a:endParaRPr>
          </a:p>
          <a:p>
            <a:pPr algn="just" eaLnBrk="1" hangingPunct="1"/>
            <a:r>
              <a:rPr lang="el-GR" altLang="el-GR" sz="2800" dirty="0" smtClean="0">
                <a:solidFill>
                  <a:srgbClr val="000000"/>
                </a:solidFill>
                <a:cs typeface="Times New Roman" pitchFamily="18" charset="0"/>
              </a:rPr>
              <a:t>Ο ιδιοκτήτης - διευθυντής μιας μικρής επιχείρησης μπορεί να είναι πιο συντηρητικός από το διευθυντή μιας μεγάλης εταιρείας. </a:t>
            </a:r>
            <a:endParaRPr lang="el-GR" altLang="el-GR" sz="2800" dirty="0" smtClean="0">
              <a:solidFill>
                <a:srgbClr val="000000"/>
              </a:solidFill>
            </a:endParaRPr>
          </a:p>
          <a:p>
            <a:pPr algn="just" eaLnBrk="1" hangingPunct="1"/>
            <a:r>
              <a:rPr lang="el-GR" altLang="el-GR" sz="2800" dirty="0" smtClean="0">
                <a:solidFill>
                  <a:srgbClr val="000000"/>
                </a:solidFill>
                <a:cs typeface="Times New Roman" pitchFamily="18" charset="0"/>
              </a:rPr>
              <a:t>Αν π.χ. η καθαρή θέση μιας μικρής επιχείρησης που ανήκει ολόκληρη στον ιδιοκτήτη-διευθυντή, είναι $1 εκατομμύριο, το άτομο αυτό μπορεί να αποφασίσει ότι είναι ήδη αρκετά πλούσιο και έτσι είναι πιθανό να μην επιχειρήσει να διακινδυνεύσει αυτά που έχει χρησιμοποιώντας μόχλευση σε μια προσπάθεια να γίνει πλουσιότερο.</a:t>
            </a:r>
            <a:r>
              <a:rPr lang="en-GB" altLang="el-GR" sz="2800" dirty="0" smtClean="0"/>
              <a:t> </a:t>
            </a:r>
          </a:p>
        </p:txBody>
      </p:sp>
    </p:spTree>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0"/>
            <a:ext cx="9144000" cy="685800"/>
          </a:xfrm>
          <a:solidFill>
            <a:schemeClr val="bg1"/>
          </a:solidFill>
        </p:spPr>
        <p:txBody>
          <a:bodyPr/>
          <a:lstStyle/>
          <a:p>
            <a:pPr eaLnBrk="1" hangingPunct="1"/>
            <a:r>
              <a:rPr lang="el-GR" altLang="el-GR" b="1" dirty="0" smtClean="0">
                <a:solidFill>
                  <a:srgbClr val="000000"/>
                </a:solidFill>
                <a:latin typeface="Bookman Old Style" pitchFamily="18" charset="0"/>
                <a:cs typeface="Times New Roman" pitchFamily="18" charset="0"/>
              </a:rPr>
              <a:t>Η στάση των δανειστών</a:t>
            </a:r>
            <a:r>
              <a:rPr lang="en-GB" altLang="el-GR" dirty="0" smtClean="0"/>
              <a:t> </a:t>
            </a:r>
          </a:p>
        </p:txBody>
      </p:sp>
      <p:sp>
        <p:nvSpPr>
          <p:cNvPr id="256003" name="Rectangle 3"/>
          <p:cNvSpPr>
            <a:spLocks noGrp="1" noChangeArrowheads="1"/>
          </p:cNvSpPr>
          <p:nvPr>
            <p:ph idx="1"/>
          </p:nvPr>
        </p:nvSpPr>
        <p:spPr>
          <a:xfrm>
            <a:off x="304800" y="990600"/>
            <a:ext cx="8610600" cy="5105400"/>
          </a:xfrm>
        </p:spPr>
        <p:txBody>
          <a:bodyPr/>
          <a:lstStyle/>
          <a:p>
            <a:pPr algn="just" eaLnBrk="1" hangingPunct="1"/>
            <a:r>
              <a:rPr lang="el-GR" altLang="el-GR" sz="2600" dirty="0" smtClean="0">
                <a:solidFill>
                  <a:srgbClr val="000000"/>
                </a:solidFill>
                <a:cs typeface="Times New Roman" pitchFamily="18" charset="0"/>
              </a:rPr>
              <a:t>Στην πλειονότητα των περιπτώσεων, η εταιρεία συζητεί τη χρηματοοικονομική της δομή με τους δανειστές της και αποδίδει μεγάλη σημασία στις συμβουλές τους. </a:t>
            </a:r>
            <a:endParaRPr lang="el-GR" altLang="el-GR" sz="2600" dirty="0" smtClean="0">
              <a:solidFill>
                <a:srgbClr val="000000"/>
              </a:solidFill>
            </a:endParaRPr>
          </a:p>
          <a:p>
            <a:pPr algn="just" eaLnBrk="1" hangingPunct="1"/>
            <a:r>
              <a:rPr lang="el-GR" altLang="el-GR" sz="2600" dirty="0" smtClean="0">
                <a:solidFill>
                  <a:srgbClr val="000000"/>
                </a:solidFill>
                <a:cs typeface="Times New Roman" pitchFamily="18" charset="0"/>
              </a:rPr>
              <a:t>Αν όμως η διοίκηση είναι τόσο σίγουρη για το μέλλον, ώστε να επιδιώξει τη χρησιμοποίηση μόχλευσης σε βαθμό που ξεπερνάει τα πρότυπα του κλάδου, είναι πιθανό οι δανειστές να μην είναι πρόθυμοι να αποδεχτούν τέτοιες αυξήσεις των δανειακών τους χορηγήσεων.</a:t>
            </a:r>
            <a:endParaRPr lang="el-GR" altLang="el-GR" sz="2600" dirty="0" smtClean="0">
              <a:solidFill>
                <a:srgbClr val="000000"/>
              </a:solidFill>
            </a:endParaRPr>
          </a:p>
          <a:p>
            <a:pPr algn="just" eaLnBrk="1" hangingPunct="1"/>
            <a:r>
              <a:rPr lang="el-GR" altLang="el-GR" sz="2600" dirty="0" smtClean="0">
                <a:solidFill>
                  <a:srgbClr val="000000"/>
                </a:solidFill>
              </a:rPr>
              <a:t>Ο</a:t>
            </a:r>
            <a:r>
              <a:rPr lang="el-GR" altLang="el-GR" sz="2600" dirty="0" smtClean="0">
                <a:solidFill>
                  <a:srgbClr val="000000"/>
                </a:solidFill>
                <a:cs typeface="Times New Roman" pitchFamily="18" charset="0"/>
              </a:rPr>
              <a:t> υπερβολικός δανεισμός μειώνει την πιστοληπτική ικανότητα του δανειζόμενου και την πιστωτική αξιολόγηση των χρεογράφων που έχουν ήδη εκδοθεί.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0" y="0"/>
            <a:ext cx="9144000" cy="838200"/>
          </a:xfrm>
          <a:solidFill>
            <a:schemeClr val="bg1"/>
          </a:solidFill>
        </p:spPr>
        <p:txBody>
          <a:bodyPr/>
          <a:lstStyle/>
          <a:p>
            <a:pPr eaLnBrk="1" hangingPunct="1"/>
            <a:r>
              <a:rPr lang="el-GR" altLang="el-GR" sz="3000" b="1" dirty="0" smtClean="0">
                <a:solidFill>
                  <a:srgbClr val="000000"/>
                </a:solidFill>
                <a:latin typeface="Bookman Old Style" pitchFamily="18" charset="0"/>
                <a:cs typeface="Times New Roman" pitchFamily="18" charset="0"/>
              </a:rPr>
              <a:t>Ανταγωνισμός που χαρακτηρίζει τον κλάδο</a:t>
            </a:r>
            <a:r>
              <a:rPr lang="en-GB" altLang="el-GR" sz="3000" dirty="0" smtClean="0"/>
              <a:t> </a:t>
            </a:r>
          </a:p>
        </p:txBody>
      </p:sp>
      <p:sp>
        <p:nvSpPr>
          <p:cNvPr id="250883" name="Rectangle 3"/>
          <p:cNvSpPr>
            <a:spLocks noGrp="1" noChangeArrowheads="1"/>
          </p:cNvSpPr>
          <p:nvPr>
            <p:ph idx="1"/>
          </p:nvPr>
        </p:nvSpPr>
        <p:spPr>
          <a:xfrm>
            <a:off x="0" y="838200"/>
            <a:ext cx="9144000" cy="6019800"/>
          </a:xfrm>
          <a:solidFill>
            <a:schemeClr val="bg1"/>
          </a:solidFill>
        </p:spPr>
        <p:txBody>
          <a:bodyPr/>
          <a:lstStyle/>
          <a:p>
            <a:pPr algn="just" eaLnBrk="1" hangingPunct="1"/>
            <a:r>
              <a:rPr lang="el-GR" altLang="el-GR" sz="2700" dirty="0" smtClean="0">
                <a:solidFill>
                  <a:srgbClr val="000000"/>
                </a:solidFill>
                <a:cs typeface="Times New Roman" pitchFamily="18" charset="0"/>
              </a:rPr>
              <a:t>Ένας επεκτεινόμενος κλάδος δημιουργεί προσδοκίες για ψηλότερα περιθώρια κερδών, που όμως πιθανό να συμπιεστούν, αν ο αριθμός των επιχειρήσεων του κλάδου μπορεί να αυξηθεί εύκολα με την είσοδο νέων. </a:t>
            </a:r>
            <a:endParaRPr lang="el-GR" altLang="el-GR" sz="2700" dirty="0" smtClean="0">
              <a:solidFill>
                <a:srgbClr val="000000"/>
              </a:solidFill>
            </a:endParaRPr>
          </a:p>
          <a:p>
            <a:pPr algn="just" eaLnBrk="1" hangingPunct="1"/>
            <a:r>
              <a:rPr lang="el-GR" altLang="el-GR" sz="2700" dirty="0" smtClean="0">
                <a:solidFill>
                  <a:srgbClr val="000000"/>
                </a:solidFill>
                <a:cs typeface="Times New Roman" pitchFamily="18" charset="0"/>
              </a:rPr>
              <a:t>Για παράδειγμα, οι επιχειρήσεις </a:t>
            </a:r>
            <a:r>
              <a:rPr lang="en-US" altLang="el-GR" sz="2700" dirty="0" smtClean="0">
                <a:solidFill>
                  <a:srgbClr val="000000"/>
                </a:solidFill>
                <a:cs typeface="Times New Roman" pitchFamily="18" charset="0"/>
              </a:rPr>
              <a:t>fast</a:t>
            </a:r>
            <a:r>
              <a:rPr lang="el-GR" altLang="el-GR" sz="2700" dirty="0" smtClean="0">
                <a:solidFill>
                  <a:srgbClr val="000000"/>
                </a:solidFill>
                <a:cs typeface="Times New Roman" pitchFamily="18" charset="0"/>
              </a:rPr>
              <a:t> - </a:t>
            </a:r>
            <a:r>
              <a:rPr lang="en-US" altLang="el-GR" sz="2700" dirty="0" smtClean="0">
                <a:solidFill>
                  <a:srgbClr val="000000"/>
                </a:solidFill>
                <a:cs typeface="Times New Roman" pitchFamily="18" charset="0"/>
              </a:rPr>
              <a:t>food</a:t>
            </a:r>
            <a:r>
              <a:rPr lang="el-GR" altLang="el-GR" sz="2700" dirty="0" smtClean="0">
                <a:solidFill>
                  <a:srgbClr val="000000"/>
                </a:solidFill>
                <a:cs typeface="Times New Roman" pitchFamily="18" charset="0"/>
              </a:rPr>
              <a:t> στην Αμερική αποτελούσαν ως τις αρχές της δεκαετίας του '60 μια πολύ αποδοτική βιομηχανία, ήταν όμως ταυτόχρονα και σχετικά εύκολο για νέες επιχειρήσεις να καταπιαστούν με τη δραστηριότητα αυτή και να ανταγωνιστούν τις παλιότερες. </a:t>
            </a:r>
            <a:endParaRPr lang="el-GR" altLang="el-GR" sz="2700" dirty="0" smtClean="0">
              <a:solidFill>
                <a:srgbClr val="000000"/>
              </a:solidFill>
            </a:endParaRPr>
          </a:p>
          <a:p>
            <a:pPr algn="just" eaLnBrk="1" hangingPunct="1"/>
            <a:r>
              <a:rPr lang="el-GR" altLang="el-GR" sz="2700" dirty="0" smtClean="0">
                <a:solidFill>
                  <a:srgbClr val="000000"/>
                </a:solidFill>
                <a:cs typeface="Times New Roman" pitchFamily="18" charset="0"/>
              </a:rPr>
              <a:t>Καθώς ο κλάδος ωρίμαζε στα τέλη της δεκαετίας του '60  η δυναμικότητα των παλιών και των νέων επιχειρήσεων αυξανόταν με ταχύτερο ρυθμό.</a:t>
            </a:r>
            <a:r>
              <a:rPr lang="el-GR" altLang="el-GR" sz="2700" dirty="0" smtClean="0">
                <a:solidFill>
                  <a:srgbClr val="000000"/>
                </a:solidFill>
              </a:rPr>
              <a:t> </a:t>
            </a:r>
            <a:r>
              <a:rPr lang="el-GR" altLang="el-GR" sz="2700" dirty="0" smtClean="0">
                <a:solidFill>
                  <a:srgbClr val="000000"/>
                </a:solidFill>
                <a:cs typeface="Times New Roman" pitchFamily="18" charset="0"/>
              </a:rPr>
              <a:t>Αποτέλεσμα ήταν η μείωση των περιθωρίων κέρδους.</a:t>
            </a:r>
          </a:p>
        </p:txBody>
      </p:sp>
    </p:spTree>
  </p:cSld>
  <p:clrMapOvr>
    <a:masterClrMapping/>
  </p:clrMapOvr>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3 - Θέση αριθμού διαφάνειας"/>
          <p:cNvSpPr>
            <a:spLocks noGrp="1"/>
          </p:cNvSpPr>
          <p:nvPr>
            <p:ph type="sldNum" sz="quarter" idx="12"/>
          </p:nvPr>
        </p:nvSpPr>
        <p:spPr>
          <a:xfrm>
            <a:off x="457200" y="6245225"/>
            <a:ext cx="2133600" cy="476250"/>
          </a:xfrm>
          <a:noFill/>
        </p:spPr>
        <p:txBody>
          <a:bodyPr/>
          <a:lstStyle/>
          <a:p>
            <a:pPr algn="l"/>
            <a:fld id="{950412EB-B60A-4550-8EF9-8611F9DA92E8}" type="slidenum">
              <a:rPr lang="el-GR" altLang="el-GR" smtClean="0">
                <a:latin typeface="Arial" pitchFamily="34" charset="0"/>
              </a:rPr>
              <a:pPr algn="l"/>
              <a:t>450</a:t>
            </a:fld>
            <a:endParaRPr lang="el-GR" altLang="el-GR" dirty="0" smtClean="0">
              <a:latin typeface="Arial" pitchFamily="34" charset="0"/>
            </a:endParaRPr>
          </a:p>
        </p:txBody>
      </p:sp>
      <p:sp>
        <p:nvSpPr>
          <p:cNvPr id="221187" name="Rectangle 2"/>
          <p:cNvSpPr>
            <a:spLocks noGrp="1" noChangeArrowheads="1"/>
          </p:cNvSpPr>
          <p:nvPr>
            <p:ph type="title"/>
          </p:nvPr>
        </p:nvSpPr>
        <p:spPr>
          <a:xfrm>
            <a:off x="0" y="260350"/>
            <a:ext cx="9144000" cy="576263"/>
          </a:xfrm>
          <a:noFill/>
        </p:spPr>
        <p:txBody>
          <a:bodyPr anchor="t"/>
          <a:lstStyle/>
          <a:p>
            <a:r>
              <a:rPr lang="el-GR" altLang="el-GR" sz="2800" b="1" dirty="0" smtClean="0">
                <a:latin typeface="Times New Roman" pitchFamily="18" charset="0"/>
              </a:rPr>
              <a:t>Παράγοντες που Επηρεάζουν την Επιλογή Χρεογράφων</a:t>
            </a:r>
            <a:r>
              <a:rPr lang="el-GR" altLang="el-GR" sz="3200" b="1" dirty="0" smtClean="0"/>
              <a:t> </a:t>
            </a:r>
          </a:p>
        </p:txBody>
      </p:sp>
      <p:sp>
        <p:nvSpPr>
          <p:cNvPr id="221188" name="Rectangle 3"/>
          <p:cNvSpPr>
            <a:spLocks noGrp="1" noChangeArrowheads="1"/>
          </p:cNvSpPr>
          <p:nvPr>
            <p:ph type="body" idx="1"/>
          </p:nvPr>
        </p:nvSpPr>
        <p:spPr>
          <a:xfrm>
            <a:off x="900113" y="1196975"/>
            <a:ext cx="7920037" cy="4845050"/>
          </a:xfrm>
        </p:spPr>
        <p:txBody>
          <a:bodyPr/>
          <a:lstStyle/>
          <a:p>
            <a:pPr marL="0" indent="0">
              <a:buFont typeface="Wingdings" pitchFamily="2" charset="2"/>
              <a:buNone/>
            </a:pPr>
            <a:r>
              <a:rPr lang="el-GR" altLang="el-GR" sz="2800" dirty="0" smtClean="0">
                <a:latin typeface="Times New Roman" pitchFamily="18" charset="0"/>
              </a:rPr>
              <a:t>Η ονομαστική απόδοση ενός χρεογράφου, </a:t>
            </a:r>
            <a:r>
              <a:rPr lang="en-US" altLang="el-GR" sz="2800" dirty="0" smtClean="0">
                <a:latin typeface="Times New Roman" pitchFamily="18" charset="0"/>
              </a:rPr>
              <a:t>r</a:t>
            </a:r>
            <a:r>
              <a:rPr lang="el-GR" altLang="el-GR" sz="2800" dirty="0" smtClean="0">
                <a:latin typeface="Times New Roman" pitchFamily="18" charset="0"/>
              </a:rPr>
              <a:t>, δίνεται από την σχέση: </a:t>
            </a:r>
          </a:p>
          <a:p>
            <a:pPr marL="0" indent="0">
              <a:buFont typeface="Wingdings" pitchFamily="2" charset="2"/>
              <a:buNone/>
            </a:pPr>
            <a:endParaRPr lang="el-GR" altLang="el-GR" sz="2800" dirty="0" smtClean="0">
              <a:latin typeface="Times New Roman" pitchFamily="18" charset="0"/>
            </a:endParaRPr>
          </a:p>
          <a:p>
            <a:pPr marL="0" indent="0">
              <a:buFont typeface="Wingdings" pitchFamily="2" charset="2"/>
              <a:buNone/>
            </a:pPr>
            <a:endParaRPr lang="el-GR" altLang="el-GR" sz="2800" dirty="0" smtClean="0">
              <a:latin typeface="Times New Roman" pitchFamily="18" charset="0"/>
            </a:endParaRPr>
          </a:p>
          <a:p>
            <a:pPr marL="0" indent="0">
              <a:buFont typeface="Wingdings" pitchFamily="2" charset="2"/>
              <a:buNone/>
            </a:pPr>
            <a:r>
              <a:rPr lang="el-GR" altLang="el-GR" sz="2800" dirty="0" smtClean="0">
                <a:latin typeface="Times New Roman" pitchFamily="18" charset="0"/>
              </a:rPr>
              <a:t>όπου, </a:t>
            </a:r>
            <a:r>
              <a:rPr lang="en-US" altLang="el-GR" sz="2800" dirty="0" smtClean="0">
                <a:latin typeface="Times New Roman" pitchFamily="18" charset="0"/>
              </a:rPr>
              <a:t>r</a:t>
            </a:r>
            <a:r>
              <a:rPr lang="en-US" altLang="el-GR" sz="2800" baseline="-25000" dirty="0" smtClean="0">
                <a:latin typeface="Times New Roman" pitchFamily="18" charset="0"/>
              </a:rPr>
              <a:t>RF</a:t>
            </a:r>
            <a:r>
              <a:rPr lang="en-US" altLang="el-GR" sz="2800" dirty="0" smtClean="0">
                <a:latin typeface="Times New Roman" pitchFamily="18" charset="0"/>
              </a:rPr>
              <a:t> </a:t>
            </a:r>
            <a:r>
              <a:rPr lang="el-GR" altLang="el-GR" sz="2800" dirty="0" smtClean="0">
                <a:latin typeface="Times New Roman" pitchFamily="18" charset="0"/>
              </a:rPr>
              <a:t>είναι η πραγματική απόδοση χωρίς κίνδυνο (</a:t>
            </a:r>
            <a:r>
              <a:rPr lang="en-US" altLang="el-GR" sz="2800" dirty="0" smtClean="0">
                <a:latin typeface="Times New Roman" pitchFamily="18" charset="0"/>
              </a:rPr>
              <a:t>real risk</a:t>
            </a:r>
            <a:r>
              <a:rPr lang="el-GR" altLang="el-GR" sz="2800" dirty="0" smtClean="0">
                <a:latin typeface="Times New Roman" pitchFamily="18" charset="0"/>
              </a:rPr>
              <a:t>-</a:t>
            </a:r>
            <a:r>
              <a:rPr lang="en-US" altLang="el-GR" sz="2800" dirty="0" smtClean="0">
                <a:latin typeface="Times New Roman" pitchFamily="18" charset="0"/>
              </a:rPr>
              <a:t>free rate of interest</a:t>
            </a:r>
            <a:r>
              <a:rPr lang="el-GR" altLang="el-GR" sz="2800" dirty="0" smtClean="0">
                <a:latin typeface="Times New Roman" pitchFamily="18" charset="0"/>
              </a:rPr>
              <a:t>), </a:t>
            </a:r>
            <a:r>
              <a:rPr lang="en-US" altLang="el-GR" sz="2800" dirty="0" smtClean="0">
                <a:latin typeface="Times New Roman" pitchFamily="18" charset="0"/>
              </a:rPr>
              <a:t>IP</a:t>
            </a:r>
            <a:r>
              <a:rPr lang="el-GR" altLang="el-GR" sz="2800" dirty="0" smtClean="0">
                <a:latin typeface="Times New Roman" pitchFamily="18" charset="0"/>
              </a:rPr>
              <a:t> είναι η ανταμοιβή για τον πληθωρισμό, </a:t>
            </a:r>
            <a:r>
              <a:rPr lang="en-US" altLang="el-GR" sz="2800" dirty="0" smtClean="0">
                <a:latin typeface="Times New Roman" pitchFamily="18" charset="0"/>
              </a:rPr>
              <a:t>DRP</a:t>
            </a:r>
            <a:r>
              <a:rPr lang="el-GR" altLang="el-GR" sz="2800" dirty="0" smtClean="0">
                <a:latin typeface="Times New Roman" pitchFamily="18" charset="0"/>
              </a:rPr>
              <a:t> είναι η ανταμοιβή για τον κίνδυνο αθέτησης, </a:t>
            </a:r>
            <a:r>
              <a:rPr lang="en-US" altLang="el-GR" sz="2800" dirty="0" smtClean="0">
                <a:latin typeface="Times New Roman" pitchFamily="18" charset="0"/>
              </a:rPr>
              <a:t>LP</a:t>
            </a:r>
            <a:r>
              <a:rPr lang="el-GR" altLang="el-GR" sz="2800" dirty="0" smtClean="0">
                <a:latin typeface="Times New Roman" pitchFamily="18" charset="0"/>
              </a:rPr>
              <a:t> είναι η ανταμοιβή για την ρευστότητα ή εμπορευσιμότητα και </a:t>
            </a:r>
            <a:r>
              <a:rPr lang="en-US" altLang="el-GR" sz="2800" dirty="0" smtClean="0">
                <a:latin typeface="Times New Roman" pitchFamily="18" charset="0"/>
              </a:rPr>
              <a:t>IRRP</a:t>
            </a:r>
            <a:r>
              <a:rPr lang="el-GR" altLang="el-GR" sz="2800" dirty="0" smtClean="0">
                <a:latin typeface="Times New Roman" pitchFamily="18" charset="0"/>
              </a:rPr>
              <a:t> είναι η ανταμοιβή για τον κίνδυνο επιτοκίων</a:t>
            </a:r>
          </a:p>
        </p:txBody>
      </p:sp>
      <p:sp>
        <p:nvSpPr>
          <p:cNvPr id="221189" name="Rectangle 5"/>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221190" name="Object 2"/>
          <p:cNvGraphicFramePr>
            <a:graphicFrameLocks noChangeAspect="1"/>
          </p:cNvGraphicFramePr>
          <p:nvPr/>
        </p:nvGraphicFramePr>
        <p:xfrm>
          <a:off x="1979613" y="2276475"/>
          <a:ext cx="5334000" cy="581025"/>
        </p:xfrm>
        <a:graphic>
          <a:graphicData uri="http://schemas.openxmlformats.org/presentationml/2006/ole">
            <p:oleObj spid="_x0000_s221190" name="Equation" r:id="rId4" imgW="2005729" imgH="215806" progId="">
              <p:embed/>
            </p:oleObj>
          </a:graphicData>
        </a:graphic>
      </p:graphicFrame>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3 - Θέση αριθμού διαφάνειας"/>
          <p:cNvSpPr>
            <a:spLocks noGrp="1"/>
          </p:cNvSpPr>
          <p:nvPr>
            <p:ph type="sldNum" sz="quarter" idx="12"/>
          </p:nvPr>
        </p:nvSpPr>
        <p:spPr>
          <a:xfrm>
            <a:off x="457200" y="6245225"/>
            <a:ext cx="2133600" cy="476250"/>
          </a:xfrm>
          <a:noFill/>
        </p:spPr>
        <p:txBody>
          <a:bodyPr/>
          <a:lstStyle/>
          <a:p>
            <a:pPr algn="l"/>
            <a:fld id="{59A1996B-C927-446A-AB03-CC42A47A98A0}" type="slidenum">
              <a:rPr lang="el-GR" altLang="el-GR" smtClean="0">
                <a:latin typeface="Arial" pitchFamily="34" charset="0"/>
              </a:rPr>
              <a:pPr algn="l"/>
              <a:t>451</a:t>
            </a:fld>
            <a:endParaRPr lang="el-GR" altLang="el-GR" dirty="0" smtClean="0">
              <a:latin typeface="Arial" pitchFamily="34" charset="0"/>
            </a:endParaRPr>
          </a:p>
        </p:txBody>
      </p:sp>
      <p:sp>
        <p:nvSpPr>
          <p:cNvPr id="222211" name="Rectangle 2"/>
          <p:cNvSpPr>
            <a:spLocks noGrp="1" noChangeArrowheads="1"/>
          </p:cNvSpPr>
          <p:nvPr>
            <p:ph type="title"/>
          </p:nvPr>
        </p:nvSpPr>
        <p:spPr>
          <a:xfrm>
            <a:off x="0" y="188913"/>
            <a:ext cx="9144000" cy="647700"/>
          </a:xfrm>
          <a:noFill/>
        </p:spPr>
        <p:txBody>
          <a:bodyPr anchor="t"/>
          <a:lstStyle/>
          <a:p>
            <a:r>
              <a:rPr lang="el-GR" altLang="el-GR" sz="3600" b="1" dirty="0" smtClean="0">
                <a:latin typeface="Times New Roman" pitchFamily="18" charset="0"/>
              </a:rPr>
              <a:t>Ονομαστική Απόδοση χωρίς Κίνδυνο</a:t>
            </a:r>
          </a:p>
        </p:txBody>
      </p:sp>
      <p:sp>
        <p:nvSpPr>
          <p:cNvPr id="222212" name="Rectangle 3"/>
          <p:cNvSpPr>
            <a:spLocks noGrp="1" noChangeArrowheads="1"/>
          </p:cNvSpPr>
          <p:nvPr>
            <p:ph type="body" idx="1"/>
          </p:nvPr>
        </p:nvSpPr>
        <p:spPr>
          <a:xfrm>
            <a:off x="457200" y="1600200"/>
            <a:ext cx="8229600" cy="4119563"/>
          </a:xfrm>
          <a:solidFill>
            <a:schemeClr val="accent2"/>
          </a:solidFill>
        </p:spPr>
        <p:txBody>
          <a:bodyPr/>
          <a:lstStyle/>
          <a:p>
            <a:pPr marL="0" indent="0" algn="just">
              <a:buFont typeface="Wingdings" pitchFamily="2" charset="2"/>
              <a:buNone/>
            </a:pPr>
            <a:r>
              <a:rPr lang="el-GR" altLang="el-GR" sz="2800" dirty="0" smtClean="0">
                <a:solidFill>
                  <a:srgbClr val="FFC000"/>
                </a:solidFill>
                <a:latin typeface="Times New Roman" pitchFamily="18" charset="0"/>
              </a:rPr>
              <a:t>Το άθροισμα της πραγματικής απόδοσης χωρίς κίνδυνο και της ανταμοιβής για τον πληθωρισμό αποτελεί την ονομαστική απόδοση χωρίς κίνδυνο, </a:t>
            </a:r>
            <a:r>
              <a:rPr lang="en-US" altLang="el-GR" sz="2800" dirty="0" smtClean="0">
                <a:solidFill>
                  <a:srgbClr val="FFC000"/>
                </a:solidFill>
                <a:latin typeface="Times New Roman" pitchFamily="18" charset="0"/>
              </a:rPr>
              <a:t>r</a:t>
            </a:r>
            <a:r>
              <a:rPr lang="en-US" altLang="el-GR" sz="2800" baseline="-25000" dirty="0" smtClean="0">
                <a:solidFill>
                  <a:srgbClr val="FFC000"/>
                </a:solidFill>
                <a:latin typeface="Times New Roman" pitchFamily="18" charset="0"/>
              </a:rPr>
              <a:t>NF</a:t>
            </a:r>
            <a:r>
              <a:rPr lang="el-GR" altLang="el-GR" sz="2800" dirty="0" smtClean="0">
                <a:solidFill>
                  <a:srgbClr val="FFC000"/>
                </a:solidFill>
                <a:latin typeface="Times New Roman" pitchFamily="18" charset="0"/>
              </a:rPr>
              <a:t>, δηλαδή,</a:t>
            </a:r>
          </a:p>
          <a:p>
            <a:pPr marL="0" indent="0" algn="just">
              <a:buFont typeface="Wingdings" pitchFamily="2" charset="2"/>
              <a:buNone/>
            </a:pPr>
            <a:endParaRPr lang="el-GR" altLang="el-GR" sz="2800" dirty="0" smtClean="0">
              <a:latin typeface="Times New Roman" pitchFamily="18" charset="0"/>
            </a:endParaRPr>
          </a:p>
          <a:p>
            <a:pPr marL="0" indent="0" algn="ctr">
              <a:buFont typeface="Wingdings" pitchFamily="2" charset="2"/>
              <a:buNone/>
            </a:pPr>
            <a:r>
              <a:rPr lang="en-US" altLang="el-GR" i="1" dirty="0" smtClean="0">
                <a:solidFill>
                  <a:srgbClr val="FFFF00"/>
                </a:solidFill>
                <a:latin typeface="Times New Roman" pitchFamily="18" charset="0"/>
              </a:rPr>
              <a:t>r</a:t>
            </a:r>
            <a:r>
              <a:rPr lang="en-US" altLang="el-GR" i="1" baseline="-25000" dirty="0" smtClean="0">
                <a:solidFill>
                  <a:srgbClr val="FFFF00"/>
                </a:solidFill>
                <a:latin typeface="Times New Roman" pitchFamily="18" charset="0"/>
              </a:rPr>
              <a:t>NF</a:t>
            </a:r>
            <a:r>
              <a:rPr lang="el-GR" altLang="el-GR" i="1" dirty="0" smtClean="0">
                <a:solidFill>
                  <a:srgbClr val="FFFF00"/>
                </a:solidFill>
                <a:latin typeface="Times New Roman" pitchFamily="18" charset="0"/>
              </a:rPr>
              <a:t> = </a:t>
            </a:r>
            <a:r>
              <a:rPr lang="en-US" altLang="el-GR" i="1" dirty="0" smtClean="0">
                <a:solidFill>
                  <a:srgbClr val="FFFF00"/>
                </a:solidFill>
                <a:latin typeface="Times New Roman" pitchFamily="18" charset="0"/>
              </a:rPr>
              <a:t>r</a:t>
            </a:r>
            <a:r>
              <a:rPr lang="en-US" altLang="el-GR" i="1" baseline="-25000" dirty="0" smtClean="0">
                <a:solidFill>
                  <a:srgbClr val="FFFF00"/>
                </a:solidFill>
                <a:latin typeface="Times New Roman" pitchFamily="18" charset="0"/>
              </a:rPr>
              <a:t>RF</a:t>
            </a:r>
            <a:r>
              <a:rPr lang="el-GR" altLang="el-GR" i="1" dirty="0" smtClean="0">
                <a:solidFill>
                  <a:srgbClr val="FFFF00"/>
                </a:solidFill>
                <a:latin typeface="Times New Roman" pitchFamily="18" charset="0"/>
              </a:rPr>
              <a:t> + </a:t>
            </a:r>
            <a:r>
              <a:rPr lang="en-US" altLang="el-GR" i="1" dirty="0" smtClean="0">
                <a:solidFill>
                  <a:srgbClr val="FFFF00"/>
                </a:solidFill>
                <a:latin typeface="Times New Roman" pitchFamily="18" charset="0"/>
              </a:rPr>
              <a:t>IP</a:t>
            </a:r>
            <a:endParaRPr lang="el-GR" altLang="el-GR" i="1" dirty="0" smtClean="0">
              <a:solidFill>
                <a:srgbClr val="FFFF00"/>
              </a:solidFill>
              <a:latin typeface="Times New Roman" pitchFamily="18" charset="0"/>
            </a:endParaRPr>
          </a:p>
          <a:p>
            <a:pPr marL="0" indent="0" algn="ctr">
              <a:buFont typeface="Wingdings" pitchFamily="2" charset="2"/>
              <a:buNone/>
            </a:pPr>
            <a:endParaRPr lang="el-GR" altLang="el-GR" sz="2800" dirty="0" smtClean="0">
              <a:solidFill>
                <a:srgbClr val="FFFF00"/>
              </a:solidFill>
              <a:latin typeface="Times New Roman" pitchFamily="18" charset="0"/>
            </a:endParaRPr>
          </a:p>
          <a:p>
            <a:pPr marL="0" indent="0" algn="just">
              <a:buFont typeface="Wingdings" pitchFamily="2" charset="2"/>
              <a:buNone/>
            </a:pPr>
            <a:r>
              <a:rPr lang="el-GR" altLang="el-GR" sz="2800" dirty="0" smtClean="0">
                <a:solidFill>
                  <a:srgbClr val="FFC000"/>
                </a:solidFill>
                <a:latin typeface="Times New Roman" pitchFamily="18" charset="0"/>
              </a:rPr>
              <a:t>Η ονομαστική απόδοση χωρίς κίνδυνο προσεγγίζεται συνήθως με την απόδοση των κρατικών χρεογράφων. </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3 - Θέση αριθμού διαφάνειας"/>
          <p:cNvSpPr>
            <a:spLocks noGrp="1"/>
          </p:cNvSpPr>
          <p:nvPr>
            <p:ph type="sldNum" sz="quarter" idx="12"/>
          </p:nvPr>
        </p:nvSpPr>
        <p:spPr>
          <a:xfrm>
            <a:off x="457200" y="6245225"/>
            <a:ext cx="2133600" cy="476250"/>
          </a:xfrm>
          <a:noFill/>
        </p:spPr>
        <p:txBody>
          <a:bodyPr/>
          <a:lstStyle/>
          <a:p>
            <a:pPr algn="l"/>
            <a:fld id="{1E7E993A-1FB3-4ED2-BCFB-02AF5144EB42}" type="slidenum">
              <a:rPr lang="el-GR" altLang="el-GR" smtClean="0">
                <a:latin typeface="Arial" pitchFamily="34" charset="0"/>
              </a:rPr>
              <a:pPr algn="l"/>
              <a:t>452</a:t>
            </a:fld>
            <a:endParaRPr lang="el-GR" altLang="el-GR" dirty="0" smtClean="0">
              <a:latin typeface="Arial" pitchFamily="34" charset="0"/>
            </a:endParaRPr>
          </a:p>
        </p:txBody>
      </p:sp>
      <p:sp>
        <p:nvSpPr>
          <p:cNvPr id="223235" name="Rectangle 2"/>
          <p:cNvSpPr>
            <a:spLocks noGrp="1" noChangeArrowheads="1"/>
          </p:cNvSpPr>
          <p:nvPr>
            <p:ph type="title"/>
          </p:nvPr>
        </p:nvSpPr>
        <p:spPr>
          <a:xfrm>
            <a:off x="0" y="188913"/>
            <a:ext cx="9144000" cy="647700"/>
          </a:xfrm>
          <a:noFill/>
        </p:spPr>
        <p:txBody>
          <a:bodyPr anchor="t"/>
          <a:lstStyle/>
          <a:p>
            <a:r>
              <a:rPr lang="el-GR" altLang="el-GR" sz="3600" b="1" dirty="0" smtClean="0">
                <a:latin typeface="Times New Roman" pitchFamily="18" charset="0"/>
              </a:rPr>
              <a:t>Κίνδυνος Επιτοκίων και Φορολόγηση</a:t>
            </a:r>
          </a:p>
        </p:txBody>
      </p:sp>
      <p:sp>
        <p:nvSpPr>
          <p:cNvPr id="223236" name="Rectangle 3"/>
          <p:cNvSpPr>
            <a:spLocks noGrp="1" noChangeArrowheads="1"/>
          </p:cNvSpPr>
          <p:nvPr>
            <p:ph type="body" idx="1"/>
          </p:nvPr>
        </p:nvSpPr>
        <p:spPr>
          <a:xfrm>
            <a:off x="0" y="1052513"/>
            <a:ext cx="9144000" cy="5805487"/>
          </a:xfrm>
        </p:spPr>
        <p:txBody>
          <a:bodyPr/>
          <a:lstStyle/>
          <a:p>
            <a:pPr marL="0" indent="0" algn="just">
              <a:lnSpc>
                <a:spcPct val="90000"/>
              </a:lnSpc>
              <a:buFont typeface="Wingdings" pitchFamily="2" charset="2"/>
              <a:buNone/>
            </a:pPr>
            <a:r>
              <a:rPr lang="el-GR" altLang="el-GR" sz="2800" dirty="0" smtClean="0">
                <a:latin typeface="Times New Roman" pitchFamily="18" charset="0"/>
              </a:rPr>
              <a:t>Ο κίνδυνος επιτοκίων αποτελείται από δύο μέρη: </a:t>
            </a:r>
          </a:p>
          <a:p>
            <a:pPr marL="514350" indent="-514350" algn="just">
              <a:lnSpc>
                <a:spcPct val="90000"/>
              </a:lnSpc>
              <a:buFont typeface="Wingdings" pitchFamily="2" charset="2"/>
              <a:buAutoNum type="arabicParenR"/>
            </a:pPr>
            <a:r>
              <a:rPr lang="el-GR" altLang="el-GR" sz="2800" dirty="0" smtClean="0">
                <a:latin typeface="Times New Roman" pitchFamily="18" charset="0"/>
              </a:rPr>
              <a:t>τον κίνδυνο τιμής (</a:t>
            </a:r>
            <a:r>
              <a:rPr lang="en-US" altLang="el-GR" sz="2800" dirty="0" smtClean="0">
                <a:latin typeface="Times New Roman" pitchFamily="18" charset="0"/>
              </a:rPr>
              <a:t>price risk</a:t>
            </a:r>
            <a:r>
              <a:rPr lang="el-GR" altLang="el-GR" sz="2800" dirty="0" smtClean="0">
                <a:latin typeface="Times New Roman" pitchFamily="18" charset="0"/>
              </a:rPr>
              <a:t>) και </a:t>
            </a:r>
          </a:p>
          <a:p>
            <a:pPr marL="514350" indent="-514350" algn="just">
              <a:lnSpc>
                <a:spcPct val="90000"/>
              </a:lnSpc>
              <a:buFont typeface="Wingdings" pitchFamily="2" charset="2"/>
              <a:buAutoNum type="arabicParenR"/>
            </a:pPr>
            <a:r>
              <a:rPr lang="el-GR" altLang="el-GR" sz="2800" dirty="0" smtClean="0">
                <a:latin typeface="Times New Roman" pitchFamily="18" charset="0"/>
              </a:rPr>
              <a:t>τον κίνδυνο επανεπένδυσης τοκομεριδίων (</a:t>
            </a:r>
            <a:r>
              <a:rPr lang="en-US" altLang="el-GR" sz="2800" dirty="0" smtClean="0">
                <a:latin typeface="Times New Roman" pitchFamily="18" charset="0"/>
              </a:rPr>
              <a:t>coupon reinvestment risk</a:t>
            </a:r>
            <a:r>
              <a:rPr lang="el-GR" altLang="el-GR" sz="2800" dirty="0" smtClean="0">
                <a:latin typeface="Times New Roman" pitchFamily="18" charset="0"/>
              </a:rPr>
              <a:t>). </a:t>
            </a:r>
          </a:p>
          <a:p>
            <a:pPr marL="514350" indent="-514350" algn="just">
              <a:lnSpc>
                <a:spcPct val="90000"/>
              </a:lnSpc>
            </a:pPr>
            <a:r>
              <a:rPr lang="el-GR" altLang="el-GR" sz="2800" dirty="0" smtClean="0">
                <a:latin typeface="Times New Roman" pitchFamily="18" charset="0"/>
              </a:rPr>
              <a:t>Ο κίνδυνος τιμής αναφέρεται στην μεταβολή της τιμής ενός χρεογράφου λόγω μεταβολής των επιτοκίων. Ο κίνδυνος επανεπένδυσης τοκομεριδίων αναφέρεται στο επιτόκιο με το οποίο επανεπενδύονται τα τοκομερίδια του χρεογράφου.</a:t>
            </a:r>
          </a:p>
          <a:p>
            <a:pPr marL="0" indent="0" algn="just">
              <a:lnSpc>
                <a:spcPct val="90000"/>
              </a:lnSpc>
              <a:buFont typeface="Wingdings" pitchFamily="2" charset="2"/>
              <a:buNone/>
            </a:pPr>
            <a:r>
              <a:rPr lang="el-GR" altLang="el-GR" sz="2800" dirty="0" smtClean="0">
                <a:latin typeface="Times New Roman" pitchFamily="18" charset="0"/>
              </a:rPr>
              <a:t>Η φορολόγηση (</a:t>
            </a:r>
            <a:r>
              <a:rPr lang="en-US" altLang="el-GR" sz="2800" dirty="0" smtClean="0">
                <a:latin typeface="Times New Roman" pitchFamily="18" charset="0"/>
              </a:rPr>
              <a:t>taxability</a:t>
            </a:r>
            <a:r>
              <a:rPr lang="el-GR" altLang="el-GR" sz="2800" dirty="0" smtClean="0">
                <a:latin typeface="Times New Roman" pitchFamily="18" charset="0"/>
              </a:rPr>
              <a:t>) αναφέρεται στην πιθανή ύπαρξη διαφορετικής φορολογικής μεταχείρισης των χρεογράφων. Αυτό που θα πρέπει να ληφθεί υπόψη όσον αφορά την απόδοση των χρεογράφων, θα πρέπει να είναι η μετά από φόρους απόδοση. </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3 - Θέση αριθμού διαφάνειας"/>
          <p:cNvSpPr>
            <a:spLocks noGrp="1"/>
          </p:cNvSpPr>
          <p:nvPr>
            <p:ph type="sldNum" sz="quarter" idx="12"/>
          </p:nvPr>
        </p:nvSpPr>
        <p:spPr>
          <a:xfrm>
            <a:off x="457200" y="6245225"/>
            <a:ext cx="2133600" cy="476250"/>
          </a:xfrm>
          <a:noFill/>
        </p:spPr>
        <p:txBody>
          <a:bodyPr/>
          <a:lstStyle/>
          <a:p>
            <a:pPr algn="l"/>
            <a:fld id="{ADC18E7E-09C8-4DED-B540-9D15BC158A07}" type="slidenum">
              <a:rPr lang="el-GR" altLang="el-GR" smtClean="0">
                <a:latin typeface="Arial" pitchFamily="34" charset="0"/>
              </a:rPr>
              <a:pPr algn="l"/>
              <a:t>453</a:t>
            </a:fld>
            <a:endParaRPr lang="el-GR" altLang="el-GR" dirty="0" smtClean="0">
              <a:latin typeface="Arial" pitchFamily="34" charset="0"/>
            </a:endParaRPr>
          </a:p>
        </p:txBody>
      </p:sp>
      <p:sp>
        <p:nvSpPr>
          <p:cNvPr id="224259" name="Rectangle 3"/>
          <p:cNvSpPr>
            <a:spLocks noGrp="1" noChangeArrowheads="1"/>
          </p:cNvSpPr>
          <p:nvPr>
            <p:ph type="body" idx="1"/>
          </p:nvPr>
        </p:nvSpPr>
        <p:spPr>
          <a:xfrm>
            <a:off x="395288" y="1412875"/>
            <a:ext cx="8194675" cy="4497388"/>
          </a:xfrm>
        </p:spPr>
        <p:txBody>
          <a:bodyPr/>
          <a:lstStyle/>
          <a:p>
            <a:pPr marL="0" indent="0" algn="just">
              <a:buFont typeface="Wingdings" pitchFamily="2" charset="2"/>
              <a:buNone/>
            </a:pPr>
            <a:r>
              <a:rPr lang="el-GR" altLang="el-GR" sz="2800" dirty="0" smtClean="0">
                <a:latin typeface="Times New Roman" pitchFamily="18" charset="0"/>
              </a:rPr>
              <a:t>Μία εταιρία εξετάζει την επένδυση 100.000 ευρώ στο Α ή το Β χρεόγραφο για ένα έτος. Το Α χρεόγραφο έχει αφορολόγητη απόδοση ίση με 12%. Το Β χρεόγραφο αποδίδει 14% αλλά οι τόκοι του φορολογούνται με φορολογικό συντελεστή 10%. Ποιο χρεόγραφο θα πρέπει να επιλέξει η εταιρία; Ποια θα πρέπει να είναι η απόδοση προ φόρου του χρεογράφου Β για να είναι αδιάφορη η εταιρία;</a:t>
            </a:r>
          </a:p>
          <a:p>
            <a:pPr marL="0" indent="0" algn="just">
              <a:buFont typeface="Wingdings" pitchFamily="2" charset="2"/>
              <a:buNone/>
            </a:pPr>
            <a:endParaRPr lang="el-GR" altLang="el-GR" sz="2800" dirty="0" smtClean="0">
              <a:latin typeface="Times New Roman" pitchFamily="18" charset="0"/>
            </a:endParaRPr>
          </a:p>
        </p:txBody>
      </p:sp>
      <p:sp>
        <p:nvSpPr>
          <p:cNvPr id="224260" name="Rectangle 5"/>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altLang="el-GR" sz="3600" b="1" dirty="0">
                <a:latin typeface="Times New Roman" pitchFamily="18" charset="0"/>
              </a:rPr>
              <a:t>Παράδειγμα</a:t>
            </a:r>
            <a:endParaRPr lang="el-GR" altLang="el-GR" sz="3600" dirty="0">
              <a:latin typeface="Times New Roman" pitchFamily="18" charset="0"/>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4 - Θέση αριθμού διαφάνειας"/>
          <p:cNvSpPr>
            <a:spLocks noGrp="1"/>
          </p:cNvSpPr>
          <p:nvPr>
            <p:ph type="sldNum" sz="quarter" idx="12"/>
          </p:nvPr>
        </p:nvSpPr>
        <p:spPr>
          <a:xfrm>
            <a:off x="457200" y="6245225"/>
            <a:ext cx="2133600" cy="476250"/>
          </a:xfrm>
          <a:noFill/>
        </p:spPr>
        <p:txBody>
          <a:bodyPr/>
          <a:lstStyle/>
          <a:p>
            <a:pPr algn="l"/>
            <a:fld id="{B3FDC6FB-B930-4B90-A94C-A5DE4591B6A7}" type="slidenum">
              <a:rPr lang="el-GR" altLang="el-GR" smtClean="0">
                <a:latin typeface="Arial" pitchFamily="34" charset="0"/>
              </a:rPr>
              <a:pPr algn="l"/>
              <a:t>454</a:t>
            </a:fld>
            <a:endParaRPr lang="el-GR" altLang="el-GR" dirty="0" smtClean="0">
              <a:latin typeface="Arial" pitchFamily="34" charset="0"/>
            </a:endParaRPr>
          </a:p>
        </p:txBody>
      </p:sp>
      <p:sp>
        <p:nvSpPr>
          <p:cNvPr id="225283" name="Rectangle 3"/>
          <p:cNvSpPr>
            <a:spLocks noGrp="1" noChangeArrowheads="1"/>
          </p:cNvSpPr>
          <p:nvPr>
            <p:ph type="body" sz="half" idx="1"/>
          </p:nvPr>
        </p:nvSpPr>
        <p:spPr>
          <a:xfrm>
            <a:off x="539750" y="3213100"/>
            <a:ext cx="8135938" cy="3024188"/>
          </a:xfrm>
        </p:spPr>
        <p:txBody>
          <a:bodyPr/>
          <a:lstStyle/>
          <a:p>
            <a:pPr marL="0" indent="0" algn="just">
              <a:lnSpc>
                <a:spcPct val="90000"/>
              </a:lnSpc>
              <a:buFont typeface="Wingdings" pitchFamily="2" charset="2"/>
              <a:buNone/>
            </a:pPr>
            <a:r>
              <a:rPr lang="el-GR" altLang="el-GR" sz="2800" dirty="0" smtClean="0">
                <a:latin typeface="Times New Roman" pitchFamily="18" charset="0"/>
              </a:rPr>
              <a:t>Άρα, η εταιρία θα επιλέξει το χρεόγραφο Β διότι προσφέρει μεγαλύτερη απόδοση μετά φόρων (12,6%) απ’ ότι το χρεόγραφο Α (12%). </a:t>
            </a:r>
            <a:endParaRPr lang="en-US" altLang="el-GR" sz="2800" dirty="0" smtClean="0">
              <a:latin typeface="Times New Roman" pitchFamily="18" charset="0"/>
            </a:endParaRPr>
          </a:p>
          <a:p>
            <a:pPr marL="0" indent="0" algn="just">
              <a:lnSpc>
                <a:spcPct val="90000"/>
              </a:lnSpc>
              <a:buFont typeface="Wingdings" pitchFamily="2" charset="2"/>
              <a:buNone/>
            </a:pPr>
            <a:r>
              <a:rPr lang="el-GR" altLang="el-GR" sz="2800" dirty="0" smtClean="0">
                <a:latin typeface="Times New Roman" pitchFamily="18" charset="0"/>
              </a:rPr>
              <a:t>Έστω ότι </a:t>
            </a:r>
            <a:r>
              <a:rPr lang="en-US" altLang="el-GR" sz="2800" dirty="0" smtClean="0">
                <a:latin typeface="Times New Roman" pitchFamily="18" charset="0"/>
              </a:rPr>
              <a:t>r</a:t>
            </a:r>
            <a:r>
              <a:rPr lang="el-GR" altLang="el-GR" sz="2800" dirty="0" smtClean="0">
                <a:latin typeface="Times New Roman" pitchFamily="18" charset="0"/>
              </a:rPr>
              <a:t>* είναι η απόδοση του χρεογράφου Α που δεν φορολογείται, </a:t>
            </a:r>
            <a:r>
              <a:rPr lang="en-US" altLang="el-GR" sz="2800" dirty="0" smtClean="0">
                <a:latin typeface="Times New Roman" pitchFamily="18" charset="0"/>
              </a:rPr>
              <a:t>r</a:t>
            </a:r>
            <a:r>
              <a:rPr lang="el-GR" altLang="el-GR" sz="2800" dirty="0" smtClean="0">
                <a:latin typeface="Times New Roman" pitchFamily="18" charset="0"/>
              </a:rPr>
              <a:t> η απόδοση του χρεογράφου Β που φορολογείται και </a:t>
            </a:r>
            <a:r>
              <a:rPr lang="en-US" altLang="el-GR" sz="2800" dirty="0" smtClean="0">
                <a:latin typeface="Times New Roman" pitchFamily="18" charset="0"/>
              </a:rPr>
              <a:t>t</a:t>
            </a:r>
            <a:r>
              <a:rPr lang="el-GR" altLang="el-GR" sz="2800" dirty="0" smtClean="0">
                <a:latin typeface="Times New Roman" pitchFamily="18" charset="0"/>
              </a:rPr>
              <a:t> ο φορολογικός συντελεστής. Τότε θα πρέπει να ισχύει:</a:t>
            </a:r>
          </a:p>
          <a:p>
            <a:pPr marL="0" indent="0">
              <a:lnSpc>
                <a:spcPct val="90000"/>
              </a:lnSpc>
              <a:buFont typeface="Wingdings" pitchFamily="2" charset="2"/>
              <a:buNone/>
            </a:pPr>
            <a:endParaRPr lang="el-GR" altLang="el-GR" dirty="0" smtClean="0">
              <a:latin typeface="Times New Roman" pitchFamily="18" charset="0"/>
            </a:endParaRPr>
          </a:p>
        </p:txBody>
      </p:sp>
      <p:sp>
        <p:nvSpPr>
          <p:cNvPr id="225284" name="Rectangle 7"/>
          <p:cNvSpPr>
            <a:spLocks noChangeArrowheads="1"/>
          </p:cNvSpPr>
          <p:nvPr/>
        </p:nvSpPr>
        <p:spPr bwMode="auto">
          <a:xfrm>
            <a:off x="0" y="2881313"/>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12319" name="Group 31"/>
          <p:cNvGraphicFramePr>
            <a:graphicFrameLocks noGrp="1"/>
          </p:cNvGraphicFramePr>
          <p:nvPr>
            <p:ph sz="half" idx="2"/>
          </p:nvPr>
        </p:nvGraphicFramePr>
        <p:xfrm>
          <a:off x="250825" y="1196975"/>
          <a:ext cx="8569325" cy="1944688"/>
        </p:xfrm>
        <a:graphic>
          <a:graphicData uri="http://schemas.openxmlformats.org/drawingml/2006/table">
            <a:tbl>
              <a:tblPr/>
              <a:tblGrid>
                <a:gridCol w="3009900"/>
                <a:gridCol w="2774950"/>
                <a:gridCol w="2784475"/>
              </a:tblGrid>
              <a:tr h="1944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Χρεόγραφα</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Ετήσιοι τόκοι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Ετήσιος φόρος</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Έσοδα μετά από φόρους</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Μετά από φόρους απόδοση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(0,12×100.000=) 12.000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12.000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12.000/100.000 =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Β</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(0,14×100.000=) 14.000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(0,10×14.000=) 1.400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12.600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12.600/100.000 = 12,6%</a:t>
                      </a:r>
                      <a:endPar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0" name="Rectangle 32"/>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2800" b="1" dirty="0">
                <a:effectLst>
                  <a:outerShdw blurRad="38100" dist="38100" dir="2700000" algn="tl">
                    <a:srgbClr val="000000"/>
                  </a:outerShdw>
                </a:effectLst>
                <a:latin typeface="Times New Roman" pitchFamily="18" charset="0"/>
              </a:rPr>
              <a:t>Απάντηση Παραδείγματος</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3 - Θέση αριθμού διαφάνειας"/>
          <p:cNvSpPr>
            <a:spLocks noGrp="1"/>
          </p:cNvSpPr>
          <p:nvPr>
            <p:ph type="sldNum" sz="quarter" idx="12"/>
          </p:nvPr>
        </p:nvSpPr>
        <p:spPr>
          <a:xfrm>
            <a:off x="457200" y="6245225"/>
            <a:ext cx="2133600" cy="476250"/>
          </a:xfrm>
          <a:noFill/>
        </p:spPr>
        <p:txBody>
          <a:bodyPr/>
          <a:lstStyle/>
          <a:p>
            <a:pPr algn="l"/>
            <a:fld id="{5C1247F5-9E05-4E56-8FE3-D9D50BFCB4F3}" type="slidenum">
              <a:rPr lang="el-GR" altLang="el-GR" smtClean="0">
                <a:latin typeface="Arial" pitchFamily="34" charset="0"/>
              </a:rPr>
              <a:pPr algn="l"/>
              <a:t>455</a:t>
            </a:fld>
            <a:endParaRPr lang="el-GR" altLang="el-GR" dirty="0" smtClean="0">
              <a:latin typeface="Arial" pitchFamily="34" charset="0"/>
            </a:endParaRPr>
          </a:p>
        </p:txBody>
      </p:sp>
      <p:graphicFrame>
        <p:nvGraphicFramePr>
          <p:cNvPr id="226307" name="Object 2"/>
          <p:cNvGraphicFramePr>
            <a:graphicFrameLocks noChangeAspect="1"/>
          </p:cNvGraphicFramePr>
          <p:nvPr/>
        </p:nvGraphicFramePr>
        <p:xfrm>
          <a:off x="1042988" y="1916113"/>
          <a:ext cx="6608762" cy="2736850"/>
        </p:xfrm>
        <a:graphic>
          <a:graphicData uri="http://schemas.openxmlformats.org/presentationml/2006/ole">
            <p:oleObj spid="_x0000_s226307" name="Equation" r:id="rId4" imgW="2095500" imgH="863600" progId="">
              <p:embed/>
            </p:oleObj>
          </a:graphicData>
        </a:graphic>
      </p:graphicFrame>
      <p:sp>
        <p:nvSpPr>
          <p:cNvPr id="28677"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2800" b="1" dirty="0">
                <a:effectLst>
                  <a:outerShdw blurRad="38100" dist="38100" dir="2700000" algn="tl">
                    <a:srgbClr val="000000"/>
                  </a:outerShdw>
                </a:effectLst>
                <a:latin typeface="Times New Roman" pitchFamily="18" charset="0"/>
              </a:rPr>
              <a:t>Απάντηση Παραδείγματος</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3 - Θέση αριθμού διαφάνειας"/>
          <p:cNvSpPr>
            <a:spLocks noGrp="1"/>
          </p:cNvSpPr>
          <p:nvPr>
            <p:ph type="sldNum" sz="quarter" idx="12"/>
          </p:nvPr>
        </p:nvSpPr>
        <p:spPr>
          <a:xfrm>
            <a:off x="457200" y="6245225"/>
            <a:ext cx="2133600" cy="476250"/>
          </a:xfrm>
          <a:noFill/>
        </p:spPr>
        <p:txBody>
          <a:bodyPr/>
          <a:lstStyle/>
          <a:p>
            <a:pPr algn="l"/>
            <a:fld id="{D2977580-1EF5-42E6-888C-3D588A649B5A}" type="slidenum">
              <a:rPr lang="el-GR" altLang="el-GR" smtClean="0">
                <a:latin typeface="Arial" pitchFamily="34" charset="0"/>
              </a:rPr>
              <a:pPr algn="l"/>
              <a:t>456</a:t>
            </a:fld>
            <a:endParaRPr lang="el-GR" altLang="el-GR" dirty="0" smtClean="0">
              <a:latin typeface="Arial" pitchFamily="34" charset="0"/>
            </a:endParaRPr>
          </a:p>
        </p:txBody>
      </p:sp>
      <p:sp>
        <p:nvSpPr>
          <p:cNvPr id="227331" name="Rectangle 2"/>
          <p:cNvSpPr>
            <a:spLocks noGrp="1" noChangeArrowheads="1"/>
          </p:cNvSpPr>
          <p:nvPr>
            <p:ph type="title"/>
          </p:nvPr>
        </p:nvSpPr>
        <p:spPr>
          <a:xfrm>
            <a:off x="0" y="188913"/>
            <a:ext cx="9144000" cy="647700"/>
          </a:xfrm>
          <a:noFill/>
        </p:spPr>
        <p:txBody>
          <a:bodyPr anchor="t"/>
          <a:lstStyle/>
          <a:p>
            <a:r>
              <a:rPr lang="el-GR" altLang="el-GR" sz="3600" b="1" dirty="0" smtClean="0">
                <a:latin typeface="Times New Roman" pitchFamily="18" charset="0"/>
              </a:rPr>
              <a:t>Μεταβολή Εκδοτικών Επιτοκίων </a:t>
            </a:r>
            <a:r>
              <a:rPr lang="el-GR" altLang="el-GR" sz="2800" b="1" dirty="0" smtClean="0">
                <a:latin typeface="Times New Roman" pitchFamily="18" charset="0"/>
              </a:rPr>
              <a:t>(1)</a:t>
            </a:r>
            <a:endParaRPr lang="el-GR" altLang="el-GR" sz="3600" b="1" dirty="0" smtClean="0">
              <a:latin typeface="Times New Roman" pitchFamily="18" charset="0"/>
            </a:endParaRPr>
          </a:p>
        </p:txBody>
      </p:sp>
      <p:sp>
        <p:nvSpPr>
          <p:cNvPr id="227332" name="Rectangle 3"/>
          <p:cNvSpPr>
            <a:spLocks noGrp="1" noChangeArrowheads="1"/>
          </p:cNvSpPr>
          <p:nvPr>
            <p:ph type="body" idx="1"/>
          </p:nvPr>
        </p:nvSpPr>
        <p:spPr>
          <a:xfrm>
            <a:off x="457200" y="1600200"/>
            <a:ext cx="8229600" cy="4119563"/>
          </a:xfrm>
        </p:spPr>
        <p:txBody>
          <a:bodyPr/>
          <a:lstStyle/>
          <a:p>
            <a:pPr marL="0" indent="0" algn="just">
              <a:buFont typeface="Wingdings" pitchFamily="2" charset="2"/>
              <a:buNone/>
            </a:pPr>
            <a:r>
              <a:rPr lang="el-GR" altLang="el-GR" sz="2800" dirty="0" smtClean="0">
                <a:latin typeface="Times New Roman" pitchFamily="18" charset="0"/>
              </a:rPr>
              <a:t>Όταν τα εκδοτικά επιτόκια των νέων χρεογράφων μεταβάλλονται, οι επενδυτές μεταβάλλουν και τις αποδόσεις που απαιτούν για να αγοράσουν ή να πουλήσουν χρεόγραφα παλαιότερων εκδόσεων.</a:t>
            </a:r>
          </a:p>
          <a:p>
            <a:pPr marL="0" indent="0" algn="just">
              <a:buFont typeface="Wingdings" pitchFamily="2" charset="2"/>
              <a:buNone/>
            </a:pPr>
            <a:r>
              <a:rPr lang="el-GR" altLang="el-GR" sz="2800" dirty="0" smtClean="0">
                <a:latin typeface="Times New Roman" pitchFamily="18" charset="0"/>
              </a:rPr>
              <a:t>Μία μείωση των επιτοκίων θα οδηγήσει σε αύξηση της τιμής των χρεογράφων στην αγορά.</a:t>
            </a:r>
          </a:p>
          <a:p>
            <a:pPr marL="0" indent="0" algn="just">
              <a:buFont typeface="Wingdings" pitchFamily="2" charset="2"/>
              <a:buNone/>
            </a:pPr>
            <a:r>
              <a:rPr lang="el-GR" altLang="el-GR" sz="2800" dirty="0" smtClean="0">
                <a:latin typeface="Times New Roman" pitchFamily="18" charset="0"/>
              </a:rPr>
              <a:t>Αντίθετα, μια αύξηση των επιτοκίων θα οδηγήσει σε μείωση της τιμής των χρεογράφων στην αγορά.</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3 - Θέση αριθμού διαφάνειας"/>
          <p:cNvSpPr>
            <a:spLocks noGrp="1"/>
          </p:cNvSpPr>
          <p:nvPr>
            <p:ph type="sldNum" sz="quarter" idx="12"/>
          </p:nvPr>
        </p:nvSpPr>
        <p:spPr>
          <a:xfrm>
            <a:off x="457200" y="6245225"/>
            <a:ext cx="2133600" cy="476250"/>
          </a:xfrm>
          <a:noFill/>
        </p:spPr>
        <p:txBody>
          <a:bodyPr/>
          <a:lstStyle/>
          <a:p>
            <a:pPr algn="l"/>
            <a:fld id="{D7BD1374-43BE-482E-A50C-988B7CC851A7}" type="slidenum">
              <a:rPr lang="el-GR" altLang="el-GR" smtClean="0">
                <a:latin typeface="Arial" pitchFamily="34" charset="0"/>
              </a:rPr>
              <a:pPr algn="l"/>
              <a:t>457</a:t>
            </a:fld>
            <a:endParaRPr lang="el-GR" altLang="el-GR" dirty="0" smtClean="0">
              <a:latin typeface="Arial" pitchFamily="34" charset="0"/>
            </a:endParaRPr>
          </a:p>
        </p:txBody>
      </p:sp>
      <p:sp>
        <p:nvSpPr>
          <p:cNvPr id="228355" name="Rectangle 3"/>
          <p:cNvSpPr>
            <a:spLocks noGrp="1" noChangeArrowheads="1"/>
          </p:cNvSpPr>
          <p:nvPr>
            <p:ph type="body" idx="1"/>
          </p:nvPr>
        </p:nvSpPr>
        <p:spPr>
          <a:xfrm>
            <a:off x="684213" y="1052513"/>
            <a:ext cx="8229600" cy="4970462"/>
          </a:xfrm>
        </p:spPr>
        <p:txBody>
          <a:bodyPr/>
          <a:lstStyle/>
          <a:p>
            <a:pPr marL="0" indent="0" algn="just">
              <a:lnSpc>
                <a:spcPct val="90000"/>
              </a:lnSpc>
              <a:buFont typeface="Wingdings" pitchFamily="2" charset="2"/>
              <a:buNone/>
            </a:pPr>
            <a:r>
              <a:rPr lang="el-GR" altLang="el-GR" sz="2800" dirty="0" smtClean="0">
                <a:latin typeface="Times New Roman" pitchFamily="18" charset="0"/>
              </a:rPr>
              <a:t>Μια </a:t>
            </a:r>
            <a:r>
              <a:rPr lang="el-GR" altLang="el-GR" sz="2800" dirty="0" smtClean="0">
                <a:latin typeface="Times New Roman" pitchFamily="18" charset="0"/>
                <a:cs typeface="Times New Roman" pitchFamily="18" charset="0"/>
              </a:rPr>
              <a:t>μείωση (αύξηση) στα επιτόκια θα προκαλέσει αύξηση (μείωση) στις τιμές των ομολογιών με τη μεγαλύτερη μεταβλητότητα στις τιμές των ομολογιών, με τη μεγαλύτερη διάρκεια ζωής και το χαμηλότερο εκδοτικό επιτόκιο.  </a:t>
            </a:r>
            <a:endParaRPr lang="el-GR" altLang="el-GR" sz="2800" dirty="0" smtClean="0">
              <a:latin typeface="Times New Roman" pitchFamily="18" charset="0"/>
            </a:endParaRPr>
          </a:p>
          <a:p>
            <a:pPr marL="0" indent="0" algn="just">
              <a:lnSpc>
                <a:spcPct val="90000"/>
              </a:lnSpc>
              <a:buFont typeface="Wingdings" pitchFamily="2" charset="2"/>
              <a:buNone/>
            </a:pPr>
            <a:r>
              <a:rPr lang="el-GR" altLang="el-GR" sz="2800" dirty="0" smtClean="0">
                <a:latin typeface="Times New Roman" pitchFamily="18" charset="0"/>
                <a:cs typeface="Times New Roman" pitchFamily="18" charset="0"/>
              </a:rPr>
              <a:t>Επομένως, η μεταβλητότητα της τιμής μιας ομολογίας εξαρτάται από το συνδυασμό των αποτελεσμάτων του ύψους του εκδοτικού της επιτοκίου και του χρόνου λήξης της.  </a:t>
            </a:r>
            <a:endParaRPr lang="el-GR" altLang="el-GR" sz="2800" dirty="0" smtClean="0">
              <a:latin typeface="Times New Roman" pitchFamily="18" charset="0"/>
            </a:endParaRPr>
          </a:p>
          <a:p>
            <a:pPr marL="0" indent="0" algn="just">
              <a:lnSpc>
                <a:spcPct val="90000"/>
              </a:lnSpc>
              <a:buFont typeface="Wingdings" pitchFamily="2" charset="2"/>
              <a:buNone/>
            </a:pPr>
            <a:r>
              <a:rPr lang="el-GR" altLang="el-GR" sz="2800" dirty="0" smtClean="0">
                <a:latin typeface="Times New Roman" pitchFamily="18" charset="0"/>
                <a:cs typeface="Times New Roman" pitchFamily="18" charset="0"/>
              </a:rPr>
              <a:t>Οι δύο τελευταίοι αυτοί παράγοντες (δηλαδή το ύψος του εκδοτικού επιτοκίου και ο χρόνος λήξης μιας ομολογίας) συνδέονται με τον κίνδυνο επιτοκίων. </a:t>
            </a:r>
          </a:p>
        </p:txBody>
      </p:sp>
      <p:sp>
        <p:nvSpPr>
          <p:cNvPr id="228356" name="Rectangle 5"/>
          <p:cNvSpPr>
            <a:spLocks noGrp="1" noChangeArrowheads="1"/>
          </p:cNvSpPr>
          <p:nvPr>
            <p:ph type="title"/>
          </p:nvPr>
        </p:nvSpPr>
        <p:spPr>
          <a:xfrm>
            <a:off x="0" y="188913"/>
            <a:ext cx="9144000" cy="647700"/>
          </a:xfrm>
          <a:noFill/>
        </p:spPr>
        <p:txBody>
          <a:bodyPr anchor="t"/>
          <a:lstStyle/>
          <a:p>
            <a:r>
              <a:rPr lang="el-GR" altLang="el-GR" sz="3600" b="1" dirty="0" smtClean="0">
                <a:latin typeface="Times New Roman" pitchFamily="18" charset="0"/>
              </a:rPr>
              <a:t>Μεταβολή Εκδοτικών Επιτοκίων </a:t>
            </a:r>
            <a:r>
              <a:rPr lang="el-GR" altLang="el-GR" sz="2800" b="1" dirty="0" smtClean="0">
                <a:latin typeface="Times New Roman" pitchFamily="18" charset="0"/>
              </a:rPr>
              <a:t>(2)</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3 - Θέση αριθμού διαφάνειας"/>
          <p:cNvSpPr>
            <a:spLocks noGrp="1"/>
          </p:cNvSpPr>
          <p:nvPr>
            <p:ph type="sldNum" sz="quarter" idx="12"/>
          </p:nvPr>
        </p:nvSpPr>
        <p:spPr>
          <a:xfrm>
            <a:off x="457200" y="6245225"/>
            <a:ext cx="2133600" cy="476250"/>
          </a:xfrm>
          <a:noFill/>
        </p:spPr>
        <p:txBody>
          <a:bodyPr/>
          <a:lstStyle/>
          <a:p>
            <a:pPr algn="l"/>
            <a:fld id="{1EE7DBDC-280E-4E62-82D0-06B63E1996DC}" type="slidenum">
              <a:rPr lang="el-GR" altLang="el-GR" smtClean="0">
                <a:latin typeface="Arial" pitchFamily="34" charset="0"/>
              </a:rPr>
              <a:pPr algn="l"/>
              <a:t>458</a:t>
            </a:fld>
            <a:endParaRPr lang="el-GR" altLang="el-GR" dirty="0" smtClean="0">
              <a:latin typeface="Arial" pitchFamily="34" charset="0"/>
            </a:endParaRPr>
          </a:p>
        </p:txBody>
      </p:sp>
      <p:sp>
        <p:nvSpPr>
          <p:cNvPr id="229379" name="Rectangle 2"/>
          <p:cNvSpPr>
            <a:spLocks noGrp="1" noChangeArrowheads="1"/>
          </p:cNvSpPr>
          <p:nvPr>
            <p:ph type="title"/>
          </p:nvPr>
        </p:nvSpPr>
        <p:spPr>
          <a:xfrm>
            <a:off x="0" y="146050"/>
            <a:ext cx="9144000" cy="576263"/>
          </a:xfrm>
          <a:noFill/>
        </p:spPr>
        <p:txBody>
          <a:bodyPr anchor="t"/>
          <a:lstStyle/>
          <a:p>
            <a:r>
              <a:rPr lang="el-GR" altLang="el-GR" sz="3600" b="1" dirty="0" smtClean="0">
                <a:latin typeface="Times New Roman" pitchFamily="18" charset="0"/>
              </a:rPr>
              <a:t>Παρακολούθηση της Καμπύλης Αποδόσεων</a:t>
            </a:r>
            <a:r>
              <a:rPr lang="el-GR" altLang="el-GR" sz="4000" dirty="0" smtClean="0"/>
              <a:t> </a:t>
            </a:r>
          </a:p>
        </p:txBody>
      </p:sp>
      <p:sp>
        <p:nvSpPr>
          <p:cNvPr id="229380" name="Rectangle 3"/>
          <p:cNvSpPr>
            <a:spLocks noGrp="1" noChangeArrowheads="1"/>
          </p:cNvSpPr>
          <p:nvPr>
            <p:ph type="body" idx="1"/>
          </p:nvPr>
        </p:nvSpPr>
        <p:spPr>
          <a:xfrm>
            <a:off x="827088" y="1196975"/>
            <a:ext cx="7993062" cy="4824413"/>
          </a:xfrm>
        </p:spPr>
        <p:txBody>
          <a:bodyPr/>
          <a:lstStyle/>
          <a:p>
            <a:pPr marL="0" indent="0" algn="just">
              <a:buFont typeface="Wingdings" pitchFamily="2" charset="2"/>
              <a:buNone/>
            </a:pPr>
            <a:r>
              <a:rPr lang="el-GR" altLang="el-GR" sz="2800" dirty="0" smtClean="0">
                <a:latin typeface="Times New Roman" pitchFamily="18" charset="0"/>
              </a:rPr>
              <a:t>Η στρατηγική της αγοράς χρεογράφων με χρόνο λήξης μεγαλύτερο από την περίοδο που πρόκειται να κρατηθούν</a:t>
            </a:r>
            <a:r>
              <a:rPr lang="en-US" altLang="el-GR" sz="2800" dirty="0" smtClean="0">
                <a:latin typeface="Times New Roman" pitchFamily="18" charset="0"/>
              </a:rPr>
              <a:t>,</a:t>
            </a:r>
            <a:r>
              <a:rPr lang="el-GR" altLang="el-GR" sz="2800" dirty="0" smtClean="0">
                <a:latin typeface="Times New Roman" pitchFamily="18" charset="0"/>
              </a:rPr>
              <a:t> με σκοπό την πώλησή τους πριν από τη λήξη τους, ονομάζεται </a:t>
            </a:r>
            <a:r>
              <a:rPr lang="el-GR" altLang="el-GR" sz="2800" b="1" dirty="0" smtClean="0">
                <a:latin typeface="Times New Roman" pitchFamily="18" charset="0"/>
              </a:rPr>
              <a:t>παρακολούθηση της καμπύλης αποδόσεων</a:t>
            </a:r>
            <a:r>
              <a:rPr lang="el-GR" altLang="el-GR" sz="2800" dirty="0" smtClean="0">
                <a:latin typeface="Times New Roman" pitchFamily="18" charset="0"/>
              </a:rPr>
              <a:t> (</a:t>
            </a:r>
            <a:r>
              <a:rPr lang="en-US" altLang="el-GR" sz="2800" dirty="0" smtClean="0">
                <a:latin typeface="Times New Roman" pitchFamily="18" charset="0"/>
              </a:rPr>
              <a:t>riding the yield curve</a:t>
            </a:r>
            <a:r>
              <a:rPr lang="el-GR" altLang="el-GR" sz="2800" dirty="0" smtClean="0">
                <a:latin typeface="Times New Roman" pitchFamily="18" charset="0"/>
              </a:rPr>
              <a:t>).</a:t>
            </a:r>
          </a:p>
          <a:p>
            <a:pPr marL="0" indent="0" algn="just">
              <a:buFont typeface="Wingdings" pitchFamily="2" charset="2"/>
              <a:buNone/>
            </a:pPr>
            <a:r>
              <a:rPr lang="el-GR" altLang="el-GR" sz="2800" dirty="0" smtClean="0">
                <a:latin typeface="Times New Roman" pitchFamily="18" charset="0"/>
              </a:rPr>
              <a:t>Η στρατηγική αυτή είναι αποδοτική όταν η καμπύλη αποδόσεων είναι ανοδική (ή διαφορετικά η διαχρονική διάρθρωση των επιτοκίων είναι αύξουσα ή θετική) και αναμένεται να διατηρήσει το ίδιο επίπεδο καθώς και την ίδια κλίση στο μέλλον.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3 - Θέση αριθμού διαφάνειας"/>
          <p:cNvSpPr>
            <a:spLocks noGrp="1"/>
          </p:cNvSpPr>
          <p:nvPr>
            <p:ph type="sldNum" sz="quarter" idx="12"/>
          </p:nvPr>
        </p:nvSpPr>
        <p:spPr>
          <a:xfrm>
            <a:off x="457200" y="6245225"/>
            <a:ext cx="2133600" cy="476250"/>
          </a:xfrm>
          <a:noFill/>
        </p:spPr>
        <p:txBody>
          <a:bodyPr/>
          <a:lstStyle/>
          <a:p>
            <a:pPr algn="l"/>
            <a:fld id="{8E328788-9028-40C4-98DD-54DF238B8F3A}" type="slidenum">
              <a:rPr lang="el-GR" altLang="el-GR" smtClean="0">
                <a:latin typeface="Arial" pitchFamily="34" charset="0"/>
              </a:rPr>
              <a:pPr algn="l"/>
              <a:t>459</a:t>
            </a:fld>
            <a:endParaRPr lang="el-GR" altLang="el-GR" dirty="0" smtClean="0">
              <a:latin typeface="Arial" pitchFamily="34" charset="0"/>
            </a:endParaRPr>
          </a:p>
        </p:txBody>
      </p:sp>
      <p:sp>
        <p:nvSpPr>
          <p:cNvPr id="230403" name="Rectangle 2"/>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Είδη Βραχυπρόθεσμων Χρεογράφων</a:t>
            </a:r>
            <a:r>
              <a:rPr lang="el-GR" altLang="el-GR" sz="2800" b="1" dirty="0" smtClean="0">
                <a:latin typeface="Times New Roman" pitchFamily="18" charset="0"/>
              </a:rPr>
              <a:t> (1)</a:t>
            </a:r>
            <a:r>
              <a:rPr lang="el-GR" altLang="el-GR" sz="3200" b="1" dirty="0" smtClean="0"/>
              <a:t> </a:t>
            </a:r>
          </a:p>
        </p:txBody>
      </p:sp>
      <p:sp>
        <p:nvSpPr>
          <p:cNvPr id="230404" name="Rectangle 3"/>
          <p:cNvSpPr>
            <a:spLocks noGrp="1" noChangeArrowheads="1"/>
          </p:cNvSpPr>
          <p:nvPr>
            <p:ph type="body" idx="1"/>
          </p:nvPr>
        </p:nvSpPr>
        <p:spPr>
          <a:xfrm>
            <a:off x="304800" y="1466850"/>
            <a:ext cx="8569325" cy="4629150"/>
          </a:xfrm>
        </p:spPr>
        <p:txBody>
          <a:bodyPr/>
          <a:lstStyle/>
          <a:p>
            <a:pPr marL="565150">
              <a:buClr>
                <a:schemeClr val="tx1"/>
              </a:buClr>
            </a:pPr>
            <a:r>
              <a:rPr lang="el-GR" altLang="el-GR" sz="2800" dirty="0" smtClean="0">
                <a:latin typeface="Times New Roman" pitchFamily="18" charset="0"/>
              </a:rPr>
              <a:t>Έντοκα Γραμμάτια του Ελληνικού Δημοσίου (</a:t>
            </a:r>
            <a:r>
              <a:rPr lang="en-US" altLang="el-GR" sz="2800" dirty="0" smtClean="0">
                <a:latin typeface="Times New Roman" pitchFamily="18" charset="0"/>
              </a:rPr>
              <a:t>treasury bills</a:t>
            </a:r>
            <a:r>
              <a:rPr lang="el-GR" altLang="el-GR" sz="2800" dirty="0" smtClean="0">
                <a:latin typeface="Times New Roman" pitchFamily="18" charset="0"/>
              </a:rPr>
              <a:t>).</a:t>
            </a:r>
          </a:p>
          <a:p>
            <a:pPr marL="565150">
              <a:buClr>
                <a:schemeClr val="tx1"/>
              </a:buClr>
            </a:pPr>
            <a:r>
              <a:rPr lang="el-GR" altLang="el-GR" sz="2800" dirty="0" smtClean="0">
                <a:latin typeface="Times New Roman" pitchFamily="18" charset="0"/>
              </a:rPr>
              <a:t>Συμφωνίες</a:t>
            </a:r>
            <a:r>
              <a:rPr lang="en-GB" altLang="el-GR" sz="2800" dirty="0" smtClean="0">
                <a:latin typeface="Times New Roman" pitchFamily="18" charset="0"/>
              </a:rPr>
              <a:t> </a:t>
            </a:r>
            <a:r>
              <a:rPr lang="el-GR" altLang="el-GR" sz="2800" dirty="0" smtClean="0">
                <a:latin typeface="Times New Roman" pitchFamily="18" charset="0"/>
              </a:rPr>
              <a:t>επαναγοράς</a:t>
            </a:r>
            <a:r>
              <a:rPr lang="en-GB" altLang="el-GR" sz="2800" dirty="0" smtClean="0">
                <a:latin typeface="Times New Roman" pitchFamily="18" charset="0"/>
              </a:rPr>
              <a:t> (</a:t>
            </a:r>
            <a:r>
              <a:rPr lang="en-US" altLang="el-GR" sz="2800" dirty="0" smtClean="0">
                <a:latin typeface="Times New Roman" pitchFamily="18" charset="0"/>
              </a:rPr>
              <a:t>repurchase agreements or repos</a:t>
            </a:r>
            <a:r>
              <a:rPr lang="en-GB" altLang="el-GR" sz="2800" dirty="0" smtClean="0">
                <a:latin typeface="Times New Roman" pitchFamily="18" charset="0"/>
              </a:rPr>
              <a:t>)</a:t>
            </a:r>
            <a:endParaRPr lang="el-GR" altLang="el-GR" sz="2800" dirty="0" smtClean="0">
              <a:latin typeface="Times New Roman" pitchFamily="18" charset="0"/>
            </a:endParaRPr>
          </a:p>
          <a:p>
            <a:pPr marL="565150">
              <a:buClr>
                <a:schemeClr val="tx1"/>
              </a:buClr>
            </a:pPr>
            <a:r>
              <a:rPr lang="el-GR" altLang="el-GR" sz="2800" dirty="0" smtClean="0">
                <a:latin typeface="Times New Roman" pitchFamily="18" charset="0"/>
              </a:rPr>
              <a:t>Αντίστροφη συμφωνία επαναγοράς ή συμφωνία επαναπώλησης (</a:t>
            </a:r>
            <a:r>
              <a:rPr lang="en-US" altLang="el-GR" sz="2800" dirty="0" smtClean="0">
                <a:latin typeface="Times New Roman" pitchFamily="18" charset="0"/>
              </a:rPr>
              <a:t>reverse repo or reverse</a:t>
            </a:r>
            <a:r>
              <a:rPr lang="el-GR" altLang="el-GR" sz="2800" dirty="0" smtClean="0">
                <a:latin typeface="Times New Roman" pitchFamily="18" charset="0"/>
              </a:rPr>
              <a:t>) </a:t>
            </a:r>
          </a:p>
          <a:p>
            <a:pPr marL="565150">
              <a:buClr>
                <a:schemeClr val="tx1"/>
              </a:buClr>
            </a:pPr>
            <a:r>
              <a:rPr lang="el-GR" altLang="el-GR" sz="2800" dirty="0" smtClean="0">
                <a:latin typeface="Times New Roman" pitchFamily="18" charset="0"/>
              </a:rPr>
              <a:t>Διαπραγματεύσιμα πιστοποιητικά καταθέσεων (</a:t>
            </a:r>
            <a:r>
              <a:rPr lang="en-US" altLang="el-GR" sz="2800" dirty="0" smtClean="0">
                <a:latin typeface="Times New Roman" pitchFamily="18" charset="0"/>
              </a:rPr>
              <a:t>negotiable</a:t>
            </a:r>
            <a:r>
              <a:rPr lang="el-GR" altLang="el-GR" sz="2800" dirty="0" smtClean="0">
                <a:latin typeface="Times New Roman" pitchFamily="18" charset="0"/>
              </a:rPr>
              <a:t> </a:t>
            </a:r>
            <a:r>
              <a:rPr lang="en-US" altLang="el-GR" sz="2800" dirty="0" smtClean="0">
                <a:latin typeface="Times New Roman" pitchFamily="18" charset="0"/>
              </a:rPr>
              <a:t>certificates of deposit</a:t>
            </a:r>
            <a:r>
              <a:rPr lang="el-GR" altLang="el-GR" sz="2800" dirty="0" smtClean="0">
                <a:latin typeface="Times New Roman" pitchFamily="18" charset="0"/>
              </a:rPr>
              <a:t> -  </a:t>
            </a:r>
            <a:r>
              <a:rPr lang="en-US" altLang="el-GR" sz="2800" dirty="0" smtClean="0">
                <a:latin typeface="Times New Roman" pitchFamily="18" charset="0"/>
              </a:rPr>
              <a:t>CDs</a:t>
            </a:r>
            <a:r>
              <a:rPr lang="el-GR" altLang="el-GR" sz="2800" dirty="0" smtClean="0">
                <a:latin typeface="Times New Roman" pitchFamily="18" charset="0"/>
              </a:rPr>
              <a:t>)</a:t>
            </a:r>
          </a:p>
          <a:p>
            <a:pPr marL="565150">
              <a:buClr>
                <a:schemeClr val="tx1"/>
              </a:buClr>
            </a:pPr>
            <a:r>
              <a:rPr lang="el-GR" altLang="el-GR" sz="2800" dirty="0" smtClean="0">
                <a:latin typeface="Times New Roman" pitchFamily="18" charset="0"/>
              </a:rPr>
              <a:t>Εμπορικοί πιστωτικοί τίτλοι (</a:t>
            </a:r>
            <a:r>
              <a:rPr lang="en-US" altLang="el-GR" sz="2800" dirty="0" smtClean="0">
                <a:latin typeface="Times New Roman" pitchFamily="18" charset="0"/>
              </a:rPr>
              <a:t>commercial papers</a:t>
            </a:r>
            <a:r>
              <a:rPr lang="el-GR" altLang="el-GR" sz="2800" dirty="0" smtClean="0">
                <a:latin typeface="Times New Roman" pitchFamily="18"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0" y="260648"/>
            <a:ext cx="9144000" cy="720427"/>
          </a:xfrm>
        </p:spPr>
        <p:txBody>
          <a:bodyPr/>
          <a:lstStyle/>
          <a:p>
            <a:pPr eaLnBrk="1" hangingPunct="1"/>
            <a:r>
              <a:rPr lang="el-GR" altLang="el-GR" sz="4000" b="1" dirty="0" smtClean="0"/>
              <a:t>ΠΑΡΑΔΕΙΓΜΑ ΔΙΑΘΕΣΗΣ ΚΕΡΔΩΝ</a:t>
            </a:r>
          </a:p>
        </p:txBody>
      </p:sp>
      <p:graphicFrame>
        <p:nvGraphicFramePr>
          <p:cNvPr id="34820" name="Object 4"/>
          <p:cNvGraphicFramePr>
            <a:graphicFrameLocks noChangeAspect="1"/>
          </p:cNvGraphicFramePr>
          <p:nvPr>
            <p:ph idx="1"/>
          </p:nvPr>
        </p:nvGraphicFramePr>
        <p:xfrm>
          <a:off x="395288" y="1341438"/>
          <a:ext cx="8280400" cy="5327650"/>
        </p:xfrm>
        <a:graphic>
          <a:graphicData uri="http://schemas.openxmlformats.org/presentationml/2006/ole">
            <p:oleObj spid="_x0000_s1104898" name="Φύλλο εργασίας" r:id="rId3" imgW="2477520" imgH="234072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3 - Θέση αριθμού διαφάνειας"/>
          <p:cNvSpPr>
            <a:spLocks noGrp="1"/>
          </p:cNvSpPr>
          <p:nvPr>
            <p:ph type="sldNum" sz="quarter" idx="12"/>
          </p:nvPr>
        </p:nvSpPr>
        <p:spPr>
          <a:xfrm>
            <a:off x="457200" y="6245225"/>
            <a:ext cx="2133600" cy="476250"/>
          </a:xfrm>
          <a:noFill/>
        </p:spPr>
        <p:txBody>
          <a:bodyPr/>
          <a:lstStyle/>
          <a:p>
            <a:pPr algn="l"/>
            <a:fld id="{1F4E191D-9EB3-4958-B687-48882F61BCFC}" type="slidenum">
              <a:rPr lang="el-GR" altLang="el-GR" smtClean="0">
                <a:latin typeface="Arial" pitchFamily="34" charset="0"/>
              </a:rPr>
              <a:pPr algn="l"/>
              <a:t>460</a:t>
            </a:fld>
            <a:endParaRPr lang="el-GR" altLang="el-GR" dirty="0" smtClean="0">
              <a:latin typeface="Arial" pitchFamily="34" charset="0"/>
            </a:endParaRPr>
          </a:p>
        </p:txBody>
      </p:sp>
      <p:sp>
        <p:nvSpPr>
          <p:cNvPr id="231427" name="Rectangle 3"/>
          <p:cNvSpPr>
            <a:spLocks noGrp="1" noChangeArrowheads="1"/>
          </p:cNvSpPr>
          <p:nvPr>
            <p:ph type="body" idx="1"/>
          </p:nvPr>
        </p:nvSpPr>
        <p:spPr>
          <a:xfrm>
            <a:off x="457200" y="990600"/>
            <a:ext cx="8229600" cy="3962400"/>
          </a:xfrm>
        </p:spPr>
        <p:txBody>
          <a:bodyPr/>
          <a:lstStyle/>
          <a:p>
            <a:pPr marL="565150">
              <a:buClr>
                <a:schemeClr val="tx1"/>
              </a:buClr>
            </a:pPr>
            <a:r>
              <a:rPr lang="el-GR" altLang="el-GR" sz="2800" dirty="0" smtClean="0">
                <a:latin typeface="Times New Roman" pitchFamily="18" charset="0"/>
              </a:rPr>
              <a:t>Συναλλαγματική αποδεκτή από τράπεζα (</a:t>
            </a:r>
            <a:r>
              <a:rPr lang="en-US" altLang="el-GR" sz="2800" dirty="0" smtClean="0">
                <a:latin typeface="Times New Roman" pitchFamily="18" charset="0"/>
              </a:rPr>
              <a:t>banker</a:t>
            </a:r>
            <a:r>
              <a:rPr lang="el-GR" altLang="el-GR" sz="2800" dirty="0" smtClean="0">
                <a:latin typeface="Times New Roman" pitchFamily="18" charset="0"/>
              </a:rPr>
              <a:t>’</a:t>
            </a:r>
            <a:r>
              <a:rPr lang="en-US" altLang="el-GR" sz="2800" dirty="0" smtClean="0">
                <a:latin typeface="Times New Roman" pitchFamily="18" charset="0"/>
              </a:rPr>
              <a:t>s acceptance</a:t>
            </a:r>
            <a:r>
              <a:rPr lang="el-GR" altLang="el-GR" sz="2800" dirty="0" smtClean="0">
                <a:latin typeface="Times New Roman" pitchFamily="18" charset="0"/>
              </a:rPr>
              <a:t>)</a:t>
            </a:r>
          </a:p>
          <a:p>
            <a:pPr marL="565150">
              <a:buClr>
                <a:schemeClr val="tx1"/>
              </a:buClr>
            </a:pPr>
            <a:r>
              <a:rPr lang="el-GR" altLang="el-GR" sz="2800" dirty="0" smtClean="0">
                <a:latin typeface="Times New Roman" pitchFamily="18" charset="0"/>
              </a:rPr>
              <a:t>Ευρωδολάρια (</a:t>
            </a:r>
            <a:r>
              <a:rPr lang="en-US" altLang="el-GR" sz="2800" dirty="0" smtClean="0">
                <a:latin typeface="Times New Roman" pitchFamily="18" charset="0"/>
              </a:rPr>
              <a:t>eurodollars</a:t>
            </a:r>
            <a:r>
              <a:rPr lang="el-GR" altLang="el-GR" sz="2800" dirty="0" smtClean="0">
                <a:latin typeface="Times New Roman" pitchFamily="18" charset="0"/>
              </a:rPr>
              <a:t>)</a:t>
            </a:r>
          </a:p>
          <a:p>
            <a:pPr marL="565150">
              <a:buClr>
                <a:schemeClr val="tx1"/>
              </a:buClr>
            </a:pPr>
            <a:r>
              <a:rPr lang="el-GR" altLang="el-GR" sz="2800" dirty="0" smtClean="0">
                <a:latin typeface="Times New Roman" pitchFamily="18" charset="0"/>
              </a:rPr>
              <a:t>Διατραπεζικά κεφάλαια (</a:t>
            </a:r>
            <a:r>
              <a:rPr lang="en-US" altLang="el-GR" sz="2800" dirty="0" smtClean="0">
                <a:latin typeface="Times New Roman" pitchFamily="18" charset="0"/>
              </a:rPr>
              <a:t>federal funds</a:t>
            </a:r>
            <a:r>
              <a:rPr lang="el-GR" altLang="el-GR" sz="2800" dirty="0" smtClean="0">
                <a:latin typeface="Times New Roman" pitchFamily="18" charset="0"/>
              </a:rPr>
              <a:t>)</a:t>
            </a:r>
          </a:p>
          <a:p>
            <a:pPr marL="565150">
              <a:buClr>
                <a:schemeClr val="tx1"/>
              </a:buClr>
            </a:pPr>
            <a:r>
              <a:rPr lang="el-GR" altLang="el-GR" sz="2800" dirty="0" smtClean="0">
                <a:latin typeface="Times New Roman" pitchFamily="18" charset="0"/>
              </a:rPr>
              <a:t>Χρεόγραφα ομοσπονδιακών ενώσεων (</a:t>
            </a:r>
            <a:r>
              <a:rPr lang="en-US" altLang="el-GR" sz="2800" dirty="0" smtClean="0">
                <a:latin typeface="Times New Roman" pitchFamily="18" charset="0"/>
              </a:rPr>
              <a:t>Federal Agency Securities</a:t>
            </a:r>
            <a:r>
              <a:rPr lang="el-GR" altLang="el-GR" sz="2800" dirty="0" smtClean="0">
                <a:latin typeface="Times New Roman" pitchFamily="18" charset="0"/>
              </a:rPr>
              <a:t>)</a:t>
            </a:r>
          </a:p>
          <a:p>
            <a:pPr marL="565150">
              <a:buClr>
                <a:schemeClr val="tx1"/>
              </a:buClr>
            </a:pPr>
            <a:r>
              <a:rPr lang="el-GR" altLang="el-GR" sz="2800" dirty="0" smtClean="0">
                <a:latin typeface="Times New Roman" pitchFamily="18" charset="0"/>
              </a:rPr>
              <a:t>Μερίδια αμοιβαίων κεφαλαίων διαχείρισης διαθεσίμων (</a:t>
            </a:r>
            <a:r>
              <a:rPr lang="en-US" altLang="el-GR" sz="2800" dirty="0" smtClean="0">
                <a:latin typeface="Times New Roman" pitchFamily="18" charset="0"/>
              </a:rPr>
              <a:t>Money market mutual funds</a:t>
            </a:r>
            <a:r>
              <a:rPr lang="el-GR" altLang="el-GR" sz="2800" dirty="0" smtClean="0">
                <a:latin typeface="Times New Roman" pitchFamily="18" charset="0"/>
              </a:rPr>
              <a:t>)</a:t>
            </a:r>
          </a:p>
          <a:p>
            <a:pPr marL="565150">
              <a:buClr>
                <a:schemeClr val="tx1"/>
              </a:buClr>
              <a:buFont typeface="Wingdings" pitchFamily="2" charset="2"/>
              <a:buNone/>
            </a:pPr>
            <a:endParaRPr lang="el-GR" altLang="el-GR" sz="2800" dirty="0" smtClean="0">
              <a:latin typeface="Times New Roman" pitchFamily="18" charset="0"/>
            </a:endParaRPr>
          </a:p>
        </p:txBody>
      </p:sp>
      <p:sp>
        <p:nvSpPr>
          <p:cNvPr id="231428" name="Rectangle 5"/>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Είδη Βραχυπρόθεσμων Χρεογράφων</a:t>
            </a:r>
            <a:r>
              <a:rPr lang="el-GR" altLang="el-GR" sz="2800" b="1" dirty="0" smtClean="0">
                <a:latin typeface="Times New Roman" pitchFamily="18" charset="0"/>
              </a:rPr>
              <a:t> (2)</a:t>
            </a:r>
            <a:r>
              <a:rPr lang="el-GR" altLang="el-GR" sz="3200" b="1" dirty="0" smtClean="0"/>
              <a:t>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 Τίτλος"/>
          <p:cNvSpPr>
            <a:spLocks noGrp="1"/>
          </p:cNvSpPr>
          <p:nvPr>
            <p:ph type="title"/>
          </p:nvPr>
        </p:nvSpPr>
        <p:spPr/>
        <p:txBody>
          <a:bodyPr/>
          <a:lstStyle/>
          <a:p>
            <a:r>
              <a:rPr lang="el-GR" altLang="el-GR" dirty="0" smtClean="0">
                <a:solidFill>
                  <a:srgbClr val="0000CC"/>
                </a:solidFill>
              </a:rPr>
              <a:t>ΔΙΟΙΚΗΣΗ ΑΠΑΙΤΗΣΕΩΝ</a:t>
            </a:r>
          </a:p>
        </p:txBody>
      </p:sp>
      <p:sp>
        <p:nvSpPr>
          <p:cNvPr id="232451" name="2 - Θέση περιεχομένου"/>
          <p:cNvSpPr>
            <a:spLocks noGrp="1"/>
          </p:cNvSpPr>
          <p:nvPr>
            <p:ph idx="1"/>
          </p:nvPr>
        </p:nvSpPr>
        <p:spPr/>
        <p:txBody>
          <a:bodyPr/>
          <a:lstStyle/>
          <a:p>
            <a:endParaRPr lang="el-GR" altLang="el-GR" dirty="0" smtClean="0"/>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3 - Θέση αριθμού διαφάνειας"/>
          <p:cNvSpPr>
            <a:spLocks noGrp="1"/>
          </p:cNvSpPr>
          <p:nvPr>
            <p:ph type="sldNum" sz="quarter" idx="12"/>
          </p:nvPr>
        </p:nvSpPr>
        <p:spPr>
          <a:xfrm>
            <a:off x="457200" y="6245225"/>
            <a:ext cx="2133600" cy="476250"/>
          </a:xfrm>
          <a:noFill/>
        </p:spPr>
        <p:txBody>
          <a:bodyPr/>
          <a:lstStyle/>
          <a:p>
            <a:pPr algn="l"/>
            <a:fld id="{897A787A-FDEB-4E9F-A6AD-0CE60FB62ECF}" type="slidenum">
              <a:rPr lang="el-GR" altLang="el-GR" smtClean="0">
                <a:latin typeface="Arial" pitchFamily="34" charset="0"/>
              </a:rPr>
              <a:pPr algn="l"/>
              <a:t>462</a:t>
            </a:fld>
            <a:endParaRPr lang="el-GR" altLang="el-GR" dirty="0" smtClean="0">
              <a:latin typeface="Arial" pitchFamily="34" charset="0"/>
            </a:endParaRPr>
          </a:p>
        </p:txBody>
      </p:sp>
      <p:sp>
        <p:nvSpPr>
          <p:cNvPr id="233475" name="Rectangle 2"/>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Απαιτήσεις και Έλεγχός τους</a:t>
            </a:r>
            <a:r>
              <a:rPr lang="el-GR" altLang="el-GR" sz="2800" b="1" dirty="0" smtClean="0">
                <a:latin typeface="Times New Roman" pitchFamily="18" charset="0"/>
              </a:rPr>
              <a:t> (1)</a:t>
            </a:r>
            <a:r>
              <a:rPr lang="el-GR" altLang="el-GR" sz="3200" b="1" dirty="0" smtClean="0"/>
              <a:t> </a:t>
            </a:r>
          </a:p>
        </p:txBody>
      </p:sp>
      <p:sp>
        <p:nvSpPr>
          <p:cNvPr id="233476" name="Rectangle 3"/>
          <p:cNvSpPr>
            <a:spLocks noGrp="1" noChangeArrowheads="1"/>
          </p:cNvSpPr>
          <p:nvPr>
            <p:ph type="body" idx="1"/>
          </p:nvPr>
        </p:nvSpPr>
        <p:spPr>
          <a:xfrm>
            <a:off x="395536" y="1341438"/>
            <a:ext cx="8280152" cy="3641725"/>
          </a:xfrm>
        </p:spPr>
        <p:txBody>
          <a:bodyPr/>
          <a:lstStyle/>
          <a:p>
            <a:pPr marL="0" indent="0" algn="just">
              <a:buFont typeface="Wingdings" pitchFamily="2" charset="2"/>
              <a:buNone/>
            </a:pPr>
            <a:r>
              <a:rPr lang="el-GR" altLang="el-GR" sz="2800" dirty="0" smtClean="0">
                <a:latin typeface="Times New Roman" pitchFamily="18" charset="0"/>
                <a:cs typeface="Times New Roman" pitchFamily="18" charset="0"/>
              </a:rPr>
              <a:t>Οι περισσότερες επιχειρήσεις πουλούν τα προϊόντα τους με πίστωση.  Μόλις γίνει μία πώληση με πίστωση, αυξάνονται ισόποσα οι απαιτήσεις ή οι εισπρακτέοι λογαριασμοί (</a:t>
            </a:r>
            <a:r>
              <a:rPr lang="en-US" altLang="el-GR" sz="2800" dirty="0" smtClean="0">
                <a:latin typeface="Times New Roman" pitchFamily="18" charset="0"/>
                <a:cs typeface="Times New Roman" pitchFamily="18" charset="0"/>
              </a:rPr>
              <a:t>accounts receivable</a:t>
            </a:r>
            <a:r>
              <a:rPr lang="el-GR" altLang="el-GR" sz="2800" dirty="0" smtClean="0">
                <a:latin typeface="Times New Roman" pitchFamily="18" charset="0"/>
                <a:cs typeface="Times New Roman" pitchFamily="18" charset="0"/>
              </a:rPr>
              <a:t>) της εταιρίας. </a:t>
            </a:r>
            <a:endParaRPr lang="el-GR" altLang="el-GR" sz="2800" dirty="0" smtClean="0">
              <a:latin typeface="Times New Roman" pitchFamily="18" charset="0"/>
            </a:endParaR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3 - Θέση αριθμού διαφάνειας"/>
          <p:cNvSpPr>
            <a:spLocks noGrp="1"/>
          </p:cNvSpPr>
          <p:nvPr>
            <p:ph type="sldNum" sz="quarter" idx="12"/>
          </p:nvPr>
        </p:nvSpPr>
        <p:spPr>
          <a:xfrm>
            <a:off x="457200" y="6245225"/>
            <a:ext cx="2133600" cy="476250"/>
          </a:xfrm>
          <a:noFill/>
        </p:spPr>
        <p:txBody>
          <a:bodyPr/>
          <a:lstStyle/>
          <a:p>
            <a:pPr algn="l"/>
            <a:fld id="{588398EA-4EF9-4624-B45E-3CF3F2ED4AB0}" type="slidenum">
              <a:rPr lang="el-GR" altLang="el-GR" smtClean="0">
                <a:latin typeface="Arial" pitchFamily="34" charset="0"/>
              </a:rPr>
              <a:pPr algn="l"/>
              <a:t>463</a:t>
            </a:fld>
            <a:endParaRPr lang="el-GR" altLang="el-GR" dirty="0" smtClean="0">
              <a:latin typeface="Arial" pitchFamily="34" charset="0"/>
            </a:endParaRPr>
          </a:p>
        </p:txBody>
      </p:sp>
      <p:sp>
        <p:nvSpPr>
          <p:cNvPr id="234499" name="Rectangle 3"/>
          <p:cNvSpPr>
            <a:spLocks noGrp="1" noChangeArrowheads="1"/>
          </p:cNvSpPr>
          <p:nvPr>
            <p:ph type="body" idx="1"/>
          </p:nvPr>
        </p:nvSpPr>
        <p:spPr>
          <a:xfrm>
            <a:off x="179512" y="1196975"/>
            <a:ext cx="8734301" cy="4343400"/>
          </a:xfrm>
        </p:spPr>
        <p:txBody>
          <a:bodyPr/>
          <a:lstStyle/>
          <a:p>
            <a:pPr marL="0" indent="0" algn="just">
              <a:buFont typeface="Wingdings" pitchFamily="2" charset="2"/>
              <a:buNone/>
            </a:pPr>
            <a:r>
              <a:rPr lang="el-GR" altLang="el-GR" sz="2800" dirty="0" smtClean="0">
                <a:latin typeface="Times New Roman" pitchFamily="18" charset="0"/>
              </a:rPr>
              <a:t>Το συνολικό ύψος των απαιτήσεων που έχει μια επιχείρηση μια δεδομένη χρονική στιγμή εξαρτάται από δύο παράγοντες, που είναι οι εξής:</a:t>
            </a:r>
          </a:p>
          <a:p>
            <a:pPr marL="566738" lvl="1" indent="-373063" algn="just">
              <a:buFontTx/>
              <a:buAutoNum type="arabicPeriod"/>
            </a:pPr>
            <a:r>
              <a:rPr lang="el-GR" altLang="el-GR" dirty="0" smtClean="0">
                <a:latin typeface="Times New Roman" pitchFamily="18" charset="0"/>
              </a:rPr>
              <a:t>Η αξία των πωλήσεων που διενεργεί η επιχείρηση με πίστωση.</a:t>
            </a:r>
          </a:p>
          <a:p>
            <a:pPr marL="566738" lvl="1" indent="-373063" algn="just">
              <a:buFontTx/>
              <a:buAutoNum type="arabicPeriod"/>
            </a:pPr>
            <a:r>
              <a:rPr lang="el-GR" altLang="el-GR" dirty="0" smtClean="0">
                <a:latin typeface="Times New Roman" pitchFamily="18" charset="0"/>
              </a:rPr>
              <a:t>Η μέση περίοδος είσπραξης που είναι το μέσο χρονικό διάστημα που μεσολαβεί μεταξύ των πιστωτικών πωλήσεων και των εισπράξεων.</a:t>
            </a:r>
          </a:p>
          <a:p>
            <a:pPr marL="0" indent="0"/>
            <a:endParaRPr lang="el-GR" altLang="el-GR" sz="2800" dirty="0" smtClean="0"/>
          </a:p>
        </p:txBody>
      </p:sp>
      <p:sp>
        <p:nvSpPr>
          <p:cNvPr id="234500" name="Rectangle 5"/>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Απαιτήσεις και Έλεγχός τους</a:t>
            </a:r>
            <a:r>
              <a:rPr lang="el-GR" altLang="el-GR" sz="2800" b="1" dirty="0" smtClean="0">
                <a:latin typeface="Times New Roman" pitchFamily="18" charset="0"/>
              </a:rPr>
              <a:t> (2)</a:t>
            </a:r>
            <a:r>
              <a:rPr lang="el-GR" altLang="el-GR" sz="3200" b="1" dirty="0" smtClean="0"/>
              <a:t> </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3 - Θέση αριθμού διαφάνειας"/>
          <p:cNvSpPr>
            <a:spLocks noGrp="1"/>
          </p:cNvSpPr>
          <p:nvPr>
            <p:ph type="sldNum" sz="quarter" idx="12"/>
          </p:nvPr>
        </p:nvSpPr>
        <p:spPr>
          <a:xfrm>
            <a:off x="457200" y="6245225"/>
            <a:ext cx="2133600" cy="476250"/>
          </a:xfrm>
          <a:noFill/>
        </p:spPr>
        <p:txBody>
          <a:bodyPr/>
          <a:lstStyle/>
          <a:p>
            <a:pPr algn="l"/>
            <a:fld id="{DFF7185C-E5D5-4801-B9E6-AC9198A9D9B7}" type="slidenum">
              <a:rPr lang="el-GR" altLang="el-GR" smtClean="0">
                <a:latin typeface="Arial" pitchFamily="34" charset="0"/>
              </a:rPr>
              <a:pPr algn="l"/>
              <a:t>464</a:t>
            </a:fld>
            <a:endParaRPr lang="el-GR" altLang="el-GR" dirty="0" smtClean="0">
              <a:latin typeface="Arial" pitchFamily="34" charset="0"/>
            </a:endParaRPr>
          </a:p>
        </p:txBody>
      </p:sp>
      <p:sp>
        <p:nvSpPr>
          <p:cNvPr id="235523" name="Rectangle 1027"/>
          <p:cNvSpPr>
            <a:spLocks noGrp="1" noChangeArrowheads="1"/>
          </p:cNvSpPr>
          <p:nvPr>
            <p:ph type="body" idx="1"/>
          </p:nvPr>
        </p:nvSpPr>
        <p:spPr>
          <a:xfrm>
            <a:off x="468313" y="692150"/>
            <a:ext cx="8229600" cy="5791200"/>
          </a:xfrm>
        </p:spPr>
        <p:txBody>
          <a:bodyPr/>
          <a:lstStyle/>
          <a:p>
            <a:pPr marL="0" indent="0" algn="just">
              <a:buFont typeface="Wingdings" pitchFamily="2" charset="2"/>
              <a:buNone/>
            </a:pPr>
            <a:r>
              <a:rPr lang="el-GR" altLang="el-GR" sz="2800" dirty="0" smtClean="0">
                <a:latin typeface="Times New Roman" pitchFamily="18" charset="0"/>
              </a:rPr>
              <a:t>Εάν, για παράδειγμα, υποθέσουμε ότι η εταιρία ΑΒΓ διενεργεί πωλήσεις με πίστωση αξίας 1.000 ευρώ κάθε ημέρα και ότι έχει παραχωρήσει πίστωση 20 ημερών στους πελάτες της, τότε οι απαιτήσεις που θα έχει η εταιρία θα ισούνται με:</a:t>
            </a:r>
          </a:p>
          <a:p>
            <a:pPr marL="0" indent="0" algn="ctr">
              <a:buFont typeface="Wingdings" pitchFamily="2" charset="2"/>
              <a:buNone/>
            </a:pPr>
            <a:r>
              <a:rPr lang="el-GR" altLang="el-GR" sz="2800" b="1" dirty="0" smtClean="0">
                <a:latin typeface="Times New Roman" pitchFamily="18" charset="0"/>
              </a:rPr>
              <a:t>Απαιτήσεις = 1.000 × 20 = 20.000 ευρώ</a:t>
            </a:r>
          </a:p>
          <a:p>
            <a:pPr marL="0" indent="0" algn="just">
              <a:buFont typeface="Wingdings" pitchFamily="2" charset="2"/>
              <a:buNone/>
            </a:pPr>
            <a:r>
              <a:rPr lang="el-GR" altLang="el-GR" sz="2800" dirty="0" smtClean="0">
                <a:latin typeface="Times New Roman" pitchFamily="18" charset="0"/>
              </a:rPr>
              <a:t>Αυτό ισχύει διότι την 1η ημέρα οι απαιτήσεις θα ανέρχονται σε 1.000 ευρώ, την 2η ημέρα σε 2.000 ευρώ κλπ, ενώ την 20η ημέρα σε 20.000 ευρώ. Την 21η ημέρα θα αυξηθούν οι απαιτήσεις κατά 1.000 ευρώ αλλά θα εισπραχθούν οι απαιτήσεις της 1ης ημέρας και επομένως οι συνολικές απαιτήσεις θα παραμείνουν 20.000 ευρώ. </a:t>
            </a:r>
            <a:endParaRPr lang="el-GR" altLang="el-GR" sz="2800" dirty="0" smtClean="0"/>
          </a:p>
        </p:txBody>
      </p:sp>
      <p:sp>
        <p:nvSpPr>
          <p:cNvPr id="25604" name="Rectangle 1028"/>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2800" b="1" dirty="0">
                <a:latin typeface="Times New Roman" pitchFamily="18" charset="0"/>
              </a:rPr>
              <a:t>Παράδειγμα</a:t>
            </a:r>
            <a:endParaRPr lang="el-GR" sz="2800" dirty="0">
              <a:latin typeface="Times New Roman" pitchFamily="18" charset="0"/>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3 - Θέση αριθμού διαφάνειας"/>
          <p:cNvSpPr>
            <a:spLocks noGrp="1"/>
          </p:cNvSpPr>
          <p:nvPr>
            <p:ph type="sldNum" sz="quarter" idx="12"/>
          </p:nvPr>
        </p:nvSpPr>
        <p:spPr>
          <a:xfrm>
            <a:off x="457200" y="6245225"/>
            <a:ext cx="2133600" cy="476250"/>
          </a:xfrm>
          <a:noFill/>
        </p:spPr>
        <p:txBody>
          <a:bodyPr/>
          <a:lstStyle/>
          <a:p>
            <a:pPr algn="l"/>
            <a:fld id="{E2434542-A0C8-42F4-992C-D7AEA73237F0}" type="slidenum">
              <a:rPr lang="el-GR" altLang="el-GR" smtClean="0">
                <a:latin typeface="Arial" pitchFamily="34" charset="0"/>
              </a:rPr>
              <a:pPr algn="l"/>
              <a:t>465</a:t>
            </a:fld>
            <a:endParaRPr lang="el-GR" altLang="el-GR" dirty="0" smtClean="0">
              <a:latin typeface="Arial" pitchFamily="34" charset="0"/>
            </a:endParaRPr>
          </a:p>
        </p:txBody>
      </p:sp>
      <p:sp>
        <p:nvSpPr>
          <p:cNvPr id="236547" name="Rectangle 3"/>
          <p:cNvSpPr>
            <a:spLocks noGrp="1" noChangeArrowheads="1"/>
          </p:cNvSpPr>
          <p:nvPr>
            <p:ph type="body" idx="1"/>
          </p:nvPr>
        </p:nvSpPr>
        <p:spPr>
          <a:xfrm>
            <a:off x="611188" y="1412875"/>
            <a:ext cx="8229600" cy="4116388"/>
          </a:xfrm>
        </p:spPr>
        <p:txBody>
          <a:bodyPr/>
          <a:lstStyle/>
          <a:p>
            <a:pPr marL="0" indent="0" algn="just">
              <a:lnSpc>
                <a:spcPct val="90000"/>
              </a:lnSpc>
              <a:buFont typeface="Wingdings" pitchFamily="2" charset="2"/>
              <a:buNone/>
            </a:pPr>
            <a:r>
              <a:rPr lang="el-GR" altLang="el-GR" sz="2800" dirty="0" smtClean="0">
                <a:latin typeface="Times New Roman" pitchFamily="18" charset="0"/>
              </a:rPr>
              <a:t>Υπάρχουν δύο μέθοδοι ελέγχου των απαιτήσεων μιας επιχείρησης:</a:t>
            </a:r>
          </a:p>
          <a:p>
            <a:pPr marL="566738" lvl="1" indent="-373063" algn="just">
              <a:lnSpc>
                <a:spcPct val="90000"/>
              </a:lnSpc>
            </a:pPr>
            <a:r>
              <a:rPr lang="el-GR" altLang="el-GR" dirty="0" smtClean="0">
                <a:latin typeface="Times New Roman" pitchFamily="18" charset="0"/>
              </a:rPr>
              <a:t>Η μέση περίοδος είσπραξης</a:t>
            </a:r>
          </a:p>
          <a:p>
            <a:pPr marL="566738" lvl="1" indent="-373063" algn="just">
              <a:lnSpc>
                <a:spcPct val="90000"/>
              </a:lnSpc>
            </a:pPr>
            <a:r>
              <a:rPr lang="el-GR" altLang="el-GR" dirty="0" smtClean="0">
                <a:latin typeface="Times New Roman" pitchFamily="18" charset="0"/>
              </a:rPr>
              <a:t>Η  λήξη απαιτήσεων</a:t>
            </a:r>
          </a:p>
          <a:p>
            <a:pPr marL="0" indent="0" algn="just">
              <a:buFont typeface="Wingdings" pitchFamily="2" charset="2"/>
              <a:buNone/>
            </a:pPr>
            <a:endParaRPr lang="el-GR" altLang="el-GR" sz="2800" dirty="0" smtClean="0">
              <a:latin typeface="Times New Roman" pitchFamily="18" charset="0"/>
            </a:endParaRPr>
          </a:p>
          <a:p>
            <a:pPr marL="0" indent="0" algn="just">
              <a:buFont typeface="Wingdings" pitchFamily="2" charset="2"/>
              <a:buNone/>
            </a:pPr>
            <a:r>
              <a:rPr lang="el-GR" altLang="el-GR" sz="2800" dirty="0" smtClean="0">
                <a:latin typeface="Times New Roman" pitchFamily="18" charset="0"/>
              </a:rPr>
              <a:t>Η μέση περίοδος είσπραξης (</a:t>
            </a:r>
            <a:r>
              <a:rPr lang="en-US" altLang="el-GR" sz="2800" dirty="0" smtClean="0">
                <a:latin typeface="Times New Roman" pitchFamily="18" charset="0"/>
              </a:rPr>
              <a:t>average collection period or days sales outstanding</a:t>
            </a:r>
            <a:r>
              <a:rPr lang="el-GR" altLang="el-GR" sz="2800" dirty="0" smtClean="0">
                <a:latin typeface="Times New Roman" pitchFamily="18" charset="0"/>
              </a:rPr>
              <a:t>) προσδιορίζει τον μέσο αριθμό των ημερών οι οποίες χρειάζονται για να εισπραχθούν οι απαιτήσεις μιας επιχείρησης.</a:t>
            </a:r>
          </a:p>
          <a:p>
            <a:pPr marL="566738" lvl="1" indent="-373063" algn="just">
              <a:lnSpc>
                <a:spcPct val="90000"/>
              </a:lnSpc>
              <a:buFontTx/>
              <a:buNone/>
            </a:pPr>
            <a:endParaRPr lang="el-GR" altLang="el-GR" dirty="0" smtClean="0">
              <a:latin typeface="Times New Roman" pitchFamily="18" charset="0"/>
            </a:endParaRPr>
          </a:p>
        </p:txBody>
      </p:sp>
      <p:sp>
        <p:nvSpPr>
          <p:cNvPr id="236548" name="Rectangle 5"/>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Απαιτήσεις και Έλεγχός τους</a:t>
            </a:r>
            <a:r>
              <a:rPr lang="el-GR" altLang="el-GR" sz="2800" b="1" dirty="0" smtClean="0">
                <a:latin typeface="Times New Roman" pitchFamily="18" charset="0"/>
              </a:rPr>
              <a:t> (3)</a:t>
            </a:r>
            <a:r>
              <a:rPr lang="el-GR" altLang="el-GR" sz="3200" b="1" dirty="0" smtClean="0"/>
              <a:t> </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4 - Θέση αριθμού διαφάνειας"/>
          <p:cNvSpPr>
            <a:spLocks noGrp="1"/>
          </p:cNvSpPr>
          <p:nvPr>
            <p:ph type="sldNum" sz="quarter" idx="12"/>
          </p:nvPr>
        </p:nvSpPr>
        <p:spPr>
          <a:xfrm>
            <a:off x="457200" y="6245225"/>
            <a:ext cx="2133600" cy="476250"/>
          </a:xfrm>
          <a:noFill/>
        </p:spPr>
        <p:txBody>
          <a:bodyPr/>
          <a:lstStyle/>
          <a:p>
            <a:pPr algn="l"/>
            <a:fld id="{B95F7704-58FA-43A9-BE96-2F95EE619EF2}" type="slidenum">
              <a:rPr lang="el-GR" altLang="el-GR" smtClean="0">
                <a:latin typeface="Arial" pitchFamily="34" charset="0"/>
              </a:rPr>
              <a:pPr algn="l"/>
              <a:t>466</a:t>
            </a:fld>
            <a:endParaRPr lang="el-GR" altLang="el-GR" dirty="0" smtClean="0">
              <a:latin typeface="Arial" pitchFamily="34" charset="0"/>
            </a:endParaRPr>
          </a:p>
        </p:txBody>
      </p:sp>
      <p:graphicFrame>
        <p:nvGraphicFramePr>
          <p:cNvPr id="51254" name="Group 54"/>
          <p:cNvGraphicFramePr>
            <a:graphicFrameLocks noGrp="1"/>
          </p:cNvGraphicFramePr>
          <p:nvPr>
            <p:ph sz="half" idx="2"/>
          </p:nvPr>
        </p:nvGraphicFramePr>
        <p:xfrm>
          <a:off x="539750" y="2420938"/>
          <a:ext cx="7848600" cy="1584325"/>
        </p:xfrm>
        <a:graphic>
          <a:graphicData uri="http://schemas.openxmlformats.org/drawingml/2006/table">
            <a:tbl>
              <a:tblPr/>
              <a:tblGrid>
                <a:gridCol w="1871663"/>
                <a:gridCol w="3960812"/>
                <a:gridCol w="2016125"/>
              </a:tblGrid>
              <a:tr h="1584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ΜΠΕ  =</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Απαιτήσεις </a:t>
                      </a: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sym typeface="Symbol" pitchFamily="18" charset="2"/>
                        </a:rPr>
                        <a:t></a:t>
                      </a: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365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Πιστωτικές Πωλήσεις </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ημέρες</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79" name="Line 39"/>
          <p:cNvSpPr>
            <a:spLocks noChangeShapeType="1"/>
          </p:cNvSpPr>
          <p:nvPr/>
        </p:nvSpPr>
        <p:spPr bwMode="auto">
          <a:xfrm>
            <a:off x="2555875" y="3213100"/>
            <a:ext cx="3529013" cy="0"/>
          </a:xfrm>
          <a:prstGeom prst="line">
            <a:avLst/>
          </a:prstGeom>
          <a:noFill/>
          <a:ln w="9525">
            <a:solidFill>
              <a:srgbClr val="FFFFFF"/>
            </a:solidFill>
            <a:round/>
            <a:headEnd/>
            <a:tailEnd/>
          </a:ln>
        </p:spPr>
        <p:txBody>
          <a:bodyPr/>
          <a:lstStyle/>
          <a:p>
            <a:endParaRPr lang="el-GR" dirty="0"/>
          </a:p>
        </p:txBody>
      </p:sp>
      <p:sp>
        <p:nvSpPr>
          <p:cNvPr id="237580" name="Rectangle 56"/>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Απαιτήσεις και Έλεγχός τους</a:t>
            </a:r>
            <a:r>
              <a:rPr lang="el-GR" altLang="el-GR" sz="2800" b="1" dirty="0" smtClean="0">
                <a:latin typeface="Times New Roman" pitchFamily="18" charset="0"/>
              </a:rPr>
              <a:t> (4)</a:t>
            </a:r>
            <a:r>
              <a:rPr lang="el-GR" altLang="el-GR" sz="3200" b="1" dirty="0" smtClean="0"/>
              <a:t> </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3 - Θέση αριθμού διαφάνειας"/>
          <p:cNvSpPr>
            <a:spLocks noGrp="1"/>
          </p:cNvSpPr>
          <p:nvPr>
            <p:ph type="sldNum" sz="quarter" idx="12"/>
          </p:nvPr>
        </p:nvSpPr>
        <p:spPr>
          <a:xfrm>
            <a:off x="457200" y="6245225"/>
            <a:ext cx="2133600" cy="476250"/>
          </a:xfrm>
          <a:noFill/>
        </p:spPr>
        <p:txBody>
          <a:bodyPr/>
          <a:lstStyle/>
          <a:p>
            <a:pPr algn="l"/>
            <a:fld id="{5642866C-D431-40A3-8261-B0580A9AF7AF}" type="slidenum">
              <a:rPr lang="el-GR" altLang="el-GR" smtClean="0">
                <a:latin typeface="Arial" pitchFamily="34" charset="0"/>
              </a:rPr>
              <a:pPr algn="l"/>
              <a:t>467</a:t>
            </a:fld>
            <a:endParaRPr lang="el-GR" altLang="el-GR" dirty="0" smtClean="0">
              <a:latin typeface="Arial" pitchFamily="34" charset="0"/>
            </a:endParaRPr>
          </a:p>
        </p:txBody>
      </p:sp>
      <p:sp>
        <p:nvSpPr>
          <p:cNvPr id="238595" name="Rectangle 3"/>
          <p:cNvSpPr>
            <a:spLocks noGrp="1" noChangeArrowheads="1"/>
          </p:cNvSpPr>
          <p:nvPr>
            <p:ph type="body" idx="1"/>
          </p:nvPr>
        </p:nvSpPr>
        <p:spPr>
          <a:xfrm>
            <a:off x="251520" y="1341438"/>
            <a:ext cx="8662293" cy="4525962"/>
          </a:xfrm>
        </p:spPr>
        <p:txBody>
          <a:bodyPr/>
          <a:lstStyle/>
          <a:p>
            <a:pPr marL="0" indent="0" algn="just">
              <a:buFont typeface="Wingdings" pitchFamily="2" charset="2"/>
              <a:buNone/>
            </a:pPr>
            <a:r>
              <a:rPr lang="el-GR" altLang="el-GR" sz="2800" dirty="0" smtClean="0">
                <a:latin typeface="Times New Roman" pitchFamily="18" charset="0"/>
              </a:rPr>
              <a:t>Σύμφωνα με τη μέθοδο της λήξεως απαιτήσεων κατατάσσουμε τους εισπρακτέους λογαριασμούς της επιχείρησης ανάλογα με το χρονικό διάστημα που έχει μεσολαβήσει από τότε που δημιουργήθηκε η απαίτηση μέχρι σήμερα.  Οι απαιτήσεις αυτές καταχωρούνται ως ποσοστό ή ως απόλυτο μέγεθος. Στη συνέχεια, συγκρίνουμε τη χρονολογική αυτή ταξινόμηση των απαιτήσεων με τους πιστωτικούς όρους της επιχείρησης και διαπιστώνουμε το ύψος των εισπρακτέων λογαριασμών που βρίσκονται σε καθυστέρηση.</a:t>
            </a:r>
          </a:p>
        </p:txBody>
      </p:sp>
      <p:sp>
        <p:nvSpPr>
          <p:cNvPr id="238596" name="Rectangle 5"/>
          <p:cNvSpPr>
            <a:spLocks noGrp="1" noChangeArrowheads="1"/>
          </p:cNvSpPr>
          <p:nvPr>
            <p:ph type="title"/>
          </p:nvPr>
        </p:nvSpPr>
        <p:spPr>
          <a:xfrm>
            <a:off x="0" y="188913"/>
            <a:ext cx="9144000" cy="576262"/>
          </a:xfrm>
          <a:noFill/>
        </p:spPr>
        <p:txBody>
          <a:bodyPr anchor="t"/>
          <a:lstStyle/>
          <a:p>
            <a:r>
              <a:rPr lang="el-GR" altLang="el-GR" sz="3600" b="1" dirty="0" smtClean="0">
                <a:latin typeface="Times New Roman" pitchFamily="18" charset="0"/>
              </a:rPr>
              <a:t>Απαιτήσεις και Έλεγχός τους</a:t>
            </a:r>
            <a:r>
              <a:rPr lang="el-GR" altLang="el-GR" sz="2800" b="1" dirty="0" smtClean="0">
                <a:latin typeface="Times New Roman" pitchFamily="18" charset="0"/>
              </a:rPr>
              <a:t> (5)</a:t>
            </a:r>
            <a:r>
              <a:rPr lang="el-GR" altLang="el-GR" sz="3200" b="1" dirty="0" smtClean="0"/>
              <a:t> </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sz="half" idx="1"/>
          </p:nvPr>
        </p:nvSpPr>
        <p:spPr>
          <a:xfrm>
            <a:off x="468313" y="981075"/>
            <a:ext cx="8218487" cy="1382713"/>
          </a:xfrm>
        </p:spPr>
        <p:txBody>
          <a:bodyPr/>
          <a:lstStyle/>
          <a:p>
            <a:pPr marL="0" indent="0" algn="just">
              <a:buFont typeface="Wingdings" pitchFamily="2" charset="2"/>
              <a:buNone/>
            </a:pPr>
            <a:r>
              <a:rPr lang="el-GR" altLang="el-GR" sz="2400" dirty="0" smtClean="0">
                <a:latin typeface="Times New Roman" pitchFamily="18" charset="0"/>
              </a:rPr>
              <a:t>Έστω ότι μια επιχείρηση κάνει την παρακάτω καταχώριση των εισπρακτέων λογαριασμών της ανάλογα με τη χρονολογική σειρά λήξης τους:</a:t>
            </a:r>
          </a:p>
        </p:txBody>
      </p:sp>
      <p:graphicFrame>
        <p:nvGraphicFramePr>
          <p:cNvPr id="10270" name="Group 30"/>
          <p:cNvGraphicFramePr>
            <a:graphicFrameLocks noGrp="1"/>
          </p:cNvGraphicFramePr>
          <p:nvPr>
            <p:ph sz="half" idx="2"/>
          </p:nvPr>
        </p:nvGraphicFramePr>
        <p:xfrm>
          <a:off x="179514" y="2420938"/>
          <a:ext cx="8784975" cy="3541712"/>
        </p:xfrm>
        <a:graphic>
          <a:graphicData uri="http://schemas.openxmlformats.org/drawingml/2006/table">
            <a:tbl>
              <a:tblPr/>
              <a:tblGrid>
                <a:gridCol w="2856391"/>
                <a:gridCol w="2536938"/>
                <a:gridCol w="3391646"/>
              </a:tblGrid>
              <a:tr h="82913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Λήξη απαιτήσεων</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(σε ημέρες)</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Συνολική αξία των απαιτήσεων</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Ποσοστό της συνολικής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αξίας των απαιτήσεων</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62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0-10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11-30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31-45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46-60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Περισσότερο από 60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486.045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270.124</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162.254</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108.315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54.087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45%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25%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3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Σύνολο</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1.080.000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200" b="1" i="0" u="none" strike="noStrike" cap="none" normalizeH="0" baseline="0" dirty="0" smtClean="0">
                          <a:ln>
                            <a:noFill/>
                          </a:ln>
                          <a:solidFill>
                            <a:schemeClr val="tx1"/>
                          </a:solidFill>
                          <a:effectLst/>
                          <a:latin typeface="Times New Roman" pitchFamily="18" charset="0"/>
                        </a:rPr>
                        <a:t>100%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71" name="Rectangle 31"/>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2800" b="1" dirty="0">
                <a:latin typeface="Times New Roman" pitchFamily="18" charset="0"/>
              </a:rPr>
              <a:t>Παράδειγμα</a:t>
            </a:r>
            <a:endParaRPr lang="el-GR" sz="2800" dirty="0">
              <a:latin typeface="Times New Roman" pitchFamily="18" charset="0"/>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3 - Θέση αριθμού διαφάνειας"/>
          <p:cNvSpPr>
            <a:spLocks noGrp="1"/>
          </p:cNvSpPr>
          <p:nvPr>
            <p:ph type="sldNum" sz="quarter" idx="12"/>
          </p:nvPr>
        </p:nvSpPr>
        <p:spPr>
          <a:xfrm>
            <a:off x="457200" y="6245225"/>
            <a:ext cx="2133600" cy="476250"/>
          </a:xfrm>
          <a:noFill/>
        </p:spPr>
        <p:txBody>
          <a:bodyPr/>
          <a:lstStyle/>
          <a:p>
            <a:pPr algn="l"/>
            <a:fld id="{2403B758-7E5C-4C1B-8371-7101F39F66EE}" type="slidenum">
              <a:rPr lang="el-GR" altLang="el-GR" smtClean="0">
                <a:latin typeface="Arial" pitchFamily="34" charset="0"/>
              </a:rPr>
              <a:pPr algn="l"/>
              <a:t>469</a:t>
            </a:fld>
            <a:endParaRPr lang="el-GR" altLang="el-GR" dirty="0" smtClean="0">
              <a:latin typeface="Arial" pitchFamily="34" charset="0"/>
            </a:endParaRPr>
          </a:p>
        </p:txBody>
      </p:sp>
      <p:sp>
        <p:nvSpPr>
          <p:cNvPr id="240643" name="Rectangle 3"/>
          <p:cNvSpPr>
            <a:spLocks noGrp="1" noChangeArrowheads="1"/>
          </p:cNvSpPr>
          <p:nvPr>
            <p:ph type="body" idx="1"/>
          </p:nvPr>
        </p:nvSpPr>
        <p:spPr>
          <a:xfrm>
            <a:off x="468313" y="1341438"/>
            <a:ext cx="8229600" cy="3200400"/>
          </a:xfrm>
        </p:spPr>
        <p:txBody>
          <a:bodyPr/>
          <a:lstStyle/>
          <a:p>
            <a:pPr marL="0" indent="0" algn="just">
              <a:buFont typeface="Wingdings" pitchFamily="2" charset="2"/>
              <a:buNone/>
            </a:pPr>
            <a:r>
              <a:rPr lang="el-GR" altLang="el-GR" sz="2800" dirty="0" smtClean="0">
                <a:latin typeface="Times New Roman" pitchFamily="18" charset="0"/>
              </a:rPr>
              <a:t>Εάν οι πιστωτικοί όροι της επιχείρησης απαιτούν εξόφληση των πιστωτικών της πωλήσεων μέσα σε 30 ημέρες, τότε η προηγούμενη ταξινόμηση δείχνει ότι το 70% των απαιτήσεων της επιχείρησης εισπράττεται κανονικά, ενώ το 30% των απαιτήσεών της βρίσκεται σε καθυστέρηση.</a:t>
            </a:r>
          </a:p>
          <a:p>
            <a:pPr marL="0" indent="0"/>
            <a:endParaRPr lang="el-GR" altLang="el-GR" sz="2800" dirty="0" smtClean="0">
              <a:latin typeface="Times New Roman" pitchFamily="18" charset="0"/>
            </a:endParaRPr>
          </a:p>
        </p:txBody>
      </p:sp>
      <p:sp>
        <p:nvSpPr>
          <p:cNvPr id="28676"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2800" b="1" dirty="0">
                <a:effectLst>
                  <a:outerShdw blurRad="38100" dist="38100" dir="2700000" algn="tl">
                    <a:srgbClr val="000000"/>
                  </a:outerShdw>
                </a:effectLst>
                <a:latin typeface="Times New Roman" pitchFamily="18" charset="0"/>
              </a:rPr>
              <a:t>Παράδειγμα</a:t>
            </a:r>
            <a:endParaRPr lang="el-GR" sz="2800" dirty="0">
              <a:effectLst>
                <a:outerShdw blurRad="38100" dist="38100" dir="2700000" algn="tl">
                  <a:srgbClr val="000000"/>
                </a:outerShdw>
              </a:effectLst>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altLang="el-GR" b="1" dirty="0" smtClean="0"/>
              <a:t>ΔΙΑΘΕΣΗ ΚΕΡΔΩΝ</a:t>
            </a:r>
          </a:p>
        </p:txBody>
      </p:sp>
      <p:sp>
        <p:nvSpPr>
          <p:cNvPr id="34819" name="Rectangle 3"/>
          <p:cNvSpPr>
            <a:spLocks noGrp="1" noChangeArrowheads="1"/>
          </p:cNvSpPr>
          <p:nvPr>
            <p:ph type="body" idx="1"/>
          </p:nvPr>
        </p:nvSpPr>
        <p:spPr>
          <a:xfrm>
            <a:off x="468313" y="1268413"/>
            <a:ext cx="8229600" cy="5256212"/>
          </a:xfrm>
        </p:spPr>
        <p:txBody>
          <a:bodyPr/>
          <a:lstStyle/>
          <a:p>
            <a:pPr eaLnBrk="1" hangingPunct="1">
              <a:lnSpc>
                <a:spcPct val="90000"/>
              </a:lnSpc>
            </a:pPr>
            <a:r>
              <a:rPr lang="el-GR" altLang="el-GR" dirty="0" smtClean="0"/>
              <a:t>Η τρίτη υποχρεωτική κατάσταση είναι ο πίνακας στον οποίο καταχωρούνται τα κέρδη που θα διανεμηθούν. </a:t>
            </a:r>
          </a:p>
          <a:p>
            <a:pPr eaLnBrk="1" hangingPunct="1">
              <a:lnSpc>
                <a:spcPct val="90000"/>
              </a:lnSpc>
              <a:buFontTx/>
              <a:buNone/>
            </a:pPr>
            <a:r>
              <a:rPr lang="el-GR" altLang="el-GR" dirty="0" smtClean="0"/>
              <a:t>Διαχωρίζεται σε δύο τμήματα:</a:t>
            </a:r>
          </a:p>
          <a:p>
            <a:pPr eaLnBrk="1" hangingPunct="1">
              <a:lnSpc>
                <a:spcPct val="90000"/>
              </a:lnSpc>
            </a:pPr>
            <a:r>
              <a:rPr lang="el-GR" altLang="el-GR" dirty="0" smtClean="0"/>
              <a:t>Στο </a:t>
            </a:r>
            <a:r>
              <a:rPr lang="el-GR" altLang="el-GR" b="1" dirty="0" smtClean="0"/>
              <a:t>πρώτο</a:t>
            </a:r>
            <a:r>
              <a:rPr lang="el-GR" altLang="el-GR" dirty="0" smtClean="0"/>
              <a:t>, καταχωρείται το καθαρό αποτέλεσμα της χρήσης με τυχόν αυξήσεις ή μειώσεις από κατονομαζόμενες πηγές το σύνολο των οποίων είναι τα κέρδη για τα οποία το ΔΣ θα προτείνει τον τρόπο διανομής τους στη Γενική Συνέλευση των Μετόχων.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3 - Θέση αριθμού διαφάνειας"/>
          <p:cNvSpPr>
            <a:spLocks noGrp="1"/>
          </p:cNvSpPr>
          <p:nvPr>
            <p:ph type="sldNum" sz="quarter" idx="12"/>
          </p:nvPr>
        </p:nvSpPr>
        <p:spPr>
          <a:xfrm>
            <a:off x="457200" y="6245225"/>
            <a:ext cx="2133600" cy="476250"/>
          </a:xfrm>
          <a:noFill/>
        </p:spPr>
        <p:txBody>
          <a:bodyPr/>
          <a:lstStyle/>
          <a:p>
            <a:pPr algn="l"/>
            <a:fld id="{BC216FE7-F346-4470-B02F-039DB293E19A}" type="slidenum">
              <a:rPr lang="el-GR" altLang="el-GR" smtClean="0">
                <a:latin typeface="Arial" pitchFamily="34" charset="0"/>
              </a:rPr>
              <a:pPr algn="l"/>
              <a:t>470</a:t>
            </a:fld>
            <a:endParaRPr lang="el-GR" altLang="el-GR" dirty="0" smtClean="0">
              <a:latin typeface="Arial" pitchFamily="34" charset="0"/>
            </a:endParaRPr>
          </a:p>
        </p:txBody>
      </p:sp>
      <p:sp>
        <p:nvSpPr>
          <p:cNvPr id="241667" name="Rectangle 2"/>
          <p:cNvSpPr>
            <a:spLocks noGrp="1" noChangeArrowheads="1"/>
          </p:cNvSpPr>
          <p:nvPr>
            <p:ph type="title"/>
          </p:nvPr>
        </p:nvSpPr>
        <p:spPr>
          <a:xfrm>
            <a:off x="0" y="184150"/>
            <a:ext cx="9144000" cy="576263"/>
          </a:xfrm>
          <a:noFill/>
        </p:spPr>
        <p:txBody>
          <a:bodyPr anchor="t"/>
          <a:lstStyle/>
          <a:p>
            <a:r>
              <a:rPr lang="el-GR" altLang="el-GR" sz="3600" b="1" dirty="0" smtClean="0">
                <a:latin typeface="Times New Roman" pitchFamily="18" charset="0"/>
              </a:rPr>
              <a:t>Μεταβλητές Πιστωτικής Πολιτικής</a:t>
            </a:r>
            <a:r>
              <a:rPr lang="el-GR" altLang="el-GR" sz="3200" dirty="0" smtClean="0"/>
              <a:t> </a:t>
            </a:r>
          </a:p>
        </p:txBody>
      </p:sp>
      <p:sp>
        <p:nvSpPr>
          <p:cNvPr id="241668" name="Rectangle 3"/>
          <p:cNvSpPr>
            <a:spLocks noGrp="1" noChangeArrowheads="1"/>
          </p:cNvSpPr>
          <p:nvPr>
            <p:ph type="body" idx="1"/>
          </p:nvPr>
        </p:nvSpPr>
        <p:spPr>
          <a:xfrm>
            <a:off x="457200" y="1412875"/>
            <a:ext cx="8229600" cy="4713288"/>
          </a:xfrm>
        </p:spPr>
        <p:txBody>
          <a:bodyPr/>
          <a:lstStyle/>
          <a:p>
            <a:pPr marL="0" indent="0" algn="just">
              <a:buFont typeface="Wingdings" pitchFamily="2" charset="2"/>
              <a:buNone/>
            </a:pPr>
            <a:r>
              <a:rPr lang="el-GR" altLang="el-GR" sz="2800" dirty="0" smtClean="0">
                <a:latin typeface="Times New Roman" pitchFamily="18" charset="0"/>
              </a:rPr>
              <a:t>Οι μεταβλητές της πιστωτικής πολιτικής είναι εκείνες που καθορίζουν τη μέση περίοδο είσπραξης και τις ζημιές που προέρχονται από τους ανεπίδεκτους εισπράξεως λογαριασμούς. Οι μεταβλητές αυτές είναι οι εξής:</a:t>
            </a:r>
          </a:p>
          <a:p>
            <a:pPr marL="566738" lvl="1" indent="-373063">
              <a:buFontTx/>
              <a:buBlip>
                <a:blip r:embed="rId3"/>
              </a:buBlip>
            </a:pPr>
            <a:r>
              <a:rPr lang="el-GR" altLang="el-GR" dirty="0" smtClean="0">
                <a:latin typeface="Times New Roman" pitchFamily="18" charset="0"/>
              </a:rPr>
              <a:t>Τα πιστωτικά πρότυπα (</a:t>
            </a:r>
            <a:r>
              <a:rPr lang="en-US" altLang="el-GR" dirty="0" smtClean="0">
                <a:latin typeface="Times New Roman" pitchFamily="18" charset="0"/>
              </a:rPr>
              <a:t>credit standards</a:t>
            </a:r>
            <a:r>
              <a:rPr lang="el-GR" altLang="el-GR" dirty="0" smtClean="0">
                <a:latin typeface="Times New Roman" pitchFamily="18" charset="0"/>
              </a:rPr>
              <a:t>).</a:t>
            </a:r>
          </a:p>
          <a:p>
            <a:pPr marL="566738" lvl="1" indent="-373063">
              <a:buFontTx/>
              <a:buBlip>
                <a:blip r:embed="rId3"/>
              </a:buBlip>
            </a:pPr>
            <a:r>
              <a:rPr lang="el-GR" altLang="el-GR" dirty="0" smtClean="0">
                <a:latin typeface="Times New Roman" pitchFamily="18" charset="0"/>
              </a:rPr>
              <a:t>Οι πιστωτικοί όροι (</a:t>
            </a:r>
            <a:r>
              <a:rPr lang="en-US" altLang="el-GR" dirty="0" smtClean="0">
                <a:latin typeface="Times New Roman" pitchFamily="18" charset="0"/>
              </a:rPr>
              <a:t>credit terms</a:t>
            </a:r>
            <a:r>
              <a:rPr lang="el-GR" altLang="el-GR" dirty="0" smtClean="0">
                <a:latin typeface="Times New Roman" pitchFamily="18" charset="0"/>
              </a:rPr>
              <a:t>).</a:t>
            </a:r>
          </a:p>
          <a:p>
            <a:pPr marL="566738" lvl="1" indent="-373063">
              <a:buFontTx/>
              <a:buBlip>
                <a:blip r:embed="rId3"/>
              </a:buBlip>
            </a:pPr>
            <a:r>
              <a:rPr lang="el-GR" altLang="el-GR" dirty="0" smtClean="0">
                <a:latin typeface="Times New Roman" pitchFamily="18" charset="0"/>
              </a:rPr>
              <a:t>Ο κίνδυνος αθέτησης (</a:t>
            </a:r>
            <a:r>
              <a:rPr lang="en-US" altLang="el-GR" dirty="0" smtClean="0">
                <a:latin typeface="Times New Roman" pitchFamily="18" charset="0"/>
              </a:rPr>
              <a:t>default risk</a:t>
            </a:r>
            <a:r>
              <a:rPr lang="el-GR" altLang="el-GR" dirty="0" smtClean="0">
                <a:latin typeface="Times New Roman" pitchFamily="18" charset="0"/>
              </a:rPr>
              <a:t>).</a:t>
            </a:r>
          </a:p>
          <a:p>
            <a:pPr marL="566738" lvl="1" indent="-373063">
              <a:buFontTx/>
              <a:buBlip>
                <a:blip r:embed="rId3"/>
              </a:buBlip>
            </a:pPr>
            <a:r>
              <a:rPr lang="el-GR" altLang="el-GR" dirty="0" smtClean="0">
                <a:latin typeface="Times New Roman" pitchFamily="18" charset="0"/>
              </a:rPr>
              <a:t>Η πολιτική εισπράξεων (</a:t>
            </a:r>
            <a:r>
              <a:rPr lang="en-US" altLang="el-GR" dirty="0" smtClean="0">
                <a:latin typeface="Times New Roman" pitchFamily="18" charset="0"/>
              </a:rPr>
              <a:t>collection policy</a:t>
            </a:r>
            <a:r>
              <a:rPr lang="el-GR" altLang="el-GR" dirty="0" smtClean="0">
                <a:latin typeface="Times New Roman" pitchFamily="18" charset="0"/>
              </a:rPr>
              <a:t>).</a:t>
            </a:r>
            <a:endParaRPr lang="el-GR" altLang="el-GR" sz="2400" dirty="0" smtClean="0">
              <a:latin typeface="Times New Roman" pitchFamily="18" charset="0"/>
            </a:endParaRP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3 - Θέση αριθμού διαφάνειας"/>
          <p:cNvSpPr>
            <a:spLocks noGrp="1"/>
          </p:cNvSpPr>
          <p:nvPr>
            <p:ph type="sldNum" sz="quarter" idx="12"/>
          </p:nvPr>
        </p:nvSpPr>
        <p:spPr>
          <a:xfrm>
            <a:off x="457200" y="6245225"/>
            <a:ext cx="2133600" cy="476250"/>
          </a:xfrm>
          <a:noFill/>
        </p:spPr>
        <p:txBody>
          <a:bodyPr/>
          <a:lstStyle/>
          <a:p>
            <a:pPr algn="l"/>
            <a:fld id="{914EC941-E7D1-4B24-94FD-24355BCBCAC0}" type="slidenum">
              <a:rPr lang="el-GR" altLang="el-GR" smtClean="0">
                <a:latin typeface="Arial" pitchFamily="34" charset="0"/>
              </a:rPr>
              <a:pPr algn="l"/>
              <a:t>471</a:t>
            </a:fld>
            <a:endParaRPr lang="el-GR" altLang="el-GR" dirty="0" smtClean="0">
              <a:latin typeface="Arial" pitchFamily="34" charset="0"/>
            </a:endParaRPr>
          </a:p>
        </p:txBody>
      </p:sp>
      <p:sp>
        <p:nvSpPr>
          <p:cNvPr id="242691" name="Rectangle 2"/>
          <p:cNvSpPr>
            <a:spLocks noGrp="1" noChangeArrowheads="1"/>
          </p:cNvSpPr>
          <p:nvPr>
            <p:ph type="title"/>
          </p:nvPr>
        </p:nvSpPr>
        <p:spPr>
          <a:xfrm>
            <a:off x="0" y="158750"/>
            <a:ext cx="9144000" cy="576263"/>
          </a:xfrm>
          <a:noFill/>
        </p:spPr>
        <p:txBody>
          <a:bodyPr anchor="t"/>
          <a:lstStyle/>
          <a:p>
            <a:r>
              <a:rPr lang="el-GR" altLang="el-GR" sz="3600" b="1" dirty="0" smtClean="0">
                <a:latin typeface="Times New Roman" pitchFamily="18" charset="0"/>
              </a:rPr>
              <a:t>Αξιολόγηση Πιστωτικού Κινδύνου</a:t>
            </a:r>
            <a:r>
              <a:rPr lang="el-GR" altLang="el-GR" sz="3200" dirty="0" smtClean="0"/>
              <a:t> </a:t>
            </a:r>
          </a:p>
        </p:txBody>
      </p:sp>
      <p:sp>
        <p:nvSpPr>
          <p:cNvPr id="242692" name="Rectangle 3"/>
          <p:cNvSpPr>
            <a:spLocks noGrp="1" noChangeArrowheads="1"/>
          </p:cNvSpPr>
          <p:nvPr>
            <p:ph type="body" idx="1"/>
          </p:nvPr>
        </p:nvSpPr>
        <p:spPr>
          <a:xfrm>
            <a:off x="457200" y="1557338"/>
            <a:ext cx="8229600" cy="3776662"/>
          </a:xfrm>
        </p:spPr>
        <p:txBody>
          <a:bodyPr/>
          <a:lstStyle/>
          <a:p>
            <a:pPr marL="0" indent="0" algn="just">
              <a:buFont typeface="Wingdings" pitchFamily="2" charset="2"/>
              <a:buNone/>
            </a:pPr>
            <a:r>
              <a:rPr lang="el-GR" altLang="el-GR" sz="2800" dirty="0" smtClean="0">
                <a:latin typeface="Times New Roman" pitchFamily="18" charset="0"/>
              </a:rPr>
              <a:t>Η αξιολόγηση του πιστωτικού κινδύνου περιλαμβάνει τρία στάδια, τα οποία είναι τα εξής:</a:t>
            </a:r>
          </a:p>
          <a:p>
            <a:pPr marL="566738" lvl="1" indent="-373063" algn="just">
              <a:buFontTx/>
              <a:buBlip>
                <a:blip r:embed="rId3"/>
              </a:buBlip>
            </a:pPr>
            <a:r>
              <a:rPr lang="el-GR" altLang="el-GR" dirty="0" smtClean="0">
                <a:latin typeface="Times New Roman" pitchFamily="18" charset="0"/>
              </a:rPr>
              <a:t>Άντληση πληροφοριών σχετικά με τον πελάτη ο οποίος ζητά την πίστωση.</a:t>
            </a:r>
          </a:p>
          <a:p>
            <a:pPr marL="566738" lvl="1" indent="-373063" algn="just">
              <a:buFontTx/>
              <a:buBlip>
                <a:blip r:embed="rId3"/>
              </a:buBlip>
            </a:pPr>
            <a:r>
              <a:rPr lang="el-GR" altLang="el-GR" dirty="0" smtClean="0">
                <a:latin typeface="Times New Roman" pitchFamily="18" charset="0"/>
              </a:rPr>
              <a:t>Ανάλυση των παραπάνω πληροφοριών.</a:t>
            </a:r>
          </a:p>
          <a:p>
            <a:pPr marL="566738" lvl="1" indent="-373063" algn="just">
              <a:buFontTx/>
              <a:buBlip>
                <a:blip r:embed="rId3"/>
              </a:buBlip>
            </a:pPr>
            <a:r>
              <a:rPr lang="el-GR" altLang="el-GR" dirty="0" smtClean="0">
                <a:latin typeface="Times New Roman" pitchFamily="18" charset="0"/>
              </a:rPr>
              <a:t>Λήψη απόφασης για την έγκριση ή απόρριψη της αίτησης για πίστωση.</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3 - Θέση αριθμού διαφάνειας"/>
          <p:cNvSpPr>
            <a:spLocks noGrp="1"/>
          </p:cNvSpPr>
          <p:nvPr>
            <p:ph type="sldNum" sz="quarter" idx="12"/>
          </p:nvPr>
        </p:nvSpPr>
        <p:spPr>
          <a:xfrm>
            <a:off x="457200" y="6245225"/>
            <a:ext cx="2133600" cy="476250"/>
          </a:xfrm>
          <a:noFill/>
        </p:spPr>
        <p:txBody>
          <a:bodyPr/>
          <a:lstStyle/>
          <a:p>
            <a:pPr algn="l"/>
            <a:fld id="{BDE643C6-7556-4A83-A468-4CC5BB59673A}" type="slidenum">
              <a:rPr lang="el-GR" altLang="el-GR" smtClean="0">
                <a:latin typeface="Arial" pitchFamily="34" charset="0"/>
              </a:rPr>
              <a:pPr algn="l"/>
              <a:t>472</a:t>
            </a:fld>
            <a:endParaRPr lang="el-GR" altLang="el-GR" dirty="0" smtClean="0">
              <a:latin typeface="Arial" pitchFamily="34" charset="0"/>
            </a:endParaRPr>
          </a:p>
        </p:txBody>
      </p:sp>
      <p:sp>
        <p:nvSpPr>
          <p:cNvPr id="243715" name="Rectangle 2"/>
          <p:cNvSpPr>
            <a:spLocks noGrp="1" noChangeArrowheads="1"/>
          </p:cNvSpPr>
          <p:nvPr>
            <p:ph type="title"/>
          </p:nvPr>
        </p:nvSpPr>
        <p:spPr>
          <a:xfrm>
            <a:off x="0" y="184150"/>
            <a:ext cx="9144000" cy="504825"/>
          </a:xfrm>
          <a:noFill/>
        </p:spPr>
        <p:txBody>
          <a:bodyPr anchor="t"/>
          <a:lstStyle/>
          <a:p>
            <a:r>
              <a:rPr lang="el-GR" altLang="el-GR" sz="3600" b="1" dirty="0" smtClean="0">
                <a:latin typeface="Times New Roman" pitchFamily="18" charset="0"/>
              </a:rPr>
              <a:t>Τα πέντε C της Πίστωσης</a:t>
            </a:r>
            <a:r>
              <a:rPr lang="el-GR" altLang="el-GR" sz="3200" dirty="0" smtClean="0"/>
              <a:t> </a:t>
            </a:r>
          </a:p>
        </p:txBody>
      </p:sp>
      <p:sp>
        <p:nvSpPr>
          <p:cNvPr id="243716" name="Rectangle 3"/>
          <p:cNvSpPr>
            <a:spLocks noGrp="1" noChangeArrowheads="1"/>
          </p:cNvSpPr>
          <p:nvPr>
            <p:ph type="body" idx="1"/>
          </p:nvPr>
        </p:nvSpPr>
        <p:spPr>
          <a:xfrm>
            <a:off x="1187450" y="1341438"/>
            <a:ext cx="7138988" cy="4235450"/>
          </a:xfrm>
        </p:spPr>
        <p:txBody>
          <a:bodyPr/>
          <a:lstStyle/>
          <a:p>
            <a:pPr marL="0" indent="0" algn="just">
              <a:buFont typeface="Wingdings" pitchFamily="2" charset="2"/>
              <a:buNone/>
            </a:pPr>
            <a:r>
              <a:rPr lang="el-GR" altLang="el-GR" sz="2800" dirty="0" smtClean="0">
                <a:latin typeface="Times New Roman" pitchFamily="18" charset="0"/>
              </a:rPr>
              <a:t>Στη βιβλιογραφία αναφέρονται συχνά τα πέντε C της πίστωσης (credit), τα οποία είναι τα εξής:</a:t>
            </a:r>
          </a:p>
          <a:p>
            <a:pPr marL="566738" lvl="1" indent="-373063" algn="just">
              <a:buFontTx/>
              <a:buAutoNum type="arabicPeriod"/>
            </a:pPr>
            <a:r>
              <a:rPr lang="el-GR" altLang="el-GR" dirty="0" smtClean="0">
                <a:latin typeface="Times New Roman" pitchFamily="18" charset="0"/>
              </a:rPr>
              <a:t>Προσωπικότητα ή χαρακτήρας (character).  </a:t>
            </a:r>
          </a:p>
          <a:p>
            <a:pPr marL="566738" lvl="1" indent="-373063" algn="just">
              <a:buFontTx/>
              <a:buAutoNum type="arabicPeriod"/>
            </a:pPr>
            <a:r>
              <a:rPr lang="el-GR" altLang="el-GR" dirty="0" smtClean="0">
                <a:latin typeface="Times New Roman" pitchFamily="18" charset="0"/>
              </a:rPr>
              <a:t>Εξασφαλίσεις (collateral).  </a:t>
            </a:r>
          </a:p>
          <a:p>
            <a:pPr marL="566738" lvl="1" indent="-373063" algn="just">
              <a:buFontTx/>
              <a:buAutoNum type="arabicPeriod"/>
            </a:pPr>
            <a:r>
              <a:rPr lang="el-GR" altLang="el-GR" dirty="0" smtClean="0">
                <a:latin typeface="Times New Roman" pitchFamily="18" charset="0"/>
              </a:rPr>
              <a:t>Κεφάλαια (capital).</a:t>
            </a:r>
          </a:p>
          <a:p>
            <a:pPr marL="566738" lvl="1" indent="-373063" algn="just">
              <a:buFontTx/>
              <a:buAutoNum type="arabicPeriod"/>
            </a:pPr>
            <a:r>
              <a:rPr lang="el-GR" altLang="el-GR" dirty="0" smtClean="0">
                <a:latin typeface="Times New Roman" pitchFamily="18" charset="0"/>
              </a:rPr>
              <a:t>Ικανότητα εξόφλησης χρεών (capacity).</a:t>
            </a:r>
          </a:p>
          <a:p>
            <a:pPr marL="566738" lvl="1" indent="-373063" algn="just">
              <a:buFontTx/>
              <a:buAutoNum type="arabicPeriod"/>
            </a:pPr>
            <a:r>
              <a:rPr lang="el-GR" altLang="el-GR" dirty="0" smtClean="0">
                <a:latin typeface="Times New Roman" pitchFamily="18" charset="0"/>
              </a:rPr>
              <a:t>Συνθήκες (conditions).</a:t>
            </a:r>
          </a:p>
          <a:p>
            <a:pPr marL="0" indent="0" algn="just">
              <a:buFont typeface="Wingdings" pitchFamily="2" charset="2"/>
              <a:buNone/>
            </a:pPr>
            <a:endParaRPr lang="el-GR" altLang="el-GR" sz="2800" dirty="0" smtClean="0">
              <a:latin typeface="Times New Roman" pitchFamily="18" charset="0"/>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n-US" sz="3600" b="1" cap="all" dirty="0" smtClean="0"/>
              <a:t>The DuPont Analysis (1)</a:t>
            </a:r>
            <a:endParaRPr lang="el-GR" sz="3600" dirty="0"/>
          </a:p>
        </p:txBody>
      </p:sp>
      <p:sp>
        <p:nvSpPr>
          <p:cNvPr id="3" name="2 - Θέση περιεχομένου"/>
          <p:cNvSpPr>
            <a:spLocks noGrp="1"/>
          </p:cNvSpPr>
          <p:nvPr>
            <p:ph idx="1"/>
          </p:nvPr>
        </p:nvSpPr>
        <p:spPr>
          <a:xfrm>
            <a:off x="0" y="1052736"/>
            <a:ext cx="9144000" cy="5805264"/>
          </a:xfrm>
        </p:spPr>
        <p:txBody>
          <a:bodyPr/>
          <a:lstStyle/>
          <a:p>
            <a:pPr algn="just"/>
            <a:r>
              <a:rPr lang="el-GR" dirty="0" smtClean="0"/>
              <a:t>Το DuPont σύστημα της χρηματοοικονομικής ανάλυσης μπορεί να χρησιμοποιηθεί για την κατασκευή ενός χρηματοδοτικού σχεδίου για την τράπεζα. Το DuPont σύστημα της χρηματοοικονομική ανάλυση παρέχει ένα μέσο στην επιχείρηση για την παρακολούθηση των επιδόσεων μέσω του σχεδιασμού και της περιόδου μετά τον έλεγχο της διαδικασίας προγραμματισμού. </a:t>
            </a:r>
          </a:p>
          <a:p>
            <a:endParaRPr lang="el-GR" dirty="0"/>
          </a:p>
        </p:txBody>
      </p:sp>
    </p:spTree>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n-US" b="1" cap="all" dirty="0" smtClean="0"/>
              <a:t>The DuPont Analysis (2)</a:t>
            </a:r>
            <a:endParaRPr lang="el-GR" dirty="0"/>
          </a:p>
        </p:txBody>
      </p:sp>
      <p:sp>
        <p:nvSpPr>
          <p:cNvPr id="3" name="2 - Θέση περιεχομένου"/>
          <p:cNvSpPr>
            <a:spLocks noGrp="1"/>
          </p:cNvSpPr>
          <p:nvPr>
            <p:ph idx="1"/>
          </p:nvPr>
        </p:nvSpPr>
        <p:spPr>
          <a:xfrm>
            <a:off x="0" y="980728"/>
            <a:ext cx="9144000" cy="5877272"/>
          </a:xfrm>
        </p:spPr>
        <p:txBody>
          <a:bodyPr/>
          <a:lstStyle/>
          <a:p>
            <a:pPr algn="just"/>
            <a:r>
              <a:rPr lang="el-GR" sz="2800" dirty="0" smtClean="0"/>
              <a:t>Η Du</a:t>
            </a:r>
            <a:r>
              <a:rPr lang="en-US" sz="2800" dirty="0" smtClean="0"/>
              <a:t>P</a:t>
            </a:r>
            <a:r>
              <a:rPr lang="el-GR" sz="2800" dirty="0" smtClean="0"/>
              <a:t>ont προέρχεται από την εταιρία της Du</a:t>
            </a:r>
            <a:r>
              <a:rPr lang="en-US" sz="2800" dirty="0" smtClean="0"/>
              <a:t>P</a:t>
            </a:r>
            <a:r>
              <a:rPr lang="el-GR" sz="2800" dirty="0" smtClean="0"/>
              <a:t>ont που άρχισε να χρησιμοποιεί αυτόν τον τύπο στη δεκαετία του '20. Η ανάλυση της Du</a:t>
            </a:r>
            <a:r>
              <a:rPr lang="en-US" sz="2800" dirty="0" smtClean="0"/>
              <a:t>P</a:t>
            </a:r>
            <a:r>
              <a:rPr lang="el-GR" sz="2800" dirty="0" smtClean="0"/>
              <a:t>ont αναλύει την ROA (Αποδοτικότητα Ενεργητικού) και ROE (Αποδοτικότητα των Ιδίων Κεφαλαίων) σε τρία βασικά τμήματα που καθορίζουν την αποτελεσματικότητα απόκτηση κέρδους, την αποδοτικότητα του ενεργητικού και τη μόχλευση. Αυτό είναι μια προσπάθεια να απομονωθούν οι αιτίες της δύναμης και της αδυναμίας στην απόδοση της εταιρίας. Η Du</a:t>
            </a:r>
            <a:r>
              <a:rPr lang="en-US" sz="2800" dirty="0" smtClean="0"/>
              <a:t>P</a:t>
            </a:r>
            <a:r>
              <a:rPr lang="el-GR" sz="2800" dirty="0" smtClean="0"/>
              <a:t>ont εστιάζει στον έλεγχο των δαπανών, την αξιοποίηση των πόρων και τη διαχείριση του χρέους (</a:t>
            </a:r>
            <a:r>
              <a:rPr lang="en-US" sz="2800" dirty="0" smtClean="0"/>
              <a:t>Bodie</a:t>
            </a:r>
            <a:r>
              <a:rPr lang="el-GR" sz="2800" dirty="0" smtClean="0"/>
              <a:t>, </a:t>
            </a:r>
            <a:r>
              <a:rPr lang="en-US" sz="2800" dirty="0" smtClean="0"/>
              <a:t>Zane Alex Kane</a:t>
            </a:r>
            <a:r>
              <a:rPr lang="el-GR" sz="2800" dirty="0" smtClean="0"/>
              <a:t> και </a:t>
            </a:r>
            <a:r>
              <a:rPr lang="en-US" sz="2800" dirty="0" smtClean="0"/>
              <a:t>Alan J</a:t>
            </a:r>
            <a:r>
              <a:rPr lang="el-GR" sz="2800" dirty="0" smtClean="0"/>
              <a:t>. </a:t>
            </a:r>
            <a:r>
              <a:rPr lang="en-US" sz="2800" dirty="0" smtClean="0"/>
              <a:t>Marcus</a:t>
            </a:r>
            <a:r>
              <a:rPr lang="el-GR" sz="2800" dirty="0" smtClean="0"/>
              <a:t>, 2004).</a:t>
            </a:r>
          </a:p>
          <a:p>
            <a:endParaRPr lang="el-GR" dirty="0"/>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490066"/>
          </a:xfrm>
        </p:spPr>
        <p:txBody>
          <a:bodyPr/>
          <a:lstStyle/>
          <a:p>
            <a:r>
              <a:rPr lang="en-US" sz="3600" b="1" cap="all" dirty="0" smtClean="0"/>
              <a:t>The DuPont Analysis (</a:t>
            </a:r>
            <a:r>
              <a:rPr lang="el-GR" sz="3600" b="1" cap="all" dirty="0" smtClean="0"/>
              <a:t>3</a:t>
            </a:r>
            <a:r>
              <a:rPr lang="en-US" sz="3600" b="1" cap="all" dirty="0" smtClean="0"/>
              <a:t>)</a:t>
            </a:r>
            <a:endParaRPr lang="el-GR" sz="3600" dirty="0"/>
          </a:p>
        </p:txBody>
      </p:sp>
      <p:sp>
        <p:nvSpPr>
          <p:cNvPr id="3" name="2 - Θέση περιεχομένου"/>
          <p:cNvSpPr>
            <a:spLocks noGrp="1"/>
          </p:cNvSpPr>
          <p:nvPr>
            <p:ph idx="1"/>
          </p:nvPr>
        </p:nvSpPr>
        <p:spPr>
          <a:xfrm>
            <a:off x="0" y="1124744"/>
            <a:ext cx="9144000" cy="5472608"/>
          </a:xfrm>
        </p:spPr>
        <p:txBody>
          <a:bodyPr/>
          <a:lstStyle/>
          <a:p>
            <a:pPr algn="just"/>
            <a:r>
              <a:rPr lang="el-GR" sz="2800" dirty="0" smtClean="0"/>
              <a:t>Θεωρεί ότι η μέτρηση των Στοιχείων του Ενεργητικού σε μικτή λογιστική αξία αφαιρεί το κίνητρο να αποφευχθούν επενδύσεις σε νέα στοιχεία του Ενεργητικού. Η αποφυγή του νέου Ενεργητικού μπορεί να προκύψει ως μια οικονομική μέθοδος λογιστικής υποτίμησης που εμφανίζει τεχνητά χαμηλότερο </a:t>
            </a:r>
            <a:r>
              <a:rPr lang="en-US" sz="2800" dirty="0" smtClean="0"/>
              <a:t>ROE</a:t>
            </a:r>
            <a:r>
              <a:rPr lang="el-GR" sz="2800" dirty="0" smtClean="0"/>
              <a:t> κατά τα πρώτα έτη που ένα περιουσιακό στοιχείο τίθεται σε λειτουργία. </a:t>
            </a:r>
            <a:r>
              <a:rPr lang="el-GR" sz="2800" b="1" dirty="0" smtClean="0">
                <a:solidFill>
                  <a:srgbClr val="FF0000"/>
                </a:solidFill>
              </a:rPr>
              <a:t>Εάν ο ROE δεν είναι ικανοποιητικός,</a:t>
            </a:r>
            <a:r>
              <a:rPr lang="el-GR" sz="2800" dirty="0" smtClean="0"/>
              <a:t> </a:t>
            </a:r>
            <a:r>
              <a:rPr lang="el-GR" sz="2800" b="1" dirty="0" smtClean="0">
                <a:solidFill>
                  <a:srgbClr val="002060"/>
                </a:solidFill>
              </a:rPr>
              <a:t>η ανάλυση της Du</a:t>
            </a:r>
            <a:r>
              <a:rPr lang="en-US" sz="2800" b="1" dirty="0" smtClean="0">
                <a:solidFill>
                  <a:srgbClr val="002060"/>
                </a:solidFill>
              </a:rPr>
              <a:t>P</a:t>
            </a:r>
            <a:r>
              <a:rPr lang="el-GR" sz="2800" b="1" dirty="0" smtClean="0">
                <a:solidFill>
                  <a:srgbClr val="002060"/>
                </a:solidFill>
              </a:rPr>
              <a:t>ont μας βοηθά να εντοπίσουμε το τμήμα της επιχειρηματικής δραστηριότητας που δεν αξιοποιείται επαρκώς.</a:t>
            </a:r>
            <a:endParaRPr lang="el-GR" sz="2800" b="1" dirty="0">
              <a:solidFill>
                <a:srgbClr val="002060"/>
              </a:solidFill>
            </a:endParaRPr>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n-US" sz="3600" b="1" cap="all" dirty="0" smtClean="0"/>
              <a:t>The DuPont Analysis (</a:t>
            </a:r>
            <a:r>
              <a:rPr lang="el-GR" sz="3600" b="1" cap="all" dirty="0" smtClean="0"/>
              <a:t>5</a:t>
            </a:r>
            <a:r>
              <a:rPr lang="en-US" sz="3600" b="1" cap="all" dirty="0" smtClean="0"/>
              <a:t>)</a:t>
            </a:r>
            <a:endParaRPr lang="el-GR" sz="3600" dirty="0"/>
          </a:p>
        </p:txBody>
      </p:sp>
      <p:sp>
        <p:nvSpPr>
          <p:cNvPr id="3" name="2 - Θέση περιεχομένου"/>
          <p:cNvSpPr>
            <a:spLocks noGrp="1"/>
          </p:cNvSpPr>
          <p:nvPr>
            <p:ph idx="1"/>
          </p:nvPr>
        </p:nvSpPr>
        <p:spPr>
          <a:xfrm>
            <a:off x="0" y="836712"/>
            <a:ext cx="9144000" cy="6021288"/>
          </a:xfrm>
        </p:spPr>
        <p:txBody>
          <a:bodyPr/>
          <a:lstStyle/>
          <a:p>
            <a:r>
              <a:rPr lang="el-GR" dirty="0" smtClean="0"/>
              <a:t>Το Καθαρό Περιθώριο Κέρδους επιτρέπει την ανάπτυξη της προκαταρκτικής εισοδηματικής κατάστασης.</a:t>
            </a:r>
          </a:p>
          <a:p>
            <a:pPr algn="just"/>
            <a:r>
              <a:rPr lang="el-GR" dirty="0" smtClean="0"/>
              <a:t>Ο συνολικός δείκτης του κύκλου εργασιών του Ενεργητικού μας επιτρέπει να προσδιορίσουμε το συνολικό επίπεδο διεργασίας  απόκτησης περιουσίας, που απαιτείται για την δημιουργία του προβλεπόμενου επιπέδου των συνολικών εσόδων.  </a:t>
            </a:r>
          </a:p>
          <a:p>
            <a:pPr algn="just"/>
            <a:endParaRPr lang="el-GR" dirty="0"/>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0" y="0"/>
            <a:ext cx="9448800" cy="68580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8640"/>
            <a:ext cx="8229600" cy="504056"/>
          </a:xfrm>
        </p:spPr>
        <p:txBody>
          <a:bodyPr/>
          <a:lstStyle/>
          <a:p>
            <a:pPr eaLnBrk="1" fontAlgn="auto" hangingPunct="1">
              <a:spcAft>
                <a:spcPts val="0"/>
              </a:spcAft>
              <a:defRPr/>
            </a:pPr>
            <a:r>
              <a:rPr lang="en-US" b="1" dirty="0" smtClean="0">
                <a:latin typeface="Calibri" pitchFamily="34" charset="0"/>
              </a:rPr>
              <a:t>DuPont Analysis</a:t>
            </a:r>
            <a:endParaRPr lang="el-GR" b="1" dirty="0" smtClean="0">
              <a:latin typeface="Calibri" pitchFamily="34" charset="0"/>
            </a:endParaRPr>
          </a:p>
        </p:txBody>
      </p:sp>
      <p:pic>
        <p:nvPicPr>
          <p:cNvPr id="16387" name="Picture 4"/>
          <p:cNvPicPr>
            <a:picLocks noGrp="1" noChangeAspect="1" noChangeArrowheads="1"/>
          </p:cNvPicPr>
          <p:nvPr>
            <p:ph sz="quarter" idx="1"/>
          </p:nvPr>
        </p:nvPicPr>
        <p:blipFill>
          <a:blip r:embed="rId2" cstate="print"/>
          <a:srcRect/>
          <a:stretch>
            <a:fillRect/>
          </a:stretch>
        </p:blipFill>
        <p:spPr>
          <a:xfrm>
            <a:off x="0" y="692696"/>
            <a:ext cx="9143999" cy="6165304"/>
          </a:xfrm>
        </p:spPr>
      </p:pic>
    </p:spTree>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lstStyle/>
          <a:p>
            <a:r>
              <a:rPr lang="el-GR" sz="3600" b="1" dirty="0" smtClean="0"/>
              <a:t>ΕΞΗΓΗΣΗ ΤΗΣ </a:t>
            </a:r>
            <a:r>
              <a:rPr lang="en-US" sz="3600" b="1" dirty="0" smtClean="0"/>
              <a:t>DUPONT ANALYSIS (1)</a:t>
            </a:r>
            <a:endParaRPr lang="el-GR" sz="3600" b="1" dirty="0"/>
          </a:p>
        </p:txBody>
      </p:sp>
      <p:sp>
        <p:nvSpPr>
          <p:cNvPr id="3" name="2 - Θέση περιεχομένου"/>
          <p:cNvSpPr>
            <a:spLocks noGrp="1"/>
          </p:cNvSpPr>
          <p:nvPr>
            <p:ph idx="1"/>
          </p:nvPr>
        </p:nvSpPr>
        <p:spPr>
          <a:xfrm>
            <a:off x="0" y="1124744"/>
            <a:ext cx="9144000" cy="5733256"/>
          </a:xfrm>
        </p:spPr>
        <p:txBody>
          <a:bodyPr/>
          <a:lstStyle/>
          <a:p>
            <a:pPr algn="just">
              <a:buNone/>
            </a:pPr>
            <a:r>
              <a:rPr lang="en-US" sz="2400" dirty="0" smtClean="0"/>
              <a:t>1) NIM = EBIT / SALES</a:t>
            </a:r>
          </a:p>
          <a:p>
            <a:pPr algn="just"/>
            <a:r>
              <a:rPr lang="en-US" sz="2400" dirty="0" smtClean="0"/>
              <a:t>NIM: Net Income Margin</a:t>
            </a:r>
          </a:p>
          <a:p>
            <a:pPr algn="just">
              <a:buNone/>
            </a:pPr>
            <a:r>
              <a:rPr lang="en-US" sz="2400" dirty="0" smtClean="0"/>
              <a:t>2) TATO = SALES / TOTAL ASSETS</a:t>
            </a:r>
          </a:p>
          <a:p>
            <a:pPr algn="just"/>
            <a:r>
              <a:rPr lang="en-US" sz="2400" dirty="0" smtClean="0"/>
              <a:t>TATO: Total Assets Turn Over</a:t>
            </a:r>
          </a:p>
          <a:p>
            <a:pPr algn="just">
              <a:buNone/>
            </a:pPr>
            <a:r>
              <a:rPr lang="en-US" sz="2400" dirty="0" smtClean="0"/>
              <a:t>3) EM = TOTAL ASSETS / EQUITY</a:t>
            </a:r>
          </a:p>
          <a:p>
            <a:pPr algn="just"/>
            <a:r>
              <a:rPr lang="en-US" sz="2400" dirty="0" smtClean="0"/>
              <a:t>EM: Equity Multiplier </a:t>
            </a:r>
            <a:r>
              <a:rPr lang="el-GR" sz="2400" dirty="0" smtClean="0"/>
              <a:t>Δείκτης Μόχλευσης</a:t>
            </a:r>
          </a:p>
          <a:p>
            <a:pPr algn="just"/>
            <a:r>
              <a:rPr lang="el-GR" sz="2400" dirty="0" smtClean="0"/>
              <a:t>Ο δείκτης αυτός φανερώνει την οικονομική αυτοτέλεια της επιχείρησης, το βαθμό στον οποίο δηλαδή τα ιδία κεφάλαια της επιχείρησης καλύπτουν τους εξωτερικούς χρηματοδότες της επιχείρησης. Εάν η τιμή αυτού του δείκτη είναι μικρότερη της μονάδας, σημαίνει ότι το μεγαλύτερο μέρος των επενδύσεων της επιχείρησης χρηματοδοτείται από ιδία κεφάλαια.</a:t>
            </a:r>
            <a:r>
              <a:rPr lang="en-US" sz="2400" dirty="0" smtClean="0"/>
              <a:t> </a:t>
            </a:r>
          </a:p>
          <a:p>
            <a:endParaRPr lang="en-US" dirty="0" smtClean="0"/>
          </a:p>
          <a:p>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t>ΔΙΑΘΕΣΗ ΚΕΡΔΩΝ</a:t>
            </a:r>
          </a:p>
        </p:txBody>
      </p:sp>
      <p:sp>
        <p:nvSpPr>
          <p:cNvPr id="35843" name="Rectangle 3"/>
          <p:cNvSpPr>
            <a:spLocks noGrp="1" noChangeArrowheads="1"/>
          </p:cNvSpPr>
          <p:nvPr>
            <p:ph type="body" idx="1"/>
          </p:nvPr>
        </p:nvSpPr>
        <p:spPr>
          <a:xfrm>
            <a:off x="457200" y="1196975"/>
            <a:ext cx="8229600" cy="5400675"/>
          </a:xfrm>
        </p:spPr>
        <p:txBody>
          <a:bodyPr/>
          <a:lstStyle/>
          <a:p>
            <a:pPr eaLnBrk="1" hangingPunct="1">
              <a:lnSpc>
                <a:spcPct val="90000"/>
              </a:lnSpc>
            </a:pPr>
            <a:r>
              <a:rPr lang="el-GR" altLang="el-GR" dirty="0" smtClean="0"/>
              <a:t>Στο </a:t>
            </a:r>
            <a:r>
              <a:rPr lang="el-GR" altLang="el-GR" b="1" dirty="0" smtClean="0"/>
              <a:t>δεύτερο</a:t>
            </a:r>
            <a:r>
              <a:rPr lang="el-GR" altLang="el-GR" dirty="0" smtClean="0"/>
              <a:t> τμήμα γίνεται η διανομή των κερδών ενώ το μη διανεμόμενο μέρος μεταφέρεται στον ισολογισμό (λογαριασμός "Υπόλοιπο Κερδών σε Νέο") για να κριθεί η τύχη του στην επόμενη χρήση. </a:t>
            </a:r>
          </a:p>
          <a:p>
            <a:pPr eaLnBrk="1" hangingPunct="1">
              <a:lnSpc>
                <a:spcPct val="90000"/>
              </a:lnSpc>
              <a:buFontTx/>
              <a:buNone/>
            </a:pPr>
            <a:r>
              <a:rPr lang="el-GR" altLang="el-GR" dirty="0" smtClean="0"/>
              <a:t>Στη διανομή κατονομάζεται το μέρος των</a:t>
            </a:r>
          </a:p>
          <a:p>
            <a:pPr eaLnBrk="1" hangingPunct="1">
              <a:lnSpc>
                <a:spcPct val="90000"/>
              </a:lnSpc>
              <a:buFontTx/>
              <a:buNone/>
            </a:pPr>
            <a:r>
              <a:rPr lang="el-GR" altLang="el-GR" dirty="0" smtClean="0"/>
              <a:t>κερδών που διανέμεται σα μέρισμα στους</a:t>
            </a:r>
          </a:p>
          <a:p>
            <a:pPr eaLnBrk="1" hangingPunct="1">
              <a:lnSpc>
                <a:spcPct val="90000"/>
              </a:lnSpc>
              <a:buFontTx/>
              <a:buNone/>
            </a:pPr>
            <a:r>
              <a:rPr lang="el-GR" altLang="el-GR" dirty="0" smtClean="0"/>
              <a:t>μετόχους και αυτό που παραμένει στην</a:t>
            </a:r>
          </a:p>
          <a:p>
            <a:pPr eaLnBrk="1" hangingPunct="1">
              <a:lnSpc>
                <a:spcPct val="90000"/>
              </a:lnSpc>
              <a:buFontTx/>
              <a:buNone/>
            </a:pPr>
            <a:r>
              <a:rPr lang="el-GR" altLang="el-GR" dirty="0" smtClean="0"/>
              <a:t>επιχείρηση με τη μορφή κάποιου</a:t>
            </a:r>
          </a:p>
          <a:p>
            <a:pPr eaLnBrk="1" hangingPunct="1">
              <a:lnSpc>
                <a:spcPct val="90000"/>
              </a:lnSpc>
              <a:buFontTx/>
              <a:buNone/>
            </a:pPr>
            <a:r>
              <a:rPr lang="el-GR" altLang="el-GR" dirty="0" smtClean="0"/>
              <a:t>αποθεματικού.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cap="all" dirty="0" smtClean="0"/>
              <a:t>Εξηγηση τησ</a:t>
            </a:r>
            <a:r>
              <a:rPr lang="en-US" sz="3600" b="1" cap="all" dirty="0" smtClean="0"/>
              <a:t> DuPont Analysis</a:t>
            </a:r>
            <a:r>
              <a:rPr lang="el-GR" sz="3600" b="1" cap="all" dirty="0" smtClean="0"/>
              <a:t> (</a:t>
            </a:r>
            <a:r>
              <a:rPr lang="en-US" sz="3600" b="1" cap="all" dirty="0" smtClean="0"/>
              <a:t>2</a:t>
            </a:r>
            <a:r>
              <a:rPr lang="el-GR" sz="3600" b="1" cap="all" dirty="0" smtClean="0"/>
              <a:t>)</a:t>
            </a:r>
            <a:endParaRPr lang="el-GR" sz="3600" dirty="0"/>
          </a:p>
        </p:txBody>
      </p:sp>
      <p:sp>
        <p:nvSpPr>
          <p:cNvPr id="3" name="2 - Θέση περιεχομένου"/>
          <p:cNvSpPr>
            <a:spLocks noGrp="1"/>
          </p:cNvSpPr>
          <p:nvPr>
            <p:ph idx="1"/>
          </p:nvPr>
        </p:nvSpPr>
        <p:spPr/>
        <p:txBody>
          <a:bodyPr/>
          <a:lstStyle/>
          <a:p>
            <a:pPr algn="just"/>
            <a:r>
              <a:rPr lang="el-GR" b="1" dirty="0" smtClean="0">
                <a:solidFill>
                  <a:srgbClr val="006600"/>
                </a:solidFill>
              </a:rPr>
              <a:t>Το Περιθώριο Κέρδους επιτρέπει την αξιολόγηση της κατάστασης των Αποτελεσμάτων Χρήσης καθώς και των στοιχείων της εισοδηματικής κατάστασης.</a:t>
            </a:r>
            <a:endParaRPr lang="el-GR" b="1" dirty="0"/>
          </a:p>
        </p:txBody>
      </p:sp>
    </p:spTree>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sz="3600" b="1" cap="all" dirty="0" smtClean="0"/>
              <a:t>Εξηγηση τησ</a:t>
            </a:r>
            <a:r>
              <a:rPr lang="en-US" sz="3600" b="1" cap="all" dirty="0" smtClean="0"/>
              <a:t> DuPont Analysis</a:t>
            </a:r>
            <a:r>
              <a:rPr lang="el-GR" sz="3600" b="1" cap="all" dirty="0" smtClean="0"/>
              <a:t> (</a:t>
            </a:r>
            <a:r>
              <a:rPr lang="en-US" sz="3600" b="1" cap="all" dirty="0" smtClean="0"/>
              <a:t>3</a:t>
            </a:r>
            <a:r>
              <a:rPr lang="el-GR" sz="3600" b="1" cap="all" dirty="0" smtClean="0"/>
              <a:t>)</a:t>
            </a:r>
            <a:endParaRPr lang="el-GR" sz="3600" dirty="0"/>
          </a:p>
        </p:txBody>
      </p:sp>
      <p:sp>
        <p:nvSpPr>
          <p:cNvPr id="3" name="2 - Θέση περιεχομένου"/>
          <p:cNvSpPr>
            <a:spLocks noGrp="1"/>
          </p:cNvSpPr>
          <p:nvPr>
            <p:ph idx="1"/>
          </p:nvPr>
        </p:nvSpPr>
        <p:spPr>
          <a:xfrm>
            <a:off x="0" y="980728"/>
            <a:ext cx="9144000" cy="5877272"/>
          </a:xfrm>
        </p:spPr>
        <p:txBody>
          <a:bodyPr/>
          <a:lstStyle/>
          <a:p>
            <a:pPr algn="just"/>
            <a:r>
              <a:rPr lang="el-GR" sz="2800" dirty="0" smtClean="0">
                <a:solidFill>
                  <a:srgbClr val="800080"/>
                </a:solidFill>
              </a:rPr>
              <a:t>Το </a:t>
            </a:r>
            <a:r>
              <a:rPr lang="el-GR" sz="2800" b="1" dirty="0" smtClean="0">
                <a:solidFill>
                  <a:srgbClr val="800080"/>
                </a:solidFill>
              </a:rPr>
              <a:t>Σύνολο των Στοιχείων του Ενεργητικού </a:t>
            </a:r>
            <a:r>
              <a:rPr lang="el-GR" sz="2800" dirty="0" smtClean="0">
                <a:solidFill>
                  <a:srgbClr val="800080"/>
                </a:solidFill>
              </a:rPr>
              <a:t>επιτρέπει την αξιολόγηση της αριστερής πλευράς του ισολογισμού, που αποτελείται από τους λογαριασμούς της Περιουσίας. </a:t>
            </a:r>
            <a:r>
              <a:rPr lang="el-GR" sz="2800" b="1" dirty="0" smtClean="0">
                <a:solidFill>
                  <a:srgbClr val="002060"/>
                </a:solidFill>
              </a:rPr>
              <a:t>Ο Πολλαπλασιαστής Ιδίων Κεφαλαίων </a:t>
            </a:r>
            <a:r>
              <a:rPr lang="en-US" sz="2800" b="1" dirty="0" smtClean="0">
                <a:solidFill>
                  <a:srgbClr val="002060"/>
                </a:solidFill>
              </a:rPr>
              <a:t>(EM) </a:t>
            </a:r>
            <a:r>
              <a:rPr lang="el-GR" sz="2800" dirty="0" smtClean="0">
                <a:solidFill>
                  <a:srgbClr val="002060"/>
                </a:solidFill>
              </a:rPr>
              <a:t>μας επιτρέπει την αξιολόγηση της δεξιάς πλευράς του ισολογισμού, που αποτελείται από τις υποχρεώσεις και τα Ιδία Κεφάλαια των ιδιοκτητών. </a:t>
            </a:r>
            <a:r>
              <a:rPr lang="el-GR" sz="2800" b="1" dirty="0" smtClean="0">
                <a:solidFill>
                  <a:srgbClr val="002060"/>
                </a:solidFill>
              </a:rPr>
              <a:t>Ο πολλαπλασιαστής Ιδίων Κεφαλαίων</a:t>
            </a:r>
            <a:r>
              <a:rPr lang="el-GR" sz="2800" dirty="0" smtClean="0"/>
              <a:t> </a:t>
            </a:r>
            <a:r>
              <a:rPr lang="el-GR" sz="2800" dirty="0" smtClean="0">
                <a:solidFill>
                  <a:srgbClr val="002060"/>
                </a:solidFill>
              </a:rPr>
              <a:t>ως δείκτης μπορεί να χρησιμοποιηθεί για να προσδιορίσει τα προκαταρκτικά οικονομικά στοιχεία και τις ανάγκες χρηματοοικονομικής δομής του χρηματοπιστωτικού ιδρύματος. </a:t>
            </a:r>
          </a:p>
        </p:txBody>
      </p:sp>
    </p:spTree>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92480" cy="864096"/>
          </a:xfrm>
        </p:spPr>
        <p:txBody>
          <a:bodyPr/>
          <a:lstStyle/>
          <a:p>
            <a:r>
              <a:rPr lang="el-GR" sz="3600" b="1" dirty="0" smtClean="0"/>
              <a:t>Η εξίσωση για την εύρεση</a:t>
            </a:r>
            <a:r>
              <a:rPr lang="en-US" sz="3600" b="1" dirty="0" smtClean="0"/>
              <a:t> </a:t>
            </a:r>
            <a:r>
              <a:rPr lang="el-GR" sz="3600" b="1" dirty="0" smtClean="0"/>
              <a:t>των ROA &amp; </a:t>
            </a:r>
            <a:r>
              <a:rPr lang="en-US" sz="3600" b="1" dirty="0" smtClean="0"/>
              <a:t>ROE</a:t>
            </a:r>
            <a:endParaRPr lang="el-GR" sz="3600" b="1" dirty="0"/>
          </a:p>
        </p:txBody>
      </p:sp>
      <p:sp>
        <p:nvSpPr>
          <p:cNvPr id="5" name="4 - Θέση περιεχομένου"/>
          <p:cNvSpPr>
            <a:spLocks noGrp="1"/>
          </p:cNvSpPr>
          <p:nvPr>
            <p:ph idx="1"/>
          </p:nvPr>
        </p:nvSpPr>
        <p:spPr>
          <a:xfrm>
            <a:off x="0" y="1124744"/>
            <a:ext cx="9144000" cy="5733256"/>
          </a:xfrm>
        </p:spPr>
        <p:txBody>
          <a:bodyPr/>
          <a:lstStyle/>
          <a:p>
            <a:pPr algn="just"/>
            <a:r>
              <a:rPr lang="el-GR" sz="2800" dirty="0" smtClean="0"/>
              <a:t>Η απόδοση του συνόλου των περιουσιακών στοιχείων (Αποδοτικότητα Ενεργητικού), μπορεί να χωριστεί σε δύο μέρη. Με το </a:t>
            </a:r>
            <a:r>
              <a:rPr lang="el-GR" sz="2800" b="1" dirty="0" smtClean="0">
                <a:solidFill>
                  <a:srgbClr val="FF0000"/>
                </a:solidFill>
              </a:rPr>
              <a:t>προϊόν</a:t>
            </a:r>
            <a:r>
              <a:rPr lang="el-GR" sz="2800" dirty="0" smtClean="0"/>
              <a:t> του </a:t>
            </a:r>
            <a:r>
              <a:rPr lang="el-GR" sz="2800" b="1" dirty="0" smtClean="0">
                <a:solidFill>
                  <a:srgbClr val="FF0000"/>
                </a:solidFill>
              </a:rPr>
              <a:t>περιθωρίου κέρδους </a:t>
            </a:r>
            <a:r>
              <a:rPr lang="el-GR" sz="2800" dirty="0" smtClean="0"/>
              <a:t>και τον </a:t>
            </a:r>
            <a:r>
              <a:rPr lang="el-GR" sz="2800" b="1" dirty="0" smtClean="0">
                <a:solidFill>
                  <a:srgbClr val="800080"/>
                </a:solidFill>
              </a:rPr>
              <a:t>δείκτη του κύκλου εργασιών του ενεργητικού</a:t>
            </a:r>
          </a:p>
          <a:p>
            <a:pPr algn="ctr"/>
            <a:r>
              <a:rPr lang="en-US" sz="2800" b="1" dirty="0" smtClean="0"/>
              <a:t>ROA = (EBIT </a:t>
            </a:r>
            <a:r>
              <a:rPr lang="en-US" sz="4000" b="1" dirty="0" smtClean="0"/>
              <a:t>/</a:t>
            </a:r>
            <a:r>
              <a:rPr lang="en-US" sz="2800" b="1" dirty="0" smtClean="0"/>
              <a:t> SALES) </a:t>
            </a:r>
            <a:r>
              <a:rPr lang="en-US" sz="3600" b="1" dirty="0" smtClean="0"/>
              <a:t>*</a:t>
            </a:r>
            <a:r>
              <a:rPr lang="en-US" sz="2800" b="1" dirty="0" smtClean="0"/>
              <a:t> (SALES </a:t>
            </a:r>
            <a:r>
              <a:rPr lang="en-US" sz="4000" b="1" dirty="0" smtClean="0"/>
              <a:t>/</a:t>
            </a:r>
            <a:r>
              <a:rPr lang="en-US" sz="2800" b="1" dirty="0" smtClean="0"/>
              <a:t> TOTAL ASSETS)</a:t>
            </a:r>
          </a:p>
          <a:p>
            <a:pPr algn="ctr"/>
            <a:r>
              <a:rPr lang="en-US" sz="2800" b="1" dirty="0" smtClean="0"/>
              <a:t>ROA = EBIT </a:t>
            </a:r>
            <a:r>
              <a:rPr lang="en-US" sz="4000" b="1" dirty="0" smtClean="0"/>
              <a:t>/</a:t>
            </a:r>
            <a:r>
              <a:rPr lang="en-US" sz="2800" b="1" dirty="0" smtClean="0"/>
              <a:t> TOTAL ASSETS</a:t>
            </a:r>
          </a:p>
          <a:p>
            <a:pPr algn="ctr"/>
            <a:endParaRPr lang="en-US" sz="2800" b="1" dirty="0" smtClean="0"/>
          </a:p>
          <a:p>
            <a:pPr algn="ctr"/>
            <a:r>
              <a:rPr lang="en-US" sz="2800" b="1" dirty="0" smtClean="0"/>
              <a:t>ROE = EBIT / TOTAL EQUITY</a:t>
            </a:r>
            <a:endParaRPr lang="el-GR" sz="2800" b="1" dirty="0"/>
          </a:p>
        </p:txBody>
      </p:sp>
    </p:spTree>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2708920"/>
            <a:ext cx="8424936" cy="707886"/>
          </a:xfrm>
          <a:prstGeom prst="rect">
            <a:avLst/>
          </a:prstGeom>
        </p:spPr>
        <p:txBody>
          <a:bodyPr wrap="square">
            <a:spAutoFit/>
          </a:bodyPr>
          <a:lstStyle/>
          <a:p>
            <a:pPr algn="ctr"/>
            <a:r>
              <a:rPr lang="el-GR" sz="4000" b="1" dirty="0" smtClean="0"/>
              <a:t>ΜΟΝΤΕΛΑ ΧΡΕΟΚΩΠΙΑΣ</a:t>
            </a:r>
            <a:endParaRPr lang="el-GR" sz="4000" dirty="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0"/>
            <a:ext cx="7772400" cy="549275"/>
          </a:xfrm>
        </p:spPr>
        <p:txBody>
          <a:bodyPr rtlCol="0">
            <a:noAutofit/>
          </a:bodyPr>
          <a:lstStyle/>
          <a:p>
            <a:pPr eaLnBrk="1" fontAlgn="auto" hangingPunct="1">
              <a:spcAft>
                <a:spcPts val="0"/>
              </a:spcAft>
              <a:defRPr/>
            </a:pPr>
            <a:r>
              <a:rPr lang="el-GR" sz="3200" b="1" dirty="0" smtClean="0">
                <a:latin typeface="Arial" charset="0"/>
              </a:rPr>
              <a:t>Τρόποι ανάπτυξης υποδειγμάτων</a:t>
            </a:r>
            <a:r>
              <a:rPr lang="en-US" sz="3200" b="1" dirty="0" smtClean="0">
                <a:latin typeface="Arial" charset="0"/>
              </a:rPr>
              <a:t> (1)</a:t>
            </a:r>
            <a:endParaRPr lang="en-GB" sz="3200" b="1" dirty="0" smtClean="0">
              <a:latin typeface="Arial" charset="0"/>
            </a:endParaRPr>
          </a:p>
        </p:txBody>
      </p:sp>
      <p:sp>
        <p:nvSpPr>
          <p:cNvPr id="163843" name="Rectangle 3"/>
          <p:cNvSpPr>
            <a:spLocks noGrp="1" noChangeArrowheads="1"/>
          </p:cNvSpPr>
          <p:nvPr>
            <p:ph type="body" idx="1"/>
          </p:nvPr>
        </p:nvSpPr>
        <p:spPr>
          <a:xfrm>
            <a:off x="0" y="549275"/>
            <a:ext cx="9144000" cy="6308725"/>
          </a:xfrm>
        </p:spPr>
        <p:txBody>
          <a:bodyPr rtlCol="0">
            <a:normAutofit lnSpcReduction="10000"/>
          </a:bodyPr>
          <a:lstStyle/>
          <a:p>
            <a:pPr algn="just" eaLnBrk="1" fontAlgn="auto" hangingPunct="1">
              <a:lnSpc>
                <a:spcPct val="90000"/>
              </a:lnSpc>
              <a:spcAft>
                <a:spcPts val="0"/>
              </a:spcAft>
              <a:defRPr/>
            </a:pPr>
            <a:r>
              <a:rPr lang="el-GR" sz="2400" dirty="0" smtClean="0">
                <a:latin typeface="Arial" charset="0"/>
              </a:rPr>
              <a:t>Οι βασικές παραδοχές για την εξειδίκευση ενός υποδείγματος πιστωτικού κινδύνου αφορούν στον </a:t>
            </a:r>
            <a:r>
              <a:rPr lang="el-GR" sz="2400" dirty="0" smtClean="0">
                <a:solidFill>
                  <a:srgbClr val="FF0000"/>
                </a:solidFill>
                <a:latin typeface="Arial" charset="0"/>
              </a:rPr>
              <a:t>ορισμό του πιστωτικού γεγονότος</a:t>
            </a:r>
            <a:r>
              <a:rPr lang="el-GR" sz="2400" dirty="0" smtClean="0">
                <a:latin typeface="Arial" charset="0"/>
              </a:rPr>
              <a:t>, δηλαδή του γεγονότος που επιφέρει </a:t>
            </a:r>
            <a:r>
              <a:rPr lang="el-GR" sz="2400" dirty="0" smtClean="0">
                <a:solidFill>
                  <a:srgbClr val="C00000"/>
                </a:solidFill>
                <a:latin typeface="Arial" charset="0"/>
              </a:rPr>
              <a:t>ζημιά</a:t>
            </a:r>
            <a:r>
              <a:rPr lang="el-GR" sz="2400" dirty="0" smtClean="0">
                <a:latin typeface="Arial" charset="0"/>
              </a:rPr>
              <a:t> στην τράπεζα, καθώς και </a:t>
            </a:r>
            <a:r>
              <a:rPr lang="el-GR" sz="2400" dirty="0" smtClean="0">
                <a:solidFill>
                  <a:srgbClr val="800080"/>
                </a:solidFill>
                <a:latin typeface="Arial" charset="0"/>
              </a:rPr>
              <a:t>στο πεδίο εφαρμογής του υποδείγματος.</a:t>
            </a:r>
          </a:p>
          <a:p>
            <a:pPr algn="just" eaLnBrk="1" fontAlgn="auto" hangingPunct="1">
              <a:lnSpc>
                <a:spcPct val="90000"/>
              </a:lnSpc>
              <a:spcAft>
                <a:spcPts val="0"/>
              </a:spcAft>
              <a:defRPr/>
            </a:pPr>
            <a:r>
              <a:rPr lang="el-GR" sz="2400" dirty="0" smtClean="0">
                <a:latin typeface="Arial" charset="0"/>
              </a:rPr>
              <a:t>Υπάρχουν εναλλακτικοί τρόποι ορισμού του πιστωτικού γεγονότος. </a:t>
            </a:r>
          </a:p>
          <a:p>
            <a:pPr lvl="1" algn="just" eaLnBrk="1" fontAlgn="auto" hangingPunct="1">
              <a:lnSpc>
                <a:spcPct val="90000"/>
              </a:lnSpc>
              <a:spcAft>
                <a:spcPts val="0"/>
              </a:spcAft>
              <a:defRPr/>
            </a:pPr>
            <a:r>
              <a:rPr lang="el-GR" sz="2400" dirty="0" smtClean="0">
                <a:latin typeface="Arial" charset="0"/>
              </a:rPr>
              <a:t>Αν ο πιστούχος βρίσκεται σε κατάσταση πτώχευσης ή μη, τότε ως πιστωτικό γεγονός θεωρείται η πτώχευση του πιστούχου και η ζημιά προέρχεται αποκλειστικά από το γεγονός της πτώχευσης </a:t>
            </a:r>
            <a:r>
              <a:rPr lang="el-GR" sz="2400" b="1" dirty="0" smtClean="0">
                <a:solidFill>
                  <a:srgbClr val="002060"/>
                </a:solidFill>
                <a:latin typeface="Arial" charset="0"/>
              </a:rPr>
              <a:t>(</a:t>
            </a:r>
            <a:r>
              <a:rPr lang="en-US" sz="2400" b="1" i="1" dirty="0" smtClean="0">
                <a:solidFill>
                  <a:srgbClr val="002060"/>
                </a:solidFill>
                <a:latin typeface="Arial" charset="0"/>
              </a:rPr>
              <a:t>default models</a:t>
            </a:r>
            <a:r>
              <a:rPr lang="en-US" sz="2400" b="1" dirty="0" smtClean="0">
                <a:solidFill>
                  <a:srgbClr val="002060"/>
                </a:solidFill>
                <a:latin typeface="Arial" charset="0"/>
              </a:rPr>
              <a:t>). </a:t>
            </a:r>
            <a:endParaRPr lang="el-GR" sz="2400" b="1" dirty="0" smtClean="0">
              <a:solidFill>
                <a:srgbClr val="002060"/>
              </a:solidFill>
              <a:latin typeface="Arial" charset="0"/>
            </a:endParaRPr>
          </a:p>
          <a:p>
            <a:pPr lvl="1" algn="just" eaLnBrk="1" fontAlgn="auto" hangingPunct="1">
              <a:lnSpc>
                <a:spcPct val="90000"/>
              </a:lnSpc>
              <a:spcAft>
                <a:spcPts val="0"/>
              </a:spcAft>
              <a:defRPr/>
            </a:pPr>
            <a:r>
              <a:rPr lang="el-GR" sz="2400" dirty="0" smtClean="0">
                <a:latin typeface="Arial" charset="0"/>
              </a:rPr>
              <a:t>Αν θεωρηθεί ότι υφίστανται περισσότερες από δύο πιστωτικές καταστάσεις, ως πιστωτικό γεγονός ορίζεται η επιδείνωση των οικονομικών μεγεθών του πιστούχου, όπως αυτή απεικονίζεται στην υποβάθμιση της πιστοληπτικής ταξινόμησής του </a:t>
            </a:r>
            <a:r>
              <a:rPr lang="en-US" sz="2400" b="1" dirty="0" smtClean="0">
                <a:solidFill>
                  <a:srgbClr val="002060"/>
                </a:solidFill>
                <a:latin typeface="Arial" charset="0"/>
              </a:rPr>
              <a:t>(</a:t>
            </a:r>
            <a:r>
              <a:rPr lang="en-US" sz="2400" b="1" i="1" dirty="0" smtClean="0">
                <a:solidFill>
                  <a:srgbClr val="002060"/>
                </a:solidFill>
                <a:latin typeface="Arial" charset="0"/>
              </a:rPr>
              <a:t>credit rating</a:t>
            </a:r>
            <a:r>
              <a:rPr lang="en-US" sz="2400" b="1" dirty="0" smtClean="0">
                <a:solidFill>
                  <a:srgbClr val="002060"/>
                </a:solidFill>
                <a:latin typeface="Arial" charset="0"/>
              </a:rPr>
              <a:t>)</a:t>
            </a:r>
            <a:r>
              <a:rPr lang="el-GR" sz="2400" dirty="0" smtClean="0">
                <a:latin typeface="Arial" charset="0"/>
              </a:rPr>
              <a:t>. </a:t>
            </a:r>
          </a:p>
          <a:p>
            <a:pPr lvl="1" algn="just" eaLnBrk="1" fontAlgn="auto" hangingPunct="1">
              <a:lnSpc>
                <a:spcPct val="90000"/>
              </a:lnSpc>
              <a:spcAft>
                <a:spcPts val="0"/>
              </a:spcAft>
              <a:defRPr/>
            </a:pPr>
            <a:r>
              <a:rPr lang="el-GR" sz="2400" dirty="0" smtClean="0">
                <a:latin typeface="Arial" charset="0"/>
              </a:rPr>
              <a:t>Η ζημιά εν προκειμένω για την τράπεζα συνίσταται στη μείωση της αξίας της πιστοδότησης κατά την τιμολόγησή της σε τιμές αγοράς </a:t>
            </a:r>
            <a:r>
              <a:rPr lang="el-GR" sz="2400" b="1" dirty="0" smtClean="0">
                <a:solidFill>
                  <a:srgbClr val="002060"/>
                </a:solidFill>
                <a:latin typeface="Arial" charset="0"/>
              </a:rPr>
              <a:t>(</a:t>
            </a:r>
            <a:r>
              <a:rPr lang="en-US" sz="2400" b="1" i="1" dirty="0" smtClean="0">
                <a:solidFill>
                  <a:srgbClr val="002060"/>
                </a:solidFill>
                <a:latin typeface="Arial" charset="0"/>
              </a:rPr>
              <a:t>mark to market model</a:t>
            </a:r>
            <a:r>
              <a:rPr lang="en-US" sz="2400" b="1" dirty="0" smtClean="0">
                <a:solidFill>
                  <a:srgbClr val="002060"/>
                </a:solidFill>
                <a:latin typeface="Arial" charset="0"/>
              </a:rPr>
              <a:t>)</a:t>
            </a:r>
            <a:r>
              <a:rPr lang="el-GR" sz="2400" b="1" dirty="0" smtClean="0">
                <a:solidFill>
                  <a:srgbClr val="002060"/>
                </a:solidFill>
                <a:latin typeface="Arial" charset="0"/>
              </a:rPr>
              <a:t>. </a:t>
            </a:r>
            <a:endParaRPr lang="en-GB" sz="2400" b="1" dirty="0" smtClean="0">
              <a:solidFill>
                <a:srgbClr val="002060"/>
              </a:solidFill>
              <a:latin typeface="Arial" charset="0"/>
            </a:endParaRPr>
          </a:p>
        </p:txBody>
      </p:sp>
    </p:spTree>
  </p:cSld>
  <p:clrMapOvr>
    <a:masterClrMapping/>
  </p:clrMapOvr>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0"/>
            <a:ext cx="9144000" cy="549275"/>
          </a:xfrm>
        </p:spPr>
        <p:txBody>
          <a:bodyPr rtlCol="0">
            <a:noAutofit/>
          </a:bodyPr>
          <a:lstStyle/>
          <a:p>
            <a:pPr eaLnBrk="1" fontAlgn="auto" hangingPunct="1">
              <a:spcAft>
                <a:spcPts val="0"/>
              </a:spcAft>
              <a:defRPr/>
            </a:pPr>
            <a:r>
              <a:rPr lang="el-GR" sz="3200" b="1" dirty="0" smtClean="0">
                <a:latin typeface="Arial" charset="0"/>
              </a:rPr>
              <a:t>Τρόποι ανάπτυξης υποδειγμάτων</a:t>
            </a:r>
            <a:r>
              <a:rPr lang="en-US" sz="3200" b="1" dirty="0" smtClean="0">
                <a:latin typeface="Arial" charset="0"/>
              </a:rPr>
              <a:t> (2)</a:t>
            </a:r>
            <a:endParaRPr lang="en-GB" sz="3200" b="1" dirty="0" smtClean="0">
              <a:latin typeface="Arial" charset="0"/>
            </a:endParaRPr>
          </a:p>
        </p:txBody>
      </p:sp>
      <p:sp>
        <p:nvSpPr>
          <p:cNvPr id="32771" name="Rectangle 3"/>
          <p:cNvSpPr>
            <a:spLocks noGrp="1" noChangeArrowheads="1"/>
          </p:cNvSpPr>
          <p:nvPr>
            <p:ph type="body" idx="1"/>
          </p:nvPr>
        </p:nvSpPr>
        <p:spPr>
          <a:xfrm>
            <a:off x="0" y="692150"/>
            <a:ext cx="9144000" cy="6165850"/>
          </a:xfrm>
        </p:spPr>
        <p:txBody>
          <a:bodyPr/>
          <a:lstStyle/>
          <a:p>
            <a:pPr algn="just" eaLnBrk="1" hangingPunct="1">
              <a:lnSpc>
                <a:spcPct val="90000"/>
              </a:lnSpc>
            </a:pPr>
            <a:r>
              <a:rPr lang="el-GR" sz="2400" dirty="0" smtClean="0">
                <a:latin typeface="Arial" pitchFamily="34" charset="0"/>
              </a:rPr>
              <a:t>Εκτός του τρόπου ορισμού του πιστωτικού γεγονότος, η ανάπτυξη του υποδείγματος εξαρτάται από το επιδιωκόμενο πεδίο εφαρμογής του. Αν η επιλογή συνίσταται στην εκτίμηση του κινδύνου για κάθε πιστούχο χωριστά (</a:t>
            </a:r>
            <a:r>
              <a:rPr lang="en-US" sz="2400" dirty="0" smtClean="0">
                <a:latin typeface="Arial" pitchFamily="34" charset="0"/>
              </a:rPr>
              <a:t>stand-alone risk)</a:t>
            </a:r>
            <a:r>
              <a:rPr lang="el-GR" sz="2400" dirty="0" smtClean="0">
                <a:latin typeface="Arial" pitchFamily="34" charset="0"/>
              </a:rPr>
              <a:t> ή ομάδα ομοειδών πιστούχων (π.χ. καταναλωτικά δάνεια), τότε ο κύριος στόχος είναι ο υπολογισμός </a:t>
            </a:r>
            <a:r>
              <a:rPr lang="el-GR" sz="2400" dirty="0" smtClean="0">
                <a:solidFill>
                  <a:srgbClr val="C00000"/>
                </a:solidFill>
                <a:latin typeface="Arial" pitchFamily="34" charset="0"/>
              </a:rPr>
              <a:t>της πιθανότητας πτώχευσης και ο διαχωρισμός των πιστούχων σε αξιόχρεους και μη</a:t>
            </a:r>
            <a:r>
              <a:rPr lang="el-GR" sz="2400" dirty="0" smtClean="0">
                <a:latin typeface="Arial" pitchFamily="34" charset="0"/>
              </a:rPr>
              <a:t>. Αν το υπόδειγμα αναπτύσσεται στα πλαίσια ενός γενικότερου συστήματος διαχείρισης κινδύνων τότε ο στόχος εστιάζεται στην </a:t>
            </a:r>
            <a:r>
              <a:rPr lang="el-GR" sz="2400" dirty="0" smtClean="0">
                <a:solidFill>
                  <a:srgbClr val="800080"/>
                </a:solidFill>
                <a:latin typeface="Arial" pitchFamily="34" charset="0"/>
              </a:rPr>
              <a:t>εκτίμηση της ενδεχόμενης ζημιάς για το σύνολο του χαρτοφυλακίου (</a:t>
            </a:r>
            <a:r>
              <a:rPr lang="en-US" sz="2400" i="1" dirty="0" smtClean="0">
                <a:solidFill>
                  <a:srgbClr val="800080"/>
                </a:solidFill>
                <a:latin typeface="Arial" pitchFamily="34" charset="0"/>
              </a:rPr>
              <a:t>portfolio risk</a:t>
            </a:r>
            <a:r>
              <a:rPr lang="el-GR" sz="2400" dirty="0" smtClean="0">
                <a:solidFill>
                  <a:srgbClr val="800080"/>
                </a:solidFill>
                <a:latin typeface="Arial" pitchFamily="34" charset="0"/>
              </a:rPr>
              <a:t>).</a:t>
            </a:r>
          </a:p>
          <a:p>
            <a:pPr algn="just" eaLnBrk="1" hangingPunct="1">
              <a:lnSpc>
                <a:spcPct val="90000"/>
              </a:lnSpc>
            </a:pPr>
            <a:r>
              <a:rPr lang="el-GR" sz="2400" dirty="0" smtClean="0">
                <a:latin typeface="Arial" pitchFamily="34" charset="0"/>
              </a:rPr>
              <a:t>Τέλος, οι δυνατότητες εξειδίκευσης ενός υποδείγματος πιστωτικού κινδύνου εξαρτώνται από τη </a:t>
            </a:r>
            <a:r>
              <a:rPr lang="el-GR" sz="2400" dirty="0" smtClean="0">
                <a:solidFill>
                  <a:srgbClr val="006600"/>
                </a:solidFill>
                <a:latin typeface="Arial" pitchFamily="34" charset="0"/>
              </a:rPr>
              <a:t>διαθεσιμότητα ιστορικών στοιχείων για την εκτίμηση των αναγκαίων παραμέτρων, το βαθμό ανάπτυξης της αγοράς </a:t>
            </a:r>
            <a:r>
              <a:rPr lang="el-GR" sz="2400" dirty="0" smtClean="0">
                <a:latin typeface="Arial" pitchFamily="34" charset="0"/>
              </a:rPr>
              <a:t>εντός της οποίας δραστηριοποιείται η τράπεζα και το </a:t>
            </a:r>
            <a:r>
              <a:rPr lang="el-GR" sz="2400" dirty="0" smtClean="0">
                <a:solidFill>
                  <a:srgbClr val="002060"/>
                </a:solidFill>
                <a:latin typeface="Arial" pitchFamily="34" charset="0"/>
              </a:rPr>
              <a:t>χρονικό ορίζοντα λήψης αποφάσεων </a:t>
            </a:r>
            <a:r>
              <a:rPr lang="el-GR" sz="2400" dirty="0" smtClean="0">
                <a:latin typeface="Arial" pitchFamily="34" charset="0"/>
              </a:rPr>
              <a:t>που αναμένεται να καλύψει το υπόδειγμα. </a:t>
            </a:r>
            <a:endParaRPr lang="en-GB" sz="24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 y="0"/>
            <a:ext cx="9144000" cy="549275"/>
          </a:xfrm>
        </p:spPr>
        <p:txBody>
          <a:bodyPr rtlCol="0">
            <a:noAutofit/>
          </a:bodyPr>
          <a:lstStyle/>
          <a:p>
            <a:pPr eaLnBrk="1" fontAlgn="auto" hangingPunct="1">
              <a:spcAft>
                <a:spcPts val="0"/>
              </a:spcAft>
              <a:defRPr/>
            </a:pPr>
            <a:r>
              <a:rPr lang="el-GR" sz="3200" b="1" dirty="0" smtClean="0">
                <a:latin typeface="Arial" charset="0"/>
              </a:rPr>
              <a:t>Μοντέλα βαθμολόγησης φερεγγυότητας</a:t>
            </a:r>
            <a:r>
              <a:rPr lang="en-US" sz="3200" b="1" dirty="0" smtClean="0">
                <a:latin typeface="Arial" charset="0"/>
              </a:rPr>
              <a:t> (1)</a:t>
            </a:r>
            <a:endParaRPr lang="en-GB" sz="3200" b="1" dirty="0" smtClean="0">
              <a:latin typeface="Arial" charset="0"/>
            </a:endParaRPr>
          </a:p>
        </p:txBody>
      </p:sp>
      <p:sp>
        <p:nvSpPr>
          <p:cNvPr id="33795" name="Rectangle 3"/>
          <p:cNvSpPr>
            <a:spLocks noGrp="1" noChangeArrowheads="1"/>
          </p:cNvSpPr>
          <p:nvPr>
            <p:ph type="body" idx="1"/>
          </p:nvPr>
        </p:nvSpPr>
        <p:spPr>
          <a:xfrm>
            <a:off x="0" y="620713"/>
            <a:ext cx="9144000" cy="6237287"/>
          </a:xfrm>
        </p:spPr>
        <p:txBody>
          <a:bodyPr/>
          <a:lstStyle/>
          <a:p>
            <a:pPr algn="just" eaLnBrk="1" hangingPunct="1">
              <a:lnSpc>
                <a:spcPct val="80000"/>
              </a:lnSpc>
            </a:pPr>
            <a:r>
              <a:rPr lang="el-GR" sz="2400" dirty="0" smtClean="0">
                <a:latin typeface="Arial" pitchFamily="34" charset="0"/>
              </a:rPr>
              <a:t>Τα μοντέλα βαθμολόγησης φερεγγυότητας </a:t>
            </a:r>
            <a:r>
              <a:rPr lang="el-GR" sz="2400" b="1" dirty="0" smtClean="0">
                <a:solidFill>
                  <a:srgbClr val="800080"/>
                </a:solidFill>
                <a:latin typeface="Arial" pitchFamily="34" charset="0"/>
              </a:rPr>
              <a:t>(</a:t>
            </a:r>
            <a:r>
              <a:rPr lang="en-US" sz="2400" b="1" i="1" dirty="0" smtClean="0">
                <a:solidFill>
                  <a:srgbClr val="800080"/>
                </a:solidFill>
                <a:latin typeface="Arial" pitchFamily="34" charset="0"/>
              </a:rPr>
              <a:t>credit scoring models</a:t>
            </a:r>
            <a:r>
              <a:rPr lang="en-US" sz="2400" b="1" dirty="0" smtClean="0">
                <a:solidFill>
                  <a:srgbClr val="800080"/>
                </a:solidFill>
                <a:latin typeface="Arial" pitchFamily="34" charset="0"/>
              </a:rPr>
              <a:t>)</a:t>
            </a:r>
            <a:r>
              <a:rPr lang="el-GR" sz="2400" dirty="0" smtClean="0">
                <a:latin typeface="Arial" pitchFamily="34" charset="0"/>
              </a:rPr>
              <a:t> είναι ποσοτικά μοντέλα που χρησιμοποιούν παρατηρούμενα χαρακτηριστικά του δανειζόμενου είτε </a:t>
            </a:r>
            <a:r>
              <a:rPr lang="el-GR" sz="2400" dirty="0" smtClean="0">
                <a:solidFill>
                  <a:srgbClr val="C00000"/>
                </a:solidFill>
                <a:latin typeface="Arial" pitchFamily="34" charset="0"/>
              </a:rPr>
              <a:t>για να προσδιορίσουν έναν αριθμό (</a:t>
            </a:r>
            <a:r>
              <a:rPr lang="en-US" sz="2400" i="1" dirty="0" smtClean="0">
                <a:solidFill>
                  <a:srgbClr val="C00000"/>
                </a:solidFill>
                <a:latin typeface="Arial" pitchFamily="34" charset="0"/>
              </a:rPr>
              <a:t>score</a:t>
            </a:r>
            <a:r>
              <a:rPr lang="en-US" sz="2400" dirty="0" smtClean="0">
                <a:solidFill>
                  <a:srgbClr val="C00000"/>
                </a:solidFill>
                <a:latin typeface="Arial" pitchFamily="34" charset="0"/>
              </a:rPr>
              <a:t>)</a:t>
            </a:r>
            <a:r>
              <a:rPr lang="en-US" sz="2400" dirty="0" smtClean="0">
                <a:latin typeface="Arial" pitchFamily="34" charset="0"/>
              </a:rPr>
              <a:t> </a:t>
            </a:r>
            <a:r>
              <a:rPr lang="el-GR" sz="2400" dirty="0" smtClean="0">
                <a:latin typeface="Arial" pitchFamily="34" charset="0"/>
              </a:rPr>
              <a:t>που δείχνει την πιθανότητα αθέτησης των πληρωμών είτε για να </a:t>
            </a:r>
            <a:r>
              <a:rPr lang="el-GR" sz="2400" dirty="0" smtClean="0">
                <a:solidFill>
                  <a:srgbClr val="0070C0"/>
                </a:solidFill>
                <a:latin typeface="Arial" pitchFamily="34" charset="0"/>
              </a:rPr>
              <a:t>κατατάξουν τους δανειζόμενους σε διαφορετικές κατηγορίες ανάλογα με την πιστοληπτική τους φερεγγυότητα.</a:t>
            </a:r>
          </a:p>
          <a:p>
            <a:pPr algn="just" eaLnBrk="1" hangingPunct="1">
              <a:lnSpc>
                <a:spcPct val="80000"/>
              </a:lnSpc>
            </a:pPr>
            <a:r>
              <a:rPr lang="el-GR" sz="2400" dirty="0" smtClean="0">
                <a:latin typeface="Arial" pitchFamily="34" charset="0"/>
              </a:rPr>
              <a:t>Επιλέγοντας και συνδυάζοντας διαφορετικά οικονομικά και χρηματοοικονομικά χαρακτηριστικά των δανειζόμενων, η διοίκηση του πιστωτικού ιδρύματος είναι σε θέση:</a:t>
            </a:r>
          </a:p>
          <a:p>
            <a:pPr lvl="1" algn="just" eaLnBrk="1" hangingPunct="1">
              <a:lnSpc>
                <a:spcPct val="80000"/>
              </a:lnSpc>
            </a:pPr>
            <a:r>
              <a:rPr lang="el-GR" sz="2400" dirty="0" smtClean="0">
                <a:latin typeface="Arial" pitchFamily="34" charset="0"/>
              </a:rPr>
              <a:t>Να στοιχειοθετήσει ποσοτικά ποιοι παράγοντες είναι σημαντικοί στην ερμηνεία του πιστωτικού κινδύνου.</a:t>
            </a:r>
          </a:p>
          <a:p>
            <a:pPr lvl="1" algn="just" eaLnBrk="1" hangingPunct="1">
              <a:lnSpc>
                <a:spcPct val="80000"/>
              </a:lnSpc>
            </a:pPr>
            <a:r>
              <a:rPr lang="el-GR" sz="2400" dirty="0" smtClean="0">
                <a:latin typeface="Arial" pitchFamily="34" charset="0"/>
              </a:rPr>
              <a:t>Να αξιολογήσει το σχετικό βαθμό ή την σημασία αυτών των παραγόντων.</a:t>
            </a:r>
          </a:p>
          <a:p>
            <a:pPr lvl="1" algn="just" eaLnBrk="1" hangingPunct="1">
              <a:lnSpc>
                <a:spcPct val="80000"/>
              </a:lnSpc>
            </a:pPr>
            <a:r>
              <a:rPr lang="el-GR" sz="2400" dirty="0" smtClean="0">
                <a:latin typeface="Arial" pitchFamily="34" charset="0"/>
              </a:rPr>
              <a:t>Να βελτιώσει την τιμολόγηση του πιστωτικού κινδύνου.</a:t>
            </a:r>
          </a:p>
          <a:p>
            <a:pPr lvl="1" algn="just" eaLnBrk="1" hangingPunct="1">
              <a:lnSpc>
                <a:spcPct val="80000"/>
              </a:lnSpc>
            </a:pPr>
            <a:r>
              <a:rPr lang="el-GR" sz="2400" dirty="0" smtClean="0">
                <a:latin typeface="Arial" pitchFamily="34" charset="0"/>
              </a:rPr>
              <a:t>Να απορρίψει μη φερέγγυους δανειστές.</a:t>
            </a:r>
          </a:p>
          <a:p>
            <a:pPr lvl="1" algn="just" eaLnBrk="1" hangingPunct="1">
              <a:lnSpc>
                <a:spcPct val="80000"/>
              </a:lnSpc>
            </a:pPr>
            <a:r>
              <a:rPr lang="el-GR" sz="2400" dirty="0" smtClean="0">
                <a:latin typeface="Arial" pitchFamily="34" charset="0"/>
              </a:rPr>
              <a:t>Να είναι σε θέση να υπολογίσει προβλέψεις που μπορούν να απαιτηθούν σε αναμενόμενες μελλοντικές δανειακές απώλειες.</a:t>
            </a:r>
            <a:r>
              <a:rPr lang="el-GR" sz="2000" dirty="0" smtClean="0">
                <a:latin typeface="Arial" pitchFamily="34" charset="0"/>
              </a:rPr>
              <a:t>    </a:t>
            </a:r>
            <a:endParaRPr lang="en-GB" sz="20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0" y="188913"/>
            <a:ext cx="9144000" cy="360362"/>
          </a:xfrm>
        </p:spPr>
        <p:txBody>
          <a:bodyPr rtlCol="0">
            <a:noAutofit/>
          </a:bodyPr>
          <a:lstStyle/>
          <a:p>
            <a:pPr eaLnBrk="1" fontAlgn="auto" hangingPunct="1">
              <a:spcAft>
                <a:spcPts val="0"/>
              </a:spcAft>
              <a:defRPr/>
            </a:pPr>
            <a:r>
              <a:rPr lang="el-GR" sz="3200" b="1" dirty="0" smtClean="0">
                <a:latin typeface="Arial" charset="0"/>
              </a:rPr>
              <a:t>Μοντέλα βαθμολόγησης φερεγγυότητας</a:t>
            </a:r>
            <a:r>
              <a:rPr lang="en-US" sz="3200" b="1" dirty="0" smtClean="0">
                <a:latin typeface="Arial" charset="0"/>
              </a:rPr>
              <a:t> (2)</a:t>
            </a:r>
            <a:endParaRPr lang="en-GB" sz="3200" b="1" dirty="0" smtClean="0">
              <a:latin typeface="Arial" charset="0"/>
            </a:endParaRPr>
          </a:p>
        </p:txBody>
      </p:sp>
      <p:sp>
        <p:nvSpPr>
          <p:cNvPr id="34819" name="Rectangle 3"/>
          <p:cNvSpPr>
            <a:spLocks noGrp="1" noChangeArrowheads="1"/>
          </p:cNvSpPr>
          <p:nvPr>
            <p:ph type="body" idx="1"/>
          </p:nvPr>
        </p:nvSpPr>
        <p:spPr>
          <a:xfrm>
            <a:off x="0" y="692150"/>
            <a:ext cx="9144000" cy="6165850"/>
          </a:xfrm>
        </p:spPr>
        <p:txBody>
          <a:bodyPr/>
          <a:lstStyle/>
          <a:p>
            <a:pPr algn="just" eaLnBrk="1" hangingPunct="1">
              <a:lnSpc>
                <a:spcPct val="80000"/>
              </a:lnSpc>
            </a:pPr>
            <a:r>
              <a:rPr lang="el-GR" sz="2300" dirty="0" smtClean="0">
                <a:latin typeface="Arial" pitchFamily="34" charset="0"/>
              </a:rPr>
              <a:t>Για να χρησιμοποιήσει τα μοντέλα βαθμολόγησης φερεγγυότητας, η διοίκηση πρέπει να διακρίνει τους </a:t>
            </a:r>
            <a:r>
              <a:rPr lang="el-GR" sz="2300" dirty="0" smtClean="0">
                <a:solidFill>
                  <a:srgbClr val="0070C0"/>
                </a:solidFill>
                <a:latin typeface="Arial" pitchFamily="34" charset="0"/>
              </a:rPr>
              <a:t>οικονομικούς και χρηματοοικονομικούς δείκτες </a:t>
            </a:r>
            <a:r>
              <a:rPr lang="el-GR" sz="2300" dirty="0" smtClean="0">
                <a:latin typeface="Arial" pitchFamily="34" charset="0"/>
              </a:rPr>
              <a:t>προσδιορισμού του κινδύνου. </a:t>
            </a:r>
          </a:p>
          <a:p>
            <a:pPr algn="just" eaLnBrk="1" hangingPunct="1">
              <a:lnSpc>
                <a:spcPct val="80000"/>
              </a:lnSpc>
            </a:pPr>
            <a:r>
              <a:rPr lang="el-GR" sz="2300" dirty="0" smtClean="0">
                <a:latin typeface="Arial" pitchFamily="34" charset="0"/>
              </a:rPr>
              <a:t>Για τα δάνεια προς τα νοικοκυριά, τα βασικά χαρακτηριστικά που θα πρέπει να περιλαμβάνονται είναι το εισόδημα, τα περιουσιακά στοιχεία, η ηλικία, η επαγγελματική ενασχόληση, ο τόπος διαμονής.</a:t>
            </a:r>
          </a:p>
          <a:p>
            <a:pPr algn="just" eaLnBrk="1" hangingPunct="1">
              <a:lnSpc>
                <a:spcPct val="80000"/>
              </a:lnSpc>
            </a:pPr>
            <a:r>
              <a:rPr lang="el-GR" sz="2300" dirty="0" smtClean="0">
                <a:latin typeface="Arial" pitchFamily="34" charset="0"/>
              </a:rPr>
              <a:t>Για τα δάνεια προς τις επιχειρήσεις, τα βασικά χαρακτηριστικά σχετίζονται με πληροφορίες που βασίζονται στις ταμειακές ροές και τους χρηματοοικονομικούς δείκτες, όπως π.χ. η χρηματοοικονομική μόχλευση της επιχείρησης.</a:t>
            </a:r>
          </a:p>
          <a:p>
            <a:pPr algn="just" eaLnBrk="1" hangingPunct="1">
              <a:lnSpc>
                <a:spcPct val="80000"/>
              </a:lnSpc>
            </a:pPr>
            <a:r>
              <a:rPr lang="el-GR" sz="2300" dirty="0" smtClean="0">
                <a:latin typeface="Arial" pitchFamily="34" charset="0"/>
              </a:rPr>
              <a:t>Μετά την αναγνώριση των στοιχείων, μία στατιστική τεχνική </a:t>
            </a:r>
            <a:r>
              <a:rPr lang="el-GR" sz="2300" u="sng" dirty="0" smtClean="0">
                <a:solidFill>
                  <a:srgbClr val="C00000"/>
                </a:solidFill>
                <a:latin typeface="Arial" pitchFamily="34" charset="0"/>
              </a:rPr>
              <a:t>ποσοτικοποιεί την πιθανότητα πιστωτικού κινδύνου</a:t>
            </a:r>
            <a:r>
              <a:rPr lang="el-GR" sz="2300" dirty="0" smtClean="0">
                <a:solidFill>
                  <a:srgbClr val="C00000"/>
                </a:solidFill>
                <a:latin typeface="Arial" pitchFamily="34" charset="0"/>
              </a:rPr>
              <a:t> ή </a:t>
            </a:r>
            <a:r>
              <a:rPr lang="el-GR" sz="2300" u="sng" dirty="0" smtClean="0">
                <a:solidFill>
                  <a:srgbClr val="C00000"/>
                </a:solidFill>
                <a:latin typeface="Arial" pitchFamily="34" charset="0"/>
              </a:rPr>
              <a:t>διακρίνει τους πελάτες ανάλογα με την φερεγγυότητά τους</a:t>
            </a:r>
            <a:r>
              <a:rPr lang="el-GR" sz="2300" dirty="0" smtClean="0">
                <a:solidFill>
                  <a:srgbClr val="C00000"/>
                </a:solidFill>
                <a:latin typeface="Arial" pitchFamily="34" charset="0"/>
              </a:rPr>
              <a:t>. </a:t>
            </a:r>
          </a:p>
          <a:p>
            <a:pPr algn="just" eaLnBrk="1" hangingPunct="1">
              <a:lnSpc>
                <a:spcPct val="80000"/>
              </a:lnSpc>
            </a:pPr>
            <a:r>
              <a:rPr lang="el-GR" sz="2300" dirty="0" smtClean="0">
                <a:latin typeface="Arial" pitchFamily="34" charset="0"/>
              </a:rPr>
              <a:t>Υπάρχουν τρεις τύποι μοντέλων: </a:t>
            </a:r>
          </a:p>
          <a:p>
            <a:pPr algn="just" eaLnBrk="1" hangingPunct="1">
              <a:lnSpc>
                <a:spcPct val="80000"/>
              </a:lnSpc>
            </a:pPr>
            <a:r>
              <a:rPr lang="el-GR" sz="2300" dirty="0" smtClean="0">
                <a:latin typeface="Arial" pitchFamily="34" charset="0"/>
              </a:rPr>
              <a:t>(1</a:t>
            </a:r>
            <a:r>
              <a:rPr lang="el-GR" sz="2300" dirty="0" smtClean="0">
                <a:solidFill>
                  <a:srgbClr val="00B050"/>
                </a:solidFill>
                <a:latin typeface="Arial" pitchFamily="34" charset="0"/>
              </a:rPr>
              <a:t>) γραμμικά μοντέλα</a:t>
            </a:r>
            <a:r>
              <a:rPr lang="en-US" sz="2300" dirty="0" smtClean="0">
                <a:solidFill>
                  <a:srgbClr val="00B050"/>
                </a:solidFill>
                <a:latin typeface="Arial" pitchFamily="34" charset="0"/>
              </a:rPr>
              <a:t> </a:t>
            </a:r>
            <a:r>
              <a:rPr lang="el-GR" sz="2300" dirty="0" smtClean="0">
                <a:solidFill>
                  <a:srgbClr val="00B050"/>
                </a:solidFill>
                <a:latin typeface="Arial" pitchFamily="34" charset="0"/>
              </a:rPr>
              <a:t>πιθανοτήτων (</a:t>
            </a:r>
            <a:r>
              <a:rPr lang="en-US" sz="2300" i="1" dirty="0" smtClean="0">
                <a:solidFill>
                  <a:srgbClr val="00B050"/>
                </a:solidFill>
                <a:latin typeface="Arial" pitchFamily="34" charset="0"/>
              </a:rPr>
              <a:t>linear probability models</a:t>
            </a:r>
            <a:r>
              <a:rPr lang="en-US" sz="2300" dirty="0" smtClean="0">
                <a:solidFill>
                  <a:srgbClr val="00B050"/>
                </a:solidFill>
                <a:latin typeface="Arial" pitchFamily="34" charset="0"/>
              </a:rPr>
              <a:t>), </a:t>
            </a:r>
            <a:endParaRPr lang="el-GR" sz="2300" dirty="0" smtClean="0">
              <a:solidFill>
                <a:srgbClr val="00B050"/>
              </a:solidFill>
              <a:latin typeface="Arial" pitchFamily="34" charset="0"/>
            </a:endParaRPr>
          </a:p>
          <a:p>
            <a:pPr algn="just" eaLnBrk="1" hangingPunct="1">
              <a:lnSpc>
                <a:spcPct val="80000"/>
              </a:lnSpc>
            </a:pPr>
            <a:r>
              <a:rPr lang="en-US" sz="2300" dirty="0" smtClean="0">
                <a:latin typeface="Arial" pitchFamily="34" charset="0"/>
              </a:rPr>
              <a:t>(2) </a:t>
            </a:r>
            <a:r>
              <a:rPr lang="en-US" sz="2300" dirty="0" smtClean="0">
                <a:solidFill>
                  <a:srgbClr val="003366"/>
                </a:solidFill>
                <a:latin typeface="Arial" pitchFamily="34" charset="0"/>
              </a:rPr>
              <a:t>logit </a:t>
            </a:r>
            <a:r>
              <a:rPr lang="el-GR" sz="2300" dirty="0" smtClean="0">
                <a:solidFill>
                  <a:srgbClr val="003366"/>
                </a:solidFill>
                <a:latin typeface="Arial" pitchFamily="34" charset="0"/>
              </a:rPr>
              <a:t>μοντέλα (</a:t>
            </a:r>
            <a:r>
              <a:rPr lang="en-US" sz="2300" i="1" dirty="0" smtClean="0">
                <a:solidFill>
                  <a:srgbClr val="003366"/>
                </a:solidFill>
                <a:latin typeface="Arial" pitchFamily="34" charset="0"/>
              </a:rPr>
              <a:t>logit models</a:t>
            </a:r>
            <a:r>
              <a:rPr lang="en-US" sz="2300" dirty="0" smtClean="0">
                <a:solidFill>
                  <a:srgbClr val="003366"/>
                </a:solidFill>
                <a:latin typeface="Arial" pitchFamily="34" charset="0"/>
              </a:rPr>
              <a:t>) </a:t>
            </a:r>
            <a:r>
              <a:rPr lang="el-GR" sz="2300" dirty="0" smtClean="0">
                <a:latin typeface="Arial" pitchFamily="34" charset="0"/>
              </a:rPr>
              <a:t>και </a:t>
            </a:r>
          </a:p>
          <a:p>
            <a:pPr algn="just" eaLnBrk="1" hangingPunct="1">
              <a:lnSpc>
                <a:spcPct val="80000"/>
              </a:lnSpc>
            </a:pPr>
            <a:r>
              <a:rPr lang="el-GR" sz="2300" dirty="0" smtClean="0">
                <a:latin typeface="Arial" pitchFamily="34" charset="0"/>
              </a:rPr>
              <a:t>(3) </a:t>
            </a:r>
            <a:r>
              <a:rPr lang="el-GR" sz="2300" dirty="0" smtClean="0">
                <a:solidFill>
                  <a:srgbClr val="800080"/>
                </a:solidFill>
                <a:latin typeface="Arial" pitchFamily="34" charset="0"/>
              </a:rPr>
              <a:t>γραμμικά μοντέλα διαχωρισμού (</a:t>
            </a:r>
            <a:r>
              <a:rPr lang="en-US" sz="2300" i="1" dirty="0" smtClean="0">
                <a:solidFill>
                  <a:srgbClr val="800080"/>
                </a:solidFill>
                <a:latin typeface="Arial" pitchFamily="34" charset="0"/>
              </a:rPr>
              <a:t>linear discriminant models</a:t>
            </a:r>
            <a:r>
              <a:rPr lang="en-US" sz="2300" dirty="0" smtClean="0">
                <a:solidFill>
                  <a:srgbClr val="800080"/>
                </a:solidFill>
                <a:latin typeface="Arial" pitchFamily="34" charset="0"/>
              </a:rPr>
              <a:t>).</a:t>
            </a:r>
            <a:r>
              <a:rPr lang="el-GR" sz="1800" dirty="0" smtClean="0">
                <a:solidFill>
                  <a:srgbClr val="800080"/>
                </a:solidFill>
                <a:latin typeface="Arial" pitchFamily="34" charset="0"/>
              </a:rPr>
              <a:t>    </a:t>
            </a:r>
            <a:endParaRPr lang="en-GB" sz="1800" b="1" dirty="0" smtClean="0">
              <a:solidFill>
                <a:srgbClr val="800080"/>
              </a:solidFill>
              <a:latin typeface="Arial" pitchFamily="34" charset="0"/>
            </a:endParaRPr>
          </a:p>
        </p:txBody>
      </p:sp>
    </p:spTree>
  </p:cSld>
  <p:clrMapOvr>
    <a:masterClrMapping/>
  </p:clrMapOvr>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0"/>
            <a:ext cx="9144000" cy="476250"/>
          </a:xfrm>
        </p:spPr>
        <p:txBody>
          <a:bodyPr rtlCol="0">
            <a:noAutofit/>
          </a:bodyPr>
          <a:lstStyle/>
          <a:p>
            <a:pPr eaLnBrk="1" fontAlgn="auto" hangingPunct="1">
              <a:spcAft>
                <a:spcPts val="0"/>
              </a:spcAft>
              <a:defRPr/>
            </a:pPr>
            <a:r>
              <a:rPr lang="el-GR" sz="3200" b="1" dirty="0" smtClean="0">
                <a:latin typeface="Arial" charset="0"/>
              </a:rPr>
              <a:t>Γραμμικά μοντέλα πιθανοτήτων</a:t>
            </a:r>
            <a:endParaRPr lang="en-GB" sz="3200" b="1" dirty="0" smtClean="0">
              <a:latin typeface="Arial" charset="0"/>
            </a:endParaRPr>
          </a:p>
        </p:txBody>
      </p:sp>
      <p:sp>
        <p:nvSpPr>
          <p:cNvPr id="35843" name="Rectangle 3"/>
          <p:cNvSpPr>
            <a:spLocks noGrp="1" noChangeArrowheads="1"/>
          </p:cNvSpPr>
          <p:nvPr>
            <p:ph type="body" idx="1"/>
          </p:nvPr>
        </p:nvSpPr>
        <p:spPr>
          <a:xfrm>
            <a:off x="0" y="549275"/>
            <a:ext cx="9144000" cy="6308725"/>
          </a:xfrm>
        </p:spPr>
        <p:txBody>
          <a:bodyPr/>
          <a:lstStyle/>
          <a:p>
            <a:pPr algn="just" eaLnBrk="1" hangingPunct="1">
              <a:lnSpc>
                <a:spcPct val="90000"/>
              </a:lnSpc>
            </a:pPr>
            <a:r>
              <a:rPr lang="el-GR" sz="2400" dirty="0" smtClean="0">
                <a:latin typeface="Arial" pitchFamily="34" charset="0"/>
              </a:rPr>
              <a:t>Τα γραμμικά μοντέλα πιθανοτήτων χρησιμοποιούν </a:t>
            </a:r>
            <a:r>
              <a:rPr lang="el-GR" sz="2400" dirty="0" smtClean="0">
                <a:solidFill>
                  <a:srgbClr val="800080"/>
                </a:solidFill>
                <a:latin typeface="Arial" pitchFamily="34" charset="0"/>
              </a:rPr>
              <a:t>παλαιότερα στοιχεία</a:t>
            </a:r>
            <a:r>
              <a:rPr lang="el-GR" sz="2400" dirty="0" smtClean="0">
                <a:latin typeface="Arial" pitchFamily="34" charset="0"/>
              </a:rPr>
              <a:t>, όπως π.χ. χρηματοοικονομικούς δείκτες, ως δεδομένα σε ένα μοντέλο για να εξηγήσουν </a:t>
            </a:r>
            <a:r>
              <a:rPr lang="el-GR" sz="2400" dirty="0" smtClean="0">
                <a:solidFill>
                  <a:srgbClr val="FF0000"/>
                </a:solidFill>
                <a:latin typeface="Arial" pitchFamily="34" charset="0"/>
              </a:rPr>
              <a:t>το ιστορικό αποπληρωμής παλαιότερων δανείων.</a:t>
            </a:r>
            <a:r>
              <a:rPr lang="el-GR" sz="2400" dirty="0" smtClean="0">
                <a:latin typeface="Arial" pitchFamily="34" charset="0"/>
              </a:rPr>
              <a:t> Η σχετική σημασία των διαφόρων παραγόντων που λαμβάνονται υπόψη για να αποτιμήσουν παλαιότερα ιστορικά στοιχεία, χρησιμοποιούνται για τα καινούργια δάνεια.</a:t>
            </a:r>
          </a:p>
          <a:p>
            <a:pPr algn="just" eaLnBrk="1" hangingPunct="1">
              <a:lnSpc>
                <a:spcPct val="90000"/>
              </a:lnSpc>
            </a:pPr>
            <a:r>
              <a:rPr lang="el-GR" sz="2400" dirty="0" smtClean="0">
                <a:latin typeface="Arial" pitchFamily="34" charset="0"/>
              </a:rPr>
              <a:t>Τα μοντέλα αυτά καταλήγουν σε μια σχέση του τύπου: </a:t>
            </a:r>
            <a:r>
              <a:rPr lang="el-GR" sz="2400" b="1" dirty="0" smtClean="0">
                <a:solidFill>
                  <a:srgbClr val="002060"/>
                </a:solidFill>
                <a:latin typeface="Arial" pitchFamily="34" charset="0"/>
              </a:rPr>
              <a:t>Ζ = </a:t>
            </a:r>
            <a:r>
              <a:rPr lang="en-US" sz="2400" b="1" dirty="0" smtClean="0">
                <a:solidFill>
                  <a:srgbClr val="002060"/>
                </a:solidFill>
                <a:latin typeface="Arial" pitchFamily="34" charset="0"/>
              </a:rPr>
              <a:t>f (X)</a:t>
            </a:r>
            <a:r>
              <a:rPr lang="el-GR" sz="2400" b="1" dirty="0" smtClean="0">
                <a:solidFill>
                  <a:srgbClr val="002060"/>
                </a:solidFill>
                <a:latin typeface="Arial" pitchFamily="34" charset="0"/>
              </a:rPr>
              <a:t> </a:t>
            </a:r>
            <a:r>
              <a:rPr lang="el-GR" sz="2400" dirty="0" smtClean="0">
                <a:latin typeface="Arial" pitchFamily="34" charset="0"/>
              </a:rPr>
              <a:t>όπου </a:t>
            </a:r>
            <a:r>
              <a:rPr lang="en-US" sz="2400" dirty="0" smtClean="0">
                <a:solidFill>
                  <a:srgbClr val="003366"/>
                </a:solidFill>
                <a:latin typeface="Arial" pitchFamily="34" charset="0"/>
              </a:rPr>
              <a:t>“</a:t>
            </a:r>
            <a:r>
              <a:rPr lang="el-GR" sz="2400" dirty="0" smtClean="0">
                <a:solidFill>
                  <a:srgbClr val="002060"/>
                </a:solidFill>
                <a:latin typeface="Arial" pitchFamily="34" charset="0"/>
              </a:rPr>
              <a:t>Ζ</a:t>
            </a:r>
            <a:r>
              <a:rPr lang="en-US" sz="2400" dirty="0" smtClean="0">
                <a:solidFill>
                  <a:srgbClr val="002060"/>
                </a:solidFill>
                <a:latin typeface="Arial" pitchFamily="34" charset="0"/>
              </a:rPr>
              <a:t>”</a:t>
            </a:r>
            <a:r>
              <a:rPr lang="el-GR" sz="2400" dirty="0" smtClean="0">
                <a:solidFill>
                  <a:srgbClr val="002060"/>
                </a:solidFill>
                <a:latin typeface="Arial" pitchFamily="34" charset="0"/>
              </a:rPr>
              <a:t> είναι η βαθμολογία </a:t>
            </a:r>
            <a:r>
              <a:rPr lang="el-GR" sz="2400" dirty="0" smtClean="0">
                <a:latin typeface="Arial" pitchFamily="34" charset="0"/>
              </a:rPr>
              <a:t>που προκύπτει για ένα δανειζόμενο (άτομο ή επιχείρηση) και </a:t>
            </a:r>
            <a:r>
              <a:rPr lang="en-US" sz="2400" dirty="0" smtClean="0">
                <a:solidFill>
                  <a:srgbClr val="800080"/>
                </a:solidFill>
                <a:latin typeface="Arial" pitchFamily="34" charset="0"/>
              </a:rPr>
              <a:t>“</a:t>
            </a:r>
            <a:r>
              <a:rPr lang="el-GR" sz="2400" dirty="0" smtClean="0">
                <a:solidFill>
                  <a:srgbClr val="800080"/>
                </a:solidFill>
                <a:latin typeface="Arial" pitchFamily="34" charset="0"/>
              </a:rPr>
              <a:t>Χ</a:t>
            </a:r>
            <a:r>
              <a:rPr lang="en-US" sz="2400" dirty="0" smtClean="0">
                <a:solidFill>
                  <a:srgbClr val="800080"/>
                </a:solidFill>
                <a:latin typeface="Arial" pitchFamily="34" charset="0"/>
              </a:rPr>
              <a:t>”</a:t>
            </a:r>
            <a:r>
              <a:rPr lang="el-GR" sz="2400" dirty="0" smtClean="0">
                <a:solidFill>
                  <a:srgbClr val="800080"/>
                </a:solidFill>
                <a:latin typeface="Arial" pitchFamily="34" charset="0"/>
              </a:rPr>
              <a:t> είναι ένα σύνολο επεξηγηματικών μεταβλητών</a:t>
            </a:r>
            <a:r>
              <a:rPr lang="el-GR" sz="2400" dirty="0" smtClean="0">
                <a:latin typeface="Arial" pitchFamily="34" charset="0"/>
              </a:rPr>
              <a:t>, όπως εισόδημα, ηλικία, επάγγελμα, οικονομικοί δείκτες, π.χ. μόχλευση, καθώς και μακροοικονομικές μεταβλητές.</a:t>
            </a:r>
          </a:p>
          <a:p>
            <a:pPr algn="just" eaLnBrk="1" hangingPunct="1">
              <a:lnSpc>
                <a:spcPct val="90000"/>
              </a:lnSpc>
            </a:pPr>
            <a:r>
              <a:rPr lang="el-GR" sz="2400" dirty="0" smtClean="0">
                <a:latin typeface="Arial" pitchFamily="34" charset="0"/>
              </a:rPr>
              <a:t>Το απλούστερο μοντέλο είναι το γραμμικό, στο οποίο η συνάρτηση </a:t>
            </a:r>
            <a:r>
              <a:rPr lang="en-US" sz="2400" dirty="0" smtClean="0">
                <a:latin typeface="Arial" pitchFamily="34" charset="0"/>
              </a:rPr>
              <a:t>f </a:t>
            </a:r>
            <a:r>
              <a:rPr lang="el-GR" sz="2400" dirty="0" smtClean="0">
                <a:latin typeface="Arial" pitchFamily="34" charset="0"/>
              </a:rPr>
              <a:t>είναι γραμμική και </a:t>
            </a:r>
            <a:r>
              <a:rPr lang="el-GR" sz="2400" dirty="0" smtClean="0">
                <a:solidFill>
                  <a:srgbClr val="006600"/>
                </a:solidFill>
                <a:latin typeface="Arial" pitchFamily="34" charset="0"/>
              </a:rPr>
              <a:t>το </a:t>
            </a:r>
            <a:r>
              <a:rPr lang="en-US" sz="2400" dirty="0" smtClean="0">
                <a:solidFill>
                  <a:srgbClr val="006600"/>
                </a:solidFill>
                <a:latin typeface="Arial" pitchFamily="34" charset="0"/>
              </a:rPr>
              <a:t>“</a:t>
            </a:r>
            <a:r>
              <a:rPr lang="el-GR" sz="2400" dirty="0" smtClean="0">
                <a:solidFill>
                  <a:srgbClr val="006600"/>
                </a:solidFill>
                <a:latin typeface="Arial" pitchFamily="34" charset="0"/>
              </a:rPr>
              <a:t>Ζ</a:t>
            </a:r>
            <a:r>
              <a:rPr lang="en-US" sz="2400" dirty="0" smtClean="0">
                <a:solidFill>
                  <a:srgbClr val="006600"/>
                </a:solidFill>
                <a:latin typeface="Arial" pitchFamily="34" charset="0"/>
              </a:rPr>
              <a:t>”</a:t>
            </a:r>
            <a:r>
              <a:rPr lang="el-GR" sz="2400" dirty="0" smtClean="0">
                <a:solidFill>
                  <a:srgbClr val="006600"/>
                </a:solidFill>
                <a:latin typeface="Arial" pitchFamily="34" charset="0"/>
              </a:rPr>
              <a:t> παίρνει τιμές 1, αν ο δανειζόμενος έχει αθετήσει την πληρωμή δανείου, και 0 αν όχι.</a:t>
            </a:r>
          </a:p>
        </p:txBody>
      </p:sp>
    </p:spTree>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9144000" cy="476250"/>
          </a:xfrm>
        </p:spPr>
        <p:txBody>
          <a:bodyPr rtlCol="0">
            <a:noAutofit/>
          </a:bodyPr>
          <a:lstStyle/>
          <a:p>
            <a:pPr eaLnBrk="1" fontAlgn="auto" hangingPunct="1">
              <a:spcAft>
                <a:spcPts val="0"/>
              </a:spcAft>
              <a:defRPr/>
            </a:pPr>
            <a:r>
              <a:rPr lang="el-GR" sz="3200" b="1" dirty="0" smtClean="0">
                <a:latin typeface="Arial" charset="0"/>
              </a:rPr>
              <a:t>Παράδειγμα</a:t>
            </a:r>
            <a:endParaRPr lang="en-GB" sz="3200" b="1" dirty="0" smtClean="0">
              <a:latin typeface="Arial" charset="0"/>
            </a:endParaRPr>
          </a:p>
        </p:txBody>
      </p:sp>
      <p:sp>
        <p:nvSpPr>
          <p:cNvPr id="36867" name="Rectangle 3"/>
          <p:cNvSpPr>
            <a:spLocks noGrp="1" noChangeArrowheads="1"/>
          </p:cNvSpPr>
          <p:nvPr>
            <p:ph type="body" idx="1"/>
          </p:nvPr>
        </p:nvSpPr>
        <p:spPr>
          <a:xfrm>
            <a:off x="0" y="549275"/>
            <a:ext cx="9144000" cy="6308725"/>
          </a:xfrm>
        </p:spPr>
        <p:txBody>
          <a:bodyPr/>
          <a:lstStyle/>
          <a:p>
            <a:pPr algn="just" eaLnBrk="1" hangingPunct="1">
              <a:lnSpc>
                <a:spcPct val="90000"/>
              </a:lnSpc>
            </a:pPr>
            <a:r>
              <a:rPr lang="el-GR" sz="2400" dirty="0" smtClean="0">
                <a:latin typeface="Arial" pitchFamily="34" charset="0"/>
              </a:rPr>
              <a:t>Έστω ότι υπάρχουν δύο παράγοντες που επιδρούν στην παλαιότερη συμπεριφορά των δανειζόμενων: Χ</a:t>
            </a:r>
            <a:r>
              <a:rPr lang="el-GR" sz="2400" baseline="-25000" dirty="0" smtClean="0">
                <a:latin typeface="Arial" pitchFamily="34" charset="0"/>
              </a:rPr>
              <a:t>1</a:t>
            </a:r>
            <a:r>
              <a:rPr lang="el-GR" sz="2400" dirty="0" smtClean="0">
                <a:latin typeface="Arial" pitchFamily="34" charset="0"/>
              </a:rPr>
              <a:t> που είναι ο βαθμός μόχλευσης της επιχείρησης (χρέος προς συνολικό ενεργητικό) και Χ</a:t>
            </a:r>
            <a:r>
              <a:rPr lang="el-GR" sz="2400" baseline="-25000" dirty="0" smtClean="0">
                <a:latin typeface="Arial" pitchFamily="34" charset="0"/>
              </a:rPr>
              <a:t>2</a:t>
            </a:r>
            <a:r>
              <a:rPr lang="el-GR" sz="2400" dirty="0" smtClean="0">
                <a:latin typeface="Arial" pitchFamily="34" charset="0"/>
              </a:rPr>
              <a:t> που είναι ένας δείκτης ρευστότητας (π.χ. κυκλοφορούν ενεργητικό προς βραχυπρόθεσμες υποχρεώσεις). Βασιζόμενοι σε ιστορικές τιμές (αποπληρωμή δανείων εξοπλισμού επιχειρήσεων), το γραμμικό μοντέλο πιθανοτήτων εκτιμάται σε</a:t>
            </a:r>
            <a:r>
              <a:rPr lang="en-US" sz="2400" dirty="0" smtClean="0">
                <a:latin typeface="Arial" pitchFamily="34" charset="0"/>
              </a:rPr>
              <a:t>:</a:t>
            </a:r>
            <a:endParaRPr lang="el-GR" sz="2400" dirty="0" smtClean="0">
              <a:latin typeface="Arial" pitchFamily="34" charset="0"/>
            </a:endParaRPr>
          </a:p>
          <a:p>
            <a:pPr algn="ctr" eaLnBrk="1" hangingPunct="1">
              <a:lnSpc>
                <a:spcPct val="90000"/>
              </a:lnSpc>
              <a:buFontTx/>
              <a:buNone/>
            </a:pPr>
            <a:r>
              <a:rPr lang="en-US" sz="2400" b="1" dirty="0" smtClean="0">
                <a:solidFill>
                  <a:srgbClr val="006600"/>
                </a:solidFill>
                <a:latin typeface="Arial" pitchFamily="34" charset="0"/>
              </a:rPr>
              <a:t>Z</a:t>
            </a:r>
            <a:r>
              <a:rPr lang="en-US" sz="2400" b="1" baseline="-25000" dirty="0" smtClean="0">
                <a:solidFill>
                  <a:srgbClr val="006600"/>
                </a:solidFill>
                <a:latin typeface="Arial" pitchFamily="34" charset="0"/>
              </a:rPr>
              <a:t>i</a:t>
            </a:r>
            <a:r>
              <a:rPr lang="el-GR" sz="2400" b="1" dirty="0" smtClean="0">
                <a:solidFill>
                  <a:srgbClr val="006600"/>
                </a:solidFill>
                <a:latin typeface="Arial" pitchFamily="34" charset="0"/>
              </a:rPr>
              <a:t> = 1,5 Χ</a:t>
            </a:r>
            <a:r>
              <a:rPr lang="el-GR" sz="2400" b="1" baseline="-25000" dirty="0" smtClean="0">
                <a:solidFill>
                  <a:srgbClr val="006600"/>
                </a:solidFill>
                <a:latin typeface="Arial" pitchFamily="34" charset="0"/>
              </a:rPr>
              <a:t>1</a:t>
            </a:r>
            <a:r>
              <a:rPr lang="el-GR" sz="2400" b="1" dirty="0" smtClean="0">
                <a:solidFill>
                  <a:srgbClr val="006600"/>
                </a:solidFill>
                <a:latin typeface="Arial" pitchFamily="34" charset="0"/>
              </a:rPr>
              <a:t> - 0,1 Χ</a:t>
            </a:r>
            <a:r>
              <a:rPr lang="el-GR" sz="2400" b="1" baseline="-25000" dirty="0" smtClean="0">
                <a:solidFill>
                  <a:srgbClr val="006600"/>
                </a:solidFill>
                <a:latin typeface="Arial" pitchFamily="34" charset="0"/>
              </a:rPr>
              <a:t>2</a:t>
            </a:r>
            <a:endParaRPr lang="el-GR" sz="2400" b="1" dirty="0" smtClean="0">
              <a:solidFill>
                <a:srgbClr val="006600"/>
              </a:solidFill>
              <a:latin typeface="Arial" pitchFamily="34" charset="0"/>
            </a:endParaRPr>
          </a:p>
          <a:p>
            <a:pPr algn="just" eaLnBrk="1" hangingPunct="1">
              <a:lnSpc>
                <a:spcPct val="90000"/>
              </a:lnSpc>
              <a:buFontTx/>
              <a:buNone/>
            </a:pPr>
            <a:r>
              <a:rPr lang="el-GR" sz="2400" dirty="0" smtClean="0">
                <a:latin typeface="Arial" pitchFamily="34" charset="0"/>
              </a:rPr>
              <a:t>	Έστω ότι για μία συγκεκριμένη επιχείρηση ισχύει ότι Χ</a:t>
            </a:r>
            <a:r>
              <a:rPr lang="el-GR" sz="2400" baseline="-25000" dirty="0" smtClean="0">
                <a:latin typeface="Arial" pitchFamily="34" charset="0"/>
              </a:rPr>
              <a:t>1 </a:t>
            </a:r>
            <a:r>
              <a:rPr lang="el-GR" sz="2400" dirty="0" smtClean="0">
                <a:latin typeface="Arial" pitchFamily="34" charset="0"/>
              </a:rPr>
              <a:t>= 0,6 και Χ</a:t>
            </a:r>
            <a:r>
              <a:rPr lang="el-GR" sz="2400" baseline="-25000" dirty="0" smtClean="0">
                <a:latin typeface="Arial" pitchFamily="34" charset="0"/>
              </a:rPr>
              <a:t>2 </a:t>
            </a:r>
            <a:r>
              <a:rPr lang="el-GR" sz="2400" dirty="0" smtClean="0">
                <a:latin typeface="Arial" pitchFamily="34" charset="0"/>
              </a:rPr>
              <a:t>= </a:t>
            </a:r>
            <a:r>
              <a:rPr lang="en-US" sz="2400" dirty="0" smtClean="0">
                <a:latin typeface="Arial" pitchFamily="34" charset="0"/>
              </a:rPr>
              <a:t>2</a:t>
            </a:r>
            <a:r>
              <a:rPr lang="el-GR" sz="2400" dirty="0" smtClean="0">
                <a:latin typeface="Arial" pitchFamily="34" charset="0"/>
              </a:rPr>
              <a:t>, τότε η αναμενόμενη πιθανότητα αθέτησης της πληρωμής ανέρχεται σε Ζ = 0,7. Το αποτέλεσμα αυτό ερμηνεύεται ως πιθανότητα 70% η εταιρεία να μην αποπληρώσει το δάνειο.</a:t>
            </a:r>
          </a:p>
          <a:p>
            <a:pPr algn="just" eaLnBrk="1" hangingPunct="1">
              <a:lnSpc>
                <a:spcPct val="90000"/>
              </a:lnSpc>
            </a:pPr>
            <a:r>
              <a:rPr lang="el-GR" sz="2400" dirty="0" smtClean="0">
                <a:latin typeface="Arial" pitchFamily="34" charset="0"/>
              </a:rPr>
              <a:t>Αν και η τεχνική είναι απλή, το βασικό μειονέκτημα εστιάζεται στο γεγονός ότι οι αναμενόμενες (εκτιμώμενες) πιθανότητες μη αποπληρωμής μπορεί να βρίσκονται εκτός του διαστήματος [0,1].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altLang="el-GR" b="1" dirty="0" smtClean="0"/>
              <a:t>ΔΙΑΘΕΣΗ ΚΕΡΔΩΝ</a:t>
            </a:r>
          </a:p>
        </p:txBody>
      </p:sp>
      <p:sp>
        <p:nvSpPr>
          <p:cNvPr id="36867" name="Rectangle 3"/>
          <p:cNvSpPr>
            <a:spLocks noGrp="1" noChangeArrowheads="1"/>
          </p:cNvSpPr>
          <p:nvPr>
            <p:ph type="body" idx="1"/>
          </p:nvPr>
        </p:nvSpPr>
        <p:spPr>
          <a:xfrm>
            <a:off x="457200" y="1600200"/>
            <a:ext cx="8229600" cy="4997450"/>
          </a:xfrm>
        </p:spPr>
        <p:txBody>
          <a:bodyPr/>
          <a:lstStyle/>
          <a:p>
            <a:pPr eaLnBrk="1" hangingPunct="1">
              <a:lnSpc>
                <a:spcPct val="90000"/>
              </a:lnSpc>
            </a:pPr>
            <a:r>
              <a:rPr lang="el-GR" altLang="el-GR" dirty="0" smtClean="0"/>
              <a:t>Το τακτικό αποθεματικό συγκροτείται με επιβαλλομένη δια του νόμου κράτηση τουλάχιστον 5 % επί των ετησίων καθαρών κερδών, μετά την αφαίρεση των ζημιών προηγουμένων χρήσεων και του φόρου εισοδήματος. </a:t>
            </a:r>
          </a:p>
          <a:p>
            <a:pPr eaLnBrk="1" hangingPunct="1">
              <a:lnSpc>
                <a:spcPct val="90000"/>
              </a:lnSpc>
            </a:pPr>
            <a:r>
              <a:rPr lang="el-GR" altLang="el-GR" dirty="0" smtClean="0"/>
              <a:t>Η υποχρέωση εισφοράς στο τακτικό αποθεματικό παύει να υπάρχει όταν αυτό εξισωθεί με το 1/3 του μετοχικού κεφαλαίου.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476250"/>
          </a:xfrm>
        </p:spPr>
        <p:txBody>
          <a:bodyPr rtlCol="0">
            <a:noAutofit/>
          </a:bodyPr>
          <a:lstStyle/>
          <a:p>
            <a:pPr eaLnBrk="1" fontAlgn="auto" hangingPunct="1">
              <a:spcAft>
                <a:spcPts val="0"/>
              </a:spcAft>
              <a:defRPr/>
            </a:pPr>
            <a:r>
              <a:rPr lang="el-GR" sz="3200" b="1" dirty="0" smtClean="0">
                <a:latin typeface="Arial" charset="0"/>
              </a:rPr>
              <a:t>Γραμμικά μοντέλα διαχωρισμού</a:t>
            </a:r>
            <a:endParaRPr lang="en-GB" sz="3200" b="1" dirty="0" smtClean="0">
              <a:latin typeface="Arial" charset="0"/>
            </a:endParaRPr>
          </a:p>
        </p:txBody>
      </p:sp>
      <p:sp>
        <p:nvSpPr>
          <p:cNvPr id="37891" name="Rectangle 3"/>
          <p:cNvSpPr>
            <a:spLocks noGrp="1" noChangeArrowheads="1"/>
          </p:cNvSpPr>
          <p:nvPr>
            <p:ph type="body" idx="1"/>
          </p:nvPr>
        </p:nvSpPr>
        <p:spPr>
          <a:xfrm>
            <a:off x="0" y="549275"/>
            <a:ext cx="9144000" cy="6308725"/>
          </a:xfrm>
        </p:spPr>
        <p:txBody>
          <a:bodyPr/>
          <a:lstStyle/>
          <a:p>
            <a:pPr algn="just" eaLnBrk="1" hangingPunct="1">
              <a:lnSpc>
                <a:spcPct val="80000"/>
              </a:lnSpc>
            </a:pPr>
            <a:r>
              <a:rPr lang="el-GR" sz="2100" dirty="0" smtClean="0">
                <a:latin typeface="Arial" pitchFamily="34" charset="0"/>
              </a:rPr>
              <a:t>Ενώ τα προηγούμενα μοντέλα προέβλεπαν μία τιμή για την αναμενόμενη πιθανότητα μη αποπληρωμής σε περίπτωση χορήγησης ενός δανείου, τα γραμμικά μοντέλα διαχωρισμού </a:t>
            </a:r>
            <a:r>
              <a:rPr lang="el-GR" sz="2100" dirty="0" smtClean="0">
                <a:solidFill>
                  <a:srgbClr val="006600"/>
                </a:solidFill>
                <a:latin typeface="Arial" pitchFamily="34" charset="0"/>
              </a:rPr>
              <a:t>διακρίνουν τους πελάτες σε κατηγορίες ανάλογα με την υψηλή ή χαμηλή πιθανότητα αθέτησης των πληρωμών.</a:t>
            </a:r>
          </a:p>
          <a:p>
            <a:pPr algn="just" eaLnBrk="1" hangingPunct="1">
              <a:lnSpc>
                <a:spcPct val="80000"/>
              </a:lnSpc>
            </a:pPr>
            <a:r>
              <a:rPr lang="el-GR" sz="2100" dirty="0" smtClean="0">
                <a:latin typeface="Arial" pitchFamily="34" charset="0"/>
              </a:rPr>
              <a:t>Για παράδειγμα, το υπόδειγμα </a:t>
            </a:r>
            <a:r>
              <a:rPr lang="en-US" sz="2100" dirty="0" smtClean="0">
                <a:latin typeface="Arial" pitchFamily="34" charset="0"/>
              </a:rPr>
              <a:t>Altman </a:t>
            </a:r>
            <a:r>
              <a:rPr lang="el-GR" sz="2100" dirty="0" smtClean="0">
                <a:latin typeface="Arial" pitchFamily="34" charset="0"/>
              </a:rPr>
              <a:t>έχει 5 μεταβλητές:</a:t>
            </a:r>
          </a:p>
          <a:p>
            <a:pPr lvl="1" algn="just" eaLnBrk="1" hangingPunct="1">
              <a:lnSpc>
                <a:spcPct val="80000"/>
              </a:lnSpc>
            </a:pPr>
            <a:r>
              <a:rPr lang="el-GR" sz="2100" dirty="0" smtClean="0">
                <a:solidFill>
                  <a:srgbClr val="800080"/>
                </a:solidFill>
                <a:latin typeface="Arial" pitchFamily="34" charset="0"/>
              </a:rPr>
              <a:t>Χ</a:t>
            </a:r>
            <a:r>
              <a:rPr lang="el-GR" sz="2100" baseline="-25000" dirty="0" smtClean="0">
                <a:solidFill>
                  <a:srgbClr val="800080"/>
                </a:solidFill>
                <a:latin typeface="Arial" pitchFamily="34" charset="0"/>
              </a:rPr>
              <a:t>1</a:t>
            </a:r>
            <a:r>
              <a:rPr lang="el-GR" sz="2100" dirty="0" smtClean="0">
                <a:solidFill>
                  <a:srgbClr val="800080"/>
                </a:solidFill>
                <a:latin typeface="Arial" pitchFamily="34" charset="0"/>
              </a:rPr>
              <a:t> = Κεφάλαιο κίνησης / συνολικό ενεργητικό</a:t>
            </a:r>
          </a:p>
          <a:p>
            <a:pPr lvl="1" algn="just" eaLnBrk="1" hangingPunct="1">
              <a:lnSpc>
                <a:spcPct val="80000"/>
              </a:lnSpc>
            </a:pPr>
            <a:r>
              <a:rPr lang="el-GR" sz="2100" dirty="0" smtClean="0">
                <a:solidFill>
                  <a:srgbClr val="003366"/>
                </a:solidFill>
                <a:latin typeface="Arial" pitchFamily="34" charset="0"/>
              </a:rPr>
              <a:t>Χ</a:t>
            </a:r>
            <a:r>
              <a:rPr lang="el-GR" sz="2100" baseline="-25000" dirty="0" smtClean="0">
                <a:solidFill>
                  <a:srgbClr val="003366"/>
                </a:solidFill>
                <a:latin typeface="Arial" pitchFamily="34" charset="0"/>
              </a:rPr>
              <a:t>2</a:t>
            </a:r>
            <a:r>
              <a:rPr lang="el-GR" sz="2100" dirty="0" smtClean="0">
                <a:solidFill>
                  <a:srgbClr val="003366"/>
                </a:solidFill>
                <a:latin typeface="Arial" pitchFamily="34" charset="0"/>
              </a:rPr>
              <a:t> = Παρακρατηθέντα κέρδη / συνολικό ενεργητικό</a:t>
            </a:r>
          </a:p>
          <a:p>
            <a:pPr lvl="1" algn="just" eaLnBrk="1" hangingPunct="1">
              <a:lnSpc>
                <a:spcPct val="80000"/>
              </a:lnSpc>
            </a:pPr>
            <a:r>
              <a:rPr lang="el-GR" sz="2100" dirty="0" smtClean="0">
                <a:solidFill>
                  <a:srgbClr val="FF0000"/>
                </a:solidFill>
                <a:latin typeface="Arial" pitchFamily="34" charset="0"/>
              </a:rPr>
              <a:t>Χ</a:t>
            </a:r>
            <a:r>
              <a:rPr lang="el-GR" sz="2100" baseline="-25000" dirty="0" smtClean="0">
                <a:solidFill>
                  <a:srgbClr val="FF0000"/>
                </a:solidFill>
                <a:latin typeface="Arial" pitchFamily="34" charset="0"/>
              </a:rPr>
              <a:t>3</a:t>
            </a:r>
            <a:r>
              <a:rPr lang="el-GR" sz="2100" dirty="0" smtClean="0">
                <a:solidFill>
                  <a:srgbClr val="FF0000"/>
                </a:solidFill>
                <a:latin typeface="Arial" pitchFamily="34" charset="0"/>
              </a:rPr>
              <a:t> = Κέρδη προ τόκων και φόρων / συνολικό ενεργητικό</a:t>
            </a:r>
          </a:p>
          <a:p>
            <a:pPr lvl="1" algn="just" eaLnBrk="1" hangingPunct="1">
              <a:lnSpc>
                <a:spcPct val="8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4</a:t>
            </a:r>
            <a:r>
              <a:rPr lang="el-GR" sz="2100" dirty="0" smtClean="0">
                <a:solidFill>
                  <a:srgbClr val="7030A0"/>
                </a:solidFill>
                <a:latin typeface="Arial" pitchFamily="34" charset="0"/>
              </a:rPr>
              <a:t> = Αγοραία αξία ιδίων κεφαλαίων / λογιστική αξία συνολικού χρέους</a:t>
            </a:r>
          </a:p>
          <a:p>
            <a:pPr lvl="1" algn="just" eaLnBrk="1" hangingPunct="1">
              <a:lnSpc>
                <a:spcPct val="80000"/>
              </a:lnSpc>
            </a:pPr>
            <a:r>
              <a:rPr lang="el-GR" sz="2100" dirty="0" smtClean="0">
                <a:solidFill>
                  <a:srgbClr val="006600"/>
                </a:solidFill>
                <a:latin typeface="Arial" pitchFamily="34" charset="0"/>
              </a:rPr>
              <a:t>Χ</a:t>
            </a:r>
            <a:r>
              <a:rPr lang="el-GR" sz="2100" baseline="-25000" dirty="0" smtClean="0">
                <a:solidFill>
                  <a:srgbClr val="006600"/>
                </a:solidFill>
                <a:latin typeface="Arial" pitchFamily="34" charset="0"/>
              </a:rPr>
              <a:t>5</a:t>
            </a:r>
            <a:r>
              <a:rPr lang="el-GR" sz="2100" dirty="0" smtClean="0">
                <a:solidFill>
                  <a:srgbClr val="006600"/>
                </a:solidFill>
                <a:latin typeface="Arial" pitchFamily="34" charset="0"/>
              </a:rPr>
              <a:t> = Πωλήσεις / συνολικό ενεργητικό</a:t>
            </a:r>
          </a:p>
          <a:p>
            <a:pPr algn="just" eaLnBrk="1" hangingPunct="1">
              <a:lnSpc>
                <a:spcPct val="80000"/>
              </a:lnSpc>
            </a:pPr>
            <a:r>
              <a:rPr lang="el-GR" sz="2100" dirty="0" smtClean="0">
                <a:latin typeface="Arial" pitchFamily="34" charset="0"/>
              </a:rPr>
              <a:t>Ο στόχος της ανάλυσης είναι ο </a:t>
            </a:r>
            <a:r>
              <a:rPr lang="el-GR" sz="2100" dirty="0" smtClean="0">
                <a:solidFill>
                  <a:srgbClr val="996600"/>
                </a:solidFill>
                <a:latin typeface="Arial" pitchFamily="34" charset="0"/>
              </a:rPr>
              <a:t>διαχωρισμός των επιχειρήσεων σε χρεοκοπημένες εταιρείες και σε μη χρεοκοπημένες εταιρείες. </a:t>
            </a:r>
            <a:r>
              <a:rPr lang="el-GR" sz="2100" dirty="0" smtClean="0">
                <a:latin typeface="Arial" pitchFamily="34" charset="0"/>
              </a:rPr>
              <a:t>Η εξίσωση της αξιολόγησης έχει τη μορφή:</a:t>
            </a:r>
          </a:p>
          <a:p>
            <a:pPr algn="just" eaLnBrk="1" hangingPunct="1">
              <a:lnSpc>
                <a:spcPct val="80000"/>
              </a:lnSpc>
              <a:buFontTx/>
              <a:buNone/>
            </a:pPr>
            <a:r>
              <a:rPr lang="el-GR" sz="2100" b="1" dirty="0" smtClean="0">
                <a:solidFill>
                  <a:srgbClr val="00B0F0"/>
                </a:solidFill>
                <a:latin typeface="Arial" pitchFamily="34" charset="0"/>
              </a:rPr>
              <a:t>Ζ = 1,2 Χ</a:t>
            </a:r>
            <a:r>
              <a:rPr lang="el-GR" sz="2100" b="1" baseline="-25000" dirty="0" smtClean="0">
                <a:solidFill>
                  <a:srgbClr val="00B0F0"/>
                </a:solidFill>
                <a:latin typeface="Arial" pitchFamily="34" charset="0"/>
              </a:rPr>
              <a:t>1</a:t>
            </a:r>
            <a:r>
              <a:rPr lang="el-GR" sz="2100" b="1" dirty="0" smtClean="0">
                <a:solidFill>
                  <a:srgbClr val="00B0F0"/>
                </a:solidFill>
                <a:latin typeface="Arial" pitchFamily="34" charset="0"/>
              </a:rPr>
              <a:t> + 1,4 Χ</a:t>
            </a:r>
            <a:r>
              <a:rPr lang="el-GR" sz="2100" b="1" baseline="-25000" dirty="0" smtClean="0">
                <a:solidFill>
                  <a:srgbClr val="00B0F0"/>
                </a:solidFill>
                <a:latin typeface="Arial" pitchFamily="34" charset="0"/>
              </a:rPr>
              <a:t>2</a:t>
            </a:r>
            <a:r>
              <a:rPr lang="el-GR" sz="2100" b="1" dirty="0" smtClean="0">
                <a:solidFill>
                  <a:srgbClr val="00B0F0"/>
                </a:solidFill>
                <a:latin typeface="Arial" pitchFamily="34" charset="0"/>
              </a:rPr>
              <a:t> + 3,3 Χ</a:t>
            </a:r>
            <a:r>
              <a:rPr lang="el-GR" sz="2100" b="1" baseline="-25000" dirty="0" smtClean="0">
                <a:solidFill>
                  <a:srgbClr val="00B0F0"/>
                </a:solidFill>
                <a:latin typeface="Arial" pitchFamily="34" charset="0"/>
              </a:rPr>
              <a:t>3</a:t>
            </a:r>
            <a:r>
              <a:rPr lang="el-GR" sz="2100" b="1" dirty="0" smtClean="0">
                <a:solidFill>
                  <a:srgbClr val="00B0F0"/>
                </a:solidFill>
                <a:latin typeface="Arial" pitchFamily="34" charset="0"/>
              </a:rPr>
              <a:t> + 0,6 Χ</a:t>
            </a:r>
            <a:r>
              <a:rPr lang="el-GR" sz="2100" b="1" baseline="-25000" dirty="0" smtClean="0">
                <a:solidFill>
                  <a:srgbClr val="00B0F0"/>
                </a:solidFill>
                <a:latin typeface="Arial" pitchFamily="34" charset="0"/>
              </a:rPr>
              <a:t>4</a:t>
            </a:r>
            <a:r>
              <a:rPr lang="el-GR" sz="2100" b="1" dirty="0" smtClean="0">
                <a:solidFill>
                  <a:srgbClr val="00B0F0"/>
                </a:solidFill>
                <a:latin typeface="Arial" pitchFamily="34" charset="0"/>
              </a:rPr>
              <a:t> + 1,0 Χ</a:t>
            </a:r>
            <a:r>
              <a:rPr lang="el-GR" sz="2100" b="1" baseline="-25000" dirty="0" smtClean="0">
                <a:solidFill>
                  <a:srgbClr val="00B0F0"/>
                </a:solidFill>
                <a:latin typeface="Arial" pitchFamily="34" charset="0"/>
              </a:rPr>
              <a:t>5</a:t>
            </a:r>
            <a:endParaRPr lang="en-US" sz="2100" b="1" baseline="-25000" dirty="0" smtClean="0">
              <a:solidFill>
                <a:srgbClr val="00B0F0"/>
              </a:solidFill>
              <a:latin typeface="Arial" pitchFamily="34" charset="0"/>
            </a:endParaRPr>
          </a:p>
          <a:p>
            <a:pPr algn="just" eaLnBrk="1" hangingPunct="1">
              <a:lnSpc>
                <a:spcPct val="80000"/>
              </a:lnSpc>
            </a:pPr>
            <a:r>
              <a:rPr lang="el-GR" sz="2100" dirty="0" smtClean="0">
                <a:solidFill>
                  <a:srgbClr val="002060"/>
                </a:solidFill>
                <a:latin typeface="Arial" pitchFamily="34" charset="0"/>
              </a:rPr>
              <a:t>Όσο υψηλότερη είναι η τιμή του </a:t>
            </a:r>
            <a:r>
              <a:rPr lang="en-US" sz="2100" dirty="0" smtClean="0">
                <a:solidFill>
                  <a:srgbClr val="002060"/>
                </a:solidFill>
                <a:latin typeface="Arial" pitchFamily="34" charset="0"/>
              </a:rPr>
              <a:t>“</a:t>
            </a:r>
            <a:r>
              <a:rPr lang="el-GR" sz="2100" dirty="0" smtClean="0">
                <a:solidFill>
                  <a:srgbClr val="002060"/>
                </a:solidFill>
                <a:latin typeface="Arial" pitchFamily="34" charset="0"/>
              </a:rPr>
              <a:t>Ζ</a:t>
            </a:r>
            <a:r>
              <a:rPr lang="en-US" sz="2100" dirty="0" smtClean="0">
                <a:solidFill>
                  <a:srgbClr val="002060"/>
                </a:solidFill>
                <a:latin typeface="Arial" pitchFamily="34" charset="0"/>
              </a:rPr>
              <a:t>”</a:t>
            </a:r>
            <a:r>
              <a:rPr lang="el-GR" sz="2100" dirty="0" smtClean="0">
                <a:solidFill>
                  <a:srgbClr val="002060"/>
                </a:solidFill>
                <a:latin typeface="Arial" pitchFamily="34" charset="0"/>
              </a:rPr>
              <a:t>, τόσο χαμηλότερη είναι η κατάταξη της εταιρείας</a:t>
            </a:r>
            <a:r>
              <a:rPr lang="el-GR" sz="2100" dirty="0" smtClean="0">
                <a:latin typeface="Arial" pitchFamily="34" charset="0"/>
              </a:rPr>
              <a:t> με βάση την πιθανότητα εμφάνισης πιστωτικού κινδύνου. Συνεπώς μικρές ή αρνητικές τιμές του </a:t>
            </a:r>
            <a:r>
              <a:rPr lang="en-US" sz="2100" dirty="0" smtClean="0">
                <a:latin typeface="Arial" pitchFamily="34" charset="0"/>
              </a:rPr>
              <a:t>“</a:t>
            </a:r>
            <a:r>
              <a:rPr lang="el-GR" sz="2100" dirty="0" smtClean="0">
                <a:latin typeface="Arial" pitchFamily="34" charset="0"/>
              </a:rPr>
              <a:t>Ζ</a:t>
            </a:r>
            <a:r>
              <a:rPr lang="en-US" sz="2100" dirty="0" smtClean="0">
                <a:latin typeface="Arial" pitchFamily="34" charset="0"/>
              </a:rPr>
              <a:t>”</a:t>
            </a:r>
            <a:r>
              <a:rPr lang="el-GR" sz="2100" dirty="0" smtClean="0">
                <a:latin typeface="Arial" pitchFamily="34" charset="0"/>
              </a:rPr>
              <a:t> μπορεί να συνδυάζονται με υψηλή πιθανότητα αθέτησης των υποχρεώσεων. Αν </a:t>
            </a:r>
            <a:r>
              <a:rPr lang="el-GR" sz="2100" dirty="0" smtClean="0">
                <a:solidFill>
                  <a:srgbClr val="002060"/>
                </a:solidFill>
                <a:latin typeface="Arial" pitchFamily="34" charset="0"/>
              </a:rPr>
              <a:t>Ζ&lt;1,81</a:t>
            </a:r>
            <a:r>
              <a:rPr lang="el-GR" sz="2100" dirty="0" smtClean="0">
                <a:latin typeface="Arial" pitchFamily="34" charset="0"/>
              </a:rPr>
              <a:t>, αυτό αποδίδεται στην ομάδα πτώχευσης (αλλιώς στην ομάδα μη πτώχευσης).</a:t>
            </a:r>
          </a:p>
        </p:txBody>
      </p:sp>
    </p:spTree>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0"/>
            <a:ext cx="9144000" cy="404813"/>
          </a:xfrm>
        </p:spPr>
        <p:txBody>
          <a:bodyPr rtlCol="0">
            <a:noAutofit/>
          </a:bodyPr>
          <a:lstStyle/>
          <a:p>
            <a:pPr eaLnBrk="1" fontAlgn="auto" hangingPunct="1">
              <a:spcAft>
                <a:spcPts val="0"/>
              </a:spcAft>
              <a:defRPr/>
            </a:pPr>
            <a:r>
              <a:rPr lang="en-US" sz="3200" b="1" dirty="0" smtClean="0">
                <a:latin typeface="Arial" charset="0"/>
              </a:rPr>
              <a:t>Logit </a:t>
            </a:r>
            <a:r>
              <a:rPr lang="el-GR" sz="3200" b="1" dirty="0" smtClean="0">
                <a:latin typeface="Arial" charset="0"/>
              </a:rPr>
              <a:t>μοντέλα</a:t>
            </a:r>
            <a:endParaRPr lang="en-GB" sz="3200" b="1" dirty="0" smtClean="0">
              <a:latin typeface="Arial" charset="0"/>
            </a:endParaRPr>
          </a:p>
        </p:txBody>
      </p:sp>
      <p:sp>
        <p:nvSpPr>
          <p:cNvPr id="38915" name="Rectangle 3"/>
          <p:cNvSpPr>
            <a:spLocks noGrp="1" noChangeArrowheads="1"/>
          </p:cNvSpPr>
          <p:nvPr>
            <p:ph type="body" idx="1"/>
          </p:nvPr>
        </p:nvSpPr>
        <p:spPr>
          <a:xfrm>
            <a:off x="0" y="476250"/>
            <a:ext cx="9144000" cy="6381750"/>
          </a:xfrm>
        </p:spPr>
        <p:txBody>
          <a:bodyPr/>
          <a:lstStyle/>
          <a:p>
            <a:pPr eaLnBrk="1" hangingPunct="1">
              <a:lnSpc>
                <a:spcPct val="90000"/>
              </a:lnSpc>
            </a:pPr>
            <a:r>
              <a:rPr lang="el-GR" sz="2100" dirty="0" smtClean="0">
                <a:latin typeface="Arial" pitchFamily="34" charset="0"/>
              </a:rPr>
              <a:t>Το υπόδειγμα </a:t>
            </a:r>
            <a:r>
              <a:rPr lang="en-US" sz="2100" dirty="0" smtClean="0">
                <a:latin typeface="Arial" pitchFamily="34" charset="0"/>
              </a:rPr>
              <a:t>Chesser </a:t>
            </a:r>
            <a:r>
              <a:rPr lang="el-GR" sz="2100" dirty="0" smtClean="0">
                <a:latin typeface="Arial" pitchFamily="34" charset="0"/>
              </a:rPr>
              <a:t>έχει </a:t>
            </a:r>
            <a:r>
              <a:rPr lang="en-US" sz="2100" dirty="0" smtClean="0">
                <a:latin typeface="Arial" pitchFamily="34" charset="0"/>
              </a:rPr>
              <a:t>6</a:t>
            </a:r>
            <a:r>
              <a:rPr lang="el-GR" sz="2100" dirty="0" smtClean="0">
                <a:latin typeface="Arial" pitchFamily="34" charset="0"/>
              </a:rPr>
              <a:t> μεταβλητές:</a:t>
            </a:r>
          </a:p>
          <a:p>
            <a:pPr lvl="1" eaLnBrk="1" hangingPunct="1">
              <a:lnSpc>
                <a:spcPct val="9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1</a:t>
            </a:r>
            <a:r>
              <a:rPr lang="el-GR" sz="2100" dirty="0" smtClean="0">
                <a:solidFill>
                  <a:srgbClr val="7030A0"/>
                </a:solidFill>
                <a:latin typeface="Arial" pitchFamily="34" charset="0"/>
              </a:rPr>
              <a:t> = </a:t>
            </a:r>
            <a:r>
              <a:rPr lang="en-US" sz="2100" dirty="0" smtClean="0">
                <a:solidFill>
                  <a:srgbClr val="7030A0"/>
                </a:solidFill>
                <a:latin typeface="Arial" pitchFamily="34" charset="0"/>
              </a:rPr>
              <a:t>(</a:t>
            </a:r>
            <a:r>
              <a:rPr lang="el-GR" sz="2100" dirty="0" smtClean="0">
                <a:solidFill>
                  <a:srgbClr val="7030A0"/>
                </a:solidFill>
                <a:latin typeface="Arial" pitchFamily="34" charset="0"/>
              </a:rPr>
              <a:t>μετρητά + εμπορεύσιμα χρεόγραφα) / συνολικό ενεργητικό</a:t>
            </a:r>
          </a:p>
          <a:p>
            <a:pPr lvl="1" eaLnBrk="1" hangingPunct="1">
              <a:lnSpc>
                <a:spcPct val="9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2</a:t>
            </a:r>
            <a:r>
              <a:rPr lang="el-GR" sz="2100" dirty="0" smtClean="0">
                <a:solidFill>
                  <a:srgbClr val="7030A0"/>
                </a:solidFill>
                <a:latin typeface="Arial" pitchFamily="34" charset="0"/>
              </a:rPr>
              <a:t> = καθαρές πωλήσεις / (μετρητά + εμπορεύσιμα χρεόγραφα)</a:t>
            </a:r>
          </a:p>
          <a:p>
            <a:pPr lvl="1" eaLnBrk="1" hangingPunct="1">
              <a:lnSpc>
                <a:spcPct val="9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3</a:t>
            </a:r>
            <a:r>
              <a:rPr lang="el-GR" sz="2100" dirty="0" smtClean="0">
                <a:solidFill>
                  <a:srgbClr val="7030A0"/>
                </a:solidFill>
                <a:latin typeface="Arial" pitchFamily="34" charset="0"/>
              </a:rPr>
              <a:t> = κέρδη προ τόκων και φόρων / συνολικό ενεργητικό</a:t>
            </a:r>
          </a:p>
          <a:p>
            <a:pPr lvl="1" eaLnBrk="1" hangingPunct="1">
              <a:lnSpc>
                <a:spcPct val="9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4</a:t>
            </a:r>
            <a:r>
              <a:rPr lang="el-GR" sz="2100" dirty="0" smtClean="0">
                <a:solidFill>
                  <a:srgbClr val="7030A0"/>
                </a:solidFill>
                <a:latin typeface="Arial" pitchFamily="34" charset="0"/>
              </a:rPr>
              <a:t> = συνολικό χρέος / συνολικό ενεργητικό</a:t>
            </a:r>
          </a:p>
          <a:p>
            <a:pPr lvl="1" eaLnBrk="1" hangingPunct="1">
              <a:lnSpc>
                <a:spcPct val="9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5</a:t>
            </a:r>
            <a:r>
              <a:rPr lang="el-GR" sz="2100" dirty="0" smtClean="0">
                <a:solidFill>
                  <a:srgbClr val="7030A0"/>
                </a:solidFill>
                <a:latin typeface="Arial" pitchFamily="34" charset="0"/>
              </a:rPr>
              <a:t> = πάγια στοιχεία ενεργητικού / καθαρή αξία</a:t>
            </a:r>
          </a:p>
          <a:p>
            <a:pPr lvl="1" eaLnBrk="1" hangingPunct="1">
              <a:lnSpc>
                <a:spcPct val="90000"/>
              </a:lnSpc>
            </a:pPr>
            <a:r>
              <a:rPr lang="el-GR" sz="2100" dirty="0" smtClean="0">
                <a:solidFill>
                  <a:srgbClr val="7030A0"/>
                </a:solidFill>
                <a:latin typeface="Arial" pitchFamily="34" charset="0"/>
              </a:rPr>
              <a:t>Χ</a:t>
            </a:r>
            <a:r>
              <a:rPr lang="el-GR" sz="2100" baseline="-25000" dirty="0" smtClean="0">
                <a:solidFill>
                  <a:srgbClr val="7030A0"/>
                </a:solidFill>
                <a:latin typeface="Arial" pitchFamily="34" charset="0"/>
              </a:rPr>
              <a:t>6</a:t>
            </a:r>
            <a:r>
              <a:rPr lang="el-GR" sz="2100" dirty="0" smtClean="0">
                <a:solidFill>
                  <a:srgbClr val="7030A0"/>
                </a:solidFill>
                <a:latin typeface="Arial" pitchFamily="34" charset="0"/>
              </a:rPr>
              <a:t> = κεφάλαιο κίνησης / καθαρές πωλήσεις</a:t>
            </a:r>
          </a:p>
          <a:p>
            <a:pPr eaLnBrk="1" hangingPunct="1">
              <a:lnSpc>
                <a:spcPct val="90000"/>
              </a:lnSpc>
            </a:pPr>
            <a:r>
              <a:rPr lang="el-GR" sz="2100" dirty="0" smtClean="0">
                <a:latin typeface="Arial" pitchFamily="34" charset="0"/>
              </a:rPr>
              <a:t>Το μοντέλο αυτό χρησιμοποιεί μία στατιστική που αποκαλείται </a:t>
            </a:r>
            <a:r>
              <a:rPr lang="el-GR" sz="2100" dirty="0" smtClean="0">
                <a:solidFill>
                  <a:srgbClr val="C00000"/>
                </a:solidFill>
                <a:latin typeface="Arial" pitchFamily="34" charset="0"/>
              </a:rPr>
              <a:t>ανάλυση </a:t>
            </a:r>
            <a:r>
              <a:rPr lang="en-US" sz="2100" dirty="0" smtClean="0">
                <a:solidFill>
                  <a:srgbClr val="C00000"/>
                </a:solidFill>
                <a:latin typeface="Arial" pitchFamily="34" charset="0"/>
              </a:rPr>
              <a:t>logit</a:t>
            </a:r>
            <a:r>
              <a:rPr lang="el-GR" sz="2100" dirty="0" smtClean="0">
                <a:solidFill>
                  <a:srgbClr val="C00000"/>
                </a:solidFill>
                <a:latin typeface="Arial" pitchFamily="34" charset="0"/>
              </a:rPr>
              <a:t>. </a:t>
            </a:r>
            <a:r>
              <a:rPr lang="el-GR" sz="2100" dirty="0" smtClean="0">
                <a:latin typeface="Arial" pitchFamily="34" charset="0"/>
              </a:rPr>
              <a:t>Οι υπολογισμένοι συντελεστές, συμπεριλαμβανομένου ενός όρου διαφοράς ύψους, είναι:</a:t>
            </a:r>
          </a:p>
          <a:p>
            <a:pPr algn="ctr" eaLnBrk="1" hangingPunct="1">
              <a:lnSpc>
                <a:spcPct val="90000"/>
              </a:lnSpc>
              <a:buFontTx/>
              <a:buNone/>
            </a:pPr>
            <a:r>
              <a:rPr lang="en-US" sz="1900" b="1" dirty="0" smtClean="0">
                <a:solidFill>
                  <a:srgbClr val="00B050"/>
                </a:solidFill>
                <a:latin typeface="Arial" pitchFamily="34" charset="0"/>
              </a:rPr>
              <a:t>y</a:t>
            </a:r>
            <a:r>
              <a:rPr lang="el-GR" sz="1900" b="1" dirty="0" smtClean="0">
                <a:solidFill>
                  <a:srgbClr val="00B050"/>
                </a:solidFill>
                <a:latin typeface="Arial" pitchFamily="34" charset="0"/>
              </a:rPr>
              <a:t> = </a:t>
            </a:r>
            <a:r>
              <a:rPr lang="en-US" sz="1900" b="1" dirty="0" smtClean="0">
                <a:solidFill>
                  <a:srgbClr val="00B050"/>
                </a:solidFill>
                <a:latin typeface="Arial" pitchFamily="34" charset="0"/>
              </a:rPr>
              <a:t>-2,0434 – 5,24</a:t>
            </a:r>
            <a:r>
              <a:rPr lang="el-GR" sz="1900" b="1" dirty="0" smtClean="0">
                <a:solidFill>
                  <a:srgbClr val="00B050"/>
                </a:solidFill>
                <a:latin typeface="Arial" pitchFamily="34" charset="0"/>
              </a:rPr>
              <a:t> Χ</a:t>
            </a:r>
            <a:r>
              <a:rPr lang="el-GR" sz="1900" b="1" baseline="-25000" dirty="0" smtClean="0">
                <a:solidFill>
                  <a:srgbClr val="00B050"/>
                </a:solidFill>
                <a:latin typeface="Arial" pitchFamily="34" charset="0"/>
              </a:rPr>
              <a:t>1</a:t>
            </a:r>
            <a:r>
              <a:rPr lang="el-GR" sz="1900" b="1" dirty="0" smtClean="0">
                <a:solidFill>
                  <a:srgbClr val="00B050"/>
                </a:solidFill>
                <a:latin typeface="Arial" pitchFamily="34" charset="0"/>
              </a:rPr>
              <a:t> + </a:t>
            </a:r>
            <a:r>
              <a:rPr lang="en-US" sz="1900" b="1" dirty="0" smtClean="0">
                <a:solidFill>
                  <a:srgbClr val="00B050"/>
                </a:solidFill>
                <a:latin typeface="Arial" pitchFamily="34" charset="0"/>
              </a:rPr>
              <a:t>0,0053</a:t>
            </a:r>
            <a:r>
              <a:rPr lang="el-GR" sz="1900" b="1" dirty="0" smtClean="0">
                <a:solidFill>
                  <a:srgbClr val="00B050"/>
                </a:solidFill>
                <a:latin typeface="Arial" pitchFamily="34" charset="0"/>
              </a:rPr>
              <a:t> Χ</a:t>
            </a:r>
            <a:r>
              <a:rPr lang="el-GR" sz="1900" b="1" baseline="-25000" dirty="0" smtClean="0">
                <a:solidFill>
                  <a:srgbClr val="00B050"/>
                </a:solidFill>
                <a:latin typeface="Arial" pitchFamily="34" charset="0"/>
              </a:rPr>
              <a:t>2</a:t>
            </a:r>
            <a:r>
              <a:rPr lang="el-GR" sz="1900" b="1" dirty="0" smtClean="0">
                <a:solidFill>
                  <a:srgbClr val="00B050"/>
                </a:solidFill>
                <a:latin typeface="Arial" pitchFamily="34" charset="0"/>
              </a:rPr>
              <a:t> </a:t>
            </a:r>
            <a:r>
              <a:rPr lang="en-US" sz="1900" b="1" dirty="0" smtClean="0">
                <a:solidFill>
                  <a:srgbClr val="00B050"/>
                </a:solidFill>
                <a:latin typeface="Arial" pitchFamily="34" charset="0"/>
              </a:rPr>
              <a:t>–</a:t>
            </a:r>
            <a:r>
              <a:rPr lang="el-GR" sz="1900" b="1" dirty="0" smtClean="0">
                <a:solidFill>
                  <a:srgbClr val="00B050"/>
                </a:solidFill>
                <a:latin typeface="Arial" pitchFamily="34" charset="0"/>
              </a:rPr>
              <a:t> </a:t>
            </a:r>
            <a:r>
              <a:rPr lang="en-US" sz="1900" b="1" dirty="0" smtClean="0">
                <a:solidFill>
                  <a:srgbClr val="00B050"/>
                </a:solidFill>
                <a:latin typeface="Arial" pitchFamily="34" charset="0"/>
              </a:rPr>
              <a:t>6,650</a:t>
            </a:r>
            <a:r>
              <a:rPr lang="el-GR" sz="1900" b="1" dirty="0" smtClean="0">
                <a:solidFill>
                  <a:srgbClr val="00B050"/>
                </a:solidFill>
                <a:latin typeface="Arial" pitchFamily="34" charset="0"/>
              </a:rPr>
              <a:t> Χ</a:t>
            </a:r>
            <a:r>
              <a:rPr lang="el-GR" sz="1900" b="1" baseline="-25000" dirty="0" smtClean="0">
                <a:solidFill>
                  <a:srgbClr val="00B050"/>
                </a:solidFill>
                <a:latin typeface="Arial" pitchFamily="34" charset="0"/>
              </a:rPr>
              <a:t>3</a:t>
            </a:r>
            <a:r>
              <a:rPr lang="el-GR" sz="1900" b="1" dirty="0" smtClean="0">
                <a:solidFill>
                  <a:srgbClr val="00B050"/>
                </a:solidFill>
                <a:latin typeface="Arial" pitchFamily="34" charset="0"/>
              </a:rPr>
              <a:t> + </a:t>
            </a:r>
            <a:r>
              <a:rPr lang="en-US" sz="1900" b="1" dirty="0" smtClean="0">
                <a:solidFill>
                  <a:srgbClr val="00B050"/>
                </a:solidFill>
                <a:latin typeface="Arial" pitchFamily="34" charset="0"/>
              </a:rPr>
              <a:t>4,4009</a:t>
            </a:r>
            <a:r>
              <a:rPr lang="el-GR" sz="1900" b="1" dirty="0" smtClean="0">
                <a:solidFill>
                  <a:srgbClr val="00B050"/>
                </a:solidFill>
                <a:latin typeface="Arial" pitchFamily="34" charset="0"/>
              </a:rPr>
              <a:t> Χ</a:t>
            </a:r>
            <a:r>
              <a:rPr lang="el-GR" sz="1900" b="1" baseline="-25000" dirty="0" smtClean="0">
                <a:solidFill>
                  <a:srgbClr val="00B050"/>
                </a:solidFill>
                <a:latin typeface="Arial" pitchFamily="34" charset="0"/>
              </a:rPr>
              <a:t>4</a:t>
            </a:r>
            <a:r>
              <a:rPr lang="el-GR" sz="1900" b="1" dirty="0" smtClean="0">
                <a:solidFill>
                  <a:srgbClr val="00B050"/>
                </a:solidFill>
                <a:latin typeface="Arial" pitchFamily="34" charset="0"/>
              </a:rPr>
              <a:t> </a:t>
            </a:r>
            <a:r>
              <a:rPr lang="en-US" sz="1900" b="1" dirty="0" smtClean="0">
                <a:solidFill>
                  <a:srgbClr val="00B050"/>
                </a:solidFill>
                <a:latin typeface="Arial" pitchFamily="34" charset="0"/>
              </a:rPr>
              <a:t>–</a:t>
            </a:r>
            <a:r>
              <a:rPr lang="el-GR" sz="1900" b="1" dirty="0" smtClean="0">
                <a:solidFill>
                  <a:srgbClr val="00B050"/>
                </a:solidFill>
                <a:latin typeface="Arial" pitchFamily="34" charset="0"/>
              </a:rPr>
              <a:t> </a:t>
            </a:r>
            <a:r>
              <a:rPr lang="en-US" sz="1900" b="1" dirty="0" smtClean="0">
                <a:solidFill>
                  <a:srgbClr val="00B050"/>
                </a:solidFill>
                <a:latin typeface="Arial" pitchFamily="34" charset="0"/>
              </a:rPr>
              <a:t>0,0791</a:t>
            </a:r>
            <a:r>
              <a:rPr lang="el-GR" sz="1900" b="1" dirty="0" smtClean="0">
                <a:solidFill>
                  <a:srgbClr val="00B050"/>
                </a:solidFill>
                <a:latin typeface="Arial" pitchFamily="34" charset="0"/>
              </a:rPr>
              <a:t> Χ</a:t>
            </a:r>
            <a:r>
              <a:rPr lang="el-GR" sz="1900" b="1" baseline="-25000" dirty="0" smtClean="0">
                <a:solidFill>
                  <a:srgbClr val="00B050"/>
                </a:solidFill>
                <a:latin typeface="Arial" pitchFamily="34" charset="0"/>
              </a:rPr>
              <a:t>5</a:t>
            </a:r>
            <a:r>
              <a:rPr lang="en-US" sz="1900" b="1" dirty="0" smtClean="0">
                <a:solidFill>
                  <a:srgbClr val="00B050"/>
                </a:solidFill>
                <a:latin typeface="Arial" pitchFamily="34" charset="0"/>
              </a:rPr>
              <a:t> – 0,1020 X</a:t>
            </a:r>
            <a:r>
              <a:rPr lang="en-US" sz="1900" b="1" baseline="-25000" dirty="0" smtClean="0">
                <a:solidFill>
                  <a:srgbClr val="00B050"/>
                </a:solidFill>
                <a:latin typeface="Arial" pitchFamily="34" charset="0"/>
              </a:rPr>
              <a:t>6</a:t>
            </a:r>
          </a:p>
          <a:p>
            <a:pPr eaLnBrk="1" hangingPunct="1">
              <a:lnSpc>
                <a:spcPct val="90000"/>
              </a:lnSpc>
            </a:pPr>
            <a:r>
              <a:rPr lang="en-US" sz="2100" dirty="0" smtClean="0">
                <a:latin typeface="Arial" pitchFamily="34" charset="0"/>
              </a:rPr>
              <a:t>H </a:t>
            </a:r>
            <a:r>
              <a:rPr lang="el-GR" sz="2100" dirty="0" smtClean="0">
                <a:latin typeface="Arial" pitchFamily="34" charset="0"/>
              </a:rPr>
              <a:t>μεταβλητή </a:t>
            </a:r>
            <a:r>
              <a:rPr lang="en-US" sz="2100" dirty="0" smtClean="0">
                <a:latin typeface="Arial" pitchFamily="34" charset="0"/>
              </a:rPr>
              <a:t>y </a:t>
            </a:r>
            <a:r>
              <a:rPr lang="el-GR" sz="2100" dirty="0" smtClean="0">
                <a:latin typeface="Arial" pitchFamily="34" charset="0"/>
              </a:rPr>
              <a:t>χρησιμοποιείται στον ακόλουθο τύπο για τον καθορισμό της πιθανότητας της μη συμμόρφωσης, </a:t>
            </a:r>
            <a:r>
              <a:rPr lang="en-US" sz="2100" dirty="0" smtClean="0">
                <a:latin typeface="Arial" pitchFamily="34" charset="0"/>
              </a:rPr>
              <a:t>P</a:t>
            </a:r>
            <a:r>
              <a:rPr lang="el-GR" sz="2100" dirty="0" smtClean="0">
                <a:latin typeface="Arial" pitchFamily="34" charset="0"/>
              </a:rPr>
              <a:t>:</a:t>
            </a:r>
            <a:endParaRPr lang="en-US" sz="2100" dirty="0" smtClean="0">
              <a:latin typeface="Arial" pitchFamily="34" charset="0"/>
            </a:endParaRPr>
          </a:p>
          <a:p>
            <a:pPr algn="ctr" eaLnBrk="1" hangingPunct="1">
              <a:lnSpc>
                <a:spcPct val="90000"/>
              </a:lnSpc>
              <a:buFontTx/>
              <a:buNone/>
            </a:pPr>
            <a:r>
              <a:rPr lang="en-US" sz="2100" b="1" dirty="0" smtClean="0">
                <a:solidFill>
                  <a:srgbClr val="C00000"/>
                </a:solidFill>
                <a:latin typeface="Arial" pitchFamily="34" charset="0"/>
              </a:rPr>
              <a:t>P = 1 / (1 + e</a:t>
            </a:r>
            <a:r>
              <a:rPr lang="en-US" sz="2100" b="1" baseline="30000" dirty="0" smtClean="0">
                <a:solidFill>
                  <a:srgbClr val="C00000"/>
                </a:solidFill>
                <a:latin typeface="Arial" pitchFamily="34" charset="0"/>
              </a:rPr>
              <a:t>-y</a:t>
            </a:r>
            <a:r>
              <a:rPr lang="en-US" sz="2100" b="1" dirty="0" smtClean="0">
                <a:solidFill>
                  <a:srgbClr val="C00000"/>
                </a:solidFill>
                <a:latin typeface="Arial" pitchFamily="34" charset="0"/>
              </a:rPr>
              <a:t>)</a:t>
            </a:r>
          </a:p>
          <a:p>
            <a:pPr eaLnBrk="1" hangingPunct="1">
              <a:lnSpc>
                <a:spcPct val="90000"/>
              </a:lnSpc>
            </a:pPr>
            <a:r>
              <a:rPr lang="el-GR" sz="2100" dirty="0" smtClean="0">
                <a:latin typeface="Arial" pitchFamily="34" charset="0"/>
              </a:rPr>
              <a:t>Όσο υψηλότερη είναι η αξία του </a:t>
            </a:r>
            <a:r>
              <a:rPr lang="en-US" sz="2100" dirty="0" smtClean="0">
                <a:latin typeface="Arial" pitchFamily="34" charset="0"/>
              </a:rPr>
              <a:t>y </a:t>
            </a:r>
            <a:r>
              <a:rPr lang="el-GR" sz="2100" dirty="0" smtClean="0">
                <a:latin typeface="Arial" pitchFamily="34" charset="0"/>
              </a:rPr>
              <a:t>τόσο υψηλότερη είναι η πιθανότητα μη συμμόρφωσης για ένα συγκεκριμένο δανειζόμενο. Αν </a:t>
            </a:r>
            <a:r>
              <a:rPr lang="en-US" sz="2100" dirty="0" smtClean="0">
                <a:latin typeface="Arial" pitchFamily="34" charset="0"/>
              </a:rPr>
              <a:t>P&gt;0,50</a:t>
            </a:r>
            <a:r>
              <a:rPr lang="el-GR" sz="2100" dirty="0" smtClean="0">
                <a:latin typeface="Arial" pitchFamily="34" charset="0"/>
              </a:rPr>
              <a:t>, αποδίδεται στην ομάδα μη συμμόρφωσης.</a:t>
            </a:r>
          </a:p>
        </p:txBody>
      </p:sp>
    </p:spTree>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850" y="0"/>
            <a:ext cx="8569325" cy="476250"/>
          </a:xfrm>
        </p:spPr>
        <p:txBody>
          <a:bodyPr/>
          <a:lstStyle/>
          <a:p>
            <a:pPr eaLnBrk="1" hangingPunct="1"/>
            <a:r>
              <a:rPr lang="en-GB" sz="2400" b="1" dirty="0" smtClean="0">
                <a:latin typeface="Arial" pitchFamily="34" charset="0"/>
              </a:rPr>
              <a:t>Προβλήματα με τα </a:t>
            </a:r>
            <a:r>
              <a:rPr lang="el-GR" sz="2400" b="1" dirty="0" smtClean="0">
                <a:latin typeface="Arial" pitchFamily="34" charset="0"/>
              </a:rPr>
              <a:t>γραμμικά μοντέλα διαχωρισμού</a:t>
            </a:r>
            <a:endParaRPr lang="en-GB" sz="2400" b="1" dirty="0" smtClean="0">
              <a:latin typeface="Arial" pitchFamily="34" charset="0"/>
            </a:endParaRPr>
          </a:p>
        </p:txBody>
      </p:sp>
      <p:sp>
        <p:nvSpPr>
          <p:cNvPr id="39939" name="Rectangle 3"/>
          <p:cNvSpPr>
            <a:spLocks noGrp="1" noChangeArrowheads="1"/>
          </p:cNvSpPr>
          <p:nvPr>
            <p:ph type="body" idx="1"/>
          </p:nvPr>
        </p:nvSpPr>
        <p:spPr>
          <a:xfrm>
            <a:off x="0" y="549275"/>
            <a:ext cx="9144000" cy="6308725"/>
          </a:xfrm>
        </p:spPr>
        <p:txBody>
          <a:bodyPr/>
          <a:lstStyle/>
          <a:p>
            <a:pPr algn="just" eaLnBrk="1" hangingPunct="1"/>
            <a:r>
              <a:rPr lang="el-GR" sz="2100" dirty="0" smtClean="0">
                <a:latin typeface="Arial" pitchFamily="34" charset="0"/>
              </a:rPr>
              <a:t>Το πρώτο πρόβλημα είναι ότι το μοντέλο αυτό διαχωρίζει τη συμπεριφορά των πελατών σε δύο ακραίες κατηγορίες: «καλά» και «κακά» δάνεια. Γνωρίζουμε όμως ότι ο </a:t>
            </a:r>
            <a:r>
              <a:rPr lang="el-GR" sz="2100" u="sng" dirty="0" smtClean="0">
                <a:solidFill>
                  <a:srgbClr val="C00000"/>
                </a:solidFill>
                <a:latin typeface="Arial" pitchFamily="34" charset="0"/>
              </a:rPr>
              <a:t>βαθμός αθέτησης της υποσχόμενης πληρωμής δεν είναι ο ίδιος</a:t>
            </a:r>
            <a:r>
              <a:rPr lang="el-GR" sz="2100" dirty="0" smtClean="0">
                <a:solidFill>
                  <a:srgbClr val="C00000"/>
                </a:solidFill>
                <a:latin typeface="Arial" pitchFamily="34" charset="0"/>
              </a:rPr>
              <a:t> </a:t>
            </a:r>
            <a:r>
              <a:rPr lang="el-GR" sz="2100" dirty="0" smtClean="0">
                <a:latin typeface="Arial" pitchFamily="34" charset="0"/>
              </a:rPr>
              <a:t>(μπορεί να μην πληρώνεται τόκος, κεφάλαιο, ή όλη η δόση).</a:t>
            </a:r>
          </a:p>
          <a:p>
            <a:pPr algn="just" eaLnBrk="1" hangingPunct="1"/>
            <a:r>
              <a:rPr lang="el-GR" sz="2100" dirty="0" smtClean="0">
                <a:latin typeface="Arial" pitchFamily="34" charset="0"/>
              </a:rPr>
              <a:t>Το δεύτερο πρόβλημα είναι ότι δεν υπάρχει κάποιος προφανής </a:t>
            </a:r>
            <a:r>
              <a:rPr lang="el-GR" sz="2100" u="sng" dirty="0" smtClean="0">
                <a:solidFill>
                  <a:srgbClr val="006600"/>
                </a:solidFill>
                <a:latin typeface="Arial" pitchFamily="34" charset="0"/>
              </a:rPr>
              <a:t>οικονομικός λόγος να αναμένουμε οι συντελεστές των μοντέλων να είναι σταθεροί διαχρονικά</a:t>
            </a:r>
            <a:r>
              <a:rPr lang="el-GR" sz="2100" dirty="0" smtClean="0">
                <a:solidFill>
                  <a:srgbClr val="006600"/>
                </a:solidFill>
                <a:latin typeface="Arial" pitchFamily="34" charset="0"/>
              </a:rPr>
              <a:t>. </a:t>
            </a:r>
            <a:r>
              <a:rPr lang="el-GR" sz="2100" dirty="0" smtClean="0">
                <a:latin typeface="Arial" pitchFamily="34" charset="0"/>
              </a:rPr>
              <a:t>Ειδικότερα, εξαιτίας αλλαγών στο ευρύτερο οικονομικό περιβάλλον, μπορεί να υπάρξουν αλλαγές στην αξία των μεταβλητών. Επίσης το μοντέλο θεωρεί ότι οι </a:t>
            </a:r>
            <a:r>
              <a:rPr lang="el-GR" sz="2100" u="sng" dirty="0" smtClean="0">
                <a:solidFill>
                  <a:srgbClr val="800080"/>
                </a:solidFill>
                <a:latin typeface="Arial" pitchFamily="34" charset="0"/>
              </a:rPr>
              <a:t>μεταβλητές είναι ανεξάρτητες μεταξύ τους, κάτι το οποίο μπορεί να μην υφίσταται</a:t>
            </a:r>
            <a:r>
              <a:rPr lang="el-GR" sz="2100" dirty="0" smtClean="0">
                <a:solidFill>
                  <a:srgbClr val="800080"/>
                </a:solidFill>
                <a:latin typeface="Arial" pitchFamily="34" charset="0"/>
              </a:rPr>
              <a:t>. </a:t>
            </a:r>
          </a:p>
          <a:p>
            <a:pPr algn="just" eaLnBrk="1" hangingPunct="1"/>
            <a:r>
              <a:rPr lang="el-GR" sz="2100" dirty="0" smtClean="0">
                <a:latin typeface="Arial" pitchFamily="34" charset="0"/>
              </a:rPr>
              <a:t>Το τρίτο πρόβλημα είναι ότι </a:t>
            </a:r>
            <a:r>
              <a:rPr lang="el-GR" sz="2100" u="sng" dirty="0" smtClean="0">
                <a:solidFill>
                  <a:srgbClr val="0070C0"/>
                </a:solidFill>
                <a:latin typeface="Arial" pitchFamily="34" charset="0"/>
              </a:rPr>
              <a:t>αγνοεί κάποιες σημαντικές, αλλά δύσκολες στον προσδιορισμό, μεταβλητές, που μπορεί να παίζουν κάποιο σημαντικό ρόλο στην απόφαση για χορήγηση του δανείου</a:t>
            </a:r>
            <a:r>
              <a:rPr lang="el-GR" sz="2100" dirty="0" smtClean="0">
                <a:solidFill>
                  <a:srgbClr val="0070C0"/>
                </a:solidFill>
                <a:latin typeface="Arial" pitchFamily="34" charset="0"/>
              </a:rPr>
              <a:t> </a:t>
            </a:r>
            <a:r>
              <a:rPr lang="el-GR" sz="2100" dirty="0" smtClean="0">
                <a:latin typeface="Arial" pitchFamily="34" charset="0"/>
              </a:rPr>
              <a:t>(π.χ. φήμη και μακροπρόθεσμες σχέσεις πιστωτή και πιστούχου). Επίσης σπάνια τα μοντέλα αξιοποιούν </a:t>
            </a:r>
            <a:r>
              <a:rPr lang="el-GR" sz="2100" u="sng" dirty="0" smtClean="0">
                <a:solidFill>
                  <a:srgbClr val="FF0000"/>
                </a:solidFill>
                <a:latin typeface="Arial" pitchFamily="34" charset="0"/>
              </a:rPr>
              <a:t>δημόσια διαθέσιμες πληροφορίες</a:t>
            </a:r>
            <a:r>
              <a:rPr lang="el-GR" sz="2100" dirty="0" smtClean="0">
                <a:latin typeface="Arial" pitchFamily="34" charset="0"/>
              </a:rPr>
              <a:t>, όπως π.χ. η τιμή των μετοχών ή των χρεογράφων της εταιρείας.</a:t>
            </a:r>
          </a:p>
        </p:txBody>
      </p:sp>
    </p:spTree>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964488" cy="576064"/>
          </a:xfrm>
        </p:spPr>
        <p:txBody>
          <a:bodyPr/>
          <a:lstStyle/>
          <a:p>
            <a:r>
              <a:rPr lang="el-GR" altLang="el-GR" b="1" dirty="0" smtClean="0"/>
              <a:t>ΤΟ ΜΟΝΤΕΛΟ ΤΟΥ </a:t>
            </a:r>
            <a:r>
              <a:rPr lang="en-US" altLang="el-GR" b="1" dirty="0" smtClean="0"/>
              <a:t>ALTMAN</a:t>
            </a:r>
            <a:endParaRPr lang="el-GR" dirty="0"/>
          </a:p>
        </p:txBody>
      </p:sp>
      <p:sp>
        <p:nvSpPr>
          <p:cNvPr id="3" name="2 - Θέση περιεχομένου"/>
          <p:cNvSpPr>
            <a:spLocks noGrp="1"/>
          </p:cNvSpPr>
          <p:nvPr>
            <p:ph idx="1"/>
          </p:nvPr>
        </p:nvSpPr>
        <p:spPr>
          <a:xfrm>
            <a:off x="0" y="836712"/>
            <a:ext cx="9144000" cy="6021288"/>
          </a:xfrm>
        </p:spPr>
        <p:txBody>
          <a:bodyPr/>
          <a:lstStyle/>
          <a:p>
            <a:pPr algn="just">
              <a:lnSpc>
                <a:spcPct val="80000"/>
              </a:lnSpc>
            </a:pPr>
            <a:r>
              <a:rPr lang="el-GR" altLang="el-GR" sz="3000" dirty="0" smtClean="0"/>
              <a:t>Ο </a:t>
            </a:r>
            <a:r>
              <a:rPr lang="en-US" altLang="el-GR" sz="3000" dirty="0" smtClean="0"/>
              <a:t>Altman</a:t>
            </a:r>
            <a:r>
              <a:rPr lang="el-GR" altLang="el-GR" sz="3000" dirty="0" smtClean="0"/>
              <a:t> χρησιμοποίησε (1960)   το γραμμικό μοντέλο πολυμεταβλητής διαφοροποίησης (</a:t>
            </a:r>
            <a:r>
              <a:rPr lang="en-US" altLang="el-GR" sz="3000" dirty="0" smtClean="0"/>
              <a:t>Z score model</a:t>
            </a:r>
            <a:r>
              <a:rPr lang="el-GR" altLang="el-GR" sz="3000" dirty="0" smtClean="0"/>
              <a:t>) για την κατάταξη των επιχειρήσεων και την εκτίμηση του κινδύνου πτώχευσης τους.</a:t>
            </a:r>
          </a:p>
          <a:p>
            <a:pPr algn="just">
              <a:lnSpc>
                <a:spcPct val="80000"/>
              </a:lnSpc>
              <a:buFontTx/>
              <a:buNone/>
            </a:pPr>
            <a:endParaRPr lang="el-GR" altLang="el-GR" sz="3000" dirty="0" smtClean="0"/>
          </a:p>
          <a:p>
            <a:pPr algn="just">
              <a:lnSpc>
                <a:spcPct val="80000"/>
              </a:lnSpc>
            </a:pPr>
            <a:r>
              <a:rPr lang="el-GR" altLang="el-GR" sz="3000" dirty="0" smtClean="0"/>
              <a:t>Με αυτή τη μέθοδο καθορίζεται μία γραμμική συνάρτηση των  χρηματοοικονομικών δεικτών των επιχειρήσεων, έτσι ώστε να επιτευχθεί ένας ικανοποιητικός διαχωρισμός ανάμεσα στις ομάδες που ορίζονται </a:t>
            </a:r>
            <a:r>
              <a:rPr lang="en-US" altLang="el-GR" sz="3000" dirty="0" smtClean="0"/>
              <a:t>a priori</a:t>
            </a:r>
            <a:r>
              <a:rPr lang="el-GR" altLang="el-GR" sz="3000" dirty="0" smtClean="0"/>
              <a:t> π.χ. πτωχευμένες – μη πτωχευμένες. Έτσι εκτιμώνται οι τιμές των συντελεστών μιας γραμμικής συνάρτησης της μορφής</a:t>
            </a:r>
            <a:r>
              <a:rPr lang="en-US" altLang="el-GR" sz="3000" dirty="0" smtClean="0"/>
              <a:t>:</a:t>
            </a:r>
          </a:p>
          <a:p>
            <a:pPr algn="just">
              <a:lnSpc>
                <a:spcPct val="80000"/>
              </a:lnSpc>
              <a:buFontTx/>
              <a:buNone/>
            </a:pPr>
            <a:r>
              <a:rPr lang="el-GR" altLang="el-GR" sz="3000" dirty="0" smtClean="0"/>
              <a:t>                      </a:t>
            </a:r>
            <a:r>
              <a:rPr lang="en-US" altLang="el-GR" sz="3000" dirty="0" smtClean="0"/>
              <a:t>Z = k</a:t>
            </a:r>
            <a:r>
              <a:rPr lang="en-US" altLang="el-GR" sz="3000" baseline="-25000" dirty="0" smtClean="0"/>
              <a:t>1</a:t>
            </a:r>
            <a:r>
              <a:rPr lang="en-US" altLang="el-GR" sz="3000" dirty="0" smtClean="0"/>
              <a:t>*x</a:t>
            </a:r>
            <a:r>
              <a:rPr lang="en-US" altLang="el-GR" sz="3000" baseline="-25000" dirty="0" smtClean="0"/>
              <a:t>1 </a:t>
            </a:r>
            <a:r>
              <a:rPr lang="en-US" altLang="el-GR" sz="3000" dirty="0" smtClean="0"/>
              <a:t>+ k</a:t>
            </a:r>
            <a:r>
              <a:rPr lang="en-US" altLang="el-GR" sz="3000" baseline="-25000" dirty="0" smtClean="0"/>
              <a:t>2</a:t>
            </a:r>
            <a:r>
              <a:rPr lang="en-US" altLang="el-GR" sz="3000" dirty="0" smtClean="0"/>
              <a:t>*x</a:t>
            </a:r>
            <a:r>
              <a:rPr lang="en-US" altLang="el-GR" sz="3000" baseline="-25000" dirty="0" smtClean="0"/>
              <a:t>2</a:t>
            </a:r>
            <a:r>
              <a:rPr lang="en-US" altLang="el-GR" sz="3000" dirty="0" smtClean="0"/>
              <a:t> + … +k</a:t>
            </a:r>
            <a:r>
              <a:rPr lang="en-US" altLang="el-GR" sz="3000" baseline="-25000" dirty="0" smtClean="0"/>
              <a:t>n</a:t>
            </a:r>
            <a:r>
              <a:rPr lang="en-US" altLang="el-GR" sz="3000" dirty="0" smtClean="0"/>
              <a:t> * x</a:t>
            </a:r>
            <a:r>
              <a:rPr lang="en-US" altLang="el-GR" sz="3000" baseline="-25000" dirty="0" smtClean="0"/>
              <a:t>n</a:t>
            </a:r>
            <a:r>
              <a:rPr lang="en-US" altLang="el-GR" sz="3000" dirty="0" smtClean="0"/>
              <a:t> </a:t>
            </a:r>
          </a:p>
          <a:p>
            <a:endParaRPr lang="el-GR" dirty="0"/>
          </a:p>
        </p:txBody>
      </p:sp>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altLang="el-GR" b="1" dirty="0" smtClean="0"/>
              <a:t>ΤΟ ΜΟΝΤΕΛΟ ΤΟΥ </a:t>
            </a:r>
            <a:r>
              <a:rPr lang="en-US" altLang="el-GR" b="1" dirty="0" smtClean="0"/>
              <a:t>E. ALTMAN</a:t>
            </a:r>
            <a:endParaRPr lang="el-GR" dirty="0"/>
          </a:p>
        </p:txBody>
      </p:sp>
      <p:sp>
        <p:nvSpPr>
          <p:cNvPr id="3" name="2 - Θέση περιεχομένου"/>
          <p:cNvSpPr>
            <a:spLocks noGrp="1"/>
          </p:cNvSpPr>
          <p:nvPr>
            <p:ph idx="1"/>
          </p:nvPr>
        </p:nvSpPr>
        <p:spPr>
          <a:xfrm>
            <a:off x="0" y="908720"/>
            <a:ext cx="9036496" cy="5949280"/>
          </a:xfrm>
        </p:spPr>
        <p:txBody>
          <a:bodyPr/>
          <a:lstStyle/>
          <a:p>
            <a:pPr algn="just">
              <a:lnSpc>
                <a:spcPct val="80000"/>
              </a:lnSpc>
              <a:buFontTx/>
              <a:buNone/>
            </a:pPr>
            <a:r>
              <a:rPr lang="en-US" altLang="el-GR" sz="2600" dirty="0" smtClean="0"/>
              <a:t>Z = k</a:t>
            </a:r>
            <a:r>
              <a:rPr lang="en-US" altLang="el-GR" sz="2600" baseline="-25000" dirty="0" smtClean="0"/>
              <a:t>1</a:t>
            </a:r>
            <a:r>
              <a:rPr lang="en-US" altLang="el-GR" sz="2600" dirty="0" smtClean="0"/>
              <a:t>*x</a:t>
            </a:r>
            <a:r>
              <a:rPr lang="en-US" altLang="el-GR" sz="2600" baseline="-25000" dirty="0" smtClean="0"/>
              <a:t>1 </a:t>
            </a:r>
            <a:r>
              <a:rPr lang="en-US" altLang="el-GR" sz="2600" dirty="0" smtClean="0"/>
              <a:t>+ k</a:t>
            </a:r>
            <a:r>
              <a:rPr lang="en-US" altLang="el-GR" sz="2600" baseline="-25000" dirty="0" smtClean="0"/>
              <a:t>2</a:t>
            </a:r>
            <a:r>
              <a:rPr lang="en-US" altLang="el-GR" sz="2600" dirty="0" smtClean="0"/>
              <a:t>*x</a:t>
            </a:r>
            <a:r>
              <a:rPr lang="en-US" altLang="el-GR" sz="2600" baseline="-25000" dirty="0" smtClean="0"/>
              <a:t>2</a:t>
            </a:r>
            <a:r>
              <a:rPr lang="en-US" altLang="el-GR" sz="2600" dirty="0" smtClean="0"/>
              <a:t> + … +k</a:t>
            </a:r>
            <a:r>
              <a:rPr lang="en-US" altLang="el-GR" sz="2600" baseline="-25000" dirty="0" smtClean="0"/>
              <a:t>n</a:t>
            </a:r>
            <a:r>
              <a:rPr lang="en-US" altLang="el-GR" sz="2600" dirty="0" smtClean="0"/>
              <a:t> * x</a:t>
            </a:r>
            <a:r>
              <a:rPr lang="en-US" altLang="el-GR" sz="2600" baseline="-25000" dirty="0" smtClean="0"/>
              <a:t>n</a:t>
            </a:r>
            <a:r>
              <a:rPr lang="en-US" altLang="el-GR" sz="2600" dirty="0" smtClean="0"/>
              <a:t> </a:t>
            </a:r>
          </a:p>
          <a:p>
            <a:pPr algn="just">
              <a:lnSpc>
                <a:spcPct val="80000"/>
              </a:lnSpc>
              <a:buFontTx/>
              <a:buNone/>
            </a:pPr>
            <a:r>
              <a:rPr lang="el-GR" altLang="el-GR" sz="2600" dirty="0" smtClean="0"/>
              <a:t>Όπου, </a:t>
            </a:r>
          </a:p>
          <a:p>
            <a:pPr algn="just">
              <a:lnSpc>
                <a:spcPct val="80000"/>
              </a:lnSpc>
              <a:buFontTx/>
              <a:buNone/>
            </a:pPr>
            <a:r>
              <a:rPr lang="en-US" altLang="el-GR" sz="2600" dirty="0" smtClean="0"/>
              <a:t>k</a:t>
            </a:r>
            <a:r>
              <a:rPr lang="en-US" altLang="el-GR" sz="2600" baseline="-25000" dirty="0" smtClean="0"/>
              <a:t>1</a:t>
            </a:r>
            <a:r>
              <a:rPr lang="en-US" altLang="el-GR" sz="2600" dirty="0" smtClean="0"/>
              <a:t>, k</a:t>
            </a:r>
            <a:r>
              <a:rPr lang="en-US" altLang="el-GR" sz="2600" baseline="-25000" dirty="0" smtClean="0"/>
              <a:t>2 …</a:t>
            </a:r>
            <a:r>
              <a:rPr lang="en-US" altLang="el-GR" sz="2600" dirty="0" smtClean="0"/>
              <a:t>k</a:t>
            </a:r>
            <a:r>
              <a:rPr lang="en-US" altLang="el-GR" sz="2600" baseline="-25000" dirty="0" smtClean="0"/>
              <a:t>n </a:t>
            </a:r>
            <a:r>
              <a:rPr lang="el-GR" altLang="el-GR" sz="2600" dirty="0" smtClean="0"/>
              <a:t>είναι οι συντελεστές διαφοροποίησης</a:t>
            </a:r>
          </a:p>
          <a:p>
            <a:pPr algn="just">
              <a:lnSpc>
                <a:spcPct val="80000"/>
              </a:lnSpc>
              <a:buFontTx/>
              <a:buNone/>
            </a:pPr>
            <a:r>
              <a:rPr lang="en-US" altLang="el-GR" sz="2600" dirty="0" smtClean="0"/>
              <a:t>x</a:t>
            </a:r>
            <a:r>
              <a:rPr lang="en-US" altLang="el-GR" sz="2600" baseline="-25000" dirty="0" smtClean="0"/>
              <a:t>1</a:t>
            </a:r>
            <a:r>
              <a:rPr lang="en-US" altLang="el-GR" sz="2600" dirty="0" smtClean="0"/>
              <a:t>, x</a:t>
            </a:r>
            <a:r>
              <a:rPr lang="en-US" altLang="el-GR" sz="2600" baseline="-25000" dirty="0" smtClean="0"/>
              <a:t>2 …</a:t>
            </a:r>
            <a:r>
              <a:rPr lang="en-US" altLang="el-GR" sz="2600" dirty="0" smtClean="0"/>
              <a:t>x</a:t>
            </a:r>
            <a:r>
              <a:rPr lang="en-US" altLang="el-GR" sz="2600" baseline="-25000" dirty="0" smtClean="0"/>
              <a:t>n </a:t>
            </a:r>
            <a:r>
              <a:rPr lang="el-GR" altLang="el-GR" sz="2600" dirty="0" smtClean="0"/>
              <a:t>είναι οι ανεξάρτητες μεταβλητές, δηλαδή οι χρηματοοικονομικοί δείκτες των επιχειρήσεων </a:t>
            </a:r>
          </a:p>
          <a:p>
            <a:pPr algn="just">
              <a:lnSpc>
                <a:spcPct val="80000"/>
              </a:lnSpc>
              <a:buFontTx/>
              <a:buNone/>
            </a:pPr>
            <a:r>
              <a:rPr lang="en-US" altLang="el-GR" sz="2600" b="1" dirty="0" smtClean="0"/>
              <a:t>Z</a:t>
            </a:r>
            <a:r>
              <a:rPr lang="en-US" altLang="el-GR" sz="2600" dirty="0" smtClean="0"/>
              <a:t> </a:t>
            </a:r>
            <a:r>
              <a:rPr lang="el-GR" altLang="el-GR" sz="2600" dirty="0" smtClean="0"/>
              <a:t>είναι το όριο διαφοροποίησης μεταξύ πτωχευμένων και μη πτωχευμένων επιχειρήσεων.</a:t>
            </a:r>
          </a:p>
          <a:p>
            <a:pPr algn="just">
              <a:lnSpc>
                <a:spcPct val="80000"/>
              </a:lnSpc>
              <a:buFontTx/>
              <a:buNone/>
            </a:pPr>
            <a:r>
              <a:rPr lang="el-GR" altLang="el-GR" sz="2600" b="1" dirty="0" smtClean="0"/>
              <a:t>Χ</a:t>
            </a:r>
            <a:r>
              <a:rPr lang="en-US" altLang="el-GR" sz="2600" b="1" baseline="-25000" dirty="0" smtClean="0"/>
              <a:t>1</a:t>
            </a:r>
            <a:r>
              <a:rPr lang="el-GR" altLang="el-GR" sz="2600" baseline="-25000" dirty="0" smtClean="0"/>
              <a:t> </a:t>
            </a:r>
            <a:r>
              <a:rPr lang="el-GR" altLang="el-GR" sz="2600" dirty="0" smtClean="0"/>
              <a:t>: είναι το Κεφάλαιο κίνησης (Κυκλοφορούν ενεργητικό μείον βραχυχρόνιες υποχρεώσεις) / Σύνολο Ενεργητικού</a:t>
            </a:r>
          </a:p>
          <a:p>
            <a:pPr algn="just">
              <a:lnSpc>
                <a:spcPct val="80000"/>
              </a:lnSpc>
              <a:buFontTx/>
              <a:buNone/>
            </a:pPr>
            <a:r>
              <a:rPr lang="el-GR" altLang="el-GR" sz="2600" b="1" dirty="0" smtClean="0"/>
              <a:t>Χ</a:t>
            </a:r>
            <a:r>
              <a:rPr lang="el-GR" altLang="el-GR" sz="2600" b="1" baseline="-25000" dirty="0" smtClean="0"/>
              <a:t>2</a:t>
            </a:r>
            <a:r>
              <a:rPr lang="el-GR" altLang="el-GR" sz="2600" baseline="-25000" dirty="0" smtClean="0"/>
              <a:t> </a:t>
            </a:r>
            <a:r>
              <a:rPr lang="el-GR" altLang="el-GR" sz="2600" dirty="0" smtClean="0"/>
              <a:t>: είναι τα Παρακρατηθέντα Κέρδη / Σύνολο Ενεργητικού</a:t>
            </a:r>
          </a:p>
          <a:p>
            <a:pPr algn="just">
              <a:lnSpc>
                <a:spcPct val="80000"/>
              </a:lnSpc>
              <a:buFontTx/>
              <a:buNone/>
            </a:pPr>
            <a:r>
              <a:rPr lang="el-GR" altLang="el-GR" sz="2600" b="1" dirty="0" smtClean="0"/>
              <a:t>Χ</a:t>
            </a:r>
            <a:r>
              <a:rPr lang="el-GR" altLang="el-GR" sz="2600" b="1" baseline="-25000" dirty="0" smtClean="0"/>
              <a:t>3</a:t>
            </a:r>
            <a:r>
              <a:rPr lang="el-GR" altLang="el-GR" sz="2600" baseline="-25000" dirty="0" smtClean="0"/>
              <a:t> </a:t>
            </a:r>
            <a:r>
              <a:rPr lang="el-GR" altLang="el-GR" sz="2600" dirty="0" smtClean="0"/>
              <a:t>: είναι τα Κέρδη προ φόρων και τόκων / Σύνολο Ενεργητικού</a:t>
            </a:r>
          </a:p>
          <a:p>
            <a:pPr algn="just">
              <a:lnSpc>
                <a:spcPct val="80000"/>
              </a:lnSpc>
              <a:buFontTx/>
              <a:buNone/>
            </a:pPr>
            <a:r>
              <a:rPr lang="el-GR" altLang="el-GR" sz="2600" b="1" dirty="0" smtClean="0"/>
              <a:t>Χ</a:t>
            </a:r>
            <a:r>
              <a:rPr lang="el-GR" altLang="el-GR" sz="2600" b="1" baseline="-25000" dirty="0" smtClean="0"/>
              <a:t>4</a:t>
            </a:r>
            <a:r>
              <a:rPr lang="el-GR" altLang="el-GR" sz="2600" baseline="-25000" dirty="0" smtClean="0"/>
              <a:t> </a:t>
            </a:r>
            <a:r>
              <a:rPr lang="el-GR" altLang="el-GR" sz="2600" dirty="0" smtClean="0"/>
              <a:t>: είναι η αγοραία αξία / Σύνολο Υποχρεώσεων</a:t>
            </a:r>
            <a:endParaRPr lang="el-GR" altLang="el-GR" sz="2600" baseline="-25000" dirty="0" smtClean="0"/>
          </a:p>
          <a:p>
            <a:pPr algn="just">
              <a:lnSpc>
                <a:spcPct val="80000"/>
              </a:lnSpc>
              <a:buFontTx/>
              <a:buNone/>
            </a:pPr>
            <a:r>
              <a:rPr lang="el-GR" altLang="el-GR" sz="2600" b="1" dirty="0" smtClean="0"/>
              <a:t>Χ</a:t>
            </a:r>
            <a:r>
              <a:rPr lang="el-GR" altLang="el-GR" sz="2600" b="1" baseline="-25000" dirty="0" smtClean="0"/>
              <a:t>5</a:t>
            </a:r>
            <a:r>
              <a:rPr lang="el-GR" altLang="el-GR" sz="2600" baseline="-25000" dirty="0" smtClean="0"/>
              <a:t> </a:t>
            </a:r>
            <a:r>
              <a:rPr lang="el-GR" altLang="el-GR" sz="2600" dirty="0" smtClean="0"/>
              <a:t>: είναι οι Πωλήσεις / Σύνολο Ενεργητικού</a:t>
            </a:r>
          </a:p>
          <a:p>
            <a:pPr algn="just"/>
            <a:endParaRPr lang="el-GR" sz="2600" dirty="0"/>
          </a:p>
        </p:txBody>
      </p:sp>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altLang="el-GR" b="1" dirty="0" smtClean="0"/>
              <a:t>ΤΟ ΜΟΝΤΕΛΟ ΤΟΥ </a:t>
            </a:r>
            <a:r>
              <a:rPr lang="en-US" altLang="el-GR" b="1" dirty="0" smtClean="0"/>
              <a:t>E. ALTMAN</a:t>
            </a:r>
            <a:endParaRPr lang="el-GR" dirty="0"/>
          </a:p>
        </p:txBody>
      </p:sp>
      <p:sp>
        <p:nvSpPr>
          <p:cNvPr id="3" name="2 - Θέση περιεχομένου"/>
          <p:cNvSpPr>
            <a:spLocks noGrp="1"/>
          </p:cNvSpPr>
          <p:nvPr>
            <p:ph idx="1"/>
          </p:nvPr>
        </p:nvSpPr>
        <p:spPr>
          <a:xfrm>
            <a:off x="0" y="692696"/>
            <a:ext cx="9144000" cy="6165304"/>
          </a:xfrm>
        </p:spPr>
        <p:txBody>
          <a:bodyPr/>
          <a:lstStyle/>
          <a:p>
            <a:pPr algn="just"/>
            <a:r>
              <a:rPr lang="el-GR" altLang="el-GR" sz="3000" dirty="0" smtClean="0"/>
              <a:t>Η </a:t>
            </a:r>
            <a:r>
              <a:rPr lang="el-GR" altLang="el-GR" sz="3000" b="1" dirty="0" smtClean="0"/>
              <a:t>γραμμική εξίσωση του </a:t>
            </a:r>
            <a:r>
              <a:rPr lang="en-US" altLang="el-GR" sz="3000" b="1" dirty="0" smtClean="0"/>
              <a:t>Altman</a:t>
            </a:r>
            <a:r>
              <a:rPr lang="el-GR" altLang="el-GR" sz="3000" dirty="0" smtClean="0"/>
              <a:t> (</a:t>
            </a:r>
            <a:r>
              <a:rPr lang="en-US" altLang="el-GR" sz="3000" dirty="0" smtClean="0"/>
              <a:t>z-score equation)</a:t>
            </a:r>
            <a:r>
              <a:rPr lang="el-GR" altLang="el-GR" sz="3000" dirty="0" smtClean="0"/>
              <a:t> είναι</a:t>
            </a:r>
            <a:r>
              <a:rPr lang="en-US" altLang="el-GR" sz="3000" dirty="0" smtClean="0"/>
              <a:t>:</a:t>
            </a:r>
          </a:p>
          <a:p>
            <a:pPr algn="just"/>
            <a:r>
              <a:rPr lang="en-US" altLang="el-GR" sz="3000" b="1" dirty="0" smtClean="0"/>
              <a:t>Z = </a:t>
            </a:r>
            <a:r>
              <a:rPr lang="el-GR" altLang="el-GR" sz="3000" b="1" dirty="0" smtClean="0"/>
              <a:t>1.2</a:t>
            </a:r>
            <a:r>
              <a:rPr lang="en-US" altLang="el-GR" sz="3000" b="1" dirty="0" smtClean="0"/>
              <a:t>*</a:t>
            </a:r>
            <a:r>
              <a:rPr lang="el-GR" altLang="el-GR" sz="3000" b="1" dirty="0" smtClean="0"/>
              <a:t>Χ</a:t>
            </a:r>
            <a:r>
              <a:rPr lang="en-US" altLang="el-GR" sz="3000" b="1" baseline="-25000" dirty="0" smtClean="0"/>
              <a:t>1</a:t>
            </a:r>
            <a:r>
              <a:rPr lang="en-US" altLang="el-GR" sz="3000" b="1" dirty="0" smtClean="0"/>
              <a:t> + </a:t>
            </a:r>
            <a:r>
              <a:rPr lang="el-GR" altLang="el-GR" sz="3000" b="1" dirty="0" smtClean="0"/>
              <a:t>1.4</a:t>
            </a:r>
            <a:r>
              <a:rPr lang="en-US" altLang="el-GR" sz="3000" b="1" dirty="0" smtClean="0"/>
              <a:t>*</a:t>
            </a:r>
            <a:r>
              <a:rPr lang="el-GR" altLang="el-GR" sz="3000" b="1" dirty="0" smtClean="0"/>
              <a:t> Χ</a:t>
            </a:r>
            <a:r>
              <a:rPr lang="el-GR" altLang="el-GR" sz="3000" b="1" baseline="-25000" dirty="0" smtClean="0"/>
              <a:t>2</a:t>
            </a:r>
            <a:r>
              <a:rPr lang="en-US" altLang="el-GR" sz="3000" b="1" dirty="0" smtClean="0"/>
              <a:t> +</a:t>
            </a:r>
            <a:r>
              <a:rPr lang="el-GR" altLang="el-GR" sz="3000" b="1" dirty="0" smtClean="0"/>
              <a:t> 3.3.</a:t>
            </a:r>
            <a:r>
              <a:rPr lang="en-US" altLang="el-GR" sz="3000" b="1" dirty="0" smtClean="0"/>
              <a:t>*</a:t>
            </a:r>
            <a:r>
              <a:rPr lang="el-GR" altLang="el-GR" sz="3000" b="1" dirty="0" smtClean="0"/>
              <a:t> Χ</a:t>
            </a:r>
            <a:r>
              <a:rPr lang="el-GR" altLang="el-GR" sz="3000" b="1" baseline="-25000" dirty="0" smtClean="0"/>
              <a:t>3</a:t>
            </a:r>
            <a:r>
              <a:rPr lang="en-US" altLang="el-GR" sz="3000" b="1" dirty="0" smtClean="0"/>
              <a:t> + 0.6*</a:t>
            </a:r>
            <a:r>
              <a:rPr lang="el-GR" altLang="el-GR" sz="3000" b="1" dirty="0" smtClean="0"/>
              <a:t> Χ</a:t>
            </a:r>
            <a:r>
              <a:rPr lang="el-GR" altLang="el-GR" sz="3000" b="1" baseline="-25000" dirty="0" smtClean="0"/>
              <a:t>4</a:t>
            </a:r>
            <a:r>
              <a:rPr lang="en-US" altLang="el-GR" sz="3000" b="1" dirty="0" smtClean="0"/>
              <a:t> + </a:t>
            </a:r>
            <a:r>
              <a:rPr lang="el-GR" altLang="el-GR" sz="3000" b="1" dirty="0" smtClean="0"/>
              <a:t>1.</a:t>
            </a:r>
            <a:r>
              <a:rPr lang="en-US" altLang="el-GR" sz="3000" b="1" dirty="0" smtClean="0"/>
              <a:t>0*</a:t>
            </a:r>
            <a:r>
              <a:rPr lang="el-GR" altLang="el-GR" sz="3000" b="1" dirty="0" smtClean="0"/>
              <a:t> Χ</a:t>
            </a:r>
            <a:r>
              <a:rPr lang="el-GR" altLang="el-GR" sz="3000" b="1" baseline="-25000" dirty="0" smtClean="0"/>
              <a:t>5</a:t>
            </a:r>
            <a:r>
              <a:rPr lang="en-US" altLang="el-GR" sz="3000" b="1" dirty="0" smtClean="0"/>
              <a:t> </a:t>
            </a:r>
            <a:endParaRPr lang="el-GR" altLang="el-GR" sz="3000" b="1" dirty="0" smtClean="0"/>
          </a:p>
          <a:p>
            <a:pPr algn="just"/>
            <a:r>
              <a:rPr lang="el-GR" altLang="el-GR" sz="3000" dirty="0" smtClean="0"/>
              <a:t>Εάν Ζ</a:t>
            </a:r>
            <a:r>
              <a:rPr lang="en-US" altLang="el-GR" sz="3000" dirty="0" smtClean="0"/>
              <a:t>&lt;</a:t>
            </a:r>
            <a:r>
              <a:rPr lang="el-GR" altLang="el-GR" sz="3000" dirty="0" smtClean="0"/>
              <a:t>2,675 τότε η εταιρεία έχει πιθανότητες 95% να πτωχεύσει σε ένα έτος (</a:t>
            </a:r>
            <a:r>
              <a:rPr lang="en-US" altLang="el-GR" sz="3000" dirty="0" smtClean="0"/>
              <a:t>Problem Area)</a:t>
            </a:r>
            <a:r>
              <a:rPr lang="el-GR" altLang="el-GR" sz="3000" dirty="0" smtClean="0"/>
              <a:t>.</a:t>
            </a:r>
          </a:p>
          <a:p>
            <a:pPr algn="just"/>
            <a:r>
              <a:rPr lang="el-GR" altLang="el-GR" sz="3000" dirty="0" smtClean="0"/>
              <a:t>Εάν Ζ&gt;2,675 τότε η εταιρεία δεν αντιμετωπίζει προβλήματα</a:t>
            </a:r>
            <a:r>
              <a:rPr lang="en-US" altLang="el-GR" sz="3000" dirty="0" smtClean="0"/>
              <a:t> (Healthy Area)</a:t>
            </a:r>
            <a:r>
              <a:rPr lang="el-GR" altLang="el-GR" sz="3000" dirty="0" smtClean="0"/>
              <a:t>.</a:t>
            </a:r>
          </a:p>
          <a:p>
            <a:pPr algn="just"/>
            <a:r>
              <a:rPr lang="el-GR" altLang="el-GR" sz="3000" dirty="0" smtClean="0"/>
              <a:t>Εάν 1,81&lt;</a:t>
            </a:r>
            <a:r>
              <a:rPr lang="en-US" altLang="el-GR" sz="3000" dirty="0" smtClean="0"/>
              <a:t>Z&lt;</a:t>
            </a:r>
            <a:r>
              <a:rPr lang="el-GR" altLang="el-GR" sz="3000" dirty="0" smtClean="0"/>
              <a:t>2,99 τότε η εταιρεία βρίσκεται στην «γκρίζα ζώνη».</a:t>
            </a:r>
          </a:p>
          <a:p>
            <a:pPr algn="just"/>
            <a:r>
              <a:rPr lang="el-GR" altLang="el-GR" sz="3000" dirty="0" smtClean="0"/>
              <a:t>Εάν </a:t>
            </a:r>
            <a:r>
              <a:rPr lang="en-US" altLang="el-GR" sz="3000" dirty="0" smtClean="0"/>
              <a:t>Z</a:t>
            </a:r>
            <a:r>
              <a:rPr lang="el-GR" altLang="el-GR" sz="3000" dirty="0" smtClean="0"/>
              <a:t> </a:t>
            </a:r>
            <a:r>
              <a:rPr lang="en-US" altLang="el-GR" sz="3000" dirty="0" smtClean="0"/>
              <a:t>&lt;</a:t>
            </a:r>
            <a:r>
              <a:rPr lang="el-GR" altLang="el-GR" sz="3000" dirty="0" smtClean="0"/>
              <a:t> 1,81</a:t>
            </a:r>
            <a:r>
              <a:rPr lang="en-US" altLang="el-GR" sz="3000" dirty="0" smtClean="0"/>
              <a:t> </a:t>
            </a:r>
            <a:r>
              <a:rPr lang="el-GR" altLang="el-GR" sz="3000" dirty="0" smtClean="0"/>
              <a:t>ή Ζ=1,81 τότε η εταιρεία θα πτωχεύσει.</a:t>
            </a:r>
          </a:p>
          <a:p>
            <a:pPr algn="just"/>
            <a:r>
              <a:rPr lang="el-GR" altLang="el-GR" sz="3000" dirty="0" smtClean="0"/>
              <a:t>Εάν </a:t>
            </a:r>
            <a:r>
              <a:rPr lang="en-US" altLang="el-GR" sz="3000" dirty="0" smtClean="0"/>
              <a:t>Z</a:t>
            </a:r>
            <a:r>
              <a:rPr lang="el-GR" altLang="el-GR" sz="3000" dirty="0" smtClean="0"/>
              <a:t>=2,99 ή Ζ &gt; 2,99 τότε η εταιρεία είναι υγιής.</a:t>
            </a:r>
            <a:endParaRPr lang="el-GR" sz="3000" dirty="0"/>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1052736"/>
          </a:xfrm>
        </p:spPr>
        <p:txBody>
          <a:bodyPr/>
          <a:lstStyle/>
          <a:p>
            <a:pPr eaLnBrk="1" hangingPunct="1"/>
            <a:r>
              <a:rPr lang="el-GR" sz="3200" b="1" dirty="0" smtClean="0"/>
              <a:t/>
            </a:r>
            <a:br>
              <a:rPr lang="el-GR" sz="3200" b="1" dirty="0" smtClean="0"/>
            </a:br>
            <a:r>
              <a:rPr lang="el-GR" sz="2800" b="1" dirty="0" smtClean="0"/>
              <a:t>ΑΥΣΤΗΡΟ 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2163" name="Rectangle 3"/>
          <p:cNvSpPr>
            <a:spLocks noGrp="1" noChangeArrowheads="1"/>
          </p:cNvSpPr>
          <p:nvPr>
            <p:ph type="body" idx="1"/>
          </p:nvPr>
        </p:nvSpPr>
        <p:spPr>
          <a:xfrm>
            <a:off x="0" y="1412776"/>
            <a:ext cx="9144000" cy="5445224"/>
          </a:xfrm>
        </p:spPr>
        <p:txBody>
          <a:bodyPr/>
          <a:lstStyle/>
          <a:p>
            <a:pPr algn="just" eaLnBrk="1" hangingPunct="1"/>
            <a:r>
              <a:rPr lang="el-GR" dirty="0" smtClean="0"/>
              <a:t>Τ</a:t>
            </a:r>
            <a:r>
              <a:rPr lang="en-US" dirty="0" smtClean="0"/>
              <a:t>o</a:t>
            </a:r>
            <a:r>
              <a:rPr lang="el-GR" dirty="0" smtClean="0"/>
              <a:t> μοντέλο </a:t>
            </a:r>
            <a:r>
              <a:rPr lang="en-US" dirty="0" smtClean="0"/>
              <a:t>Z</a:t>
            </a:r>
            <a:r>
              <a:rPr lang="el-GR" dirty="0" smtClean="0"/>
              <a:t>-</a:t>
            </a:r>
            <a:r>
              <a:rPr lang="en-US" dirty="0" smtClean="0"/>
              <a:t>Score for Bankruptcy </a:t>
            </a:r>
            <a:r>
              <a:rPr lang="el-GR" dirty="0" smtClean="0"/>
              <a:t>του </a:t>
            </a:r>
            <a:r>
              <a:rPr lang="en-US" dirty="0" smtClean="0"/>
              <a:t>Altman</a:t>
            </a:r>
            <a:r>
              <a:rPr lang="el-GR" dirty="0" smtClean="0"/>
              <a:t> βασίζεται σε μια προσέγγιση πολλών μεταβλητών που στηρίζεται κυρίως στις αξίες της λογιστικής ανάλυσης.</a:t>
            </a:r>
          </a:p>
          <a:p>
            <a:pPr algn="just" eaLnBrk="1" hangingPunct="1"/>
            <a:r>
              <a:rPr lang="el-GR" b="1" dirty="0" smtClean="0"/>
              <a:t>Ζ &lt; 1,20:</a:t>
            </a:r>
            <a:r>
              <a:rPr lang="el-GR" dirty="0" smtClean="0"/>
              <a:t> </a:t>
            </a:r>
            <a:r>
              <a:rPr lang="en-US" dirty="0" smtClean="0"/>
              <a:t>Problem Area </a:t>
            </a:r>
            <a:r>
              <a:rPr lang="el-GR" dirty="0" smtClean="0"/>
              <a:t>- Απόρριψη </a:t>
            </a:r>
          </a:p>
          <a:p>
            <a:pPr algn="just" eaLnBrk="1" hangingPunct="1"/>
            <a:r>
              <a:rPr lang="el-GR" b="1" dirty="0" smtClean="0"/>
              <a:t>Ζ = 1,20 έως 2,90:</a:t>
            </a:r>
            <a:r>
              <a:rPr lang="el-GR" dirty="0" smtClean="0"/>
              <a:t> </a:t>
            </a:r>
            <a:r>
              <a:rPr lang="en-US" dirty="0" smtClean="0"/>
              <a:t>Gray Area</a:t>
            </a:r>
            <a:r>
              <a:rPr lang="el-GR" dirty="0" smtClean="0"/>
              <a:t> - Χρηματοδότηση με εγγυήσεις</a:t>
            </a:r>
          </a:p>
          <a:p>
            <a:pPr algn="just" eaLnBrk="1" hangingPunct="1"/>
            <a:r>
              <a:rPr lang="el-GR" b="1" dirty="0" smtClean="0"/>
              <a:t>Ζ &gt; 2,90:</a:t>
            </a:r>
            <a:r>
              <a:rPr lang="el-GR" dirty="0" smtClean="0"/>
              <a:t> </a:t>
            </a:r>
            <a:r>
              <a:rPr lang="en-US" dirty="0" smtClean="0"/>
              <a:t>Healthy Area</a:t>
            </a:r>
            <a:r>
              <a:rPr lang="el-GR" dirty="0" smtClean="0"/>
              <a:t> - Πλήρη Χρηματοδότηση</a:t>
            </a:r>
          </a:p>
        </p:txBody>
      </p:sp>
    </p:spTree>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980728"/>
          </a:xfrm>
        </p:spPr>
        <p:txBody>
          <a:bodyPr/>
          <a:lstStyle/>
          <a:p>
            <a:pPr eaLnBrk="1" hangingPunct="1"/>
            <a:r>
              <a:rPr lang="el-GR" sz="3200" b="1" dirty="0" smtClean="0"/>
              <a:t/>
            </a:r>
            <a:br>
              <a:rPr lang="el-GR" sz="3200" b="1" dirty="0" smtClean="0"/>
            </a:br>
            <a:r>
              <a:rPr lang="el-GR" sz="2800" b="1" dirty="0" smtClean="0"/>
              <a:t>ΑΥΣΤΗΡΟ 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3187" name="Rectangle 3"/>
          <p:cNvSpPr>
            <a:spLocks noGrp="1" noChangeArrowheads="1"/>
          </p:cNvSpPr>
          <p:nvPr>
            <p:ph type="body" idx="1"/>
          </p:nvPr>
        </p:nvSpPr>
        <p:spPr>
          <a:xfrm>
            <a:off x="0" y="1556792"/>
            <a:ext cx="9144000" cy="5301208"/>
          </a:xfrm>
        </p:spPr>
        <p:txBody>
          <a:bodyPr/>
          <a:lstStyle/>
          <a:p>
            <a:pPr algn="ctr" eaLnBrk="1" hangingPunct="1">
              <a:buFontTx/>
              <a:buNone/>
            </a:pPr>
            <a:r>
              <a:rPr lang="en-US" b="1" dirty="0" smtClean="0"/>
              <a:t>Z</a:t>
            </a:r>
            <a:r>
              <a:rPr lang="el-GR" b="1" dirty="0" smtClean="0"/>
              <a:t>=0,717</a:t>
            </a:r>
            <a:r>
              <a:rPr lang="en-US" b="1" dirty="0" smtClean="0"/>
              <a:t>X</a:t>
            </a:r>
            <a:r>
              <a:rPr lang="el-GR" b="1" baseline="-25000" dirty="0" smtClean="0"/>
              <a:t>1</a:t>
            </a:r>
            <a:r>
              <a:rPr lang="el-GR" b="1" dirty="0" smtClean="0"/>
              <a:t>+0,847</a:t>
            </a:r>
            <a:r>
              <a:rPr lang="en-US" b="1" dirty="0" smtClean="0"/>
              <a:t>X</a:t>
            </a:r>
            <a:r>
              <a:rPr lang="el-GR" b="1" baseline="-25000" dirty="0" smtClean="0"/>
              <a:t>2</a:t>
            </a:r>
            <a:r>
              <a:rPr lang="el-GR" b="1" dirty="0" smtClean="0"/>
              <a:t>+3,107</a:t>
            </a:r>
            <a:r>
              <a:rPr lang="en-US" b="1" dirty="0" smtClean="0"/>
              <a:t>X</a:t>
            </a:r>
            <a:r>
              <a:rPr lang="el-GR" b="1" baseline="-25000" dirty="0" smtClean="0"/>
              <a:t>3</a:t>
            </a:r>
            <a:r>
              <a:rPr lang="el-GR" b="1" dirty="0" smtClean="0"/>
              <a:t>+0,420</a:t>
            </a:r>
            <a:r>
              <a:rPr lang="en-US" b="1" dirty="0" smtClean="0"/>
              <a:t>X</a:t>
            </a:r>
            <a:r>
              <a:rPr lang="el-GR" b="1" baseline="-25000" dirty="0" smtClean="0"/>
              <a:t>4</a:t>
            </a:r>
            <a:r>
              <a:rPr lang="el-GR" b="1" dirty="0" smtClean="0"/>
              <a:t>+0.998</a:t>
            </a:r>
            <a:r>
              <a:rPr lang="en-US" b="1" dirty="0" smtClean="0"/>
              <a:t>X</a:t>
            </a:r>
            <a:r>
              <a:rPr lang="el-GR" b="1" baseline="-25000" dirty="0" smtClean="0"/>
              <a:t>5</a:t>
            </a:r>
          </a:p>
          <a:p>
            <a:pPr algn="just" eaLnBrk="1" hangingPunct="1">
              <a:buFontTx/>
              <a:buNone/>
            </a:pPr>
            <a:r>
              <a:rPr lang="en-US" b="1" dirty="0" smtClean="0"/>
              <a:t>X</a:t>
            </a:r>
            <a:r>
              <a:rPr lang="el-GR" b="1" baseline="-25000" dirty="0" smtClean="0"/>
              <a:t>1</a:t>
            </a:r>
            <a:r>
              <a:rPr lang="el-GR" b="1" dirty="0" smtClean="0"/>
              <a:t>:</a:t>
            </a:r>
            <a:r>
              <a:rPr lang="el-GR" dirty="0" smtClean="0"/>
              <a:t> Κεφάλαιο Κίνησης προς το Σύνολο Ενεργητικού (</a:t>
            </a:r>
            <a:r>
              <a:rPr lang="en-US" dirty="0" smtClean="0"/>
              <a:t>WC</a:t>
            </a:r>
            <a:r>
              <a:rPr lang="el-GR" dirty="0" smtClean="0"/>
              <a:t>/</a:t>
            </a:r>
            <a:r>
              <a:rPr lang="en-US" dirty="0" smtClean="0"/>
              <a:t>TA</a:t>
            </a:r>
            <a:r>
              <a:rPr lang="el-GR" dirty="0" smtClean="0"/>
              <a:t>). </a:t>
            </a:r>
          </a:p>
          <a:p>
            <a:pPr algn="just" eaLnBrk="1" hangingPunct="1">
              <a:buFontTx/>
              <a:buNone/>
            </a:pPr>
            <a:r>
              <a:rPr lang="el-GR" b="1" dirty="0" smtClean="0"/>
              <a:t>Χ</a:t>
            </a:r>
            <a:r>
              <a:rPr lang="el-GR" b="1" baseline="-25000" dirty="0" smtClean="0"/>
              <a:t>2</a:t>
            </a:r>
            <a:r>
              <a:rPr lang="el-GR" b="1" dirty="0" smtClean="0"/>
              <a:t>:</a:t>
            </a:r>
            <a:r>
              <a:rPr lang="el-GR" dirty="0" smtClean="0"/>
              <a:t> Κέρδη προς Διάθεση προς το Σύνολο ενεργητικού (</a:t>
            </a:r>
            <a:r>
              <a:rPr lang="en-US" dirty="0" smtClean="0"/>
              <a:t>RE</a:t>
            </a:r>
            <a:r>
              <a:rPr lang="el-GR" dirty="0" smtClean="0"/>
              <a:t>/</a:t>
            </a:r>
            <a:r>
              <a:rPr lang="en-US" dirty="0" smtClean="0"/>
              <a:t>TA</a:t>
            </a:r>
            <a:r>
              <a:rPr lang="el-GR" dirty="0" smtClean="0"/>
              <a:t>).</a:t>
            </a:r>
          </a:p>
          <a:p>
            <a:pPr algn="just" eaLnBrk="1" hangingPunct="1">
              <a:buFontTx/>
              <a:buNone/>
            </a:pPr>
            <a:r>
              <a:rPr lang="el-GR" b="1" dirty="0" smtClean="0"/>
              <a:t>Χ</a:t>
            </a:r>
            <a:r>
              <a:rPr lang="el-GR" b="1" baseline="-25000" dirty="0" smtClean="0"/>
              <a:t>3</a:t>
            </a:r>
            <a:r>
              <a:rPr lang="el-GR" b="1" dirty="0" smtClean="0"/>
              <a:t>:</a:t>
            </a:r>
            <a:r>
              <a:rPr lang="el-GR" dirty="0" smtClean="0"/>
              <a:t> Κέρδη πριν από τους τόκους και τους φόρους προς το Σύνολο Ενεργητικού (</a:t>
            </a:r>
            <a:r>
              <a:rPr lang="en-US" dirty="0" smtClean="0"/>
              <a:t>EBIT</a:t>
            </a:r>
            <a:r>
              <a:rPr lang="el-GR" dirty="0" smtClean="0"/>
              <a:t>/</a:t>
            </a:r>
            <a:r>
              <a:rPr lang="en-US" dirty="0" smtClean="0"/>
              <a:t>TA</a:t>
            </a:r>
            <a:r>
              <a:rPr lang="el-GR" dirty="0" smtClean="0"/>
              <a:t>).</a:t>
            </a:r>
          </a:p>
          <a:p>
            <a:pPr algn="just" eaLnBrk="1" hangingPunct="1">
              <a:buFontTx/>
              <a:buNone/>
            </a:pPr>
            <a:r>
              <a:rPr lang="el-GR" b="1" dirty="0" smtClean="0"/>
              <a:t>Χ</a:t>
            </a:r>
            <a:r>
              <a:rPr lang="el-GR" b="1" baseline="-25000" dirty="0" smtClean="0"/>
              <a:t>4</a:t>
            </a:r>
            <a:r>
              <a:rPr lang="el-GR" b="1" dirty="0" smtClean="0"/>
              <a:t>:</a:t>
            </a:r>
            <a:r>
              <a:rPr lang="el-GR" dirty="0" smtClean="0"/>
              <a:t>  Ίδια Κεφάλαια προς Ξένα Κεφάλαια (ΤΕ/</a:t>
            </a:r>
            <a:r>
              <a:rPr lang="en-US" dirty="0" smtClean="0"/>
              <a:t>TL</a:t>
            </a:r>
            <a:r>
              <a:rPr lang="el-GR" dirty="0" smtClean="0"/>
              <a:t>).</a:t>
            </a:r>
          </a:p>
          <a:p>
            <a:pPr algn="just" eaLnBrk="1" hangingPunct="1">
              <a:buFontTx/>
              <a:buNone/>
            </a:pPr>
            <a:r>
              <a:rPr lang="en-US" b="1" dirty="0" smtClean="0"/>
              <a:t>X</a:t>
            </a:r>
            <a:r>
              <a:rPr lang="el-GR" b="1" baseline="-25000" dirty="0" smtClean="0"/>
              <a:t>5</a:t>
            </a:r>
            <a:r>
              <a:rPr lang="el-GR" b="1" dirty="0" smtClean="0"/>
              <a:t>:</a:t>
            </a:r>
            <a:r>
              <a:rPr lang="el-GR" dirty="0" smtClean="0"/>
              <a:t> Πωλήσεις προς Σύνολο Ενεργητικού (</a:t>
            </a:r>
            <a:r>
              <a:rPr lang="en-US" dirty="0" smtClean="0"/>
              <a:t>S</a:t>
            </a:r>
            <a:r>
              <a:rPr lang="el-GR" dirty="0" smtClean="0"/>
              <a:t>/</a:t>
            </a:r>
            <a:r>
              <a:rPr lang="en-US" dirty="0" smtClean="0"/>
              <a:t>TA</a:t>
            </a:r>
            <a:r>
              <a:rPr lang="el-GR" dirty="0" smtClean="0"/>
              <a:t>).</a:t>
            </a:r>
          </a:p>
          <a:p>
            <a:pPr eaLnBrk="1" hangingPunct="1">
              <a:buFontTx/>
              <a:buNone/>
            </a:pPr>
            <a:endParaRPr lang="el-GR" dirty="0" smtClean="0"/>
          </a:p>
          <a:p>
            <a:pPr eaLnBrk="1" hangingPunct="1">
              <a:buFontTx/>
              <a:buNone/>
            </a:pPr>
            <a:endParaRPr lang="el-GR" dirty="0" smtClean="0"/>
          </a:p>
          <a:p>
            <a:pPr eaLnBrk="1" hangingPunct="1">
              <a:buFontTx/>
              <a:buNone/>
            </a:pPr>
            <a:endParaRPr lang="el-GR" dirty="0" smtClean="0"/>
          </a:p>
          <a:p>
            <a:pPr eaLnBrk="1" hangingPunct="1">
              <a:buFontTx/>
              <a:buNone/>
            </a:pPr>
            <a:endParaRPr lang="el-GR" dirty="0" smtClean="0"/>
          </a:p>
          <a:p>
            <a:pPr eaLnBrk="1" hangingPunct="1">
              <a:buFontTx/>
              <a:buNone/>
            </a:pPr>
            <a:endParaRPr lang="el-GR" dirty="0" smtClean="0"/>
          </a:p>
          <a:p>
            <a:pPr eaLnBrk="1" hangingPunct="1">
              <a:buFontTx/>
              <a:buNone/>
            </a:pPr>
            <a:endParaRPr lang="el-GR" dirty="0" smtClean="0"/>
          </a:p>
        </p:txBody>
      </p:sp>
    </p:spTree>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274638"/>
            <a:ext cx="9144000" cy="417512"/>
          </a:xfrm>
        </p:spPr>
        <p:txBody>
          <a:bodyPr/>
          <a:lstStyle/>
          <a:p>
            <a:pPr eaLnBrk="1" hangingPunct="1"/>
            <a:r>
              <a:rPr lang="el-GR" sz="2800" b="1" dirty="0" smtClean="0"/>
              <a:t>ΑΥΣΤΗΡΟ 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4211" name="Rectangle 3"/>
          <p:cNvSpPr>
            <a:spLocks noGrp="1" noChangeArrowheads="1"/>
          </p:cNvSpPr>
          <p:nvPr>
            <p:ph type="body" idx="1"/>
          </p:nvPr>
        </p:nvSpPr>
        <p:spPr>
          <a:xfrm>
            <a:off x="0" y="1052513"/>
            <a:ext cx="9144000" cy="5805487"/>
          </a:xfrm>
        </p:spPr>
        <p:txBody>
          <a:bodyPr/>
          <a:lstStyle/>
          <a:p>
            <a:pPr algn="ctr" eaLnBrk="1" hangingPunct="1">
              <a:buFontTx/>
              <a:buNone/>
            </a:pPr>
            <a:r>
              <a:rPr lang="en-US" b="1" dirty="0" smtClean="0"/>
              <a:t>Z</a:t>
            </a:r>
            <a:r>
              <a:rPr lang="el-GR" b="1" dirty="0" smtClean="0"/>
              <a:t>=0,717</a:t>
            </a:r>
            <a:r>
              <a:rPr lang="en-US" b="1" dirty="0" smtClean="0"/>
              <a:t>X</a:t>
            </a:r>
            <a:r>
              <a:rPr lang="el-GR" b="1" baseline="-25000" dirty="0" smtClean="0"/>
              <a:t>1</a:t>
            </a:r>
            <a:r>
              <a:rPr lang="el-GR" b="1" dirty="0" smtClean="0"/>
              <a:t>+0,847</a:t>
            </a:r>
            <a:r>
              <a:rPr lang="en-US" b="1" dirty="0" smtClean="0"/>
              <a:t>X</a:t>
            </a:r>
            <a:r>
              <a:rPr lang="el-GR" b="1" baseline="-25000" dirty="0" smtClean="0"/>
              <a:t>2</a:t>
            </a:r>
            <a:r>
              <a:rPr lang="el-GR" b="1" dirty="0" smtClean="0"/>
              <a:t>+3,107</a:t>
            </a:r>
            <a:r>
              <a:rPr lang="en-US" b="1" dirty="0" smtClean="0"/>
              <a:t>X</a:t>
            </a:r>
            <a:r>
              <a:rPr lang="el-GR" b="1" baseline="-25000" dirty="0" smtClean="0"/>
              <a:t>3</a:t>
            </a:r>
            <a:r>
              <a:rPr lang="el-GR" b="1" dirty="0" smtClean="0"/>
              <a:t>+0,420</a:t>
            </a:r>
            <a:r>
              <a:rPr lang="en-US" b="1" dirty="0" smtClean="0"/>
              <a:t>X</a:t>
            </a:r>
            <a:r>
              <a:rPr lang="el-GR" b="1" baseline="-25000" dirty="0" smtClean="0"/>
              <a:t>4</a:t>
            </a:r>
            <a:r>
              <a:rPr lang="el-GR" b="1" dirty="0" smtClean="0"/>
              <a:t>+0,998</a:t>
            </a:r>
            <a:r>
              <a:rPr lang="en-US" b="1" dirty="0" smtClean="0"/>
              <a:t>X</a:t>
            </a:r>
            <a:r>
              <a:rPr lang="el-GR" b="1" baseline="-25000" dirty="0" smtClean="0"/>
              <a:t>5</a:t>
            </a:r>
          </a:p>
          <a:p>
            <a:pPr algn="just" eaLnBrk="1" hangingPunct="1">
              <a:buFontTx/>
              <a:buNone/>
            </a:pPr>
            <a:r>
              <a:rPr lang="en-US" sz="2800" b="1" dirty="0" smtClean="0"/>
              <a:t>X</a:t>
            </a:r>
            <a:r>
              <a:rPr lang="el-GR" sz="2800" b="1" baseline="-25000" dirty="0" smtClean="0"/>
              <a:t>1</a:t>
            </a:r>
            <a:r>
              <a:rPr lang="el-GR" sz="2800" b="1" dirty="0" smtClean="0"/>
              <a:t>: Κεφάλαιο Κίνησης προς το Σύνολο Ενεργητικού (</a:t>
            </a:r>
            <a:r>
              <a:rPr lang="en-US" sz="2800" b="1" dirty="0" smtClean="0"/>
              <a:t>WC</a:t>
            </a:r>
            <a:r>
              <a:rPr lang="el-GR" sz="2800" b="1" dirty="0" smtClean="0"/>
              <a:t>/</a:t>
            </a:r>
            <a:r>
              <a:rPr lang="en-US" sz="2800" b="1" dirty="0" smtClean="0"/>
              <a:t>TA</a:t>
            </a:r>
            <a:r>
              <a:rPr lang="el-GR" sz="2800" b="1" dirty="0" smtClean="0"/>
              <a:t>).</a:t>
            </a:r>
            <a:r>
              <a:rPr lang="el-GR" sz="2800" dirty="0" smtClean="0"/>
              <a:t> Η αναλογία του κεφαλαίου κίνησης προς το σύνολο ενεργητικού που βρίσκεται συχνά στις μελέτες των εταιρικών προβλημάτων, είναι ένα μέτρο των καθαρών ρευστών ενεργητικού μιας εταιρίας σχετικά με την συνολική κεφαλαιοποίηση της. Συνήθως μια εταιρία που έχει συνεχείς λειτουργικές ζημίες, θα έχει συρρικνωμένα κυκλοφορούντα στοιχεία ενεργητικού σε σχέση με το σύνολο ενεργητικού. </a:t>
            </a:r>
          </a:p>
          <a:p>
            <a:pPr algn="ctr" eaLnBrk="1" hangingPunct="1">
              <a:buFontTx/>
              <a:buNone/>
            </a:pPr>
            <a:endParaRPr lang="el-GR" sz="2800" dirty="0" smtClean="0"/>
          </a:p>
          <a:p>
            <a:pPr eaLnBrk="1" hangingPunct="1">
              <a:buFontTx/>
              <a:buNone/>
            </a:pPr>
            <a:r>
              <a:rPr lang="el-GR" sz="2800" dirty="0" smtClean="0"/>
              <a:t> </a:t>
            </a:r>
          </a:p>
        </p:txBody>
      </p:sp>
    </p:spTree>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274638"/>
            <a:ext cx="9144000" cy="490537"/>
          </a:xfrm>
        </p:spPr>
        <p:txBody>
          <a:bodyPr/>
          <a:lstStyle/>
          <a:p>
            <a:pPr eaLnBrk="1" hangingPunct="1"/>
            <a:r>
              <a:rPr lang="el-GR" sz="2800" b="1" dirty="0" smtClean="0"/>
              <a:t>ΑΥΣΤΗΡΟ 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5235" name="Rectangle 3"/>
          <p:cNvSpPr>
            <a:spLocks noGrp="1" noChangeArrowheads="1"/>
          </p:cNvSpPr>
          <p:nvPr>
            <p:ph type="body" idx="1"/>
          </p:nvPr>
        </p:nvSpPr>
        <p:spPr>
          <a:xfrm>
            <a:off x="0" y="981075"/>
            <a:ext cx="9144000" cy="5876925"/>
          </a:xfrm>
        </p:spPr>
        <p:txBody>
          <a:bodyPr/>
          <a:lstStyle/>
          <a:p>
            <a:pPr marL="609600" indent="-609600" algn="just" eaLnBrk="1" hangingPunct="1">
              <a:lnSpc>
                <a:spcPct val="90000"/>
              </a:lnSpc>
              <a:buFontTx/>
              <a:buNone/>
            </a:pPr>
            <a:r>
              <a:rPr lang="el-GR" sz="2800" b="1" dirty="0" smtClean="0"/>
              <a:t>Χ</a:t>
            </a:r>
            <a:r>
              <a:rPr lang="el-GR" sz="2800" b="1" baseline="-25000" dirty="0" smtClean="0"/>
              <a:t>2</a:t>
            </a:r>
            <a:r>
              <a:rPr lang="el-GR" sz="2800" b="1" dirty="0" smtClean="0"/>
              <a:t>: Κέρδη προς Διάθεση προς το Σύνολο ενεργητικού (</a:t>
            </a:r>
            <a:r>
              <a:rPr lang="en-US" sz="2800" b="1" dirty="0" smtClean="0"/>
              <a:t>RE</a:t>
            </a:r>
            <a:r>
              <a:rPr lang="el-GR" sz="2800" b="1" dirty="0" smtClean="0"/>
              <a:t>/</a:t>
            </a:r>
            <a:r>
              <a:rPr lang="en-US" sz="2800" b="1" dirty="0" smtClean="0"/>
              <a:t>TA</a:t>
            </a:r>
            <a:r>
              <a:rPr lang="el-GR" sz="2800" b="1" dirty="0" smtClean="0"/>
              <a:t>).</a:t>
            </a:r>
            <a:r>
              <a:rPr lang="el-GR" sz="2800" dirty="0" smtClean="0"/>
              <a:t> Τα κέρδη προς διάθεση είναι ο απολογισμός που εκθέτει το συνολικό ποσό των επανεπενδυμένων αποδοχών ή/και των απωλειών μιας εταιρίας κατά την διάρκεια ολόκληρης της ζωής της. Μια σχετικά νέα εταιρία θα παρουσιάσει πιθανώς μια χαμηλή αναλογία </a:t>
            </a:r>
            <a:r>
              <a:rPr lang="en-US" sz="2800" dirty="0" smtClean="0"/>
              <a:t>RE</a:t>
            </a:r>
            <a:r>
              <a:rPr lang="el-GR" sz="2800" dirty="0" smtClean="0"/>
              <a:t>/</a:t>
            </a:r>
            <a:r>
              <a:rPr lang="en-US" sz="2800" dirty="0" smtClean="0"/>
              <a:t>TA</a:t>
            </a:r>
            <a:r>
              <a:rPr lang="el-GR" sz="2800" dirty="0" smtClean="0"/>
              <a:t> επειδή δεν είχε τον χρόνο να ενισχύσει τα συσσωρευτικά κέρδη της. Μπορεί επομένως να υποστηριχθεί ότι αυτή η ανάλυση κάνει διακρίσεις εις βάρος της νέας εταιρίας. Στην πραγματικότητα, εντούτοις, αυτή η προκατάληψη είναι απολύτως λογική επειδή η συχνότητα της αποτυχίας είναι πολύ υψηλότερη στις νεότερες εταιρίες.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9"/>
            <a:ext cx="8229600" cy="562074"/>
          </a:xfrm>
        </p:spPr>
        <p:txBody>
          <a:bodyPr/>
          <a:lstStyle/>
          <a:p>
            <a:pPr eaLnBrk="1" hangingPunct="1"/>
            <a:r>
              <a:rPr lang="el-GR" altLang="el-GR" sz="3600" b="1" dirty="0" smtClean="0"/>
              <a:t>Χρηματοοικονομική Επιστήμη</a:t>
            </a:r>
          </a:p>
        </p:txBody>
      </p:sp>
      <p:sp>
        <p:nvSpPr>
          <p:cNvPr id="6147" name="Rectangle 3"/>
          <p:cNvSpPr>
            <a:spLocks noGrp="1" noChangeArrowheads="1"/>
          </p:cNvSpPr>
          <p:nvPr>
            <p:ph type="body" idx="1"/>
          </p:nvPr>
        </p:nvSpPr>
        <p:spPr>
          <a:xfrm>
            <a:off x="179512" y="908721"/>
            <a:ext cx="8784976" cy="5760640"/>
          </a:xfrm>
        </p:spPr>
        <p:txBody>
          <a:bodyPr/>
          <a:lstStyle/>
          <a:p>
            <a:pPr eaLnBrk="1" hangingPunct="1">
              <a:lnSpc>
                <a:spcPct val="80000"/>
              </a:lnSpc>
              <a:spcBef>
                <a:spcPct val="50000"/>
              </a:spcBef>
              <a:buFontTx/>
              <a:buNone/>
            </a:pPr>
            <a:r>
              <a:rPr lang="el-GR" altLang="el-GR" sz="2200" dirty="0" smtClean="0"/>
              <a:t>	</a:t>
            </a:r>
            <a:r>
              <a:rPr lang="el-GR" altLang="el-GR" sz="2400" i="1" dirty="0" smtClean="0"/>
              <a:t>Ο τομέας των χρηματοοικονομικών ο οποίος ασχολείται κυρίως με τη διοίκηση και την διαχείριση μιας επιχείρησης</a:t>
            </a:r>
          </a:p>
          <a:p>
            <a:pPr eaLnBrk="1" hangingPunct="1">
              <a:lnSpc>
                <a:spcPct val="80000"/>
              </a:lnSpc>
              <a:spcBef>
                <a:spcPct val="50000"/>
              </a:spcBef>
            </a:pPr>
            <a:r>
              <a:rPr lang="el-GR" altLang="el-GR" sz="2400" dirty="0" smtClean="0"/>
              <a:t>Βασικές Χρηματοοικονομικές αποφάσεις</a:t>
            </a:r>
            <a:endParaRPr lang="en-US" altLang="el-GR" sz="2400" u="sng" dirty="0" smtClean="0"/>
          </a:p>
          <a:p>
            <a:pPr lvl="1" eaLnBrk="1" hangingPunct="1">
              <a:lnSpc>
                <a:spcPct val="80000"/>
              </a:lnSpc>
              <a:spcBef>
                <a:spcPct val="50000"/>
              </a:spcBef>
            </a:pPr>
            <a:r>
              <a:rPr lang="el-GR" altLang="el-GR" sz="2400" u="sng" dirty="0" smtClean="0"/>
              <a:t>Η απόφαση επένδυσης παγίων ή άϋλων </a:t>
            </a:r>
            <a:r>
              <a:rPr lang="en-US" altLang="el-GR" sz="2400" dirty="0" smtClean="0"/>
              <a:t> </a:t>
            </a:r>
            <a:endParaRPr lang="el-GR" altLang="el-GR" sz="2400" dirty="0" smtClean="0"/>
          </a:p>
          <a:p>
            <a:pPr lvl="2" eaLnBrk="1" hangingPunct="1">
              <a:lnSpc>
                <a:spcPct val="80000"/>
              </a:lnSpc>
              <a:spcBef>
                <a:spcPct val="50000"/>
              </a:spcBef>
            </a:pPr>
            <a:r>
              <a:rPr lang="el-GR" altLang="el-GR" dirty="0" smtClean="0"/>
              <a:t>Εύρεση, αξιολόγηση και επιλογή των διαφόρων επενδυτικών προγραμμάτων (</a:t>
            </a:r>
            <a:r>
              <a:rPr lang="el-GR" altLang="el-GR" i="1" dirty="0" smtClean="0"/>
              <a:t>ανάλυση ταμειακών ροών, προγραμματισμός επενδύσεων κεφαλαίου, κόστος κεφαλαίου</a:t>
            </a:r>
            <a:r>
              <a:rPr lang="el-GR" altLang="el-GR" dirty="0" smtClean="0"/>
              <a:t>)</a:t>
            </a:r>
          </a:p>
          <a:p>
            <a:pPr lvl="1" eaLnBrk="1" hangingPunct="1">
              <a:lnSpc>
                <a:spcPct val="80000"/>
              </a:lnSpc>
              <a:spcBef>
                <a:spcPct val="50000"/>
              </a:spcBef>
            </a:pPr>
            <a:r>
              <a:rPr lang="el-GR" altLang="el-GR" sz="2400" u="sng" dirty="0" smtClean="0"/>
              <a:t>Η απόφαση χρηματοδότησης</a:t>
            </a:r>
            <a:r>
              <a:rPr lang="en-US" altLang="el-GR" sz="2400" dirty="0" smtClean="0"/>
              <a:t> </a:t>
            </a:r>
          </a:p>
          <a:p>
            <a:pPr lvl="2" eaLnBrk="1" hangingPunct="1">
              <a:lnSpc>
                <a:spcPct val="80000"/>
              </a:lnSpc>
              <a:spcBef>
                <a:spcPct val="50000"/>
              </a:spcBef>
            </a:pPr>
            <a:r>
              <a:rPr lang="el-GR" altLang="el-GR" dirty="0" smtClean="0"/>
              <a:t>Καθορισμός της άριστης (πολιτικής) κεφαλαιακής διάρθρωσης (</a:t>
            </a:r>
            <a:r>
              <a:rPr lang="el-GR" altLang="el-GR" i="1" dirty="0" smtClean="0"/>
              <a:t>κεφαλαιακή διάρθρωση, κόστος κεφαλαίου</a:t>
            </a:r>
            <a:r>
              <a:rPr lang="el-GR" altLang="el-GR" dirty="0" smtClean="0"/>
              <a:t>)</a:t>
            </a:r>
          </a:p>
          <a:p>
            <a:pPr lvl="1" eaLnBrk="1" hangingPunct="1">
              <a:lnSpc>
                <a:spcPct val="80000"/>
              </a:lnSpc>
              <a:spcBef>
                <a:spcPct val="50000"/>
              </a:spcBef>
            </a:pPr>
            <a:r>
              <a:rPr lang="el-GR" altLang="el-GR" sz="2400" u="sng" dirty="0" smtClean="0"/>
              <a:t>Η πολιτική μερίσματος </a:t>
            </a:r>
            <a:endParaRPr lang="en-US" altLang="el-GR" sz="2400" u="sng" dirty="0" smtClean="0"/>
          </a:p>
          <a:p>
            <a:pPr lvl="2" eaLnBrk="1" hangingPunct="1">
              <a:lnSpc>
                <a:spcPct val="80000"/>
              </a:lnSpc>
              <a:spcBef>
                <a:spcPct val="50000"/>
              </a:spcBef>
            </a:pPr>
            <a:r>
              <a:rPr lang="el-GR" altLang="el-GR" dirty="0" smtClean="0"/>
              <a:t>Διανομή μερισμάτων ή παρακράτηση κερδών (</a:t>
            </a:r>
            <a:r>
              <a:rPr lang="el-GR" altLang="el-GR" i="1" dirty="0" smtClean="0"/>
              <a:t>μερισματική πολιτική</a:t>
            </a:r>
            <a:r>
              <a:rPr lang="el-GR" altLang="el-GR" dirty="0" smtClean="0"/>
              <a:t>)</a:t>
            </a:r>
            <a:endParaRPr lang="en-US" alt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t>ΔΙΑΘΕΣΗ ΚΕΡΔΩΝ</a:t>
            </a:r>
          </a:p>
        </p:txBody>
      </p:sp>
      <p:sp>
        <p:nvSpPr>
          <p:cNvPr id="37891" name="Rectangle 3"/>
          <p:cNvSpPr>
            <a:spLocks noGrp="1" noChangeArrowheads="1"/>
          </p:cNvSpPr>
          <p:nvPr>
            <p:ph type="body" idx="1"/>
          </p:nvPr>
        </p:nvSpPr>
        <p:spPr>
          <a:xfrm>
            <a:off x="457200" y="1125538"/>
            <a:ext cx="8229600" cy="5543550"/>
          </a:xfrm>
        </p:spPr>
        <p:txBody>
          <a:bodyPr/>
          <a:lstStyle/>
          <a:p>
            <a:pPr eaLnBrk="1" hangingPunct="1">
              <a:lnSpc>
                <a:spcPct val="90000"/>
              </a:lnSpc>
            </a:pPr>
            <a:r>
              <a:rPr lang="el-GR" altLang="el-GR" dirty="0" smtClean="0"/>
              <a:t>Αφορολόγητο αποθεματικό προβλέπουν αναπτυξιακοί νόμοι με προϋπόθεση πραγματοποίησης νέων επενδύσεων.  </a:t>
            </a:r>
          </a:p>
          <a:p>
            <a:pPr eaLnBrk="1" hangingPunct="1">
              <a:lnSpc>
                <a:spcPct val="90000"/>
              </a:lnSpc>
            </a:pPr>
            <a:r>
              <a:rPr lang="el-GR" altLang="el-GR" dirty="0" smtClean="0"/>
              <a:t>Κατά λανθασμένο λογιστικό χειρισμό στη διανομή περιλαμβάνονται και κέρδη (στην ουσία έξοδα) τα οποία θα διανεμηθούν στο προσωπικό ή και τρίτους. </a:t>
            </a:r>
          </a:p>
          <a:p>
            <a:pPr eaLnBrk="1" hangingPunct="1">
              <a:lnSpc>
                <a:spcPct val="90000"/>
              </a:lnSpc>
            </a:pPr>
            <a:r>
              <a:rPr lang="el-GR" altLang="el-GR" dirty="0" smtClean="0"/>
              <a:t>Αυτά οι αναλυτές τα μεταφέρουν στους λογαριασμούς που πραγματικά ανήκουν και κατ’ αυτό τον τρόπο μειώνουν το ύψος των κερδών.</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74638"/>
            <a:ext cx="8964488" cy="561975"/>
          </a:xfrm>
        </p:spPr>
        <p:txBody>
          <a:bodyPr/>
          <a:lstStyle/>
          <a:p>
            <a:pPr eaLnBrk="1" hangingPunct="1"/>
            <a:r>
              <a:rPr lang="el-GR" sz="2800" b="1" dirty="0" smtClean="0"/>
              <a:t>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6259" name="Rectangle 3"/>
          <p:cNvSpPr>
            <a:spLocks noGrp="1" noChangeArrowheads="1"/>
          </p:cNvSpPr>
          <p:nvPr>
            <p:ph type="body" idx="1"/>
          </p:nvPr>
        </p:nvSpPr>
        <p:spPr>
          <a:xfrm>
            <a:off x="0" y="1052512"/>
            <a:ext cx="9144000" cy="5805487"/>
          </a:xfrm>
        </p:spPr>
        <p:txBody>
          <a:bodyPr/>
          <a:lstStyle/>
          <a:p>
            <a:pPr marL="609600" indent="-609600" algn="just" eaLnBrk="1" hangingPunct="1">
              <a:lnSpc>
                <a:spcPct val="90000"/>
              </a:lnSpc>
              <a:buFontTx/>
              <a:buNone/>
            </a:pPr>
            <a:r>
              <a:rPr lang="el-GR" sz="2800" b="1" dirty="0" smtClean="0"/>
              <a:t>Χ</a:t>
            </a:r>
            <a:r>
              <a:rPr lang="el-GR" sz="2800" b="1" baseline="-25000" dirty="0" smtClean="0"/>
              <a:t>3</a:t>
            </a:r>
            <a:r>
              <a:rPr lang="el-GR" sz="2800" b="1" dirty="0" smtClean="0"/>
              <a:t>: Κέρδη πριν από τους τόκους και τους φόρους προς το Σύνολο Ενεργητικού (</a:t>
            </a:r>
            <a:r>
              <a:rPr lang="en-US" sz="2800" b="1" dirty="0" smtClean="0"/>
              <a:t>EBIT</a:t>
            </a:r>
            <a:r>
              <a:rPr lang="el-GR" sz="2800" b="1" dirty="0" smtClean="0"/>
              <a:t>/</a:t>
            </a:r>
            <a:r>
              <a:rPr lang="en-US" sz="2800" b="1" dirty="0" smtClean="0"/>
              <a:t>TA</a:t>
            </a:r>
            <a:r>
              <a:rPr lang="el-GR" sz="2800" b="1" dirty="0" smtClean="0"/>
              <a:t>).</a:t>
            </a:r>
            <a:r>
              <a:rPr lang="el-GR" sz="2800" dirty="0" smtClean="0"/>
              <a:t> Αυτή η αναλογία είναι ένα μέτρο της παραγωγικότητας από οποιουσδήποτε παράγοντες φόρου ή μόχλευσης. Δεδομένου ότι η απόλυτη ύπαρξη μιας εταιρίας είναι βασισμένη στη δύναμη αποδοχών του ενεργητικού της, αυτή η αναλογία εμφανίζεται να είναι ιδιαίτερα κατάλληλη για τις μελέτες που εξετάζουν την εταιρική αποτυχία. Επιπλέον η αφερεγγυότητα συμβαίνει όταν οι συνολικές υποχρεώσεις μιας εταιρίας προς τρίτους υπερβαίνουν μια δίκαιη αξιολόγηση των προτερημάτων της, όπως καθορίζεται από την δύναμη των αποδοχών αυτών του ενεργητικού.</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4638"/>
            <a:ext cx="8229600" cy="561975"/>
          </a:xfrm>
        </p:spPr>
        <p:txBody>
          <a:bodyPr/>
          <a:lstStyle/>
          <a:p>
            <a:pPr eaLnBrk="1" hangingPunct="1"/>
            <a:r>
              <a:rPr lang="el-GR" sz="2800" b="1" dirty="0" smtClean="0"/>
              <a:t>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7283" name="Rectangle 3"/>
          <p:cNvSpPr>
            <a:spLocks noGrp="1" noChangeArrowheads="1"/>
          </p:cNvSpPr>
          <p:nvPr>
            <p:ph type="body" idx="1"/>
          </p:nvPr>
        </p:nvSpPr>
        <p:spPr>
          <a:xfrm>
            <a:off x="0" y="1125538"/>
            <a:ext cx="9144000" cy="5732462"/>
          </a:xfrm>
        </p:spPr>
        <p:txBody>
          <a:bodyPr/>
          <a:lstStyle/>
          <a:p>
            <a:pPr marL="609600" indent="-609600" algn="just" eaLnBrk="1" hangingPunct="1">
              <a:lnSpc>
                <a:spcPct val="80000"/>
              </a:lnSpc>
              <a:buFontTx/>
              <a:buNone/>
            </a:pPr>
            <a:r>
              <a:rPr lang="el-GR" sz="2800" b="1" dirty="0" smtClean="0"/>
              <a:t>Χ</a:t>
            </a:r>
            <a:r>
              <a:rPr lang="el-GR" sz="2800" b="1" baseline="-25000" dirty="0" smtClean="0"/>
              <a:t>4</a:t>
            </a:r>
            <a:r>
              <a:rPr lang="el-GR" sz="2400" b="1" dirty="0" smtClean="0"/>
              <a:t>:  </a:t>
            </a:r>
            <a:r>
              <a:rPr lang="el-GR" sz="2800" b="1" dirty="0" smtClean="0"/>
              <a:t>Ίδια Κεφάλαια προς Ξένα Κεφάλαια (ΤΕ/</a:t>
            </a:r>
            <a:r>
              <a:rPr lang="en-US" sz="2800" b="1" dirty="0" smtClean="0"/>
              <a:t>TL</a:t>
            </a:r>
            <a:r>
              <a:rPr lang="el-GR" sz="2800" b="1" dirty="0" smtClean="0"/>
              <a:t>).</a:t>
            </a:r>
            <a:r>
              <a:rPr lang="el-GR" sz="2800" dirty="0" smtClean="0"/>
              <a:t> Αυτή η αναλογία παρουσιάζει πόσο τα ίδια κεφάλαια μιας εταιρίας μπορούν να μειωθούν σε αξία προτού οι υποχρεώσεις προς τρίτους υπερβούν το ενεργητικό και γίνει η επιχείρηση αφερέγγυα. Π.χ. μια εταιρία με Ι.Κ. €1.000 και  συνολικό ξένο χρέος €500 θα μπορούσε να δοκιμάσει μια πτώση κατά 2/3 στην αξία του ενεργητικού της που είναι: €1.000 + €500 =€1.500 *2/3 =€1000 ήτοι €1500-€1000=€500 που ισούται με το ύψος των ξένων κεφαλαίων και επομένως μπορεί να ανταποκριθεί στις υποχρεώσεις της. Εντούτοις, η ίδια εταιρία με €250 στην αξία των κοινών μετοχών και συνολικά ξένα κεφάλαια € 500 θα είναι αφερέγγυα εάν το ενεργητικό πέσει μόνο κατά 1/3 σε αξία. </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274638"/>
            <a:ext cx="9144000" cy="417512"/>
          </a:xfrm>
        </p:spPr>
        <p:txBody>
          <a:bodyPr/>
          <a:lstStyle/>
          <a:p>
            <a:pPr eaLnBrk="1" hangingPunct="1"/>
            <a:r>
              <a:rPr lang="el-GR" sz="3200" b="1" dirty="0" smtClean="0"/>
              <a:t/>
            </a:r>
            <a:br>
              <a:rPr lang="el-GR" sz="3200" b="1" dirty="0" smtClean="0"/>
            </a:br>
            <a:r>
              <a:rPr lang="el-GR" sz="2800" b="1" dirty="0" smtClean="0"/>
              <a:t>ΑΥΣΤΗΡΟ ΜΟΝΤΕΛΟ ΠΡΟΒΛΕΨΗΣ ΧΡΕΟΚΟΠΙΑΣ</a:t>
            </a:r>
            <a:r>
              <a:rPr lang="el-GR" sz="2800" dirty="0" smtClean="0"/>
              <a:t> </a:t>
            </a:r>
            <a:br>
              <a:rPr lang="el-GR" sz="2800" dirty="0" smtClean="0"/>
            </a:br>
            <a:r>
              <a:rPr lang="en-US" sz="2800" b="1" dirty="0" smtClean="0"/>
              <a:t>ALTMAN’S</a:t>
            </a:r>
            <a:r>
              <a:rPr lang="en-US" sz="2800" dirty="0" smtClean="0"/>
              <a:t> </a:t>
            </a:r>
            <a:r>
              <a:rPr lang="en-US" sz="2800" b="1" dirty="0" smtClean="0"/>
              <a:t>Z-SCORE MODEL</a:t>
            </a:r>
            <a:endParaRPr lang="el-GR" sz="2800" b="1" dirty="0" smtClean="0"/>
          </a:p>
        </p:txBody>
      </p:sp>
      <p:sp>
        <p:nvSpPr>
          <p:cNvPr id="98307" name="Rectangle 3"/>
          <p:cNvSpPr>
            <a:spLocks noGrp="1" noChangeArrowheads="1"/>
          </p:cNvSpPr>
          <p:nvPr>
            <p:ph type="body" idx="1"/>
          </p:nvPr>
        </p:nvSpPr>
        <p:spPr>
          <a:xfrm>
            <a:off x="0" y="1628799"/>
            <a:ext cx="9144000" cy="5229201"/>
          </a:xfrm>
        </p:spPr>
        <p:txBody>
          <a:bodyPr/>
          <a:lstStyle/>
          <a:p>
            <a:pPr algn="just" eaLnBrk="1" hangingPunct="1">
              <a:buFontTx/>
              <a:buNone/>
            </a:pPr>
            <a:r>
              <a:rPr lang="en-US" b="1" dirty="0" smtClean="0"/>
              <a:t>X</a:t>
            </a:r>
            <a:r>
              <a:rPr lang="el-GR" b="1" baseline="-25000" dirty="0" smtClean="0"/>
              <a:t>5</a:t>
            </a:r>
            <a:r>
              <a:rPr lang="el-GR" b="1" dirty="0" smtClean="0"/>
              <a:t>: Πωλήσεις προς Σύνολο Ενεργητικού (</a:t>
            </a:r>
            <a:r>
              <a:rPr lang="en-US" b="1" dirty="0" smtClean="0"/>
              <a:t>S</a:t>
            </a:r>
            <a:r>
              <a:rPr lang="el-GR" b="1" dirty="0" smtClean="0"/>
              <a:t>/</a:t>
            </a:r>
            <a:r>
              <a:rPr lang="en-US" b="1" dirty="0" smtClean="0"/>
              <a:t>TA</a:t>
            </a:r>
            <a:r>
              <a:rPr lang="el-GR" b="1" dirty="0" smtClean="0"/>
              <a:t>).</a:t>
            </a:r>
            <a:r>
              <a:rPr lang="el-GR" dirty="0" smtClean="0"/>
              <a:t> Η αναλογία αυτή εξηγεί την δυνατότητα παραγωγής πωλήσεων του ενεργητικού της εταιρίας. Είναι ένα μέτρο της διοικητικής ικανότητας, αλλά και εξέτασης των ανταγωνιστικών όρων. Η αναλογία Πωλήσεις/Σύνολο Ενεργητικού ταξινομείται δεύτερη στις συνεισφορές της στην γενική διακριτική δυνατότητα του μοντέλου Α</a:t>
            </a:r>
            <a:r>
              <a:rPr lang="en-US" dirty="0" smtClean="0"/>
              <a:t>ltman</a:t>
            </a:r>
            <a:r>
              <a:rPr lang="el-GR" dirty="0" smtClean="0"/>
              <a:t>. </a:t>
            </a:r>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sz="3600" b="1" dirty="0" smtClean="0"/>
              <a:t>ΠΛΕΟΝΕΚΤΗΜΑΤΑ</a:t>
            </a:r>
            <a:endParaRPr lang="el-GR" sz="3600" b="1" dirty="0"/>
          </a:p>
        </p:txBody>
      </p:sp>
      <p:sp>
        <p:nvSpPr>
          <p:cNvPr id="3" name="2 - Θέση περιεχομένου"/>
          <p:cNvSpPr>
            <a:spLocks noGrp="1"/>
          </p:cNvSpPr>
          <p:nvPr>
            <p:ph idx="1"/>
          </p:nvPr>
        </p:nvSpPr>
        <p:spPr>
          <a:xfrm>
            <a:off x="0" y="1196752"/>
            <a:ext cx="9144000" cy="5661248"/>
          </a:xfrm>
        </p:spPr>
        <p:txBody>
          <a:bodyPr/>
          <a:lstStyle/>
          <a:p>
            <a:pPr>
              <a:buNone/>
            </a:pPr>
            <a:r>
              <a:rPr lang="el-GR" b="1" dirty="0" smtClean="0"/>
              <a:t>1)</a:t>
            </a:r>
            <a:r>
              <a:rPr lang="el-GR" dirty="0" smtClean="0"/>
              <a:t> την ευκολία στη χρήση του, </a:t>
            </a:r>
          </a:p>
          <a:p>
            <a:pPr>
              <a:buNone/>
            </a:pPr>
            <a:endParaRPr lang="el-GR" dirty="0" smtClean="0"/>
          </a:p>
          <a:p>
            <a:pPr>
              <a:buNone/>
            </a:pPr>
            <a:r>
              <a:rPr lang="el-GR" b="1" dirty="0" smtClean="0"/>
              <a:t>2)</a:t>
            </a:r>
            <a:r>
              <a:rPr lang="el-GR" dirty="0" smtClean="0"/>
              <a:t> την αξιοπιστία των αποτελεσµάτων του, </a:t>
            </a:r>
          </a:p>
          <a:p>
            <a:pPr>
              <a:buNone/>
            </a:pPr>
            <a:endParaRPr lang="el-GR" dirty="0" smtClean="0"/>
          </a:p>
          <a:p>
            <a:pPr>
              <a:buNone/>
            </a:pPr>
            <a:r>
              <a:rPr lang="el-GR" b="1" dirty="0" smtClean="0"/>
              <a:t>3)</a:t>
            </a:r>
            <a:r>
              <a:rPr lang="el-GR" dirty="0" smtClean="0"/>
              <a:t> την ελεύθερη διάθεση του σε κάθε ενδιαφερόµενο χρήστη,</a:t>
            </a:r>
          </a:p>
          <a:p>
            <a:pPr>
              <a:buNone/>
            </a:pPr>
            <a:endParaRPr lang="el-GR" dirty="0" smtClean="0"/>
          </a:p>
          <a:p>
            <a:pPr>
              <a:buNone/>
            </a:pPr>
            <a:r>
              <a:rPr lang="el-GR" b="1" dirty="0" smtClean="0"/>
              <a:t>4)</a:t>
            </a:r>
            <a:r>
              <a:rPr lang="el-GR" dirty="0" smtClean="0"/>
              <a:t> την δυνατότητα συνεχής αναβάθµισης του. </a:t>
            </a:r>
            <a:endParaRPr lang="el-GR" dirty="0"/>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sz="3600" b="1" dirty="0" smtClean="0"/>
              <a:t>ΜΕΙΟΝΕΚΤΗΜΑΤΑ</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just">
              <a:buNone/>
            </a:pPr>
            <a:r>
              <a:rPr lang="el-GR" sz="2800" b="1" dirty="0" smtClean="0"/>
              <a:t>1) </a:t>
            </a:r>
            <a:r>
              <a:rPr lang="el-GR" sz="2800" dirty="0" smtClean="0"/>
              <a:t>η χρήση του µοντέλου µόνο σε βιοµηχανικές επιχειρήσεις και η ιδιαίτερη προσοχή που χρειάζεται σε τυχόν άλλης µορφής επιχειρήσεις, </a:t>
            </a:r>
          </a:p>
          <a:p>
            <a:pPr algn="just">
              <a:buNone/>
            </a:pPr>
            <a:r>
              <a:rPr lang="el-GR" sz="2800" b="1" dirty="0" smtClean="0"/>
              <a:t>2) </a:t>
            </a:r>
            <a:r>
              <a:rPr lang="el-GR" sz="2800" dirty="0" smtClean="0"/>
              <a:t>η µεγάλη χρονική διασπορά και ο µικρός αριθµός του δείγµατος που λήφθηκε αρχικά, </a:t>
            </a:r>
          </a:p>
          <a:p>
            <a:pPr algn="just">
              <a:buNone/>
            </a:pPr>
            <a:r>
              <a:rPr lang="el-GR" sz="2800" b="1" dirty="0" smtClean="0"/>
              <a:t>3)</a:t>
            </a:r>
            <a:r>
              <a:rPr lang="el-GR" sz="2800" dirty="0" smtClean="0"/>
              <a:t> η στατικότητα των χρηµατοοικονοµικών δεικτών</a:t>
            </a:r>
          </a:p>
          <a:p>
            <a:pPr algn="just">
              <a:buNone/>
            </a:pPr>
            <a:r>
              <a:rPr lang="el-GR" sz="2800" b="1" dirty="0" smtClean="0"/>
              <a:t>4) </a:t>
            </a:r>
            <a:r>
              <a:rPr lang="el-GR" sz="2800" dirty="0" smtClean="0"/>
              <a:t>η έστω και σπάνιες φορές παραποίηση των χρηµατοοικονοµικών καταστάσεων των εξεταζόµενων επιχειρήσεων που οδηγεί σε εσφαλµένη εκτίµηση του υποδείγµατος και συνεπώς σε λανθασµένα συµπεράσµατα.</a:t>
            </a:r>
            <a:endParaRPr lang="el-GR" sz="2800" dirty="0"/>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r>
              <a:rPr lang="el-GR" altLang="el-GR" u="sng" dirty="0" smtClean="0"/>
              <a:t>Κεφαλαιακή διάρθρωση</a:t>
            </a:r>
          </a:p>
        </p:txBody>
      </p:sp>
      <p:sp>
        <p:nvSpPr>
          <p:cNvPr id="301059" name="Rectangle 3"/>
          <p:cNvSpPr>
            <a:spLocks noGrp="1" noChangeArrowheads="1"/>
          </p:cNvSpPr>
          <p:nvPr>
            <p:ph type="body" idx="1"/>
          </p:nvPr>
        </p:nvSpPr>
        <p:spPr>
          <a:xfrm>
            <a:off x="323850" y="1905000"/>
            <a:ext cx="8210550" cy="4267200"/>
          </a:xfrm>
        </p:spPr>
        <p:txBody>
          <a:bodyPr/>
          <a:lstStyle/>
          <a:p>
            <a:pPr eaLnBrk="1" hangingPunct="1"/>
            <a:r>
              <a:rPr lang="el-GR" altLang="el-GR" sz="3000" dirty="0" smtClean="0"/>
              <a:t>Ορισμός: </a:t>
            </a:r>
            <a:r>
              <a:rPr lang="el-GR" altLang="el-GR" sz="3100" dirty="0" smtClean="0"/>
              <a:t>είναι το μίγμα κεφαλαίων που χρησιμοποιεί η επιχείρηση για να χρηματοδοτήσει τις </a:t>
            </a:r>
            <a:r>
              <a:rPr lang="el-GR" altLang="el-GR" sz="3100" u="sng" dirty="0" smtClean="0"/>
              <a:t>επενδύσεις</a:t>
            </a:r>
            <a:r>
              <a:rPr lang="el-GR" altLang="el-GR" sz="3100" dirty="0" smtClean="0"/>
              <a:t> της (άρα αναφέρεται στις μακροπρόθεσμες πηγές κεφαλαίου)</a:t>
            </a:r>
          </a:p>
          <a:p>
            <a:pPr eaLnBrk="1" hangingPunct="1"/>
            <a:r>
              <a:rPr lang="el-GR" altLang="el-GR" sz="3100" dirty="0" smtClean="0"/>
              <a:t>Διαχωρίζεται από τη </a:t>
            </a:r>
            <a:r>
              <a:rPr lang="el-GR" altLang="el-GR" sz="3100" u="sng" dirty="0" smtClean="0"/>
              <a:t>χρηματοοικονομική διάρθρωση</a:t>
            </a:r>
            <a:r>
              <a:rPr lang="el-GR" altLang="el-GR" sz="3100" dirty="0" smtClean="0"/>
              <a:t>, η οποία αναφέρεται σε όλες τις πηγές κεφαλαίου. </a:t>
            </a:r>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l-GR" altLang="el-GR" sz="4200" u="sng" dirty="0" smtClean="0"/>
              <a:t>Βασικά θεωρητικά ερωτήματα</a:t>
            </a:r>
          </a:p>
        </p:txBody>
      </p:sp>
      <p:sp>
        <p:nvSpPr>
          <p:cNvPr id="302083" name="Rectangle 3"/>
          <p:cNvSpPr>
            <a:spLocks noGrp="1" noChangeArrowheads="1"/>
          </p:cNvSpPr>
          <p:nvPr>
            <p:ph type="body" idx="1"/>
          </p:nvPr>
        </p:nvSpPr>
        <p:spPr/>
        <p:txBody>
          <a:bodyPr/>
          <a:lstStyle/>
          <a:p>
            <a:pPr eaLnBrk="1" hangingPunct="1"/>
            <a:r>
              <a:rPr lang="el-GR" altLang="el-GR" dirty="0" smtClean="0"/>
              <a:t>Επηρεάζει η κεφαλαιακή διάρθρωση τη συνολική αξία της επιχείρησης;</a:t>
            </a:r>
          </a:p>
          <a:p>
            <a:pPr eaLnBrk="1" hangingPunct="1"/>
            <a:r>
              <a:rPr lang="el-GR" altLang="el-GR" dirty="0" smtClean="0"/>
              <a:t>Υπάρχει μια άριστη κεφαλαιακή διάρθρωση;</a:t>
            </a:r>
          </a:p>
          <a:p>
            <a:pPr eaLnBrk="1" hangingPunct="1"/>
            <a:r>
              <a:rPr lang="el-GR" altLang="el-GR" dirty="0" smtClean="0"/>
              <a:t>Υπάρχει μια άριστη πολιτική κεφαλαιακής διάρθρωσης;</a:t>
            </a:r>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r>
              <a:rPr lang="el-GR" altLang="el-GR" u="sng" dirty="0" smtClean="0"/>
              <a:t>Θεωρητικές προσεγγίσεις</a:t>
            </a:r>
          </a:p>
        </p:txBody>
      </p:sp>
      <p:sp>
        <p:nvSpPr>
          <p:cNvPr id="303107" name="Rectangle 3"/>
          <p:cNvSpPr>
            <a:spLocks noGrp="1" noChangeArrowheads="1"/>
          </p:cNvSpPr>
          <p:nvPr>
            <p:ph type="body" idx="1"/>
          </p:nvPr>
        </p:nvSpPr>
        <p:spPr/>
        <p:txBody>
          <a:bodyPr/>
          <a:lstStyle/>
          <a:p>
            <a:pPr eaLnBrk="1" hangingPunct="1"/>
            <a:r>
              <a:rPr lang="el-GR" altLang="el-GR" sz="2800" dirty="0" smtClean="0"/>
              <a:t>Υπάρχουν πέντε βασικές προσεγγίσεις:</a:t>
            </a:r>
          </a:p>
          <a:p>
            <a:pPr marL="914400" lvl="1" indent="-457200" eaLnBrk="1" hangingPunct="1">
              <a:buFont typeface="+mj-lt"/>
              <a:buAutoNum type="arabicPeriod"/>
            </a:pPr>
            <a:r>
              <a:rPr lang="el-GR" altLang="el-GR" sz="2400" dirty="0" smtClean="0"/>
              <a:t>Φορολογικά οφέλη και χρηματοοικονομικές δυσχέρειες</a:t>
            </a:r>
          </a:p>
          <a:p>
            <a:pPr marL="914400" lvl="1" indent="-457200" eaLnBrk="1" hangingPunct="1">
              <a:buFont typeface="+mj-lt"/>
              <a:buAutoNum type="arabicPeriod"/>
            </a:pPr>
            <a:r>
              <a:rPr lang="el-GR" altLang="el-GR" sz="2400" dirty="0" smtClean="0"/>
              <a:t>Θεωρία της ασύμμετρης πληροφόρησης</a:t>
            </a:r>
          </a:p>
          <a:p>
            <a:pPr marL="914400" lvl="1" indent="-457200" eaLnBrk="1" hangingPunct="1">
              <a:buFont typeface="+mj-lt"/>
              <a:buAutoNum type="arabicPeriod"/>
            </a:pPr>
            <a:r>
              <a:rPr lang="el-GR" altLang="el-GR" sz="2400" dirty="0" smtClean="0"/>
              <a:t>Θεωρία των κόστων αντιπροσώπευσης</a:t>
            </a:r>
          </a:p>
          <a:p>
            <a:pPr marL="914400" lvl="1" indent="-457200" eaLnBrk="1" hangingPunct="1">
              <a:buFont typeface="+mj-lt"/>
              <a:buAutoNum type="arabicPeriod"/>
            </a:pPr>
            <a:r>
              <a:rPr lang="el-GR" altLang="el-GR" sz="2400" dirty="0" smtClean="0"/>
              <a:t>Θεωρία της αγοράς και των παραγόμενων προϊόντων</a:t>
            </a:r>
          </a:p>
          <a:p>
            <a:pPr marL="914400" lvl="1" indent="-457200" eaLnBrk="1" hangingPunct="1">
              <a:buFont typeface="+mj-lt"/>
              <a:buAutoNum type="arabicPeriod"/>
            </a:pPr>
            <a:r>
              <a:rPr lang="el-GR" altLang="el-GR" sz="2400" dirty="0" smtClean="0"/>
              <a:t>Θεωρία του εταιρικού ελέγχου </a:t>
            </a:r>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el-GR" altLang="el-GR" sz="3600" u="sng" dirty="0" smtClean="0"/>
              <a:t>Δημιουργία θεωρίας κεφαλαιακής διάρθρωσης</a:t>
            </a:r>
          </a:p>
        </p:txBody>
      </p:sp>
      <p:sp>
        <p:nvSpPr>
          <p:cNvPr id="304131" name="Rectangle 3"/>
          <p:cNvSpPr>
            <a:spLocks noGrp="1" noChangeArrowheads="1"/>
          </p:cNvSpPr>
          <p:nvPr>
            <p:ph type="body" idx="1"/>
          </p:nvPr>
        </p:nvSpPr>
        <p:spPr/>
        <p:txBody>
          <a:bodyPr/>
          <a:lstStyle/>
          <a:p>
            <a:pPr algn="just" eaLnBrk="1" hangingPunct="1"/>
            <a:r>
              <a:rPr lang="el-GR" altLang="el-GR" sz="2800" dirty="0" smtClean="0"/>
              <a:t>Το επιστημονικό πεδίο της κεφαλαιακής διάρθρωσης πλαισιώνεται θεωρητικά από την επιστημονική εργασία των </a:t>
            </a:r>
            <a:r>
              <a:rPr lang="en-US" altLang="el-GR" sz="2800" dirty="0" smtClean="0"/>
              <a:t>Modigliani and Miller (1958)</a:t>
            </a:r>
            <a:r>
              <a:rPr lang="el-GR" altLang="el-GR" sz="2800" dirty="0" smtClean="0"/>
              <a:t> (ΜΜ, 1958)</a:t>
            </a:r>
            <a:endParaRPr lang="en-US" altLang="el-GR" sz="2800" dirty="0" smtClean="0"/>
          </a:p>
          <a:p>
            <a:pPr algn="just" eaLnBrk="1" hangingPunct="1"/>
            <a:r>
              <a:rPr lang="el-GR" altLang="el-GR" sz="2800" dirty="0" smtClean="0"/>
              <a:t>Βασισμένοι σε πολύ περιοριστικές υποθέσεις καταλήγουν ότι η κεφαλαιακή διάρθρωση της επιχείρησης </a:t>
            </a:r>
            <a:r>
              <a:rPr lang="el-GR" altLang="el-GR" sz="2800" u="sng" dirty="0" smtClean="0"/>
              <a:t>δεν</a:t>
            </a:r>
            <a:r>
              <a:rPr lang="el-GR" altLang="el-GR" sz="2800" dirty="0" smtClean="0"/>
              <a:t> επηρεάζει την αξία της</a:t>
            </a:r>
          </a:p>
        </p:txBody>
      </p:sp>
    </p:spTree>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274638"/>
            <a:ext cx="8229600" cy="633412"/>
          </a:xfrm>
        </p:spPr>
        <p:txBody>
          <a:bodyPr/>
          <a:lstStyle/>
          <a:p>
            <a:pPr eaLnBrk="1" hangingPunct="1"/>
            <a:r>
              <a:rPr lang="el-GR" altLang="el-GR" sz="3600" b="1" u="sng" dirty="0" smtClean="0"/>
              <a:t>Υποθέσεις ΜΜ (1958)</a:t>
            </a:r>
          </a:p>
        </p:txBody>
      </p:sp>
      <p:sp>
        <p:nvSpPr>
          <p:cNvPr id="305155" name="Rectangle 3"/>
          <p:cNvSpPr>
            <a:spLocks noGrp="1" noChangeArrowheads="1"/>
          </p:cNvSpPr>
          <p:nvPr>
            <p:ph type="body" idx="1"/>
          </p:nvPr>
        </p:nvSpPr>
        <p:spPr>
          <a:xfrm>
            <a:off x="250825" y="981075"/>
            <a:ext cx="8569325" cy="5572125"/>
          </a:xfrm>
        </p:spPr>
        <p:txBody>
          <a:bodyPr/>
          <a:lstStyle/>
          <a:p>
            <a:pPr algn="just" eaLnBrk="1" hangingPunct="1">
              <a:lnSpc>
                <a:spcPct val="80000"/>
              </a:lnSpc>
            </a:pPr>
            <a:r>
              <a:rPr lang="el-GR" altLang="el-GR" sz="2000" dirty="0" smtClean="0"/>
              <a:t>Όλες οι επιχειρήσεις βρίσκονται στο ίδιο επίπεδο επιχειρηματικού κινδύνου. </a:t>
            </a:r>
          </a:p>
          <a:p>
            <a:pPr algn="just" eaLnBrk="1" hangingPunct="1">
              <a:lnSpc>
                <a:spcPct val="80000"/>
              </a:lnSpc>
            </a:pPr>
            <a:r>
              <a:rPr lang="el-GR" altLang="el-GR" sz="2000" dirty="0" smtClean="0"/>
              <a:t>Οι επενδυτές έχουν ομογενείς προσδοκίες (</a:t>
            </a:r>
            <a:r>
              <a:rPr lang="en-US" altLang="el-GR" sz="2000" dirty="0" smtClean="0"/>
              <a:t>homogeneous expectations</a:t>
            </a:r>
            <a:r>
              <a:rPr lang="el-GR" altLang="el-GR" sz="2000" dirty="0" smtClean="0"/>
              <a:t>) σχετικά με τα μελλοντικά κέρδη των επιχειρήσεων και το κίνδυνο των κερδών αυτών</a:t>
            </a:r>
          </a:p>
          <a:p>
            <a:pPr algn="just" eaLnBrk="1" hangingPunct="1">
              <a:lnSpc>
                <a:spcPct val="80000"/>
              </a:lnSpc>
            </a:pPr>
            <a:r>
              <a:rPr lang="el-GR" altLang="el-GR" sz="2000" dirty="0" smtClean="0"/>
              <a:t>Όλες οι ταμειακές ροές των επιχειρήσεων είναι διηνεκείς (μηδενικός ρυθμός μεγέθυνσης και σταθερά κέρδη)</a:t>
            </a:r>
          </a:p>
          <a:p>
            <a:pPr algn="just" eaLnBrk="1" hangingPunct="1">
              <a:lnSpc>
                <a:spcPct val="80000"/>
              </a:lnSpc>
            </a:pPr>
            <a:r>
              <a:rPr lang="el-GR" altLang="el-GR" sz="2000" dirty="0" smtClean="0"/>
              <a:t>Δεν υπάρχουν φόροι</a:t>
            </a:r>
          </a:p>
          <a:p>
            <a:pPr algn="just" eaLnBrk="1" hangingPunct="1">
              <a:lnSpc>
                <a:spcPct val="80000"/>
              </a:lnSpc>
            </a:pPr>
            <a:r>
              <a:rPr lang="el-GR" altLang="el-GR" sz="2000" dirty="0" smtClean="0"/>
              <a:t>Οι μετοχές και οι ομολογίες διαπραγματεύονται σε τέλειες κεφαλαιαγορές (</a:t>
            </a:r>
            <a:r>
              <a:rPr lang="en-US" altLang="el-GR" sz="2000" dirty="0" smtClean="0"/>
              <a:t>perfect capital markets</a:t>
            </a:r>
            <a:r>
              <a:rPr lang="el-GR" altLang="el-GR" sz="2000" dirty="0" smtClean="0"/>
              <a:t>). </a:t>
            </a:r>
          </a:p>
          <a:p>
            <a:pPr lvl="1" algn="just" eaLnBrk="1" hangingPunct="1">
              <a:lnSpc>
                <a:spcPct val="80000"/>
              </a:lnSpc>
            </a:pPr>
            <a:r>
              <a:rPr lang="el-GR" altLang="el-GR" sz="2000" dirty="0" smtClean="0"/>
              <a:t>Οι επενδυτές και οι επιχειρήσεις μπορούν να δανείζουν και να δανείζονται με το ίδιο επιτόκιο</a:t>
            </a:r>
          </a:p>
          <a:p>
            <a:pPr lvl="1" algn="just" eaLnBrk="1" hangingPunct="1">
              <a:lnSpc>
                <a:spcPct val="80000"/>
              </a:lnSpc>
            </a:pPr>
            <a:r>
              <a:rPr lang="el-GR" altLang="el-GR" sz="2000" dirty="0" smtClean="0"/>
              <a:t>Δεν υπάρχουν κόστη συναλλαγών ή άλλα εμπόδια στην ελεύθερη ροή των πληροφοριών</a:t>
            </a:r>
          </a:p>
          <a:p>
            <a:pPr lvl="1" algn="just" eaLnBrk="1" hangingPunct="1">
              <a:lnSpc>
                <a:spcPct val="80000"/>
              </a:lnSpc>
            </a:pPr>
            <a:r>
              <a:rPr lang="el-GR" altLang="el-GR" sz="2000" dirty="0" smtClean="0"/>
              <a:t>Δεν υπάρχουν κόστη αντιπροσώπευσης (</a:t>
            </a:r>
            <a:r>
              <a:rPr lang="en-US" altLang="el-GR" sz="2000" dirty="0" smtClean="0"/>
              <a:t>agency costs</a:t>
            </a:r>
            <a:r>
              <a:rPr lang="el-GR" altLang="el-GR" sz="2000" dirty="0" smtClean="0"/>
              <a:t>) και κόστη που συνδέονται με χρηματοοικονομικές δυσχέρειες (</a:t>
            </a:r>
            <a:r>
              <a:rPr lang="en-US" altLang="el-GR" sz="2000" dirty="0" smtClean="0"/>
              <a:t>financial distress</a:t>
            </a:r>
            <a:r>
              <a:rPr lang="el-GR" altLang="el-GR" sz="2000" dirty="0" smtClean="0"/>
              <a:t>).</a:t>
            </a:r>
          </a:p>
          <a:p>
            <a:pPr algn="just" eaLnBrk="1" hangingPunct="1">
              <a:lnSpc>
                <a:spcPct val="80000"/>
              </a:lnSpc>
            </a:pPr>
            <a:r>
              <a:rPr lang="el-GR" altLang="el-GR" sz="2000" dirty="0" smtClean="0"/>
              <a:t>Ο δανεισμός των επενδυτών και των επιχειρήσεων δεν περιλαμβάνει κίνδυνο (</a:t>
            </a:r>
            <a:r>
              <a:rPr lang="en-US" altLang="el-GR" sz="2000" dirty="0" smtClean="0"/>
              <a:t>riskless</a:t>
            </a:r>
            <a:r>
              <a:rPr lang="el-GR" altLang="el-GR" sz="2000" dirty="0" smtClean="0"/>
              <a:t>) και επομένως το κόστος δανεισμού τους ισούται με το επιτόκιο χωρίς κίνδυνο</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altLang="el-GR" b="1" dirty="0" smtClean="0"/>
              <a:t>ΔΙΑΘΕΣΗ ΚΕΡΔΩΝ</a:t>
            </a:r>
          </a:p>
        </p:txBody>
      </p:sp>
      <p:sp>
        <p:nvSpPr>
          <p:cNvPr id="38915" name="Rectangle 3"/>
          <p:cNvSpPr>
            <a:spLocks noGrp="1" noChangeArrowheads="1"/>
          </p:cNvSpPr>
          <p:nvPr>
            <p:ph type="body" idx="1"/>
          </p:nvPr>
        </p:nvSpPr>
        <p:spPr>
          <a:xfrm>
            <a:off x="179512" y="1268413"/>
            <a:ext cx="8712968" cy="5329237"/>
          </a:xfrm>
        </p:spPr>
        <p:txBody>
          <a:bodyPr/>
          <a:lstStyle/>
          <a:p>
            <a:pPr algn="just" eaLnBrk="1" hangingPunct="1"/>
            <a:r>
              <a:rPr lang="el-GR" altLang="el-GR" dirty="0" smtClean="0"/>
              <a:t>Σε ορισμένες χώρες οι εισηγμένες επιχειρήσεις παραθέτουν, μετά από τον πίνακα της διανομής, τα κέρδη που αντιστοιχούν σε κάθε μετοχή, συγκριτικά με αυτά της προηγούμενης χρήσης. </a:t>
            </a:r>
          </a:p>
          <a:p>
            <a:pPr algn="just" eaLnBrk="1" hangingPunct="1"/>
            <a:r>
              <a:rPr lang="el-GR" altLang="el-GR" dirty="0" smtClean="0"/>
              <a:t>Η πληροφόρηση αυτή απευθύνεται στον επενδυτή που δεν είναι ειδικός και κατά κάποιο τρόπο του υποδεικνύουν να δώσει έμφαση όχι στα συνολικά κέρδη αλλά στα </a:t>
            </a:r>
            <a:r>
              <a:rPr lang="el-GR" altLang="el-GR" b="1" dirty="0" smtClean="0"/>
              <a:t>κέρδη που αναλογούν σε κάθε μετοχή</a:t>
            </a:r>
            <a:r>
              <a:rPr lang="el-GR" altLang="el-GR" dirty="0" smtClean="0"/>
              <a:t>.</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r>
              <a:rPr lang="el-GR" altLang="el-GR" sz="3800" b="1" u="sng" dirty="0" smtClean="0"/>
              <a:t>Προτάσεις-Θεωρήματα ΜΜ (1958)</a:t>
            </a:r>
          </a:p>
        </p:txBody>
      </p:sp>
      <p:sp>
        <p:nvSpPr>
          <p:cNvPr id="306179" name="Rectangle 3"/>
          <p:cNvSpPr>
            <a:spLocks noGrp="1" noChangeArrowheads="1"/>
          </p:cNvSpPr>
          <p:nvPr>
            <p:ph type="body" sz="half" idx="1"/>
          </p:nvPr>
        </p:nvSpPr>
        <p:spPr>
          <a:xfrm>
            <a:off x="395288" y="1484313"/>
            <a:ext cx="8208962" cy="4897437"/>
          </a:xfrm>
        </p:spPr>
        <p:txBody>
          <a:bodyPr/>
          <a:lstStyle/>
          <a:p>
            <a:pPr algn="just" eaLnBrk="1" hangingPunct="1"/>
            <a:r>
              <a:rPr lang="el-GR" altLang="el-GR" sz="2600" u="sng" dirty="0" smtClean="0"/>
              <a:t>Πρόταση Ι</a:t>
            </a:r>
            <a:r>
              <a:rPr lang="el-GR" altLang="el-GR" sz="2600" dirty="0" smtClean="0"/>
              <a:t>: Η αξία της εταιρίας δεν εξαρτάται από την κεφαλαιακή της διάρθρωση</a:t>
            </a:r>
          </a:p>
          <a:p>
            <a:pPr algn="just" eaLnBrk="1" hangingPunct="1"/>
            <a:r>
              <a:rPr lang="el-GR" altLang="el-GR" sz="2600" u="sng" dirty="0" smtClean="0"/>
              <a:t>Πρόταση ΙΙ</a:t>
            </a:r>
            <a:r>
              <a:rPr lang="el-GR" altLang="el-GR" sz="2600" dirty="0" smtClean="0"/>
              <a:t>: </a:t>
            </a:r>
            <a:r>
              <a:rPr lang="en-GB" altLang="el-GR" sz="2600" dirty="0" smtClean="0"/>
              <a:t>το κόστος του κοινού μετοχικού κεφαλαίου μιας επιχείρησης αυξάνεται όσο αυξάνεται η χρηματοοικονομική της μόχλευση.</a:t>
            </a:r>
            <a:r>
              <a:rPr lang="el-GR" altLang="el-GR" sz="2200" dirty="0" smtClean="0"/>
              <a:t> </a:t>
            </a:r>
          </a:p>
          <a:p>
            <a:pPr algn="just" eaLnBrk="1" hangingPunct="1"/>
            <a:endParaRPr lang="el-GR" altLang="el-GR" sz="2200" dirty="0" smtClean="0"/>
          </a:p>
          <a:p>
            <a:pPr algn="just" eaLnBrk="1" hangingPunct="1">
              <a:buFontTx/>
              <a:buNone/>
            </a:pPr>
            <a:r>
              <a:rPr lang="el-GR" altLang="el-GR" sz="2200" u="sng" dirty="0" smtClean="0"/>
              <a:t>Σημείωση</a:t>
            </a:r>
            <a:r>
              <a:rPr lang="el-GR" altLang="el-GR" sz="2200" dirty="0" smtClean="0"/>
              <a:t>: το συνολικό (μέσο σταθμικό) όμως κόστος παραμένει σταθερό</a:t>
            </a:r>
          </a:p>
        </p:txBody>
      </p:sp>
      <p:sp>
        <p:nvSpPr>
          <p:cNvPr id="3061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sp>
        <p:nvSpPr>
          <p:cNvPr id="306181" name="Rectangle 5"/>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l-GR" altLang="el-GR" dirty="0"/>
          </a:p>
        </p:txBody>
      </p:sp>
    </p:spTree>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r>
              <a:rPr lang="el-GR" altLang="el-GR" sz="3200" b="1" u="sng" dirty="0" smtClean="0"/>
              <a:t>Ενσωμάτωση των Φόρων στην Ανάλυση</a:t>
            </a:r>
          </a:p>
        </p:txBody>
      </p:sp>
      <p:sp>
        <p:nvSpPr>
          <p:cNvPr id="307203" name="Rectangle 3"/>
          <p:cNvSpPr>
            <a:spLocks noGrp="1" noChangeArrowheads="1"/>
          </p:cNvSpPr>
          <p:nvPr>
            <p:ph type="body" idx="1"/>
          </p:nvPr>
        </p:nvSpPr>
        <p:spPr/>
        <p:txBody>
          <a:bodyPr/>
          <a:lstStyle/>
          <a:p>
            <a:pPr algn="just" eaLnBrk="1" hangingPunct="1"/>
            <a:r>
              <a:rPr lang="el-GR" altLang="el-GR" dirty="0" smtClean="0"/>
              <a:t>Στη συνέχεια (1963), οι ΜΜ συμπεριέλαβαν τους φόρους στην ανάλυσή τους</a:t>
            </a:r>
          </a:p>
          <a:p>
            <a:pPr algn="just" eaLnBrk="1" hangingPunct="1"/>
            <a:r>
              <a:rPr lang="el-GR" altLang="el-GR" dirty="0" smtClean="0"/>
              <a:t>Βασισμένοι στις ίδιες πολύ περιοριστικές υποθέσεις (εκτός αυτής των φόρων) καταλήγουν ότι η αξία της επιχείρησης αυξάνεται όσο αυξάνεται η χρηματοοικονομική της μόχλευση</a:t>
            </a:r>
          </a:p>
          <a:p>
            <a:pPr algn="just" eaLnBrk="1" hangingPunct="1"/>
            <a:endParaRPr lang="el-GR" altLang="el-GR" dirty="0" smtClean="0"/>
          </a:p>
        </p:txBody>
      </p:sp>
    </p:spTree>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l-GR" altLang="el-GR" sz="3800" u="sng" dirty="0" smtClean="0"/>
              <a:t>Προτάσεις-Θεωρήματα ΜΜ (1963)</a:t>
            </a:r>
          </a:p>
        </p:txBody>
      </p:sp>
      <p:sp>
        <p:nvSpPr>
          <p:cNvPr id="308227" name="Rectangle 3"/>
          <p:cNvSpPr>
            <a:spLocks noGrp="1" noChangeArrowheads="1"/>
          </p:cNvSpPr>
          <p:nvPr>
            <p:ph type="body" sz="half" idx="1"/>
          </p:nvPr>
        </p:nvSpPr>
        <p:spPr>
          <a:xfrm>
            <a:off x="107504" y="1268760"/>
            <a:ext cx="8927976" cy="5329237"/>
          </a:xfrm>
        </p:spPr>
        <p:txBody>
          <a:bodyPr/>
          <a:lstStyle/>
          <a:p>
            <a:pPr algn="just" eaLnBrk="1" hangingPunct="1">
              <a:lnSpc>
                <a:spcPct val="80000"/>
              </a:lnSpc>
            </a:pPr>
            <a:r>
              <a:rPr lang="el-GR" altLang="el-GR" sz="2600" u="sng" dirty="0" smtClean="0"/>
              <a:t>Πρόταση Ι</a:t>
            </a:r>
            <a:r>
              <a:rPr lang="el-GR" altLang="el-GR" sz="2600" dirty="0" smtClean="0"/>
              <a:t>: </a:t>
            </a:r>
            <a:r>
              <a:rPr lang="en-GB" altLang="el-GR" sz="2600" dirty="0" smtClean="0"/>
              <a:t>η αξία μιας επιχείρησης που χρησιμοποιεί δανειακά κεφάλαια ισούται με την αξία της επιχείρησης που δε χρησιμοποιεί πλέον μια φορολογική εξοικονόμηση </a:t>
            </a:r>
            <a:endParaRPr lang="el-GR" altLang="el-GR" sz="2600" dirty="0" smtClean="0"/>
          </a:p>
          <a:p>
            <a:pPr algn="just" eaLnBrk="1" hangingPunct="1">
              <a:lnSpc>
                <a:spcPct val="80000"/>
              </a:lnSpc>
            </a:pPr>
            <a:endParaRPr lang="el-GR" altLang="el-GR" sz="2600" dirty="0" smtClean="0"/>
          </a:p>
          <a:p>
            <a:pPr algn="just" eaLnBrk="1" hangingPunct="1">
              <a:lnSpc>
                <a:spcPct val="80000"/>
              </a:lnSpc>
            </a:pPr>
            <a:endParaRPr lang="el-GR" altLang="el-GR" sz="2600" dirty="0" smtClean="0"/>
          </a:p>
          <a:p>
            <a:pPr algn="just" eaLnBrk="1" hangingPunct="1">
              <a:lnSpc>
                <a:spcPct val="80000"/>
              </a:lnSpc>
            </a:pPr>
            <a:r>
              <a:rPr lang="el-GR" altLang="el-GR" sz="2600" u="sng" dirty="0" smtClean="0"/>
              <a:t>Πρόταση ΙΙ</a:t>
            </a:r>
            <a:r>
              <a:rPr lang="el-GR" altLang="el-GR" sz="2600" dirty="0" smtClean="0"/>
              <a:t>: </a:t>
            </a:r>
            <a:r>
              <a:rPr lang="en-GB" altLang="el-GR" sz="2600" dirty="0" smtClean="0"/>
              <a:t>το κόστος του μετοχικού κεφαλαίου μιας εταιρίας που χρησιμοποιεί δανειακά κεφάλαια ισούται με το κόστος του μετοχικού κεφαλαίου μιας εταιρίας που δεν χρησιμοποιεί δανειακά κεφάλαια πλέον μια ανταμοιβή για τον κίνδυνο.</a:t>
            </a:r>
            <a:r>
              <a:rPr lang="el-GR" altLang="el-GR" sz="2600" dirty="0" smtClean="0"/>
              <a:t> </a:t>
            </a:r>
          </a:p>
          <a:p>
            <a:pPr algn="just" eaLnBrk="1" hangingPunct="1">
              <a:lnSpc>
                <a:spcPct val="80000"/>
              </a:lnSpc>
              <a:buFontTx/>
              <a:buNone/>
            </a:pPr>
            <a:endParaRPr lang="el-GR" altLang="el-GR" sz="2200" u="sng" dirty="0" smtClean="0"/>
          </a:p>
          <a:p>
            <a:pPr algn="just" eaLnBrk="1" hangingPunct="1">
              <a:lnSpc>
                <a:spcPct val="80000"/>
              </a:lnSpc>
              <a:buFontTx/>
              <a:buNone/>
            </a:pPr>
            <a:r>
              <a:rPr lang="el-GR" altLang="el-GR" sz="2200" u="sng" dirty="0" smtClean="0"/>
              <a:t>Σημείωση</a:t>
            </a:r>
            <a:r>
              <a:rPr lang="el-GR" altLang="el-GR" sz="2200" dirty="0" smtClean="0"/>
              <a:t>: </a:t>
            </a:r>
            <a:r>
              <a:rPr lang="en-GB" altLang="el-GR" sz="2200" dirty="0" smtClean="0"/>
              <a:t>όσο αυξάνονται τα δανειακά κεφάλαια που χρησιμοποιεί μια επιχείρηση αυξάνεται και το κόστος του κοινού μετοχικού κεφαλαίου της </a:t>
            </a:r>
            <a:r>
              <a:rPr lang="en-GB" altLang="el-GR" sz="2200" i="1" u="sng" dirty="0" smtClean="0"/>
              <a:t>αλλά με μικρότερο ρυθμό</a:t>
            </a:r>
            <a:r>
              <a:rPr lang="en-GB" altLang="el-GR" sz="2200" dirty="0" smtClean="0"/>
              <a:t> απ’ ότι πριν όπου δεν υπήρχε φορολογία των κερδών της επιχείρησης.</a:t>
            </a:r>
            <a:r>
              <a:rPr lang="el-GR" altLang="el-GR" sz="2200" dirty="0" smtClean="0"/>
              <a:t> </a:t>
            </a:r>
          </a:p>
        </p:txBody>
      </p:sp>
      <p:sp>
        <p:nvSpPr>
          <p:cNvPr id="3082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sp>
        <p:nvSpPr>
          <p:cNvPr id="308229" name="Rectangle 5"/>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l-GR" altLang="el-GR" dirty="0"/>
          </a:p>
        </p:txBody>
      </p:sp>
      <p:sp>
        <p:nvSpPr>
          <p:cNvPr id="3082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308231" name="Object 7"/>
          <p:cNvGraphicFramePr>
            <a:graphicFrameLocks noChangeAspect="1"/>
          </p:cNvGraphicFramePr>
          <p:nvPr/>
        </p:nvGraphicFramePr>
        <p:xfrm>
          <a:off x="3203575" y="2420938"/>
          <a:ext cx="1600200" cy="417512"/>
        </p:xfrm>
        <a:graphic>
          <a:graphicData uri="http://schemas.openxmlformats.org/presentationml/2006/ole">
            <p:oleObj spid="_x0000_s308231" name="Equation" r:id="rId4" imgW="876300" imgH="228600" progId="">
              <p:embed/>
            </p:oleObj>
          </a:graphicData>
        </a:graphic>
      </p:graphicFrame>
    </p:spTree>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r>
              <a:rPr lang="el-GR" altLang="el-GR" sz="3600" u="sng" dirty="0" smtClean="0"/>
              <a:t>Εισαγωγή φόρων εισοδήματος προσώπων (1)</a:t>
            </a:r>
          </a:p>
        </p:txBody>
      </p:sp>
      <p:sp>
        <p:nvSpPr>
          <p:cNvPr id="309251" name="Rectangle 3"/>
          <p:cNvSpPr>
            <a:spLocks noGrp="1" noChangeArrowheads="1"/>
          </p:cNvSpPr>
          <p:nvPr>
            <p:ph type="body" idx="1"/>
          </p:nvPr>
        </p:nvSpPr>
        <p:spPr/>
        <p:txBody>
          <a:bodyPr/>
          <a:lstStyle/>
          <a:p>
            <a:pPr algn="just" eaLnBrk="1" hangingPunct="1"/>
            <a:r>
              <a:rPr lang="el-GR" altLang="el-GR" dirty="0" smtClean="0"/>
              <a:t>Το 1977 ο M. Miller συμπεριέλαβε στη προηγούμενη ανάλυση και την ύπαρξη φόρων εισοδήματος προσώπων (</a:t>
            </a:r>
            <a:r>
              <a:rPr lang="en-US" altLang="el-GR" dirty="0" smtClean="0"/>
              <a:t>personal taxes</a:t>
            </a:r>
            <a:r>
              <a:rPr lang="el-GR" altLang="el-GR" dirty="0" smtClean="0"/>
              <a:t>)</a:t>
            </a:r>
          </a:p>
          <a:p>
            <a:pPr algn="just" eaLnBrk="1" hangingPunct="1"/>
            <a:r>
              <a:rPr lang="el-GR" altLang="el-GR" dirty="0" smtClean="0"/>
              <a:t>Στη περίπτωση αυτή η αξία της εταιρείας που δεν χρησιμοποιεί δανειακά κεφάλαια είναι μικρότερη απ’ ότι στην προηγούμενη ανάλυση</a:t>
            </a:r>
          </a:p>
        </p:txBody>
      </p:sp>
    </p:spTree>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r>
              <a:rPr lang="el-GR" altLang="el-GR" sz="3600" u="sng" dirty="0" smtClean="0"/>
              <a:t>Εισαγωγή φόρων εισοδήματος προσώπων (2)</a:t>
            </a:r>
          </a:p>
        </p:txBody>
      </p:sp>
      <p:sp>
        <p:nvSpPr>
          <p:cNvPr id="310275" name="Rectangle 3"/>
          <p:cNvSpPr>
            <a:spLocks noGrp="1" noChangeArrowheads="1"/>
          </p:cNvSpPr>
          <p:nvPr>
            <p:ph type="body" idx="1"/>
          </p:nvPr>
        </p:nvSpPr>
        <p:spPr>
          <a:xfrm>
            <a:off x="179512" y="1700213"/>
            <a:ext cx="8354888" cy="4776787"/>
          </a:xfrm>
        </p:spPr>
        <p:txBody>
          <a:bodyPr/>
          <a:lstStyle/>
          <a:p>
            <a:pPr algn="just" eaLnBrk="1" hangingPunct="1">
              <a:lnSpc>
                <a:spcPct val="80000"/>
              </a:lnSpc>
            </a:pPr>
            <a:r>
              <a:rPr lang="el-GR" altLang="el-GR" sz="2800" dirty="0" smtClean="0"/>
              <a:t>Η αξία της μοχλευμένης επιχείρησης στο υπόδειγμα του </a:t>
            </a:r>
            <a:r>
              <a:rPr lang="en-US" altLang="el-GR" sz="2800" dirty="0" smtClean="0"/>
              <a:t>Miller </a:t>
            </a:r>
            <a:r>
              <a:rPr lang="el-GR" altLang="el-GR" sz="2800" dirty="0" smtClean="0"/>
              <a:t>υπολογίζεται ως εξής</a:t>
            </a:r>
          </a:p>
          <a:p>
            <a:pPr eaLnBrk="1" hangingPunct="1">
              <a:lnSpc>
                <a:spcPct val="80000"/>
              </a:lnSpc>
            </a:pPr>
            <a:endParaRPr lang="el-GR" altLang="el-GR" sz="2800" dirty="0" smtClean="0"/>
          </a:p>
          <a:p>
            <a:pPr eaLnBrk="1" hangingPunct="1">
              <a:lnSpc>
                <a:spcPct val="80000"/>
              </a:lnSpc>
            </a:pPr>
            <a:endParaRPr lang="el-GR" altLang="el-GR" sz="2800" dirty="0" smtClean="0"/>
          </a:p>
          <a:p>
            <a:pPr eaLnBrk="1" hangingPunct="1">
              <a:lnSpc>
                <a:spcPct val="80000"/>
              </a:lnSpc>
            </a:pPr>
            <a:endParaRPr lang="el-GR" altLang="el-GR" sz="2800" dirty="0" smtClean="0"/>
          </a:p>
          <a:p>
            <a:pPr eaLnBrk="1" hangingPunct="1">
              <a:lnSpc>
                <a:spcPct val="80000"/>
              </a:lnSpc>
            </a:pPr>
            <a:endParaRPr lang="el-GR" altLang="el-GR" sz="2800" dirty="0" smtClean="0"/>
          </a:p>
          <a:p>
            <a:pPr eaLnBrk="1" hangingPunct="1">
              <a:lnSpc>
                <a:spcPct val="80000"/>
              </a:lnSpc>
            </a:pPr>
            <a:endParaRPr lang="el-GR" altLang="el-GR" sz="2800" dirty="0" smtClean="0"/>
          </a:p>
          <a:p>
            <a:pPr eaLnBrk="1" hangingPunct="1">
              <a:lnSpc>
                <a:spcPct val="80000"/>
              </a:lnSpc>
            </a:pPr>
            <a:endParaRPr lang="el-GR" altLang="el-GR" sz="2800" dirty="0" smtClean="0"/>
          </a:p>
          <a:p>
            <a:pPr eaLnBrk="1" hangingPunct="1">
              <a:lnSpc>
                <a:spcPct val="80000"/>
              </a:lnSpc>
            </a:pPr>
            <a:endParaRPr lang="el-GR" altLang="el-GR" sz="2800" dirty="0" smtClean="0"/>
          </a:p>
          <a:p>
            <a:pPr algn="just" eaLnBrk="1" hangingPunct="1">
              <a:lnSpc>
                <a:spcPct val="80000"/>
              </a:lnSpc>
            </a:pPr>
            <a:r>
              <a:rPr lang="el-GR" altLang="el-GR" sz="2500" dirty="0" smtClean="0"/>
              <a:t>Επομένως, η αξία της επιχείρησης εξαρτάται από το σχετικό ύψος των φορολογικών συντελεστών μεταξύ τους</a:t>
            </a:r>
          </a:p>
        </p:txBody>
      </p:sp>
      <p:sp>
        <p:nvSpPr>
          <p:cNvPr id="3102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310277" name="Object 5"/>
          <p:cNvGraphicFramePr>
            <a:graphicFrameLocks noChangeAspect="1"/>
          </p:cNvGraphicFramePr>
          <p:nvPr/>
        </p:nvGraphicFramePr>
        <p:xfrm>
          <a:off x="2484438" y="2492375"/>
          <a:ext cx="3200400" cy="784225"/>
        </p:xfrm>
        <a:graphic>
          <a:graphicData uri="http://schemas.openxmlformats.org/presentationml/2006/ole">
            <p:oleObj spid="_x0000_s310277" name="Equation" r:id="rId4" imgW="1981200" imgH="482600" progId="">
              <p:embed/>
            </p:oleObj>
          </a:graphicData>
        </a:graphic>
      </p:graphicFrame>
      <p:sp>
        <p:nvSpPr>
          <p:cNvPr id="310278" name="Rectangle 6"/>
          <p:cNvSpPr>
            <a:spLocks noChangeArrowheads="1"/>
          </p:cNvSpPr>
          <p:nvPr/>
        </p:nvSpPr>
        <p:spPr bwMode="auto">
          <a:xfrm>
            <a:off x="228600" y="3398838"/>
            <a:ext cx="8447088" cy="2032000"/>
          </a:xfrm>
          <a:prstGeom prst="rect">
            <a:avLst/>
          </a:prstGeom>
          <a:noFill/>
          <a:ln w="9525">
            <a:noFill/>
            <a:miter lim="800000"/>
            <a:headEnd/>
            <a:tailEnd/>
          </a:ln>
        </p:spPr>
        <p:txBody>
          <a:bodyPr anchor="ctr">
            <a:spAutoFit/>
          </a:bodyPr>
          <a:lstStyle/>
          <a:p>
            <a:pPr indent="342900" algn="just">
              <a:tabLst>
                <a:tab pos="5257800" algn="l"/>
              </a:tabLst>
            </a:pPr>
            <a:r>
              <a:rPr lang="en-US" altLang="el-GR" b="1" i="1" dirty="0">
                <a:solidFill>
                  <a:srgbClr val="7030A0"/>
                </a:solidFill>
              </a:rPr>
              <a:t>V</a:t>
            </a:r>
            <a:r>
              <a:rPr lang="en-US" altLang="el-GR" b="1" i="1" baseline="-25000" dirty="0">
                <a:solidFill>
                  <a:srgbClr val="7030A0"/>
                </a:solidFill>
              </a:rPr>
              <a:t>U</a:t>
            </a:r>
            <a:r>
              <a:rPr lang="en-US" altLang="el-GR" b="1" i="1" dirty="0">
                <a:solidFill>
                  <a:srgbClr val="7030A0"/>
                </a:solidFill>
              </a:rPr>
              <a:t> </a:t>
            </a:r>
            <a:r>
              <a:rPr lang="el-GR" altLang="el-GR" b="1" dirty="0"/>
              <a:t>= Η αξία της εταιρίας που δε χρησιμοποιεί δανειακά κεφάλαια</a:t>
            </a:r>
          </a:p>
          <a:p>
            <a:pPr indent="342900" algn="just">
              <a:tabLst>
                <a:tab pos="5257800" algn="l"/>
              </a:tabLst>
            </a:pPr>
            <a:r>
              <a:rPr lang="en-US" altLang="el-GR" b="1" i="1" dirty="0">
                <a:solidFill>
                  <a:srgbClr val="0070C0"/>
                </a:solidFill>
              </a:rPr>
              <a:t>V</a:t>
            </a:r>
            <a:r>
              <a:rPr lang="en-US" altLang="el-GR" b="1" i="1" baseline="-25000" dirty="0">
                <a:solidFill>
                  <a:srgbClr val="0070C0"/>
                </a:solidFill>
              </a:rPr>
              <a:t>L</a:t>
            </a:r>
            <a:r>
              <a:rPr lang="en-US" altLang="el-GR" b="1" i="1" dirty="0"/>
              <a:t> </a:t>
            </a:r>
            <a:r>
              <a:rPr lang="el-GR" altLang="el-GR" b="1" dirty="0"/>
              <a:t>= Η αξία της εταιρίας που χρησιμοποιεί δανειακά κεφάλαια</a:t>
            </a:r>
          </a:p>
          <a:p>
            <a:pPr indent="342900" algn="just">
              <a:tabLst>
                <a:tab pos="5257800" algn="l"/>
              </a:tabLst>
            </a:pPr>
            <a:r>
              <a:rPr lang="en-US" altLang="el-GR" b="1" i="1" dirty="0">
                <a:solidFill>
                  <a:srgbClr val="C00000"/>
                </a:solidFill>
              </a:rPr>
              <a:t>T</a:t>
            </a:r>
            <a:r>
              <a:rPr lang="en-US" altLang="el-GR" b="1" i="1" baseline="-25000" dirty="0">
                <a:solidFill>
                  <a:srgbClr val="C00000"/>
                </a:solidFill>
              </a:rPr>
              <a:t>c</a:t>
            </a:r>
            <a:r>
              <a:rPr lang="el-GR" altLang="el-GR" b="1" dirty="0"/>
              <a:t> = ο φορολογικός συντελεστής των κερδών των επιχειρήσεων</a:t>
            </a:r>
          </a:p>
          <a:p>
            <a:pPr indent="342900" algn="just">
              <a:tabLst>
                <a:tab pos="5257800" algn="l"/>
              </a:tabLst>
            </a:pPr>
            <a:r>
              <a:rPr lang="en-US" altLang="el-GR" b="1" i="1" dirty="0">
                <a:solidFill>
                  <a:srgbClr val="002060"/>
                </a:solidFill>
              </a:rPr>
              <a:t>T</a:t>
            </a:r>
            <a:r>
              <a:rPr lang="en-US" altLang="el-GR" b="1" i="1" baseline="-25000" dirty="0">
                <a:solidFill>
                  <a:srgbClr val="002060"/>
                </a:solidFill>
              </a:rPr>
              <a:t>s</a:t>
            </a:r>
            <a:r>
              <a:rPr lang="el-GR" altLang="el-GR" b="1" dirty="0">
                <a:solidFill>
                  <a:srgbClr val="002060"/>
                </a:solidFill>
              </a:rPr>
              <a:t> </a:t>
            </a:r>
            <a:r>
              <a:rPr lang="el-GR" altLang="el-GR" b="1" dirty="0"/>
              <a:t>= ο φορολογικός συντελεστής των εσόδων των ιδιωτών από μετοχές</a:t>
            </a:r>
          </a:p>
          <a:p>
            <a:pPr indent="342900" algn="just">
              <a:tabLst>
                <a:tab pos="5257800" algn="l"/>
              </a:tabLst>
            </a:pPr>
            <a:r>
              <a:rPr lang="en-US" altLang="el-GR" b="1" i="1" dirty="0">
                <a:solidFill>
                  <a:srgbClr val="006600"/>
                </a:solidFill>
              </a:rPr>
              <a:t>T</a:t>
            </a:r>
            <a:r>
              <a:rPr lang="en-US" altLang="el-GR" b="1" i="1" baseline="-25000" dirty="0">
                <a:solidFill>
                  <a:srgbClr val="006600"/>
                </a:solidFill>
              </a:rPr>
              <a:t>d</a:t>
            </a:r>
            <a:r>
              <a:rPr lang="el-GR" altLang="el-GR" b="1" dirty="0">
                <a:solidFill>
                  <a:srgbClr val="006600"/>
                </a:solidFill>
              </a:rPr>
              <a:t> </a:t>
            </a:r>
            <a:r>
              <a:rPr lang="el-GR" altLang="el-GR" b="1" dirty="0"/>
              <a:t>= ο φορολογικός συντελεστής των εσόδων των ιδιωτών από ομολογίες</a:t>
            </a:r>
          </a:p>
          <a:p>
            <a:pPr indent="342900" algn="just">
              <a:tabLst>
                <a:tab pos="5257800" algn="l"/>
              </a:tabLst>
            </a:pPr>
            <a:r>
              <a:rPr lang="en-US" altLang="el-GR" b="1" i="1" dirty="0">
                <a:solidFill>
                  <a:srgbClr val="0000CC"/>
                </a:solidFill>
              </a:rPr>
              <a:t>D </a:t>
            </a:r>
            <a:r>
              <a:rPr lang="el-GR" altLang="el-GR" b="1" dirty="0"/>
              <a:t>= το ποσό του δανείου</a:t>
            </a:r>
          </a:p>
        </p:txBody>
      </p:sp>
    </p:spTree>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r>
              <a:rPr lang="el-GR" altLang="el-GR" sz="3600" u="sng" dirty="0" smtClean="0"/>
              <a:t>Κριτική των προσεγγίσεων των ΜΜ</a:t>
            </a:r>
          </a:p>
        </p:txBody>
      </p:sp>
      <p:sp>
        <p:nvSpPr>
          <p:cNvPr id="311299" name="Rectangle 3"/>
          <p:cNvSpPr>
            <a:spLocks noGrp="1" noChangeArrowheads="1"/>
          </p:cNvSpPr>
          <p:nvPr>
            <p:ph type="body" idx="1"/>
          </p:nvPr>
        </p:nvSpPr>
        <p:spPr/>
        <p:txBody>
          <a:bodyPr/>
          <a:lstStyle/>
          <a:p>
            <a:pPr eaLnBrk="1" hangingPunct="1">
              <a:lnSpc>
                <a:spcPct val="90000"/>
              </a:lnSpc>
            </a:pPr>
            <a:r>
              <a:rPr lang="el-GR" altLang="el-GR" sz="2800" dirty="0" smtClean="0"/>
              <a:t>Οι υποθέσεις τους είναι πράγματι ρεαλιστικές. </a:t>
            </a:r>
          </a:p>
          <a:p>
            <a:pPr algn="just" eaLnBrk="1" hangingPunct="1">
              <a:lnSpc>
                <a:spcPct val="90000"/>
              </a:lnSpc>
            </a:pPr>
            <a:r>
              <a:rPr lang="el-GR" altLang="el-GR" sz="2800" dirty="0" smtClean="0"/>
              <a:t>Ωστόσο, η μεγάλη σημασία των προσεγγίσεων αυτών είναι ότι με τη σταδιακή κατάρριψη των υποθέσεών τους οι ερευνητές προχώρησαν στη δημιουργία νέων προσεγγίσεων, πιο ρεαλιστικών</a:t>
            </a:r>
          </a:p>
          <a:p>
            <a:pPr algn="just" eaLnBrk="1" hangingPunct="1">
              <a:lnSpc>
                <a:spcPct val="90000"/>
              </a:lnSpc>
            </a:pPr>
            <a:r>
              <a:rPr lang="el-GR" altLang="el-GR" sz="2800" dirty="0" smtClean="0"/>
              <a:t>Καμία από τις θεωρητικές προσεγγίσεις δεν έχει αποδειχθεί εμπειρικά ότι υπερισχύει έναντι των εναλλακτικών</a:t>
            </a:r>
          </a:p>
        </p:txBody>
      </p:sp>
    </p:spTree>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r>
              <a:rPr lang="el-GR" altLang="el-GR" sz="3600" u="sng" dirty="0" smtClean="0"/>
              <a:t>Χρηματοοικονομικές δυσχέρειες</a:t>
            </a:r>
          </a:p>
        </p:txBody>
      </p:sp>
      <p:sp>
        <p:nvSpPr>
          <p:cNvPr id="312323" name="Rectangle 3"/>
          <p:cNvSpPr>
            <a:spLocks noGrp="1" noChangeArrowheads="1"/>
          </p:cNvSpPr>
          <p:nvPr>
            <p:ph type="body" idx="1"/>
          </p:nvPr>
        </p:nvSpPr>
        <p:spPr/>
        <p:txBody>
          <a:bodyPr/>
          <a:lstStyle/>
          <a:p>
            <a:pPr algn="just" eaLnBrk="1" hangingPunct="1">
              <a:lnSpc>
                <a:spcPct val="90000"/>
              </a:lnSpc>
            </a:pPr>
            <a:r>
              <a:rPr lang="el-GR" altLang="el-GR" dirty="0" smtClean="0"/>
              <a:t>Όσο αυξάνεται η χρήση δανειακών κεφαλαίων τόσο αυξάνεται και η πιθανότητα η επιχείρηση αυτή να πτωχεύσει</a:t>
            </a:r>
          </a:p>
          <a:p>
            <a:pPr algn="just" eaLnBrk="1" hangingPunct="1">
              <a:lnSpc>
                <a:spcPct val="90000"/>
              </a:lnSpc>
            </a:pPr>
            <a:r>
              <a:rPr lang="el-GR" altLang="el-GR" dirty="0" smtClean="0"/>
              <a:t>Τα προβλήματα αρχίζουν πολύ πριν η επιχείρηση φθάσει στο στάδιο της πτώχευσης</a:t>
            </a:r>
          </a:p>
          <a:p>
            <a:pPr algn="just" eaLnBrk="1" hangingPunct="1">
              <a:lnSpc>
                <a:spcPct val="90000"/>
              </a:lnSpc>
            </a:pPr>
            <a:r>
              <a:rPr lang="el-GR" altLang="el-GR" dirty="0" smtClean="0"/>
              <a:t>Τα προβλήματα αυτά λέγονται </a:t>
            </a:r>
            <a:r>
              <a:rPr lang="el-GR" altLang="el-GR" b="1" dirty="0" smtClean="0">
                <a:solidFill>
                  <a:srgbClr val="FF0000"/>
                </a:solidFill>
              </a:rPr>
              <a:t>χρηματοοικονομικές δυσχέρειες</a:t>
            </a:r>
            <a:r>
              <a:rPr lang="el-GR" altLang="el-GR" dirty="0" smtClean="0">
                <a:solidFill>
                  <a:srgbClr val="FF0000"/>
                </a:solidFill>
              </a:rPr>
              <a:t> </a:t>
            </a:r>
          </a:p>
          <a:p>
            <a:pPr eaLnBrk="1" hangingPunct="1">
              <a:lnSpc>
                <a:spcPct val="90000"/>
              </a:lnSpc>
            </a:pPr>
            <a:endParaRPr lang="el-GR" altLang="el-GR" dirty="0" smtClean="0"/>
          </a:p>
        </p:txBody>
      </p:sp>
    </p:spTree>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eaLnBrk="1" hangingPunct="1"/>
            <a:r>
              <a:rPr lang="el-GR" altLang="el-GR" sz="3600" b="1" u="sng" dirty="0" smtClean="0"/>
              <a:t>Παραδείγματα χρηματοοικονομικών δυσχερειών (1)</a:t>
            </a:r>
          </a:p>
        </p:txBody>
      </p:sp>
      <p:sp>
        <p:nvSpPr>
          <p:cNvPr id="313347" name="Rectangle 3"/>
          <p:cNvSpPr>
            <a:spLocks noGrp="1" noChangeArrowheads="1"/>
          </p:cNvSpPr>
          <p:nvPr>
            <p:ph type="body" idx="1"/>
          </p:nvPr>
        </p:nvSpPr>
        <p:spPr>
          <a:xfrm>
            <a:off x="250825" y="1600200"/>
            <a:ext cx="8642350" cy="4852988"/>
          </a:xfrm>
        </p:spPr>
        <p:txBody>
          <a:bodyPr/>
          <a:lstStyle/>
          <a:p>
            <a:pPr algn="just" eaLnBrk="1" hangingPunct="1">
              <a:lnSpc>
                <a:spcPct val="80000"/>
              </a:lnSpc>
            </a:pPr>
            <a:r>
              <a:rPr lang="el-GR" altLang="el-GR" sz="2400" dirty="0" smtClean="0"/>
              <a:t>Η </a:t>
            </a:r>
            <a:r>
              <a:rPr lang="el-GR" altLang="el-GR" sz="2400" u="sng" dirty="0" smtClean="0"/>
              <a:t>απώλεια</a:t>
            </a:r>
            <a:r>
              <a:rPr lang="el-GR" altLang="el-GR" sz="2400" dirty="0" smtClean="0"/>
              <a:t> των πιο </a:t>
            </a:r>
            <a:r>
              <a:rPr lang="el-GR" altLang="el-GR" sz="2400" u="sng" dirty="0" smtClean="0"/>
              <a:t>ικανών στελεχών</a:t>
            </a:r>
            <a:r>
              <a:rPr lang="el-GR" altLang="el-GR" sz="2400" dirty="0" smtClean="0"/>
              <a:t> της προβληματικής εταιρείας.</a:t>
            </a:r>
          </a:p>
          <a:p>
            <a:pPr algn="just" eaLnBrk="1" hangingPunct="1">
              <a:lnSpc>
                <a:spcPct val="80000"/>
              </a:lnSpc>
            </a:pPr>
            <a:r>
              <a:rPr lang="el-GR" altLang="el-GR" sz="2400" dirty="0" smtClean="0"/>
              <a:t>Η </a:t>
            </a:r>
            <a:r>
              <a:rPr lang="el-GR" altLang="el-GR" sz="2400" u="sng" dirty="0" smtClean="0"/>
              <a:t>άρνηση</a:t>
            </a:r>
            <a:r>
              <a:rPr lang="el-GR" altLang="el-GR" sz="2400" dirty="0" smtClean="0"/>
              <a:t> των </a:t>
            </a:r>
            <a:r>
              <a:rPr lang="el-GR" altLang="el-GR" sz="2400" u="sng" dirty="0" smtClean="0"/>
              <a:t>προμηθευτών</a:t>
            </a:r>
            <a:r>
              <a:rPr lang="el-GR" altLang="el-GR" sz="2400" dirty="0" smtClean="0"/>
              <a:t> να χορηγήσουν </a:t>
            </a:r>
            <a:r>
              <a:rPr lang="el-GR" altLang="el-GR" sz="2400" u="sng" dirty="0" smtClean="0"/>
              <a:t>πιστώσεις</a:t>
            </a:r>
            <a:r>
              <a:rPr lang="el-GR" altLang="el-GR" sz="2400" dirty="0" smtClean="0"/>
              <a:t> στην εταιρεία.</a:t>
            </a:r>
          </a:p>
          <a:p>
            <a:pPr algn="just" eaLnBrk="1" hangingPunct="1">
              <a:lnSpc>
                <a:spcPct val="80000"/>
              </a:lnSpc>
            </a:pPr>
            <a:r>
              <a:rPr lang="el-GR" altLang="el-GR" sz="2400" dirty="0" smtClean="0"/>
              <a:t>Η </a:t>
            </a:r>
            <a:r>
              <a:rPr lang="el-GR" altLang="el-GR" sz="2400" u="sng" dirty="0" smtClean="0"/>
              <a:t>ακύρωση παραγελλιών από </a:t>
            </a:r>
            <a:r>
              <a:rPr lang="el-GR" altLang="el-GR" sz="2400" dirty="0" smtClean="0"/>
              <a:t>τους</a:t>
            </a:r>
            <a:r>
              <a:rPr lang="el-GR" altLang="el-GR" sz="2400" u="sng" dirty="0" smtClean="0"/>
              <a:t> πελάτες</a:t>
            </a:r>
            <a:r>
              <a:rPr lang="el-GR" altLang="el-GR" sz="2400" dirty="0" smtClean="0"/>
              <a:t> της, λόγω της ανησυχίας τους για την ικανότητα της επιχείρησης να παράγει και να διαθέτει προϊόντα.</a:t>
            </a:r>
          </a:p>
          <a:p>
            <a:pPr algn="just" eaLnBrk="1" hangingPunct="1">
              <a:lnSpc>
                <a:spcPct val="80000"/>
              </a:lnSpc>
            </a:pPr>
            <a:r>
              <a:rPr lang="el-GR" altLang="el-GR" sz="2400" dirty="0" smtClean="0"/>
              <a:t>Η έλλειψη επαρκών κεφαλαίων υποχρεώνει την εταιρεία να </a:t>
            </a:r>
            <a:r>
              <a:rPr lang="el-GR" altLang="el-GR" sz="2400" u="sng" dirty="0" smtClean="0"/>
              <a:t>απορρίψει ελκυστικά επενδυτικά προγράμματα</a:t>
            </a:r>
            <a:r>
              <a:rPr lang="el-GR" altLang="el-GR" sz="2400" dirty="0" smtClean="0"/>
              <a:t> που κάτω από άλλες συνθήκες θα αύξαναν το πλούτο των μετόχων της.</a:t>
            </a:r>
          </a:p>
          <a:p>
            <a:pPr algn="just" eaLnBrk="1" hangingPunct="1">
              <a:lnSpc>
                <a:spcPct val="80000"/>
              </a:lnSpc>
            </a:pPr>
            <a:r>
              <a:rPr lang="el-GR" altLang="el-GR" sz="2400" dirty="0" smtClean="0"/>
              <a:t>Ο υπάρχων </a:t>
            </a:r>
            <a:r>
              <a:rPr lang="el-GR" altLang="el-GR" sz="2400" u="sng" dirty="0" smtClean="0"/>
              <a:t>εξοπλισμός</a:t>
            </a:r>
            <a:r>
              <a:rPr lang="el-GR" altLang="el-GR" sz="2400" dirty="0" smtClean="0"/>
              <a:t> της προβληματικής εταιρείας δεν θα αντικαθίσταται και επομένως θα αρχίσει να </a:t>
            </a:r>
            <a:r>
              <a:rPr lang="el-GR" altLang="el-GR" sz="2400" u="sng" dirty="0" smtClean="0"/>
              <a:t>απαξιώνεται</a:t>
            </a:r>
            <a:r>
              <a:rPr lang="el-GR" altLang="el-GR" sz="2400" dirty="0" smtClean="0"/>
              <a:t>, με αποτέλεσμα η επιχείρηση να γίνεται λιγότερο αποτελεσματική και ανταγωνιστική.  </a:t>
            </a:r>
          </a:p>
        </p:txBody>
      </p:sp>
    </p:spTree>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r>
              <a:rPr lang="el-GR" altLang="el-GR" sz="3600" b="1" u="sng" dirty="0" smtClean="0"/>
              <a:t>Παραδείγματα Χρηματοοικονομικών Δυσχερειών (2)</a:t>
            </a:r>
          </a:p>
        </p:txBody>
      </p:sp>
      <p:sp>
        <p:nvSpPr>
          <p:cNvPr id="314371" name="Rectangle 3"/>
          <p:cNvSpPr>
            <a:spLocks noGrp="1" noChangeArrowheads="1"/>
          </p:cNvSpPr>
          <p:nvPr>
            <p:ph type="body" idx="1"/>
          </p:nvPr>
        </p:nvSpPr>
        <p:spPr>
          <a:xfrm>
            <a:off x="250825" y="1600200"/>
            <a:ext cx="8642350" cy="4924425"/>
          </a:xfrm>
        </p:spPr>
        <p:txBody>
          <a:bodyPr/>
          <a:lstStyle/>
          <a:p>
            <a:pPr algn="just" eaLnBrk="1" hangingPunct="1">
              <a:lnSpc>
                <a:spcPct val="90000"/>
              </a:lnSpc>
            </a:pPr>
            <a:r>
              <a:rPr lang="el-GR" altLang="el-GR" sz="2400" dirty="0" smtClean="0"/>
              <a:t>Σε περίπτωση πτώχευσης της εταιρείας η </a:t>
            </a:r>
            <a:r>
              <a:rPr lang="el-GR" altLang="el-GR" sz="2400" u="sng" dirty="0" smtClean="0"/>
              <a:t>πώληση των περιουσιακών της στοιχείων</a:t>
            </a:r>
            <a:r>
              <a:rPr lang="el-GR" altLang="el-GR" sz="2400" dirty="0" smtClean="0"/>
              <a:t> θα πραγματοποιηθεί μετά από αρκετό χρονικό διάστημα (καθώς οι διαδικασίες αυτές είναι χρονοβόρες) και </a:t>
            </a:r>
            <a:r>
              <a:rPr lang="el-GR" altLang="el-GR" sz="2400" u="sng" dirty="0" smtClean="0"/>
              <a:t>σε τιμές χαμηλότερες από τη πραγματική τους αξία</a:t>
            </a:r>
            <a:r>
              <a:rPr lang="el-GR" altLang="el-GR" sz="2400" dirty="0" smtClean="0"/>
              <a:t>.</a:t>
            </a:r>
          </a:p>
          <a:p>
            <a:pPr algn="just" eaLnBrk="1" hangingPunct="1">
              <a:lnSpc>
                <a:spcPct val="90000"/>
              </a:lnSpc>
            </a:pPr>
            <a:r>
              <a:rPr lang="el-GR" altLang="el-GR" sz="2400" dirty="0" smtClean="0"/>
              <a:t>Σε περίπτωση πτώχευσης της εταιρείας οι </a:t>
            </a:r>
            <a:r>
              <a:rPr lang="el-GR" altLang="el-GR" sz="2400" u="sng" dirty="0" smtClean="0"/>
              <a:t>αμοιβές των δικηγόρων και τα δικαστικά και διαχειριστικά έξοδα</a:t>
            </a:r>
            <a:r>
              <a:rPr lang="el-GR" altLang="el-GR" sz="2400" dirty="0" smtClean="0"/>
              <a:t> απορροφούν ένα μεγάλο μέρος της αξίας της εταιρείας.  </a:t>
            </a:r>
          </a:p>
          <a:p>
            <a:pPr algn="just" eaLnBrk="1" hangingPunct="1">
              <a:lnSpc>
                <a:spcPct val="90000"/>
              </a:lnSpc>
            </a:pPr>
            <a:r>
              <a:rPr lang="el-GR" altLang="el-GR" sz="2400" dirty="0" smtClean="0"/>
              <a:t>Η αύξηση της πιθανότητας πτώχευσης της εταιρείας την υποχρεώνει να </a:t>
            </a:r>
            <a:r>
              <a:rPr lang="el-GR" altLang="el-GR" sz="2400" u="sng" dirty="0" smtClean="0"/>
              <a:t>δανεισθεί νέα κεφάλαια με υψηλότερο κόστος</a:t>
            </a:r>
            <a:r>
              <a:rPr lang="el-GR" altLang="el-GR" sz="2400" dirty="0" smtClean="0"/>
              <a:t> απ’ ότι δανειζόταν προηγουμένως που η πιθανότητα πτώχευσης ήταν μικρή.  Το υψηλότερο κόστος των νέων δανειακών κεφαλαίων επιφέρει τη χειροτέρευση των αποτελεσμάτων της εταιρείας. </a:t>
            </a:r>
          </a:p>
          <a:p>
            <a:pPr eaLnBrk="1" hangingPunct="1">
              <a:lnSpc>
                <a:spcPct val="80000"/>
              </a:lnSpc>
            </a:pPr>
            <a:endParaRPr lang="el-GR" altLang="el-GR" sz="2000" dirty="0" smtClean="0"/>
          </a:p>
          <a:p>
            <a:pPr eaLnBrk="1" hangingPunct="1">
              <a:lnSpc>
                <a:spcPct val="80000"/>
              </a:lnSpc>
            </a:pPr>
            <a:endParaRPr lang="el-GR" altLang="el-GR" sz="2000" dirty="0" smtClean="0"/>
          </a:p>
        </p:txBody>
      </p:sp>
    </p:spTree>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74638"/>
            <a:ext cx="8229600" cy="634082"/>
          </a:xfrm>
        </p:spPr>
        <p:txBody>
          <a:bodyPr/>
          <a:lstStyle/>
          <a:p>
            <a:pPr eaLnBrk="1" hangingPunct="1"/>
            <a:r>
              <a:rPr lang="el-GR" altLang="el-GR" sz="3600" b="1" u="sng" dirty="0" smtClean="0"/>
              <a:t>Το Εξισορροπητικό Υπόδειγμα</a:t>
            </a:r>
          </a:p>
        </p:txBody>
      </p:sp>
      <p:sp>
        <p:nvSpPr>
          <p:cNvPr id="315395" name="Rectangle 3"/>
          <p:cNvSpPr>
            <a:spLocks noGrp="1" noChangeArrowheads="1"/>
          </p:cNvSpPr>
          <p:nvPr>
            <p:ph type="body" idx="1"/>
          </p:nvPr>
        </p:nvSpPr>
        <p:spPr>
          <a:xfrm>
            <a:off x="250825" y="1196753"/>
            <a:ext cx="8569325" cy="5256436"/>
          </a:xfrm>
        </p:spPr>
        <p:txBody>
          <a:bodyPr/>
          <a:lstStyle/>
          <a:p>
            <a:pPr algn="just" eaLnBrk="1" hangingPunct="1">
              <a:lnSpc>
                <a:spcPct val="90000"/>
              </a:lnSpc>
            </a:pPr>
            <a:r>
              <a:rPr lang="el-GR" altLang="el-GR" sz="2400" dirty="0" smtClean="0"/>
              <a:t>Με τα ως τώρα δεδομένα συμπεραίνουμε τα εξής:</a:t>
            </a:r>
          </a:p>
          <a:p>
            <a:pPr lvl="1" algn="just" eaLnBrk="1" hangingPunct="1">
              <a:lnSpc>
                <a:spcPct val="90000"/>
              </a:lnSpc>
            </a:pPr>
            <a:r>
              <a:rPr lang="el-GR" altLang="el-GR" sz="2400" dirty="0" smtClean="0"/>
              <a:t>Η ύπαρξη φόρων ενθαρρύνει τη χρήση δανειακών κεφαλαίων</a:t>
            </a:r>
          </a:p>
          <a:p>
            <a:pPr lvl="1" algn="just" eaLnBrk="1" hangingPunct="1">
              <a:lnSpc>
                <a:spcPct val="90000"/>
              </a:lnSpc>
            </a:pPr>
            <a:r>
              <a:rPr lang="el-GR" altLang="el-GR" sz="2400" dirty="0" smtClean="0"/>
              <a:t>Η ύπαρξη χρηματοοικονομικών δυσχερειών αποθαρρύνει τη χρήση δανειακών κεφαλαίων</a:t>
            </a:r>
          </a:p>
          <a:p>
            <a:pPr algn="just" eaLnBrk="1" hangingPunct="1">
              <a:lnSpc>
                <a:spcPct val="90000"/>
              </a:lnSpc>
            </a:pPr>
            <a:r>
              <a:rPr lang="el-GR" altLang="el-GR" sz="2400" dirty="0" smtClean="0"/>
              <a:t>Επομένως υπάρχουν δύο αντίρροπες δυνάμεις </a:t>
            </a:r>
          </a:p>
          <a:p>
            <a:pPr algn="just" eaLnBrk="1" hangingPunct="1">
              <a:lnSpc>
                <a:spcPct val="90000"/>
              </a:lnSpc>
            </a:pPr>
            <a:r>
              <a:rPr lang="el-GR" altLang="el-GR" sz="2400" dirty="0" smtClean="0"/>
              <a:t>Άρα θα πρέπει να υπάρχει ένα σημείο άριστης κεφαλαιακής διάρθρωσης στο οποίο επιτυγχάνεται ισορροπία ανάμεσα στα φορολογικά οφέλη των δανείων και στις χρηματοοικονομικές δυσχέρειες που αυτά επιφέρουν</a:t>
            </a:r>
          </a:p>
          <a:p>
            <a:pPr algn="just" eaLnBrk="1" hangingPunct="1">
              <a:lnSpc>
                <a:spcPct val="90000"/>
              </a:lnSpc>
            </a:pPr>
            <a:r>
              <a:rPr lang="el-GR" altLang="el-GR" sz="2400" dirty="0" smtClean="0"/>
              <a:t>Στο σημείο αυτό επιτυγχάνεται η </a:t>
            </a:r>
            <a:r>
              <a:rPr lang="el-GR" altLang="el-GR" sz="2400" u="sng" dirty="0" smtClean="0"/>
              <a:t>άριστη κεφαλαιακή διάρθρωση</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633412"/>
          </a:xfrm>
        </p:spPr>
        <p:txBody>
          <a:bodyPr/>
          <a:lstStyle/>
          <a:p>
            <a:pPr eaLnBrk="1" hangingPunct="1"/>
            <a:r>
              <a:rPr lang="el-GR" altLang="el-GR" sz="4000" b="1" dirty="0" smtClean="0"/>
              <a:t>ΠΡΟΣΑΡΤΗΜΑ</a:t>
            </a:r>
          </a:p>
        </p:txBody>
      </p:sp>
      <p:sp>
        <p:nvSpPr>
          <p:cNvPr id="39939" name="Rectangle 3"/>
          <p:cNvSpPr>
            <a:spLocks noGrp="1" noChangeArrowheads="1"/>
          </p:cNvSpPr>
          <p:nvPr>
            <p:ph type="body" idx="1"/>
          </p:nvPr>
        </p:nvSpPr>
        <p:spPr>
          <a:xfrm>
            <a:off x="457200" y="908050"/>
            <a:ext cx="8229600" cy="5689600"/>
          </a:xfrm>
        </p:spPr>
        <p:txBody>
          <a:bodyPr/>
          <a:lstStyle/>
          <a:p>
            <a:pPr eaLnBrk="1" hangingPunct="1">
              <a:lnSpc>
                <a:spcPct val="90000"/>
              </a:lnSpc>
            </a:pPr>
            <a:r>
              <a:rPr lang="el-GR" altLang="el-GR" sz="3000" dirty="0" smtClean="0"/>
              <a:t>Περιέχονται επεξηγήσεις απαραίτητες για την κατανόηση του ισολογισμού και των αποτελεσμάτων ή παραβίαση αρχών σύνταξης. </a:t>
            </a:r>
          </a:p>
          <a:p>
            <a:pPr eaLnBrk="1" hangingPunct="1">
              <a:lnSpc>
                <a:spcPct val="90000"/>
              </a:lnSpc>
            </a:pPr>
            <a:r>
              <a:rPr lang="el-GR" altLang="el-GR" sz="3000" dirty="0" smtClean="0"/>
              <a:t>Ενημερώνει ιδιαίτερα για εκείνες τις περιπτώσεις για τις οποίες υπάρχει η δυνατότητα διαφορετικών τρόπων χειρισμού π.χ. </a:t>
            </a:r>
          </a:p>
          <a:p>
            <a:pPr lvl="1" eaLnBrk="1" hangingPunct="1">
              <a:lnSpc>
                <a:spcPct val="90000"/>
              </a:lnSpc>
            </a:pPr>
            <a:r>
              <a:rPr lang="el-GR" altLang="el-GR" sz="3000" dirty="0" smtClean="0"/>
              <a:t>αποτίμηση αποθεμάτων, </a:t>
            </a:r>
          </a:p>
          <a:p>
            <a:pPr lvl="1" eaLnBrk="1" hangingPunct="1">
              <a:lnSpc>
                <a:spcPct val="90000"/>
              </a:lnSpc>
            </a:pPr>
            <a:r>
              <a:rPr lang="el-GR" altLang="el-GR" sz="3000" dirty="0" smtClean="0"/>
              <a:t>ανάλυση επιπρόσθετων πηγών εσόδων, </a:t>
            </a:r>
          </a:p>
          <a:p>
            <a:pPr lvl="1" eaLnBrk="1" hangingPunct="1">
              <a:lnSpc>
                <a:spcPct val="90000"/>
              </a:lnSpc>
            </a:pPr>
            <a:r>
              <a:rPr lang="el-GR" altLang="el-GR" sz="3000" dirty="0" smtClean="0"/>
              <a:t>υπολογισμός αποσβέσεων, κ.λπ.</a:t>
            </a:r>
          </a:p>
          <a:p>
            <a:pPr eaLnBrk="1" hangingPunct="1">
              <a:lnSpc>
                <a:spcPct val="90000"/>
              </a:lnSpc>
            </a:pPr>
            <a:r>
              <a:rPr lang="el-GR" altLang="el-GR" sz="3000" dirty="0" smtClean="0"/>
              <a:t> Επεξήγεται υποχρεωτικά κάθε παρέκκλιση.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r>
              <a:rPr lang="el-GR" altLang="el-GR" u="sng" dirty="0" smtClean="0">
                <a:solidFill>
                  <a:schemeClr val="folHlink"/>
                </a:solidFill>
              </a:rPr>
              <a:t>Ασύμμετρη Πληροφόρηση</a:t>
            </a:r>
          </a:p>
        </p:txBody>
      </p:sp>
      <p:sp>
        <p:nvSpPr>
          <p:cNvPr id="316419" name="Rectangle 3"/>
          <p:cNvSpPr>
            <a:spLocks noGrp="1" noChangeArrowheads="1"/>
          </p:cNvSpPr>
          <p:nvPr>
            <p:ph type="body" idx="1"/>
          </p:nvPr>
        </p:nvSpPr>
        <p:spPr>
          <a:xfrm>
            <a:off x="457200" y="1340768"/>
            <a:ext cx="8229600" cy="4785395"/>
          </a:xfrm>
        </p:spPr>
        <p:txBody>
          <a:bodyPr/>
          <a:lstStyle/>
          <a:p>
            <a:pPr algn="just" eaLnBrk="1" hangingPunct="1"/>
            <a:r>
              <a:rPr lang="el-GR" altLang="el-GR" sz="2200" dirty="0" smtClean="0"/>
              <a:t>Βασική προϋπόθεση ΜΜ: </a:t>
            </a:r>
            <a:r>
              <a:rPr lang="en-GB" altLang="el-GR" sz="2200" dirty="0" smtClean="0"/>
              <a:t> οι επενδυτές έχουν ομογενείς προσδοκίες</a:t>
            </a:r>
            <a:endParaRPr lang="el-GR" altLang="el-GR" sz="2200" dirty="0" smtClean="0"/>
          </a:p>
          <a:p>
            <a:pPr algn="just" eaLnBrk="1" hangingPunct="1"/>
            <a:r>
              <a:rPr lang="el-GR" altLang="el-GR" sz="2200" dirty="0" smtClean="0"/>
              <a:t>Βασίζεται στην παραδοχή ότι </a:t>
            </a:r>
            <a:r>
              <a:rPr lang="en-GB" altLang="el-GR" sz="2200" dirty="0" smtClean="0"/>
              <a:t>οι επενδυτές κατέχουν όλοι τις ίδιες πληροφορίες σχετικά με τις προοπτικές των επιχειρήσεων</a:t>
            </a:r>
            <a:r>
              <a:rPr lang="el-GR" altLang="el-GR" sz="2200" dirty="0" smtClean="0"/>
              <a:t> (συμμετρική πληροφόρηση)</a:t>
            </a:r>
          </a:p>
          <a:p>
            <a:pPr algn="just" eaLnBrk="1" hangingPunct="1"/>
            <a:r>
              <a:rPr lang="el-GR" altLang="el-GR" sz="2200" dirty="0" smtClean="0"/>
              <a:t>Ωστόσο στην πράξη κάποιες ομάδες επενδυτών έχουν περισσότερη πληροφόρηση σε σχέση με άλλες. Αυτό είναι γνωστό ως </a:t>
            </a:r>
            <a:r>
              <a:rPr lang="el-GR" altLang="el-GR" sz="2200" u="sng" dirty="0" smtClean="0"/>
              <a:t>ασύμμετρη πληροφόρηση</a:t>
            </a:r>
          </a:p>
          <a:p>
            <a:pPr algn="just" eaLnBrk="1" hangingPunct="1"/>
            <a:r>
              <a:rPr lang="el-GR" altLang="el-GR" sz="2200" dirty="0" smtClean="0"/>
              <a:t>Υπάρχουν τρεις βασικές προσεγγίσεις</a:t>
            </a:r>
          </a:p>
          <a:p>
            <a:pPr lvl="1" algn="just" eaLnBrk="1" hangingPunct="1"/>
            <a:r>
              <a:rPr lang="el-GR" altLang="el-GR" sz="1900" dirty="0" smtClean="0"/>
              <a:t>Η θεωρία του σήματος</a:t>
            </a:r>
          </a:p>
          <a:p>
            <a:pPr lvl="1" algn="just" eaLnBrk="1" hangingPunct="1"/>
            <a:r>
              <a:rPr lang="el-GR" altLang="el-GR" sz="1900" dirty="0" smtClean="0"/>
              <a:t>Η θεωρία της ιεραρχίας της χρηματοδότησης</a:t>
            </a:r>
          </a:p>
          <a:p>
            <a:pPr lvl="1" algn="just" eaLnBrk="1" hangingPunct="1"/>
            <a:r>
              <a:rPr lang="el-GR" altLang="el-GR" sz="1900" dirty="0" smtClean="0"/>
              <a:t>Η θεωρία της κατάλληλης χρονικής στιγμής</a:t>
            </a:r>
          </a:p>
        </p:txBody>
      </p:sp>
    </p:spTree>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274638"/>
            <a:ext cx="8229600" cy="634082"/>
          </a:xfrm>
        </p:spPr>
        <p:txBody>
          <a:bodyPr/>
          <a:lstStyle/>
          <a:p>
            <a:pPr eaLnBrk="1" hangingPunct="1"/>
            <a:r>
              <a:rPr lang="el-GR" altLang="el-GR" b="1" u="sng" dirty="0" smtClean="0"/>
              <a:t>Θεωρία του σήματος</a:t>
            </a:r>
          </a:p>
        </p:txBody>
      </p:sp>
      <p:sp>
        <p:nvSpPr>
          <p:cNvPr id="317443" name="Rectangle 3"/>
          <p:cNvSpPr>
            <a:spLocks noGrp="1" noChangeArrowheads="1"/>
          </p:cNvSpPr>
          <p:nvPr>
            <p:ph type="body" idx="1"/>
          </p:nvPr>
        </p:nvSpPr>
        <p:spPr>
          <a:xfrm>
            <a:off x="457200" y="1124744"/>
            <a:ext cx="8229600" cy="5472608"/>
          </a:xfrm>
        </p:spPr>
        <p:txBody>
          <a:bodyPr/>
          <a:lstStyle/>
          <a:p>
            <a:pPr algn="just" eaLnBrk="1" hangingPunct="1"/>
            <a:r>
              <a:rPr lang="el-GR" altLang="el-GR" sz="2600" dirty="0" smtClean="0"/>
              <a:t>Η</a:t>
            </a:r>
            <a:r>
              <a:rPr lang="en-GB" altLang="el-GR" sz="2600" dirty="0" smtClean="0"/>
              <a:t> διαμόρφωση της κεφαλαιακής διάρθρωσης λαμβάνεται από τους επενδυτές ως μέσο παροχής της εσωτερικής πληροφόρησης, ως “</a:t>
            </a:r>
            <a:r>
              <a:rPr lang="en-GB" altLang="el-GR" sz="2600" u="sng" dirty="0" smtClean="0"/>
              <a:t>σήμα</a:t>
            </a:r>
            <a:r>
              <a:rPr lang="en-GB" altLang="el-GR" sz="2600" dirty="0" smtClean="0"/>
              <a:t>”</a:t>
            </a:r>
            <a:r>
              <a:rPr lang="el-GR" altLang="el-GR" sz="2600" dirty="0" smtClean="0"/>
              <a:t> </a:t>
            </a:r>
          </a:p>
          <a:p>
            <a:pPr algn="just" eaLnBrk="1" hangingPunct="1"/>
            <a:r>
              <a:rPr lang="en-GB" altLang="el-GR" sz="2600" dirty="0" smtClean="0"/>
              <a:t>Βασική προτεραιότητα των διευθυντών είναι </a:t>
            </a:r>
            <a:r>
              <a:rPr lang="en-GB" altLang="el-GR" sz="2600" u="sng" dirty="0" smtClean="0"/>
              <a:t>να αποφύγει η εταιρία την πτώχευση</a:t>
            </a:r>
            <a:endParaRPr lang="el-GR" altLang="el-GR" sz="2600" u="sng" dirty="0" smtClean="0"/>
          </a:p>
          <a:p>
            <a:pPr algn="just" eaLnBrk="1" hangingPunct="1"/>
            <a:r>
              <a:rPr lang="en-GB" altLang="el-GR" sz="2600" dirty="0" smtClean="0"/>
              <a:t>Επομένως, οι διευθυντές </a:t>
            </a:r>
            <a:r>
              <a:rPr lang="en-GB" altLang="el-GR" sz="2600" u="sng" dirty="0" smtClean="0"/>
              <a:t>θα αποφύγουν</a:t>
            </a:r>
            <a:r>
              <a:rPr lang="en-GB" altLang="el-GR" sz="2600" dirty="0" smtClean="0"/>
              <a:t> τα δανειακά κεφάλαια, αν πιστεύουν ότι η επιχείρηση </a:t>
            </a:r>
            <a:r>
              <a:rPr lang="en-GB" altLang="el-GR" sz="2600" u="sng" dirty="0" smtClean="0"/>
              <a:t>δεν</a:t>
            </a:r>
            <a:r>
              <a:rPr lang="en-GB" altLang="el-GR" sz="2600" dirty="0" smtClean="0"/>
              <a:t> θα μπορέσει να αποπληρώσει τις υποχρεώσεις που αυτά συνεπάγονται</a:t>
            </a:r>
            <a:r>
              <a:rPr lang="el-GR" altLang="el-GR" sz="2600" dirty="0" smtClean="0"/>
              <a:t> </a:t>
            </a:r>
          </a:p>
          <a:p>
            <a:pPr algn="just" eaLnBrk="1" hangingPunct="1"/>
            <a:r>
              <a:rPr lang="el-GR" altLang="el-GR" sz="2600" dirty="0" smtClean="0"/>
              <a:t>Άρα, </a:t>
            </a:r>
            <a:r>
              <a:rPr lang="el-GR" altLang="el-GR" sz="2600" u="sng" dirty="0" smtClean="0"/>
              <a:t>περισσότερα</a:t>
            </a:r>
            <a:r>
              <a:rPr lang="el-GR" altLang="el-GR" sz="2600" dirty="0" smtClean="0"/>
              <a:t> δανειακά κεφάλαια υπονοούν </a:t>
            </a:r>
            <a:r>
              <a:rPr lang="el-GR" altLang="el-GR" sz="2600" u="sng" dirty="0" smtClean="0"/>
              <a:t>καλύτερες</a:t>
            </a:r>
            <a:r>
              <a:rPr lang="el-GR" altLang="el-GR" sz="2600" dirty="0" smtClean="0"/>
              <a:t> προοπτικές για την επιχείρηση</a:t>
            </a:r>
          </a:p>
        </p:txBody>
      </p:sp>
    </p:spTree>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251520" y="274638"/>
            <a:ext cx="8712968" cy="1143000"/>
          </a:xfrm>
        </p:spPr>
        <p:txBody>
          <a:bodyPr/>
          <a:lstStyle/>
          <a:p>
            <a:pPr eaLnBrk="1" hangingPunct="1"/>
            <a:r>
              <a:rPr lang="el-GR" altLang="el-GR" sz="3600" b="1" u="sng" dirty="0" smtClean="0"/>
              <a:t>Θεωρία της Ιεραρχίας της Χρηματοδότησης</a:t>
            </a:r>
          </a:p>
        </p:txBody>
      </p:sp>
      <p:sp>
        <p:nvSpPr>
          <p:cNvPr id="318467" name="Rectangle 3"/>
          <p:cNvSpPr>
            <a:spLocks noGrp="1" noChangeArrowheads="1"/>
          </p:cNvSpPr>
          <p:nvPr>
            <p:ph type="body" idx="1"/>
          </p:nvPr>
        </p:nvSpPr>
        <p:spPr>
          <a:xfrm>
            <a:off x="179512" y="1557338"/>
            <a:ext cx="8784976" cy="5072062"/>
          </a:xfrm>
        </p:spPr>
        <p:txBody>
          <a:bodyPr/>
          <a:lstStyle/>
          <a:p>
            <a:pPr marL="571500" indent="-571500" algn="just" eaLnBrk="1" hangingPunct="1">
              <a:lnSpc>
                <a:spcPct val="80000"/>
              </a:lnSpc>
            </a:pPr>
            <a:r>
              <a:rPr lang="el-GR" altLang="el-GR" sz="2800" dirty="0" smtClean="0"/>
              <a:t>Έναυσμα: Εμπειρικό συμπέρασμα ότι οι επιχειρήσεις χρησιμοποιούν μια συγκεκριμένη ιεραρχία χρηματοδότησης:</a:t>
            </a:r>
          </a:p>
          <a:p>
            <a:pPr marL="1371600" lvl="2" indent="-457200" eaLnBrk="1" hangingPunct="1">
              <a:lnSpc>
                <a:spcPct val="80000"/>
              </a:lnSpc>
              <a:buFont typeface="Wingdings" pitchFamily="2" charset="2"/>
              <a:buAutoNum type="arabicPeriod"/>
            </a:pPr>
            <a:r>
              <a:rPr lang="el-GR" altLang="el-GR" sz="2000" dirty="0" smtClean="0"/>
              <a:t>Εσωτερικά κεφάλαια</a:t>
            </a:r>
          </a:p>
          <a:p>
            <a:pPr marL="1371600" lvl="2" indent="-457200" eaLnBrk="1" hangingPunct="1">
              <a:lnSpc>
                <a:spcPct val="80000"/>
              </a:lnSpc>
              <a:buFont typeface="Wingdings" pitchFamily="2" charset="2"/>
              <a:buAutoNum type="arabicPeriod"/>
            </a:pPr>
            <a:r>
              <a:rPr lang="el-GR" altLang="el-GR" sz="2000" dirty="0" smtClean="0"/>
              <a:t>Δανεισμός</a:t>
            </a:r>
          </a:p>
          <a:p>
            <a:pPr marL="1371600" lvl="2" indent="-457200" eaLnBrk="1" hangingPunct="1">
              <a:lnSpc>
                <a:spcPct val="80000"/>
              </a:lnSpc>
              <a:buFont typeface="Wingdings" pitchFamily="2" charset="2"/>
              <a:buAutoNum type="arabicPeriod"/>
            </a:pPr>
            <a:r>
              <a:rPr lang="el-GR" altLang="el-GR" sz="2000" dirty="0" smtClean="0"/>
              <a:t>Έκδοση νέου μετοχικού κεφαλαίου</a:t>
            </a:r>
          </a:p>
          <a:p>
            <a:pPr marL="571500" indent="-571500" eaLnBrk="1" hangingPunct="1">
              <a:lnSpc>
                <a:spcPct val="80000"/>
              </a:lnSpc>
            </a:pPr>
            <a:r>
              <a:rPr lang="el-GR" altLang="el-GR" sz="2800" dirty="0" smtClean="0"/>
              <a:t>Λόγοι:</a:t>
            </a:r>
          </a:p>
          <a:p>
            <a:pPr marL="990600" lvl="1" indent="-533400" eaLnBrk="1" hangingPunct="1">
              <a:lnSpc>
                <a:spcPct val="80000"/>
              </a:lnSpc>
            </a:pPr>
            <a:r>
              <a:rPr lang="el-GR" altLang="el-GR" sz="2400" dirty="0" smtClean="0"/>
              <a:t>Κόστη έκδοσης</a:t>
            </a:r>
          </a:p>
          <a:p>
            <a:pPr marL="990600" lvl="1" indent="-533400" eaLnBrk="1" hangingPunct="1">
              <a:lnSpc>
                <a:spcPct val="80000"/>
              </a:lnSpc>
            </a:pPr>
            <a:r>
              <a:rPr lang="el-GR" altLang="el-GR" sz="2400" dirty="0" smtClean="0"/>
              <a:t>Πληροφοριακά κόστη</a:t>
            </a:r>
          </a:p>
          <a:p>
            <a:pPr marL="571500" indent="-571500" algn="just" eaLnBrk="1" hangingPunct="1">
              <a:lnSpc>
                <a:spcPct val="80000"/>
              </a:lnSpc>
            </a:pPr>
            <a:r>
              <a:rPr lang="el-GR" altLang="el-GR" sz="2800" u="sng" dirty="0" smtClean="0"/>
              <a:t>Σημασία</a:t>
            </a:r>
            <a:r>
              <a:rPr lang="el-GR" altLang="el-GR" sz="2800" dirty="0" smtClean="0"/>
              <a:t>: δεν υπάρχει υπόδειγμα εξισορρόπησης, άρα δεν υπάρχει άριστη κεφαλαιακή διάρθρωση (υπάρχει άριστη </a:t>
            </a:r>
            <a:r>
              <a:rPr lang="el-GR" altLang="el-GR" sz="2800" u="sng" dirty="0" smtClean="0"/>
              <a:t>πολιτική</a:t>
            </a:r>
            <a:r>
              <a:rPr lang="el-GR" altLang="el-GR" sz="2800" dirty="0" smtClean="0"/>
              <a:t> κεφαλαιακής διάρθρωσης)</a:t>
            </a:r>
          </a:p>
        </p:txBody>
      </p:sp>
    </p:spTree>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r>
              <a:rPr lang="el-GR" altLang="el-GR" sz="3200" b="1" u="sng" dirty="0" smtClean="0"/>
              <a:t>Θεωρία της Κατάλληλης Χρονικής Στιγμής</a:t>
            </a:r>
          </a:p>
        </p:txBody>
      </p:sp>
      <p:sp>
        <p:nvSpPr>
          <p:cNvPr id="319491" name="Rectangle 3"/>
          <p:cNvSpPr>
            <a:spLocks noGrp="1" noChangeArrowheads="1"/>
          </p:cNvSpPr>
          <p:nvPr>
            <p:ph type="body" idx="1"/>
          </p:nvPr>
        </p:nvSpPr>
        <p:spPr>
          <a:xfrm>
            <a:off x="539750" y="1905000"/>
            <a:ext cx="7994650" cy="4419600"/>
          </a:xfrm>
        </p:spPr>
        <p:txBody>
          <a:bodyPr/>
          <a:lstStyle/>
          <a:p>
            <a:pPr algn="just" eaLnBrk="1" hangingPunct="1">
              <a:lnSpc>
                <a:spcPct val="90000"/>
              </a:lnSpc>
            </a:pPr>
            <a:r>
              <a:rPr lang="el-GR" altLang="el-GR" dirty="0" smtClean="0"/>
              <a:t>Έκδοση νέου μετοχικού κεφαλαίου σε περιόδους κατά τις οποίες η τιμή της μετοχής τους βρίσκεται σε υψηλά επίπεδα</a:t>
            </a:r>
          </a:p>
          <a:p>
            <a:pPr algn="just" eaLnBrk="1" hangingPunct="1">
              <a:lnSpc>
                <a:spcPct val="90000"/>
              </a:lnSpc>
            </a:pPr>
            <a:r>
              <a:rPr lang="el-GR" altLang="el-GR" dirty="0" smtClean="0"/>
              <a:t>Επέφερε σημαντικούς κλονισμούς στην θεωρία των αποτελεσματικών αγορών </a:t>
            </a:r>
          </a:p>
          <a:p>
            <a:pPr algn="just" eaLnBrk="1" hangingPunct="1">
              <a:lnSpc>
                <a:spcPct val="90000"/>
              </a:lnSpc>
            </a:pPr>
            <a:r>
              <a:rPr lang="el-GR" altLang="el-GR" dirty="0" smtClean="0"/>
              <a:t>Σημαντικό εύρημα υπέρ της θεωρίας των συμπεριφορικών χρηματοοικονομικών</a:t>
            </a:r>
          </a:p>
          <a:p>
            <a:pPr eaLnBrk="1" hangingPunct="1">
              <a:lnSpc>
                <a:spcPct val="90000"/>
              </a:lnSpc>
            </a:pPr>
            <a:endParaRPr lang="el-GR" altLang="el-GR" dirty="0" smtClean="0"/>
          </a:p>
        </p:txBody>
      </p:sp>
    </p:spTree>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274638"/>
            <a:ext cx="8229600" cy="706090"/>
          </a:xfrm>
        </p:spPr>
        <p:txBody>
          <a:bodyPr/>
          <a:lstStyle/>
          <a:p>
            <a:pPr eaLnBrk="1" hangingPunct="1"/>
            <a:r>
              <a:rPr lang="el-GR" altLang="el-GR" b="1" u="sng" dirty="0" smtClean="0">
                <a:solidFill>
                  <a:schemeClr val="folHlink"/>
                </a:solidFill>
              </a:rPr>
              <a:t>Θεωρία Αντιπροσώπευσης</a:t>
            </a:r>
          </a:p>
        </p:txBody>
      </p:sp>
      <p:sp>
        <p:nvSpPr>
          <p:cNvPr id="320515" name="Rectangle 3"/>
          <p:cNvSpPr>
            <a:spLocks noGrp="1" noChangeArrowheads="1"/>
          </p:cNvSpPr>
          <p:nvPr>
            <p:ph type="body" idx="1"/>
          </p:nvPr>
        </p:nvSpPr>
        <p:spPr>
          <a:xfrm>
            <a:off x="611188" y="1412776"/>
            <a:ext cx="7923212" cy="4988024"/>
          </a:xfrm>
        </p:spPr>
        <p:txBody>
          <a:bodyPr/>
          <a:lstStyle/>
          <a:p>
            <a:pPr algn="just" eaLnBrk="1" hangingPunct="1">
              <a:lnSpc>
                <a:spcPct val="80000"/>
              </a:lnSpc>
            </a:pPr>
            <a:r>
              <a:rPr lang="el-GR" altLang="el-GR" sz="2800" dirty="0" smtClean="0"/>
              <a:t>Α</a:t>
            </a:r>
            <a:r>
              <a:rPr lang="en-GB" altLang="el-GR" sz="2800" dirty="0" smtClean="0"/>
              <a:t>ναφέρεται στην ανάλυση της σχέσης ανάμεσα στον εντολέα (</a:t>
            </a:r>
            <a:r>
              <a:rPr lang="en-US" altLang="el-GR" sz="2800" dirty="0" smtClean="0"/>
              <a:t>principal</a:t>
            </a:r>
            <a:r>
              <a:rPr lang="en-GB" altLang="el-GR" sz="2800" dirty="0" smtClean="0"/>
              <a:t>) και τον αντιπρόσωπο (</a:t>
            </a:r>
            <a:r>
              <a:rPr lang="en-US" altLang="el-GR" sz="2800" dirty="0" smtClean="0"/>
              <a:t>agent</a:t>
            </a:r>
            <a:r>
              <a:rPr lang="en-GB" altLang="el-GR" sz="2800" dirty="0" smtClean="0"/>
              <a:t>)</a:t>
            </a:r>
            <a:endParaRPr lang="el-GR" altLang="el-GR" sz="2800" dirty="0" smtClean="0"/>
          </a:p>
          <a:p>
            <a:pPr algn="just" eaLnBrk="1" hangingPunct="1">
              <a:lnSpc>
                <a:spcPct val="80000"/>
              </a:lnSpc>
            </a:pPr>
            <a:r>
              <a:rPr lang="el-GR" altLang="el-GR" sz="2800" dirty="0" smtClean="0"/>
              <a:t>Ο</a:t>
            </a:r>
            <a:r>
              <a:rPr lang="en-GB" altLang="el-GR" sz="2800" dirty="0" smtClean="0"/>
              <a:t> αντιπρόσωπος θεωρείται ότι δρα εκ μέρους του εντολέα</a:t>
            </a:r>
            <a:endParaRPr lang="el-GR" altLang="el-GR" sz="2800" dirty="0" smtClean="0"/>
          </a:p>
          <a:p>
            <a:pPr algn="just" eaLnBrk="1" hangingPunct="1">
              <a:lnSpc>
                <a:spcPct val="80000"/>
              </a:lnSpc>
            </a:pPr>
            <a:r>
              <a:rPr lang="el-GR" altLang="el-GR" sz="2800" dirty="0" smtClean="0"/>
              <a:t>Παραδείγματα: δίκη, ταξίδια, αγορά ακινήτων κτλ.</a:t>
            </a:r>
          </a:p>
          <a:p>
            <a:pPr algn="just" eaLnBrk="1" hangingPunct="1">
              <a:lnSpc>
                <a:spcPct val="80000"/>
              </a:lnSpc>
            </a:pPr>
            <a:r>
              <a:rPr lang="el-GR" altLang="el-GR" sz="2800" dirty="0" smtClean="0"/>
              <a:t>Δ</a:t>
            </a:r>
            <a:r>
              <a:rPr lang="en-GB" altLang="el-GR" sz="2800" dirty="0" smtClean="0"/>
              <a:t>ιακρίνουμε δύο βασικές σχέσεις εντολέα – αντιπροσώπου</a:t>
            </a:r>
            <a:r>
              <a:rPr lang="el-GR" altLang="el-GR" sz="2800" dirty="0" smtClean="0"/>
              <a:t> </a:t>
            </a:r>
          </a:p>
          <a:p>
            <a:pPr lvl="1" algn="just" eaLnBrk="1" hangingPunct="1">
              <a:lnSpc>
                <a:spcPct val="80000"/>
              </a:lnSpc>
            </a:pPr>
            <a:r>
              <a:rPr lang="el-GR" altLang="el-GR" sz="2400" dirty="0" smtClean="0"/>
              <a:t>Μέτοχος – Διευθυντής (κόστη αντιπροσώπευσης ιδίων κεφαλαίων)</a:t>
            </a:r>
          </a:p>
          <a:p>
            <a:pPr lvl="1" algn="just" eaLnBrk="1" hangingPunct="1">
              <a:lnSpc>
                <a:spcPct val="80000"/>
              </a:lnSpc>
            </a:pPr>
            <a:r>
              <a:rPr lang="el-GR" altLang="el-GR" sz="2400" dirty="0" smtClean="0"/>
              <a:t>Δανειστής – Μέτοχος (κόστη αντιπροσώπευσης δανειακών κεφαλαίων)</a:t>
            </a:r>
          </a:p>
          <a:p>
            <a:pPr lvl="1" eaLnBrk="1" hangingPunct="1">
              <a:lnSpc>
                <a:spcPct val="80000"/>
              </a:lnSpc>
            </a:pPr>
            <a:endParaRPr lang="el-GR" altLang="el-GR" sz="2400" dirty="0" smtClean="0"/>
          </a:p>
        </p:txBody>
      </p:sp>
    </p:spTree>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r>
              <a:rPr lang="el-GR" altLang="el-GR" sz="3600" b="1" u="sng" dirty="0" smtClean="0"/>
              <a:t>Κόστη Αντιπροσώπευσης Ιδίων Κεφαλαίων (1)</a:t>
            </a:r>
          </a:p>
        </p:txBody>
      </p:sp>
      <p:sp>
        <p:nvSpPr>
          <p:cNvPr id="321539" name="Rectangle 3"/>
          <p:cNvSpPr>
            <a:spLocks noGrp="1" noChangeArrowheads="1"/>
          </p:cNvSpPr>
          <p:nvPr>
            <p:ph type="body" idx="1"/>
          </p:nvPr>
        </p:nvSpPr>
        <p:spPr>
          <a:xfrm>
            <a:off x="179512" y="1600200"/>
            <a:ext cx="8784976" cy="4525963"/>
          </a:xfrm>
        </p:spPr>
        <p:txBody>
          <a:bodyPr/>
          <a:lstStyle/>
          <a:p>
            <a:pPr algn="just" eaLnBrk="1" hangingPunct="1">
              <a:lnSpc>
                <a:spcPct val="80000"/>
              </a:lnSpc>
            </a:pPr>
            <a:r>
              <a:rPr lang="el-GR" altLang="el-GR" sz="2400" dirty="0" smtClean="0"/>
              <a:t>Α</a:t>
            </a:r>
            <a:r>
              <a:rPr lang="en-GB" altLang="el-GR" sz="2400" dirty="0" smtClean="0"/>
              <a:t>ντικειμενικός σκοπός μιας επιχείρησης </a:t>
            </a:r>
            <a:r>
              <a:rPr lang="el-GR" altLang="el-GR" sz="2400" dirty="0" smtClean="0"/>
              <a:t>σύμφωνα με τη </a:t>
            </a:r>
            <a:r>
              <a:rPr lang="en-GB" altLang="el-GR" sz="2400" dirty="0" smtClean="0"/>
              <a:t>νεοκλασική χρηματοοικονομική θεωρία</a:t>
            </a:r>
            <a:r>
              <a:rPr lang="el-GR" altLang="el-GR" sz="2400" dirty="0" smtClean="0"/>
              <a:t>:</a:t>
            </a:r>
            <a:r>
              <a:rPr lang="en-GB" altLang="el-GR" sz="2400" dirty="0" smtClean="0"/>
              <a:t> μεγιστοποίηση του πλούτου των μετόχων της</a:t>
            </a:r>
            <a:r>
              <a:rPr lang="el-GR" altLang="el-GR" sz="2400" dirty="0" smtClean="0"/>
              <a:t> </a:t>
            </a:r>
          </a:p>
          <a:p>
            <a:pPr algn="just" eaLnBrk="1" hangingPunct="1">
              <a:lnSpc>
                <a:spcPct val="80000"/>
              </a:lnSpc>
            </a:pPr>
            <a:r>
              <a:rPr lang="el-GR" altLang="el-GR" sz="2400" dirty="0" smtClean="0"/>
              <a:t>Ωστόσο, η επιχείρηση είναι πολύ πιθανό να μη διοικείται από τους μετόχους</a:t>
            </a:r>
          </a:p>
          <a:p>
            <a:pPr algn="just" eaLnBrk="1" hangingPunct="1">
              <a:lnSpc>
                <a:spcPct val="80000"/>
              </a:lnSpc>
            </a:pPr>
            <a:r>
              <a:rPr lang="el-GR" altLang="el-GR" sz="2400" dirty="0" smtClean="0"/>
              <a:t>Οι διευθυντές θεωρούνται </a:t>
            </a:r>
            <a:r>
              <a:rPr lang="en-US" altLang="el-GR" sz="2400" dirty="0" smtClean="0"/>
              <a:t>“</a:t>
            </a:r>
            <a:r>
              <a:rPr lang="el-GR" altLang="el-GR" sz="2400" dirty="0" smtClean="0"/>
              <a:t>αντιπρόσωποι</a:t>
            </a:r>
            <a:r>
              <a:rPr lang="en-US" altLang="el-GR" sz="2400" dirty="0" smtClean="0"/>
              <a:t>”</a:t>
            </a:r>
            <a:r>
              <a:rPr lang="el-GR" altLang="el-GR" sz="2400" dirty="0" smtClean="0"/>
              <a:t> των μετόχων στη διοίκηση της εταιρίας και είναι πιθανό να έχουν άλλους στόχους σε σχέση με αυτούς των μετόχων</a:t>
            </a:r>
          </a:p>
          <a:p>
            <a:pPr algn="just" eaLnBrk="1" hangingPunct="1">
              <a:lnSpc>
                <a:spcPct val="80000"/>
              </a:lnSpc>
            </a:pPr>
            <a:r>
              <a:rPr lang="el-GR" altLang="el-GR" sz="2400" dirty="0" smtClean="0"/>
              <a:t>Επομένως οι μέτοχοι είναι υποχρεωμένοι να μειώσουν την πιθανότητα οι διευθυντές να ικανοποιήσουν τους προσωπικούς τους στόχους με διάφορα </a:t>
            </a:r>
            <a:r>
              <a:rPr lang="en-US" altLang="el-GR" sz="2400" dirty="0" smtClean="0"/>
              <a:t>“</a:t>
            </a:r>
            <a:r>
              <a:rPr lang="el-GR" altLang="el-GR" sz="2400" dirty="0" smtClean="0"/>
              <a:t>εργαλεία</a:t>
            </a:r>
            <a:r>
              <a:rPr lang="en-US" altLang="el-GR" sz="2400" dirty="0" smtClean="0"/>
              <a:t>”</a:t>
            </a:r>
            <a:endParaRPr lang="el-GR" altLang="el-GR" sz="2400" dirty="0" smtClean="0"/>
          </a:p>
          <a:p>
            <a:pPr algn="just" eaLnBrk="1" hangingPunct="1">
              <a:lnSpc>
                <a:spcPct val="80000"/>
              </a:lnSpc>
            </a:pPr>
            <a:r>
              <a:rPr lang="el-GR" altLang="el-GR" sz="2400" dirty="0" smtClean="0"/>
              <a:t>Τα εργαλεία αυτά έχουν κάποιο κόστος γνωστό και ως κόστος αντιπροσώπευσης </a:t>
            </a:r>
          </a:p>
        </p:txBody>
      </p:sp>
    </p:spTree>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68313" y="190501"/>
            <a:ext cx="8447087" cy="1222276"/>
          </a:xfrm>
        </p:spPr>
        <p:txBody>
          <a:bodyPr/>
          <a:lstStyle/>
          <a:p>
            <a:pPr eaLnBrk="1" hangingPunct="1"/>
            <a:r>
              <a:rPr lang="el-GR" altLang="el-GR" sz="3600" b="1" u="sng" dirty="0" smtClean="0"/>
              <a:t>Κόστη αντιπροσώπευσης ιδίων κεφαλαίων (2)</a:t>
            </a:r>
          </a:p>
        </p:txBody>
      </p:sp>
      <p:sp>
        <p:nvSpPr>
          <p:cNvPr id="322563" name="Rectangle 3"/>
          <p:cNvSpPr>
            <a:spLocks noGrp="1" noChangeArrowheads="1"/>
          </p:cNvSpPr>
          <p:nvPr>
            <p:ph type="body" idx="1"/>
          </p:nvPr>
        </p:nvSpPr>
        <p:spPr>
          <a:xfrm>
            <a:off x="457200" y="1600200"/>
            <a:ext cx="8229600" cy="4853136"/>
          </a:xfrm>
        </p:spPr>
        <p:txBody>
          <a:bodyPr/>
          <a:lstStyle/>
          <a:p>
            <a:pPr algn="just" eaLnBrk="1" hangingPunct="1">
              <a:lnSpc>
                <a:spcPct val="80000"/>
              </a:lnSpc>
            </a:pPr>
            <a:r>
              <a:rPr lang="el-GR" altLang="el-GR" sz="2800" dirty="0" smtClean="0"/>
              <a:t>Γενικά εργαλεία: </a:t>
            </a:r>
            <a:r>
              <a:rPr lang="en-GB" altLang="el-GR" sz="2800" dirty="0" smtClean="0"/>
              <a:t>έλεγχος των διευθυντών, παροχή κινήτρων, επιβολή περιορισμών και ποινών.</a:t>
            </a:r>
            <a:r>
              <a:rPr lang="el-GR" altLang="el-GR" sz="2800" dirty="0" smtClean="0"/>
              <a:t> </a:t>
            </a:r>
            <a:endParaRPr lang="en-GB" altLang="el-GR" sz="2800" dirty="0" smtClean="0"/>
          </a:p>
          <a:p>
            <a:pPr algn="just" eaLnBrk="1" hangingPunct="1">
              <a:lnSpc>
                <a:spcPct val="80000"/>
              </a:lnSpc>
            </a:pPr>
            <a:r>
              <a:rPr lang="el-GR" altLang="el-GR" sz="2800" dirty="0" smtClean="0"/>
              <a:t>Ένα από αυτά είναι και ο καθορισμός υψηλά μοχλευμένης κεφαλαιακής διάρθρωσης </a:t>
            </a:r>
          </a:p>
          <a:p>
            <a:pPr algn="just" eaLnBrk="1" hangingPunct="1">
              <a:lnSpc>
                <a:spcPct val="80000"/>
              </a:lnSpc>
            </a:pPr>
            <a:r>
              <a:rPr lang="el-GR" altLang="el-GR" sz="2800" dirty="0" smtClean="0"/>
              <a:t>Αποτέλεσμα, η υποχρέωση πληρωμής των τόκων:</a:t>
            </a:r>
          </a:p>
          <a:p>
            <a:pPr lvl="1" algn="just" eaLnBrk="1" hangingPunct="1">
              <a:lnSpc>
                <a:spcPct val="80000"/>
              </a:lnSpc>
            </a:pPr>
            <a:r>
              <a:rPr lang="el-GR" altLang="el-GR" sz="2400" dirty="0" smtClean="0"/>
              <a:t>Υποχρεώνει τους διευθυντές να διατηρήσουν ένα υψηλό επίπεδο παραγωγικότητας</a:t>
            </a:r>
          </a:p>
          <a:p>
            <a:pPr lvl="1" algn="just" eaLnBrk="1" hangingPunct="1">
              <a:lnSpc>
                <a:spcPct val="80000"/>
              </a:lnSpc>
            </a:pPr>
            <a:r>
              <a:rPr lang="el-GR" altLang="el-GR" sz="2400" dirty="0" smtClean="0"/>
              <a:t>Δεν αφήνει πολλές ελεύθερες ταμειακές ροές στην ευχέρεια των διευθυντών</a:t>
            </a:r>
          </a:p>
        </p:txBody>
      </p:sp>
    </p:spTree>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r>
              <a:rPr lang="el-GR" altLang="el-GR" b="1" u="sng" dirty="0" smtClean="0"/>
              <a:t>Κόστη αντιπροσώπευσης δανειακών κεφαλαίων</a:t>
            </a:r>
          </a:p>
        </p:txBody>
      </p:sp>
      <p:sp>
        <p:nvSpPr>
          <p:cNvPr id="323587" name="Rectangle 3"/>
          <p:cNvSpPr>
            <a:spLocks noGrp="1" noChangeArrowheads="1"/>
          </p:cNvSpPr>
          <p:nvPr>
            <p:ph type="body" idx="1"/>
          </p:nvPr>
        </p:nvSpPr>
        <p:spPr/>
        <p:txBody>
          <a:bodyPr/>
          <a:lstStyle/>
          <a:p>
            <a:pPr algn="just" eaLnBrk="1" hangingPunct="1"/>
            <a:r>
              <a:rPr lang="el-GR" altLang="el-GR" sz="2800" dirty="0" smtClean="0"/>
              <a:t>Οι δανειστές παρέχουν τα κεφάλαιά τους στην επιχείρηση (στους μετόχους) με βάση τα ως τότε δεδομένα.</a:t>
            </a:r>
          </a:p>
          <a:p>
            <a:pPr algn="just" eaLnBrk="1" hangingPunct="1"/>
            <a:r>
              <a:rPr lang="el-GR" altLang="el-GR" sz="2800" dirty="0" smtClean="0"/>
              <a:t>Οι μέτοχοι μπορούν να χρησιμοποιήσουν τα δανειακά κεφάλαια για άλλους σκοπούς</a:t>
            </a:r>
          </a:p>
          <a:p>
            <a:pPr algn="just" eaLnBrk="1" hangingPunct="1"/>
            <a:r>
              <a:rPr lang="el-GR" altLang="el-GR" sz="2800" dirty="0" smtClean="0"/>
              <a:t>Τις περισσότερες φορές τίθενται περιοριστικοί όροι από τους δανειστές</a:t>
            </a:r>
          </a:p>
          <a:p>
            <a:pPr algn="just" eaLnBrk="1" hangingPunct="1"/>
            <a:r>
              <a:rPr lang="el-GR" altLang="el-GR" sz="2800" dirty="0" smtClean="0"/>
              <a:t>Η ύπαρξη των περιοριστικών όρων αποτελούν κόστος για την επιχείρηση</a:t>
            </a:r>
          </a:p>
        </p:txBody>
      </p:sp>
    </p:spTree>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r>
              <a:rPr lang="el-GR" altLang="el-GR" b="1" u="sng" dirty="0" smtClean="0"/>
              <a:t>Κόστη αντιπροσώπευσης και Κεφαλαιακή Διάρθρωση</a:t>
            </a:r>
          </a:p>
        </p:txBody>
      </p:sp>
      <p:sp>
        <p:nvSpPr>
          <p:cNvPr id="324611" name="Rectangle 3"/>
          <p:cNvSpPr>
            <a:spLocks noGrp="1" noChangeArrowheads="1"/>
          </p:cNvSpPr>
          <p:nvPr>
            <p:ph type="body" idx="1"/>
          </p:nvPr>
        </p:nvSpPr>
        <p:spPr>
          <a:xfrm>
            <a:off x="395288" y="1700213"/>
            <a:ext cx="8424862" cy="4897437"/>
          </a:xfrm>
        </p:spPr>
        <p:txBody>
          <a:bodyPr/>
          <a:lstStyle/>
          <a:p>
            <a:pPr algn="just" eaLnBrk="1" hangingPunct="1">
              <a:lnSpc>
                <a:spcPct val="90000"/>
              </a:lnSpc>
            </a:pPr>
            <a:r>
              <a:rPr lang="el-GR" altLang="el-GR" sz="2400" dirty="0" smtClean="0"/>
              <a:t>Η αντιμετώπιση των προβλημάτων αντιπροσώπευσης ιδίων κεφαλαίων ενθαρρύνει τη χρήση δανειακών κεφαλαίων</a:t>
            </a:r>
          </a:p>
          <a:p>
            <a:pPr algn="just" eaLnBrk="1" hangingPunct="1">
              <a:lnSpc>
                <a:spcPct val="90000"/>
              </a:lnSpc>
            </a:pPr>
            <a:r>
              <a:rPr lang="el-GR" altLang="el-GR" sz="2400" dirty="0" smtClean="0"/>
              <a:t> Η αντιμετώπιση των προβλημάτων αντιπροσώπευσης δανειακών κεφαλαίων αποθαρρύνει τη χρήση δανειακών κεφαλαίων</a:t>
            </a:r>
          </a:p>
          <a:p>
            <a:pPr algn="just" eaLnBrk="1" hangingPunct="1">
              <a:lnSpc>
                <a:spcPct val="90000"/>
              </a:lnSpc>
            </a:pPr>
            <a:r>
              <a:rPr lang="el-GR" altLang="el-GR" sz="2400" dirty="0" smtClean="0"/>
              <a:t>Επομένως υπάρχουν δύο αντίρροπες δυνάμεις </a:t>
            </a:r>
          </a:p>
          <a:p>
            <a:pPr algn="just" eaLnBrk="1" hangingPunct="1">
              <a:lnSpc>
                <a:spcPct val="90000"/>
              </a:lnSpc>
            </a:pPr>
            <a:r>
              <a:rPr lang="el-GR" altLang="el-GR" sz="2400" dirty="0" smtClean="0"/>
              <a:t>Άρα θα πρέπει να υπάρχει ένα σημείο άριστης κεφαλαιακής διάρθρωσης στο οποίο επιτυγχάνεται ισορροπία ανάμεσα στα φορολογικά οφέλη των δανείων και στις χρηματοοικονομικές δυσχέρειες που αυτά επιφέρουν</a:t>
            </a:r>
          </a:p>
          <a:p>
            <a:pPr algn="just" eaLnBrk="1" hangingPunct="1">
              <a:lnSpc>
                <a:spcPct val="90000"/>
              </a:lnSpc>
            </a:pPr>
            <a:r>
              <a:rPr lang="el-GR" altLang="el-GR" sz="2400" dirty="0" smtClean="0"/>
              <a:t>Στο σημείο αυτό επιτυγχάνεται η </a:t>
            </a:r>
            <a:r>
              <a:rPr lang="el-GR" altLang="el-GR" sz="2400" u="sng" dirty="0" smtClean="0"/>
              <a:t>άριστη κεφαλαιακή διάρθρωση</a:t>
            </a:r>
            <a:endParaRPr lang="el-GR" altLang="el-GR" sz="2400" dirty="0" smtClean="0"/>
          </a:p>
        </p:txBody>
      </p:sp>
    </p:spTree>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r>
              <a:rPr lang="el-GR" altLang="el-GR" u="sng" dirty="0" smtClean="0"/>
              <a:t>Η ανάλυση </a:t>
            </a:r>
            <a:r>
              <a:rPr lang="en-US" altLang="el-GR" u="sng" dirty="0" smtClean="0"/>
              <a:t>EBIT-EPS</a:t>
            </a:r>
            <a:endParaRPr lang="el-GR" altLang="el-GR" u="sng" dirty="0" smtClean="0"/>
          </a:p>
        </p:txBody>
      </p:sp>
      <p:sp>
        <p:nvSpPr>
          <p:cNvPr id="325635" name="Rectangle 3"/>
          <p:cNvSpPr>
            <a:spLocks noGrp="1" noChangeArrowheads="1"/>
          </p:cNvSpPr>
          <p:nvPr>
            <p:ph type="body" idx="1"/>
          </p:nvPr>
        </p:nvSpPr>
        <p:spPr/>
        <p:txBody>
          <a:bodyPr/>
          <a:lstStyle/>
          <a:p>
            <a:pPr algn="just" eaLnBrk="1" hangingPunct="1">
              <a:lnSpc>
                <a:spcPct val="90000"/>
              </a:lnSpc>
            </a:pPr>
            <a:r>
              <a:rPr lang="el-GR" altLang="el-GR" sz="2800" dirty="0" smtClean="0"/>
              <a:t>Μέθοδος η οποία εξετάζει την επίδραση που έχει η χρησιμοποίηση δανειακών κεφαλαίων στα αποτελέσματα της επιχείρησης.  </a:t>
            </a:r>
          </a:p>
          <a:p>
            <a:pPr algn="just" eaLnBrk="1" hangingPunct="1">
              <a:lnSpc>
                <a:spcPct val="90000"/>
              </a:lnSpc>
            </a:pPr>
            <a:r>
              <a:rPr lang="el-GR" altLang="el-GR" sz="2800" dirty="0" smtClean="0"/>
              <a:t>Αναλύει την επίδραση που θα έχουν οι εναλλακτικοί τρόποι χρηματοδότησης των δραστηριοτήτων μιας επιχείρησης στα κέρδη ανά μετοχή </a:t>
            </a:r>
            <a:r>
              <a:rPr lang="en-US" altLang="el-GR" sz="2800" dirty="0" smtClean="0"/>
              <a:t>(EPS)</a:t>
            </a:r>
            <a:r>
              <a:rPr lang="en-GB" altLang="el-GR" sz="2800" dirty="0" smtClean="0"/>
              <a:t> </a:t>
            </a:r>
            <a:r>
              <a:rPr lang="el-GR" altLang="el-GR" sz="2800" dirty="0" smtClean="0"/>
              <a:t>της κάτω από διαφορετικά πιθανά κέρδη πριν από φόρους και τόκους (</a:t>
            </a:r>
            <a:r>
              <a:rPr lang="en-US" altLang="el-GR" sz="2800" dirty="0" smtClean="0"/>
              <a:t>EBIT) </a:t>
            </a:r>
            <a:r>
              <a:rPr lang="el-GR" altLang="el-GR" sz="2800" dirty="0" smtClean="0"/>
              <a:t>που θα πραγματοποποιήσει η επιχείρηση. </a:t>
            </a:r>
          </a:p>
        </p:txBody>
      </p:sp>
      <p:sp>
        <p:nvSpPr>
          <p:cNvPr id="325636" name="Text Box 4"/>
          <p:cNvSpPr txBox="1">
            <a:spLocks noChangeArrowheads="1"/>
          </p:cNvSpPr>
          <p:nvPr/>
        </p:nvSpPr>
        <p:spPr bwMode="auto">
          <a:xfrm>
            <a:off x="7299325" y="6056313"/>
            <a:ext cx="311150" cy="366712"/>
          </a:xfrm>
          <a:prstGeom prst="rect">
            <a:avLst/>
          </a:prstGeom>
          <a:noFill/>
          <a:ln w="9525">
            <a:noFill/>
            <a:miter lim="800000"/>
            <a:headEnd/>
            <a:tailEnd/>
          </a:ln>
        </p:spPr>
        <p:txBody>
          <a:bodyPr wrap="none">
            <a:spAutoFit/>
          </a:bodyPr>
          <a:lstStyle/>
          <a:p>
            <a:r>
              <a:rPr lang="el-GR" altLang="el-GR" i="1" u="sng" dirty="0"/>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rgbClr val="ACFAF1"/>
          </a:solidFill>
        </p:spPr>
        <p:txBody>
          <a:bodyPr/>
          <a:lstStyle/>
          <a:p>
            <a:pPr eaLnBrk="1" hangingPunct="1"/>
            <a:r>
              <a:rPr lang="en-US" altLang="el-GR" b="1" u="sng" dirty="0" smtClean="0"/>
              <a:t>TEST # 1</a:t>
            </a:r>
            <a:endParaRPr lang="el-GR" altLang="el-GR" b="1" u="sng" dirty="0" smtClean="0"/>
          </a:p>
        </p:txBody>
      </p:sp>
      <p:sp>
        <p:nvSpPr>
          <p:cNvPr id="40963" name="Rectangle 3"/>
          <p:cNvSpPr>
            <a:spLocks noGrp="1" noChangeArrowheads="1"/>
          </p:cNvSpPr>
          <p:nvPr>
            <p:ph type="body" idx="1"/>
          </p:nvPr>
        </p:nvSpPr>
        <p:spPr>
          <a:xfrm>
            <a:off x="179388" y="1600200"/>
            <a:ext cx="8507412" cy="4525963"/>
          </a:xfrm>
        </p:spPr>
        <p:txBody>
          <a:bodyPr/>
          <a:lstStyle/>
          <a:p>
            <a:pPr eaLnBrk="1" hangingPunct="1"/>
            <a:r>
              <a:rPr lang="el-GR" altLang="el-GR" sz="2000" b="1" dirty="0" smtClean="0">
                <a:solidFill>
                  <a:srgbClr val="FF0000"/>
                </a:solidFill>
              </a:rPr>
              <a:t>Α.Α.ΤΑΜΕΙΟΥ+ΕΙΣΠΡΑΞΕΙΣ-ΠΛΗΡΩΜΕΣ=Τ.Α.ΤΑΜΕΙΟΥ</a:t>
            </a:r>
          </a:p>
          <a:p>
            <a:pPr eaLnBrk="1" hangingPunct="1"/>
            <a:endParaRPr lang="el-GR" altLang="el-GR" sz="2000" b="1" dirty="0" smtClean="0">
              <a:solidFill>
                <a:srgbClr val="FF0000"/>
              </a:solidFill>
            </a:endParaRPr>
          </a:p>
          <a:p>
            <a:pPr algn="just" eaLnBrk="1" hangingPunct="1"/>
            <a:r>
              <a:rPr lang="el-GR" altLang="el-GR" sz="2800" dirty="0" smtClean="0"/>
              <a:t>Ο Γ. Γρηγορίου πήγε εκδρομή στις Πρέσπες. Όταν ξεκίνησε από την Λάρισα  είχε 5.000</a:t>
            </a:r>
            <a:r>
              <a:rPr lang="en-US" altLang="el-GR" sz="2800" b="1" dirty="0" smtClean="0"/>
              <a:t>€</a:t>
            </a:r>
            <a:r>
              <a:rPr lang="el-GR" altLang="el-GR" sz="2800" dirty="0" smtClean="0"/>
              <a:t> </a:t>
            </a:r>
            <a:r>
              <a:rPr lang="en-US" altLang="el-GR" sz="2800" dirty="0" smtClean="0"/>
              <a:t> </a:t>
            </a:r>
            <a:r>
              <a:rPr lang="el-GR" altLang="el-GR" sz="2800" dirty="0" smtClean="0"/>
              <a:t>στο πορτοφόλι του. </a:t>
            </a:r>
            <a:endParaRPr lang="en-US" altLang="el-GR" sz="2800" dirty="0" smtClean="0"/>
          </a:p>
          <a:p>
            <a:pPr algn="just" eaLnBrk="1" hangingPunct="1"/>
            <a:r>
              <a:rPr lang="el-GR" altLang="el-GR" sz="2800" dirty="0" smtClean="0"/>
              <a:t>Πλήρωσε για μεταφορικά 1200</a:t>
            </a:r>
            <a:r>
              <a:rPr lang="en-US" altLang="el-GR" sz="2800" b="1" dirty="0" smtClean="0"/>
              <a:t>€</a:t>
            </a:r>
            <a:r>
              <a:rPr lang="el-GR" altLang="el-GR" sz="2800" dirty="0" smtClean="0"/>
              <a:t>, για φαγητό 1500</a:t>
            </a:r>
            <a:r>
              <a:rPr lang="en-US" altLang="el-GR" sz="2800" b="1" dirty="0" smtClean="0"/>
              <a:t>€</a:t>
            </a:r>
            <a:r>
              <a:rPr lang="el-GR" altLang="el-GR" sz="2800" dirty="0" smtClean="0"/>
              <a:t>  και για καφέ και αναψυκτικά 750</a:t>
            </a:r>
            <a:r>
              <a:rPr lang="en-US" altLang="el-GR" sz="2800" b="1" dirty="0" smtClean="0"/>
              <a:t>€</a:t>
            </a:r>
            <a:r>
              <a:rPr lang="el-GR" altLang="el-GR" sz="2800" dirty="0" smtClean="0"/>
              <a:t>. </a:t>
            </a:r>
            <a:endParaRPr lang="en-US" altLang="el-GR" sz="2800" dirty="0" smtClean="0"/>
          </a:p>
          <a:p>
            <a:pPr algn="just" eaLnBrk="1" hangingPunct="1"/>
            <a:r>
              <a:rPr lang="el-GR" altLang="el-GR" sz="2800" dirty="0" smtClean="0"/>
              <a:t>Το βράδυ που επέστρεψε, πόσα χρήματα είχε στο πορτοφόλι του; </a:t>
            </a:r>
            <a:endParaRPr lang="en-US" altLang="el-GR" sz="2800" dirty="0" smtClean="0"/>
          </a:p>
          <a:p>
            <a:pPr eaLnBrk="1" hangingPunct="1"/>
            <a:endParaRPr lang="el-GR" altLang="el-GR" sz="20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lstStyle/>
          <a:p>
            <a:r>
              <a:rPr lang="el-GR" sz="3600" b="1" dirty="0" smtClean="0"/>
              <a:t>ΒΙΒΛΙΟΓΡΑΦΙΑ (1)</a:t>
            </a:r>
            <a:endParaRPr lang="el-GR" sz="3600" b="1" dirty="0"/>
          </a:p>
        </p:txBody>
      </p:sp>
      <p:sp>
        <p:nvSpPr>
          <p:cNvPr id="3" name="Content Placeholder 2"/>
          <p:cNvSpPr>
            <a:spLocks noGrp="1"/>
          </p:cNvSpPr>
          <p:nvPr>
            <p:ph idx="1"/>
          </p:nvPr>
        </p:nvSpPr>
        <p:spPr>
          <a:xfrm>
            <a:off x="0" y="692696"/>
            <a:ext cx="9144000" cy="6165304"/>
          </a:xfrm>
        </p:spPr>
        <p:txBody>
          <a:bodyPr/>
          <a:lstStyle/>
          <a:p>
            <a:pPr algn="just"/>
            <a:r>
              <a:rPr lang="el-GR" sz="2000" dirty="0" smtClean="0"/>
              <a:t>Αδαμίδης  Α.,  (1998), </a:t>
            </a:r>
            <a:r>
              <a:rPr lang="el-GR" sz="2000" i="1" dirty="0" smtClean="0"/>
              <a:t>Ανάλυση Χρηματοοικονομικών Καταστάσεων, </a:t>
            </a:r>
            <a:r>
              <a:rPr lang="el-GR" sz="2000" dirty="0" smtClean="0"/>
              <a:t>Εκδ</a:t>
            </a:r>
            <a:r>
              <a:rPr lang="en-US" sz="2000" dirty="0" smtClean="0"/>
              <a:t>.</a:t>
            </a:r>
            <a:r>
              <a:rPr lang="el-GR" sz="2000" dirty="0" smtClean="0"/>
              <a:t> </a:t>
            </a:r>
            <a:r>
              <a:rPr lang="en-US" sz="2000" dirty="0" smtClean="0"/>
              <a:t>University Studio Press A.E. </a:t>
            </a:r>
            <a:r>
              <a:rPr lang="el-GR" sz="2000" dirty="0" smtClean="0"/>
              <a:t>Θεσσαλονίκη.</a:t>
            </a:r>
          </a:p>
          <a:p>
            <a:pPr lvl="0" algn="just"/>
            <a:r>
              <a:rPr lang="el-GR" sz="2000" dirty="0" smtClean="0"/>
              <a:t>Αρτίκης Γ., (2002), Χρηματοοικονομική Διοίκηση, Εκδ. </a:t>
            </a:r>
            <a:r>
              <a:rPr lang="en-US" sz="2000" dirty="0" smtClean="0"/>
              <a:t>Interbooks, </a:t>
            </a:r>
            <a:r>
              <a:rPr lang="el-GR" sz="2000" dirty="0" smtClean="0"/>
              <a:t>Αθήνα </a:t>
            </a:r>
            <a:r>
              <a:rPr lang="en-US" sz="2000" dirty="0" smtClean="0"/>
              <a:t>ISBN   960-390-116-4</a:t>
            </a:r>
            <a:endParaRPr lang="el-GR" sz="2000" dirty="0" smtClean="0"/>
          </a:p>
          <a:p>
            <a:pPr algn="just"/>
            <a:r>
              <a:rPr lang="el-GR" sz="2000" dirty="0" smtClean="0"/>
              <a:t>Αλεξάκης Α. (2015). Παραγωγικότητα της Εργασίας (1): Σκοπός της οργάνωσης της εργασίας είναι η αποδοτική χρησιμοποίηση των μέσων παραγωγής (δηλαδή των κεφαλαίων και των υλικών.</a:t>
            </a:r>
          </a:p>
          <a:p>
            <a:pPr lvl="0" algn="just"/>
            <a:r>
              <a:rPr lang="el-GR" sz="2000" dirty="0" smtClean="0"/>
              <a:t>Βασιλείου Δ., Ηρειώτης Ν., (2008) </a:t>
            </a:r>
            <a:r>
              <a:rPr lang="el-GR" sz="2000" i="1" dirty="0" smtClean="0"/>
              <a:t>Χρηματοοικονομική Διοίκηση  Θεωρία &amp; Πράξη</a:t>
            </a:r>
            <a:r>
              <a:rPr lang="el-GR" sz="2000" dirty="0" smtClean="0"/>
              <a:t>, Εκδ. Rosili Αθήνα, </a:t>
            </a:r>
            <a:r>
              <a:rPr lang="en-US" sz="2000" dirty="0" smtClean="0"/>
              <a:t>ISBN 978-960-89407-1-0</a:t>
            </a:r>
          </a:p>
          <a:p>
            <a:pPr algn="just"/>
            <a:r>
              <a:rPr lang="el-GR" altLang="ko-KR" sz="2000" dirty="0" smtClean="0">
                <a:latin typeface="Calibri" pitchFamily="34" charset="0"/>
              </a:rPr>
              <a:t>Δερβιτσιώτης </a:t>
            </a:r>
            <a:r>
              <a:rPr lang="en-US" altLang="ko-KR" sz="2000" dirty="0" smtClean="0">
                <a:latin typeface="Calibri" pitchFamily="34" charset="0"/>
              </a:rPr>
              <a:t>K., (2006). </a:t>
            </a:r>
            <a:r>
              <a:rPr lang="el-GR" altLang="ko-KR" sz="2000" dirty="0" smtClean="0">
                <a:latin typeface="Calibri" pitchFamily="34" charset="0"/>
              </a:rPr>
              <a:t>Διοίκηση Παραγωγής, Δ’ έκδοση, Οικονομική Βιβλιοθήκη, 2006.</a:t>
            </a:r>
            <a:endParaRPr lang="en-US" sz="2000" dirty="0" smtClean="0"/>
          </a:p>
          <a:p>
            <a:pPr algn="just"/>
            <a:r>
              <a:rPr lang="el-GR" sz="2000" dirty="0" smtClean="0"/>
              <a:t>Κάντζος Κωνσταντίνος (2002) </a:t>
            </a:r>
            <a:r>
              <a:rPr lang="el-GR" sz="2000" i="1" dirty="0" smtClean="0"/>
              <a:t>Ανάλυση Χρηματοοικονομικών Καταστάσεων</a:t>
            </a:r>
            <a:r>
              <a:rPr lang="el-GR" sz="2000" dirty="0" smtClean="0"/>
              <a:t> Εκδ. Νικητόπουλος Ε. και Σία Ο.Ε. [ISBN 960-390-024-0] </a:t>
            </a:r>
          </a:p>
          <a:p>
            <a:pPr algn="just"/>
            <a:r>
              <a:rPr lang="el-GR" sz="2000" dirty="0" smtClean="0"/>
              <a:t>Καραθανάση Γ., (1999), Χρηματοοικονομική Διοίκηση και Χρηματιστηριακές Αγορές, Εκδ. Ευγ. Μπένου Αθήνα </a:t>
            </a:r>
            <a:r>
              <a:rPr lang="en-US" sz="2000" dirty="0" smtClean="0"/>
              <a:t>ISBN 960-359-063-0</a:t>
            </a:r>
          </a:p>
          <a:p>
            <a:pPr algn="just"/>
            <a:r>
              <a:rPr lang="el-GR" sz="2000" dirty="0" smtClean="0"/>
              <a:t>Καρτάλης Ν., (2011) </a:t>
            </a:r>
            <a:r>
              <a:rPr lang="el-GR" sz="2000" i="1" dirty="0" smtClean="0"/>
              <a:t>Ανάλυση Χρηματοοικονομικών Καταστάσεων</a:t>
            </a:r>
            <a:r>
              <a:rPr lang="el-GR" sz="2000" dirty="0" smtClean="0"/>
              <a:t> Αυτοέκδοση [ISBN: 978-618-80095-3-0]</a:t>
            </a:r>
          </a:p>
          <a:p>
            <a:endParaRPr lang="el-GR" dirty="0"/>
          </a:p>
        </p:txBody>
      </p:sp>
    </p:spTree>
    <p:extLst>
      <p:ext uri="{BB962C8B-B14F-4D97-AF65-F5344CB8AC3E}">
        <p14:creationId xmlns="" xmlns:p14="http://schemas.microsoft.com/office/powerpoint/2010/main" val="3338768970"/>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t>ΒΙΒΛΙΟΓΡΑΦΙΑ (2)</a:t>
            </a:r>
            <a:endParaRPr lang="el-GR" sz="3600" b="1" dirty="0"/>
          </a:p>
        </p:txBody>
      </p:sp>
      <p:sp>
        <p:nvSpPr>
          <p:cNvPr id="3" name="2 - Θέση περιεχομένου"/>
          <p:cNvSpPr>
            <a:spLocks noGrp="1"/>
          </p:cNvSpPr>
          <p:nvPr>
            <p:ph idx="1"/>
          </p:nvPr>
        </p:nvSpPr>
        <p:spPr>
          <a:xfrm>
            <a:off x="0" y="764704"/>
            <a:ext cx="9144000" cy="6093296"/>
          </a:xfrm>
        </p:spPr>
        <p:txBody>
          <a:bodyPr/>
          <a:lstStyle/>
          <a:p>
            <a:pPr algn="just"/>
            <a:r>
              <a:rPr lang="el-GR" sz="2000" dirty="0" smtClean="0"/>
              <a:t>Κατσανίδης Στ., (2006) Χρηματοοικονομική </a:t>
            </a:r>
            <a:r>
              <a:rPr lang="el-GR" sz="2000" i="1" dirty="0" smtClean="0"/>
              <a:t>Επιχειρήσεων</a:t>
            </a:r>
            <a:r>
              <a:rPr lang="el-GR" sz="2000" dirty="0" smtClean="0"/>
              <a:t> Εκδ. Μπαρμπουνάκης Χαράλαμπος [ISBN: 960-287-068-0]</a:t>
            </a:r>
          </a:p>
          <a:p>
            <a:pPr algn="just"/>
            <a:r>
              <a:rPr lang="el-GR" sz="2000" dirty="0" smtClean="0"/>
              <a:t>Κιόχος Π., Παπανικολάου Γ., Θάνος Γ., Κιόχος Α., (2002)., </a:t>
            </a:r>
            <a:r>
              <a:rPr lang="el-GR" sz="2000" i="1" dirty="0" smtClean="0"/>
              <a:t>Χρηματοοικονομική Διοίκηση &amp; Πολιτική</a:t>
            </a:r>
            <a:r>
              <a:rPr lang="el-GR" sz="2000" dirty="0" smtClean="0"/>
              <a:t>, Εκδ. Σύγχρονη Εκδοτική Αθήνα </a:t>
            </a:r>
            <a:r>
              <a:rPr lang="en-US" sz="2000" dirty="0" smtClean="0"/>
              <a:t>ISBN 978-960-8165-34-2</a:t>
            </a:r>
          </a:p>
          <a:p>
            <a:pPr lvl="0" algn="just"/>
            <a:r>
              <a:rPr lang="el-GR" sz="2000" dirty="0" smtClean="0"/>
              <a:t>Λαζαρίδης Θ., Κοντέος Γ., Σαριαννίδης Ν., (2013) </a:t>
            </a:r>
            <a:r>
              <a:rPr lang="el-GR" sz="2000" i="1" dirty="0" smtClean="0"/>
              <a:t>Σύγχρονη Χρηματοοικονομική Ανάλυση</a:t>
            </a:r>
            <a:r>
              <a:rPr lang="el-GR" sz="2000" dirty="0" smtClean="0"/>
              <a:t> Αυτοέκδοση των συγγραφέων [</a:t>
            </a:r>
            <a:r>
              <a:rPr lang="en-US" sz="2000" dirty="0" smtClean="0"/>
              <a:t>ISBN</a:t>
            </a:r>
            <a:r>
              <a:rPr lang="el-GR" sz="2000" dirty="0" smtClean="0"/>
              <a:t>: 978-960-93-5138-6]</a:t>
            </a:r>
          </a:p>
          <a:p>
            <a:pPr lvl="0" algn="just"/>
            <a:r>
              <a:rPr lang="el-GR" sz="2000" dirty="0" smtClean="0"/>
              <a:t>Λαζαρίδης Ι., Παπαδόπουλος Δ. (2005) </a:t>
            </a:r>
            <a:r>
              <a:rPr lang="el-GR" sz="2000" i="1" dirty="0" smtClean="0"/>
              <a:t>Χρηματοοικονομική Διοίκηση, τεύχος Α΄</a:t>
            </a:r>
            <a:r>
              <a:rPr lang="el-GR" sz="2000" dirty="0" smtClean="0"/>
              <a:t> Εκδ. Ιωάννης Λαζαρίδης [ISBN 960-92515-0-1]</a:t>
            </a:r>
          </a:p>
          <a:p>
            <a:pPr lvl="0" algn="just"/>
            <a:r>
              <a:rPr lang="el-GR" sz="2000" dirty="0" smtClean="0"/>
              <a:t>Λαζαρίδης Ι., Παπαδόπουλος Δ. (2005) </a:t>
            </a:r>
            <a:r>
              <a:rPr lang="el-GR" sz="2000" i="1" dirty="0" smtClean="0"/>
              <a:t>Χρηματοοικονομική Διοίκηση, </a:t>
            </a:r>
            <a:r>
              <a:rPr lang="el-GR" sz="2000" dirty="0" smtClean="0"/>
              <a:t>Case Studies Αυτοέκδοση [ISBN 978-960-92515-5-6]</a:t>
            </a:r>
          </a:p>
          <a:p>
            <a:pPr lvl="0" algn="just"/>
            <a:r>
              <a:rPr lang="el-GR" sz="2000" dirty="0" smtClean="0"/>
              <a:t>Νεάρχου Α. (2014) Διοίκηση Λειτουργιών στα Ανοικτά Ακαδημαϊκά Μαθήματα Πανεπιστήμιο Πατρών</a:t>
            </a:r>
            <a:endParaRPr lang="en-US" sz="2000" dirty="0" smtClean="0"/>
          </a:p>
          <a:p>
            <a:pPr lvl="0" algn="just"/>
            <a:r>
              <a:rPr lang="el-GR" sz="2000" dirty="0" smtClean="0"/>
              <a:t>Ξανθάκης Μ., Αλεξάκης Χ., (2007), </a:t>
            </a:r>
            <a:r>
              <a:rPr lang="el-GR" sz="2000" i="1" dirty="0" smtClean="0"/>
              <a:t>Χρηματοοικονομική Ανάλυση Επιχειρήσεων</a:t>
            </a:r>
            <a:r>
              <a:rPr lang="el-GR" sz="2000" dirty="0" smtClean="0"/>
              <a:t>, Εκδ. ΣΤΑΜΟΥΛΗ Α.Ε. Αθήνα</a:t>
            </a:r>
            <a:r>
              <a:rPr lang="en-US" sz="2000" dirty="0" smtClean="0"/>
              <a:t> ISBN 978-960-351-679-8</a:t>
            </a:r>
            <a:endParaRPr lang="el-GR" sz="2000" dirty="0" smtClean="0"/>
          </a:p>
          <a:p>
            <a:r>
              <a:rPr lang="el-GR" sz="2000" dirty="0" smtClean="0"/>
              <a:t>Ψιµάρνη-Βούλγαρη Φωτεινή (2013). «Σημειώσεις Μόχλευσης Εταιρειών» </a:t>
            </a:r>
            <a:r>
              <a:rPr lang="en-US" sz="2000" dirty="0" smtClean="0"/>
              <a:t>eclass teicrete.gr.</a:t>
            </a:r>
            <a:endParaRPr lang="en-US" sz="2000" dirty="0" smtClean="0">
              <a:hlinkClick r:id="rId2"/>
            </a:endParaRPr>
          </a:p>
          <a:p>
            <a:pPr lvl="0" algn="just"/>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t>ΒΙΒΛΙΟΓΡΑΦΙΑ (</a:t>
            </a:r>
            <a:r>
              <a:rPr lang="en-US" sz="3600" b="1" dirty="0" smtClean="0"/>
              <a:t>3</a:t>
            </a:r>
            <a:r>
              <a:rPr lang="el-GR" sz="3600" b="1" dirty="0" smtClean="0"/>
              <a:t>)</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lvl="0" algn="just"/>
            <a:r>
              <a:rPr lang="en-US" sz="2400" dirty="0" smtClean="0">
                <a:latin typeface="Arial" pitchFamily="34" charset="0"/>
                <a:cs typeface="Arial" pitchFamily="34" charset="0"/>
              </a:rPr>
              <a:t>Gropelli A.A.,  Nikbakht E., (2012), </a:t>
            </a:r>
            <a:r>
              <a:rPr lang="el-GR" sz="2400" i="1" dirty="0" smtClean="0">
                <a:latin typeface="Arial" pitchFamily="34" charset="0"/>
                <a:cs typeface="Arial" pitchFamily="34" charset="0"/>
              </a:rPr>
              <a:t>Χρηματοοικονομική</a:t>
            </a:r>
            <a:r>
              <a:rPr lang="el-GR" sz="2400" dirty="0" smtClean="0">
                <a:latin typeface="Arial" pitchFamily="34" charset="0"/>
                <a:cs typeface="Arial" pitchFamily="34" charset="0"/>
              </a:rPr>
              <a:t>, Εκδ. Κλειδάριθμος</a:t>
            </a:r>
            <a:r>
              <a:rPr lang="en-US" sz="2400" dirty="0" smtClean="0">
                <a:latin typeface="Arial" pitchFamily="34" charset="0"/>
                <a:cs typeface="Arial" pitchFamily="34" charset="0"/>
              </a:rPr>
              <a:t> </a:t>
            </a:r>
            <a:r>
              <a:rPr lang="el-GR" sz="2400" dirty="0" smtClean="0">
                <a:latin typeface="Arial" pitchFamily="34" charset="0"/>
                <a:cs typeface="Arial" pitchFamily="34" charset="0"/>
              </a:rPr>
              <a:t>ΕΠΕ Αθήνα  </a:t>
            </a:r>
            <a:r>
              <a:rPr lang="en-US" sz="2400" dirty="0" smtClean="0">
                <a:latin typeface="Arial" pitchFamily="34" charset="0"/>
                <a:cs typeface="Arial" pitchFamily="34" charset="0"/>
              </a:rPr>
              <a:t>ISBN 978-960-461-460-8</a:t>
            </a:r>
          </a:p>
          <a:p>
            <a:pPr algn="just"/>
            <a:r>
              <a:rPr lang="en-US" sz="2400" dirty="0" smtClean="0">
                <a:latin typeface="Arial" pitchFamily="34" charset="0"/>
                <a:cs typeface="Arial" pitchFamily="34" charset="0"/>
              </a:rPr>
              <a:t>Heizer J. and B. Render, (2008) Principles of Operations Management 9th edition, Pearson. </a:t>
            </a:r>
          </a:p>
          <a:p>
            <a:pPr algn="just"/>
            <a:r>
              <a:rPr lang="en-GB" sz="2400" dirty="0" smtClean="0">
                <a:latin typeface="Arial" pitchFamily="34" charset="0"/>
                <a:cs typeface="Arial" pitchFamily="34" charset="0"/>
              </a:rPr>
              <a:t>Slack N., Chambers S., Johnston R., (2010). Operations management /– 6th edition, Pearson</a:t>
            </a:r>
            <a:endParaRPr lang="el-GR" sz="2400" dirty="0" smtClean="0">
              <a:latin typeface="Arial" pitchFamily="34" charset="0"/>
              <a:cs typeface="Arial" pitchFamily="34" charset="0"/>
            </a:endParaRPr>
          </a:p>
          <a:p>
            <a:pPr lvl="0" algn="just"/>
            <a:r>
              <a:rPr lang="en-US" sz="2400" dirty="0" smtClean="0">
                <a:latin typeface="Arial" pitchFamily="34" charset="0"/>
                <a:cs typeface="Arial" pitchFamily="34" charset="0"/>
              </a:rPr>
              <a:t>Weston F.,  Brigham E., (1986)  </a:t>
            </a:r>
            <a:r>
              <a:rPr lang="el-GR" sz="2400" dirty="0" smtClean="0">
                <a:latin typeface="Arial" pitchFamily="34" charset="0"/>
                <a:cs typeface="Arial" pitchFamily="34" charset="0"/>
              </a:rPr>
              <a:t>Βασικές Αρχές της Χρηματοοικονομικής Διαχείρισης και Πολιτικής, Εκδ. Παπαζήση Αθήνα </a:t>
            </a:r>
            <a:r>
              <a:rPr lang="en-US" sz="2400" dirty="0" smtClean="0">
                <a:latin typeface="Arial" pitchFamily="34" charset="0"/>
                <a:cs typeface="Arial" pitchFamily="34" charset="0"/>
              </a:rPr>
              <a:t>ISBN 0-03-059548-7</a:t>
            </a:r>
            <a:r>
              <a:rPr lang="el-GR" sz="2400" dirty="0" smtClean="0">
                <a:latin typeface="Arial" pitchFamily="34" charset="0"/>
                <a:cs typeface="Arial" pitchFamily="34" charset="0"/>
              </a:rPr>
              <a:t> </a:t>
            </a:r>
          </a:p>
          <a:p>
            <a:pPr lvl="0" algn="just"/>
            <a:r>
              <a:rPr lang="en-US" sz="2400" dirty="0" smtClean="0">
                <a:solidFill>
                  <a:srgbClr val="0000CC"/>
                </a:solidFill>
                <a:latin typeface="Arial" pitchFamily="34" charset="0"/>
                <a:cs typeface="Arial" pitchFamily="34" charset="0"/>
                <a:hlinkClick r:id="rId2"/>
              </a:rPr>
              <a:t>http://www.bluewavemag.com/blueart227.htm</a:t>
            </a:r>
            <a:endParaRPr lang="en-US" sz="2400" dirty="0" smtClean="0">
              <a:solidFill>
                <a:srgbClr val="0000CC"/>
              </a:solidFill>
              <a:latin typeface="Arial" pitchFamily="34" charset="0"/>
              <a:cs typeface="Arial" pitchFamily="34" charset="0"/>
            </a:endParaRPr>
          </a:p>
          <a:p>
            <a:pPr lvl="0" algn="just"/>
            <a:r>
              <a:rPr lang="en-US" sz="2400" dirty="0" smtClean="0">
                <a:solidFill>
                  <a:srgbClr val="0000CC"/>
                </a:solidFill>
                <a:latin typeface="Arial" pitchFamily="34" charset="0"/>
                <a:cs typeface="Arial" pitchFamily="34" charset="0"/>
                <a:hlinkClick r:id="rId3"/>
              </a:rPr>
              <a:t>www.wikipedia.org</a:t>
            </a:r>
            <a:endParaRPr lang="en-US" sz="2400" dirty="0" smtClean="0">
              <a:solidFill>
                <a:srgbClr val="0000CC"/>
              </a:solidFill>
              <a:latin typeface="Arial" pitchFamily="34" charset="0"/>
              <a:cs typeface="Arial" pitchFamily="34" charset="0"/>
            </a:endParaRPr>
          </a:p>
          <a:p>
            <a:pPr lvl="0" algn="just"/>
            <a:r>
              <a:rPr lang="en-US" sz="2400" dirty="0" smtClean="0">
                <a:solidFill>
                  <a:srgbClr val="0000CC"/>
                </a:solidFill>
                <a:latin typeface="Arial" pitchFamily="34" charset="0"/>
                <a:cs typeface="Arial" pitchFamily="34" charset="0"/>
                <a:hlinkClick r:id="rId4"/>
              </a:rPr>
              <a:t>www.investopedia.com</a:t>
            </a:r>
            <a:endParaRPr lang="en-US" sz="2400" dirty="0" smtClean="0">
              <a:solidFill>
                <a:srgbClr val="0000CC"/>
              </a:solidFill>
              <a:latin typeface="Arial" pitchFamily="34" charset="0"/>
              <a:cs typeface="Arial" pitchFamily="34" charset="0"/>
            </a:endParaRPr>
          </a:p>
          <a:p>
            <a:pPr lvl="0"/>
            <a:endParaRPr lang="en-US" sz="2800" dirty="0" smtClean="0"/>
          </a:p>
          <a:p>
            <a:pPr lvl="0"/>
            <a:endParaRPr lang="el-GR" dirty="0" smtClean="0"/>
          </a:p>
          <a:p>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2"/>
          <p:cNvSpPr>
            <a:spLocks noGrp="1" noChangeArrowheads="1"/>
          </p:cNvSpPr>
          <p:nvPr>
            <p:ph type="title"/>
          </p:nvPr>
        </p:nvSpPr>
        <p:spPr/>
        <p:txBody>
          <a:bodyPr/>
          <a:lstStyle/>
          <a:p>
            <a:pPr eaLnBrk="1" hangingPunct="1"/>
            <a:r>
              <a:rPr lang="el-GR" altLang="el-GR" b="1" u="sng" dirty="0" smtClean="0"/>
              <a:t>ΛΥΣΗ</a:t>
            </a:r>
          </a:p>
        </p:txBody>
      </p:sp>
      <p:graphicFrame>
        <p:nvGraphicFramePr>
          <p:cNvPr id="140329" name="Group 41"/>
          <p:cNvGraphicFramePr>
            <a:graphicFrameLocks noGrp="1"/>
          </p:cNvGraphicFramePr>
          <p:nvPr>
            <p:ph idx="1"/>
          </p:nvPr>
        </p:nvGraphicFramePr>
        <p:xfrm>
          <a:off x="457200" y="1600200"/>
          <a:ext cx="8229600" cy="4525963"/>
        </p:xfrm>
        <a:graphic>
          <a:graphicData uri="http://schemas.openxmlformats.org/drawingml/2006/table">
            <a:tbl>
              <a:tblPr/>
              <a:tblGrid>
                <a:gridCol w="4906963"/>
                <a:gridCol w="3322637"/>
              </a:tblGrid>
              <a:tr h="1508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chemeClr val="tx1"/>
                          </a:solidFill>
                          <a:effectLst/>
                          <a:latin typeface="Arial Greek" charset="-95"/>
                        </a:rPr>
                        <a:t>Αρχικό Ποσό</a:t>
                      </a:r>
                      <a:endParaRPr kumimoji="0" lang="el-GR" sz="3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chemeClr val="tx1"/>
                          </a:solidFill>
                          <a:effectLst/>
                          <a:latin typeface="Arial Greek" charset="-95"/>
                        </a:rPr>
                        <a:t>5.</a:t>
                      </a:r>
                      <a:r>
                        <a:rPr kumimoji="0" lang="en-US" sz="3600" b="1" i="0" u="none" strike="noStrike" cap="none" normalizeH="0" baseline="0" dirty="0" smtClean="0">
                          <a:ln>
                            <a:noFill/>
                          </a:ln>
                          <a:solidFill>
                            <a:schemeClr val="tx1"/>
                          </a:solidFill>
                          <a:effectLst/>
                          <a:latin typeface="Arial Greek" charset="-95"/>
                        </a:rPr>
                        <a:t>0</a:t>
                      </a:r>
                      <a:r>
                        <a:rPr kumimoji="0" lang="el-GR" sz="3600" b="1" i="0" u="none" strike="noStrike" cap="none" normalizeH="0" baseline="0" dirty="0" smtClean="0">
                          <a:ln>
                            <a:noFill/>
                          </a:ln>
                          <a:solidFill>
                            <a:schemeClr val="tx1"/>
                          </a:solidFill>
                          <a:effectLst/>
                          <a:latin typeface="Arial Greek" charset="-95"/>
                        </a:rPr>
                        <a:t>00</a:t>
                      </a:r>
                      <a:endParaRPr kumimoji="0" lang="el-GR" sz="3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97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chemeClr val="tx1"/>
                          </a:solidFill>
                          <a:effectLst/>
                          <a:latin typeface="Arial Greek" charset="-95"/>
                        </a:rPr>
                        <a:t>Πληρωμές</a:t>
                      </a:r>
                      <a:r>
                        <a:rPr kumimoji="0" lang="en-US" sz="3600" b="1" i="0" u="none" strike="noStrike" cap="none" normalizeH="0" baseline="0" dirty="0" smtClean="0">
                          <a:ln>
                            <a:noFill/>
                          </a:ln>
                          <a:solidFill>
                            <a:schemeClr val="tx1"/>
                          </a:solidFill>
                          <a:effectLst/>
                          <a:latin typeface="Arial Greek" charset="-95"/>
                        </a:rPr>
                        <a:t> </a:t>
                      </a:r>
                      <a:r>
                        <a:rPr kumimoji="0" lang="el-GR" sz="3600" b="1" i="0" u="none" strike="noStrike" cap="none" normalizeH="0" baseline="0" dirty="0" smtClean="0">
                          <a:ln>
                            <a:noFill/>
                          </a:ln>
                          <a:solidFill>
                            <a:schemeClr val="tx1"/>
                          </a:solidFill>
                          <a:effectLst/>
                          <a:latin typeface="Arial Greek" charset="-95"/>
                        </a:rPr>
                        <a:t>ή</a:t>
                      </a:r>
                      <a:r>
                        <a:rPr kumimoji="0" lang="en-US" sz="3600" b="1" i="0" u="none" strike="noStrike" cap="none" normalizeH="0" baseline="0" dirty="0" smtClean="0">
                          <a:ln>
                            <a:noFill/>
                          </a:ln>
                          <a:solidFill>
                            <a:schemeClr val="tx1"/>
                          </a:solidFill>
                          <a:effectLst/>
                          <a:latin typeface="Arial Greek" charset="-95"/>
                        </a:rPr>
                        <a:t> </a:t>
                      </a:r>
                      <a:r>
                        <a:rPr kumimoji="0" lang="el-GR" sz="3600" b="1" i="0" u="none" strike="noStrike" cap="none" normalizeH="0" baseline="0" dirty="0" smtClean="0">
                          <a:ln>
                            <a:noFill/>
                          </a:ln>
                          <a:solidFill>
                            <a:schemeClr val="tx1"/>
                          </a:solidFill>
                          <a:effectLst/>
                          <a:latin typeface="Arial Greek" charset="-95"/>
                        </a:rPr>
                        <a:t>Έξοδα (1500+1200+750)</a:t>
                      </a:r>
                      <a:endParaRPr kumimoji="0" lang="el-GR" sz="3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Greek" charset="-95"/>
                        </a:rPr>
                        <a:t>(</a:t>
                      </a:r>
                      <a:r>
                        <a:rPr kumimoji="0" lang="el-GR" sz="3600" b="1" i="0" u="none" strike="noStrike" cap="none" normalizeH="0" baseline="0" dirty="0" smtClean="0">
                          <a:ln>
                            <a:noFill/>
                          </a:ln>
                          <a:solidFill>
                            <a:schemeClr val="tx1"/>
                          </a:solidFill>
                          <a:effectLst/>
                          <a:latin typeface="Arial Greek" charset="-95"/>
                        </a:rPr>
                        <a:t>3.45</a:t>
                      </a:r>
                      <a:r>
                        <a:rPr kumimoji="0" lang="en-US" sz="3600" b="1" i="0" u="none" strike="noStrike" cap="none" normalizeH="0" baseline="0" dirty="0" smtClean="0">
                          <a:ln>
                            <a:noFill/>
                          </a:ln>
                          <a:solidFill>
                            <a:schemeClr val="tx1"/>
                          </a:solidFill>
                          <a:effectLst/>
                          <a:latin typeface="Arial Greek" charset="-95"/>
                        </a:rPr>
                        <a:t>0)</a:t>
                      </a:r>
                      <a:endParaRPr kumimoji="0" lang="el-GR" sz="3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8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chemeClr val="tx1"/>
                          </a:solidFill>
                          <a:effectLst/>
                          <a:latin typeface="Arial Greek" charset="-95"/>
                        </a:rPr>
                        <a:t>Τελικό Ποσό</a:t>
                      </a:r>
                      <a:endParaRPr kumimoji="0" lang="el-GR" sz="3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chemeClr val="tx1"/>
                          </a:solidFill>
                          <a:effectLst/>
                          <a:latin typeface="Arial Greek" charset="-95"/>
                        </a:rPr>
                        <a:t>1.55</a:t>
                      </a:r>
                      <a:r>
                        <a:rPr kumimoji="0" lang="en-US" sz="3600" b="1" i="0" u="none" strike="noStrike" cap="none" normalizeH="0" baseline="0" dirty="0" smtClean="0">
                          <a:ln>
                            <a:noFill/>
                          </a:ln>
                          <a:solidFill>
                            <a:schemeClr val="tx1"/>
                          </a:solidFill>
                          <a:effectLst/>
                          <a:latin typeface="Arial Greek" charset="-95"/>
                        </a:rPr>
                        <a:t>0</a:t>
                      </a:r>
                      <a:endParaRPr kumimoji="0" lang="el-GR" sz="3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accent1"/>
          </a:solidFill>
        </p:spPr>
        <p:txBody>
          <a:bodyPr/>
          <a:lstStyle/>
          <a:p>
            <a:pPr eaLnBrk="1" hangingPunct="1"/>
            <a:r>
              <a:rPr lang="en-US" altLang="el-GR" b="1" u="sng" dirty="0" smtClean="0"/>
              <a:t>TEST # 2</a:t>
            </a:r>
            <a:endParaRPr lang="el-GR" altLang="el-GR" b="1" u="sng" dirty="0" smtClean="0"/>
          </a:p>
        </p:txBody>
      </p:sp>
      <p:sp>
        <p:nvSpPr>
          <p:cNvPr id="43011" name="Rectangle 3"/>
          <p:cNvSpPr>
            <a:spLocks noGrp="1" noChangeArrowheads="1"/>
          </p:cNvSpPr>
          <p:nvPr>
            <p:ph type="body" idx="1"/>
          </p:nvPr>
        </p:nvSpPr>
        <p:spPr/>
        <p:txBody>
          <a:bodyPr/>
          <a:lstStyle/>
          <a:p>
            <a:pPr eaLnBrk="1" hangingPunct="1"/>
            <a:r>
              <a:rPr lang="el-GR" altLang="el-GR" b="1" dirty="0" smtClean="0">
                <a:solidFill>
                  <a:srgbClr val="FF0000"/>
                </a:solidFill>
              </a:rPr>
              <a:t>ΚΟΣΤΟΣ-ΚΟΣΤΟΛΟΓΗΣΗ</a:t>
            </a:r>
          </a:p>
        </p:txBody>
      </p:sp>
      <p:sp>
        <p:nvSpPr>
          <p:cNvPr id="43012" name="Rectangle 4"/>
          <p:cNvSpPr>
            <a:spLocks noChangeArrowheads="1"/>
          </p:cNvSpPr>
          <p:nvPr/>
        </p:nvSpPr>
        <p:spPr bwMode="auto">
          <a:xfrm>
            <a:off x="179512" y="2590237"/>
            <a:ext cx="8784976" cy="3323987"/>
          </a:xfrm>
          <a:prstGeom prst="rect">
            <a:avLst/>
          </a:prstGeom>
          <a:noFill/>
          <a:ln w="12700">
            <a:noFill/>
            <a:miter lim="800000"/>
            <a:headEnd type="none" w="sm" len="sm"/>
            <a:tailEnd type="none" w="sm" len="sm"/>
          </a:ln>
        </p:spPr>
        <p:txBody>
          <a:bodyPr wrap="square" anchor="ctr">
            <a:spAutoFit/>
          </a:bodyPr>
          <a:lstStyle/>
          <a:p>
            <a:pPr algn="just" eaLnBrk="0" hangingPunct="0"/>
            <a:r>
              <a:rPr lang="el-GR" altLang="el-GR" sz="3000" dirty="0"/>
              <a:t>Σπουδαστές του </a:t>
            </a:r>
            <a:r>
              <a:rPr lang="en-US" altLang="el-GR" sz="3000" dirty="0"/>
              <a:t>TEI</a:t>
            </a:r>
            <a:r>
              <a:rPr lang="el-GR" altLang="el-GR" sz="3000" dirty="0"/>
              <a:t> σχεδιάζουν ένα πάρτι. </a:t>
            </a:r>
            <a:endParaRPr lang="el-GR" altLang="el-GR" sz="3000" dirty="0" smtClean="0"/>
          </a:p>
          <a:p>
            <a:pPr algn="just" eaLnBrk="0" hangingPunct="0"/>
            <a:r>
              <a:rPr lang="el-GR" altLang="el-GR" sz="3000" dirty="0" smtClean="0"/>
              <a:t>Μία </a:t>
            </a:r>
            <a:r>
              <a:rPr lang="el-GR" altLang="el-GR" sz="3000" dirty="0"/>
              <a:t>πίτσα αναλογεί σε 4 άτομα. </a:t>
            </a:r>
            <a:endParaRPr lang="el-GR" altLang="el-GR" sz="3000" dirty="0" smtClean="0"/>
          </a:p>
          <a:p>
            <a:pPr algn="just" eaLnBrk="0" hangingPunct="0"/>
            <a:r>
              <a:rPr lang="el-GR" altLang="el-GR" sz="3000" dirty="0" smtClean="0"/>
              <a:t>Υπολογίζουν </a:t>
            </a:r>
            <a:r>
              <a:rPr lang="el-GR" altLang="el-GR" sz="3000" dirty="0"/>
              <a:t>να παρευρεθούν </a:t>
            </a:r>
            <a:r>
              <a:rPr lang="el-GR" altLang="el-GR" sz="3000" dirty="0" smtClean="0"/>
              <a:t>600 </a:t>
            </a:r>
            <a:r>
              <a:rPr lang="el-GR" altLang="el-GR" sz="3000" dirty="0"/>
              <a:t>άτομα. </a:t>
            </a:r>
            <a:endParaRPr lang="el-GR" altLang="el-GR" sz="3000" dirty="0" smtClean="0"/>
          </a:p>
          <a:p>
            <a:pPr algn="just" eaLnBrk="0" hangingPunct="0"/>
            <a:r>
              <a:rPr lang="el-GR" altLang="el-GR" sz="3000" dirty="0" smtClean="0"/>
              <a:t>Μία </a:t>
            </a:r>
            <a:r>
              <a:rPr lang="el-GR" altLang="el-GR" sz="3000" dirty="0"/>
              <a:t>πίτσα κοστίζει </a:t>
            </a:r>
            <a:r>
              <a:rPr lang="el-GR" altLang="el-GR" sz="3000" dirty="0" smtClean="0"/>
              <a:t>10 € </a:t>
            </a:r>
            <a:r>
              <a:rPr lang="el-GR" altLang="el-GR" sz="3000" dirty="0"/>
              <a:t>και ένα αναψυκτικό κοστίζει </a:t>
            </a:r>
            <a:r>
              <a:rPr lang="el-GR" altLang="el-GR" sz="3000" dirty="0" smtClean="0"/>
              <a:t>2 €. </a:t>
            </a:r>
          </a:p>
          <a:p>
            <a:pPr algn="just" eaLnBrk="0" hangingPunct="0"/>
            <a:r>
              <a:rPr lang="el-GR" altLang="el-GR" sz="3000" dirty="0" smtClean="0"/>
              <a:t>Πόσο </a:t>
            </a:r>
            <a:r>
              <a:rPr lang="el-GR" altLang="el-GR" sz="3000" dirty="0"/>
              <a:t>υπολογίζετε </a:t>
            </a:r>
            <a:r>
              <a:rPr lang="el-GR" altLang="el-GR" sz="3000" dirty="0" smtClean="0"/>
              <a:t>πόσο θα </a:t>
            </a:r>
            <a:r>
              <a:rPr lang="el-GR" altLang="el-GR" sz="3000" dirty="0"/>
              <a:t>κοστίσει το πάρτι συνολικά; </a:t>
            </a:r>
            <a:endParaRPr lang="en-US" altLang="el-GR" sz="3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8"/>
          <p:cNvSpPr>
            <a:spLocks noGrp="1" noChangeArrowheads="1"/>
          </p:cNvSpPr>
          <p:nvPr>
            <p:ph type="title"/>
          </p:nvPr>
        </p:nvSpPr>
        <p:spPr/>
        <p:txBody>
          <a:bodyPr/>
          <a:lstStyle/>
          <a:p>
            <a:pPr eaLnBrk="1" hangingPunct="1"/>
            <a:r>
              <a:rPr lang="el-GR" altLang="el-GR" b="1" u="sng" dirty="0" smtClean="0"/>
              <a:t>ΛΥΣΗ</a:t>
            </a:r>
          </a:p>
        </p:txBody>
      </p:sp>
      <p:graphicFrame>
        <p:nvGraphicFramePr>
          <p:cNvPr id="142413" name="Group 77"/>
          <p:cNvGraphicFramePr>
            <a:graphicFrameLocks noGrp="1"/>
          </p:cNvGraphicFramePr>
          <p:nvPr>
            <p:ph idx="1"/>
          </p:nvPr>
        </p:nvGraphicFramePr>
        <p:xfrm>
          <a:off x="251520" y="1600200"/>
          <a:ext cx="8435280" cy="4525965"/>
        </p:xfrm>
        <a:graphic>
          <a:graphicData uri="http://schemas.openxmlformats.org/drawingml/2006/table">
            <a:tbl>
              <a:tblPr/>
              <a:tblGrid>
                <a:gridCol w="6120680"/>
                <a:gridCol w="2314600"/>
              </a:tblGrid>
              <a:tr h="754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Greek" charset="-95"/>
                        </a:rPr>
                        <a:t>Άτομα που συμμετέχουν στο Πάρτι</a:t>
                      </a: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chemeClr val="tx1"/>
                          </a:solidFill>
                          <a:effectLst/>
                          <a:latin typeface="Arial Greek" charset="-95"/>
                        </a:rPr>
                        <a:t>600</a:t>
                      </a:r>
                      <a:endParaRPr kumimoji="0" lang="el-GR" sz="32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Greek" charset="-95"/>
                        </a:rPr>
                        <a:t>Άτομα / Πίτσα: 4 άρα 600/ 4 =</a:t>
                      </a:r>
                      <a:endParaRPr kumimoji="0" lang="el-GR" sz="28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chemeClr val="tx1"/>
                          </a:solidFill>
                          <a:effectLst/>
                          <a:latin typeface="Arial Greek" charset="-95"/>
                        </a:rPr>
                        <a:t>150</a:t>
                      </a:r>
                      <a:endParaRPr kumimoji="0" lang="el-GR" sz="32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CC"/>
                          </a:solidFill>
                          <a:effectLst/>
                          <a:latin typeface="Arial Greek" charset="-95"/>
                        </a:rPr>
                        <a:t>Πίτσα 10€ η μία: 10*150</a:t>
                      </a:r>
                      <a:endParaRPr kumimoji="0" lang="el-GR" sz="28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rgbClr val="0000CC"/>
                          </a:solidFill>
                          <a:effectLst/>
                          <a:latin typeface="Arial" pitchFamily="34" charset="0"/>
                        </a:rPr>
                        <a:t>1500€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CC"/>
                          </a:solidFill>
                          <a:effectLst/>
                          <a:latin typeface="Arial Greek" charset="-95"/>
                        </a:rPr>
                        <a:t>Αναψυκτικό 2€ ανά άτομο: 2*600</a:t>
                      </a:r>
                      <a:endParaRPr kumimoji="0" lang="el-GR" sz="28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rgbClr val="0000CC"/>
                          </a:solidFill>
                          <a:effectLst/>
                          <a:latin typeface="Arial Greek" charset="-95"/>
                        </a:rPr>
                        <a:t>1200€</a:t>
                      </a:r>
                      <a:endParaRPr kumimoji="0" lang="el-GR" sz="32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CC"/>
                          </a:solidFill>
                          <a:effectLst/>
                          <a:latin typeface="Arial Greek" charset="-95"/>
                        </a:rPr>
                        <a:t> </a:t>
                      </a:r>
                      <a:endParaRPr kumimoji="0" lang="el-GR" sz="28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chemeClr val="tx1"/>
                          </a:solidFill>
                          <a:effectLst/>
                          <a:latin typeface="Arial Greek" charset="-95"/>
                        </a:rPr>
                        <a:t> </a:t>
                      </a:r>
                      <a:endParaRPr kumimoji="0" lang="el-GR" sz="32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CC"/>
                          </a:solidFill>
                          <a:effectLst/>
                          <a:latin typeface="Arial Greek" charset="-95"/>
                        </a:rPr>
                        <a:t>ΚΟΣΤΟΣ ΠΑΡΤΥ</a:t>
                      </a:r>
                      <a:endParaRPr kumimoji="0" lang="el-GR" sz="28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rgbClr val="0000CC"/>
                          </a:solidFill>
                          <a:effectLst/>
                          <a:latin typeface="Arial Greek" charset="-95"/>
                        </a:rPr>
                        <a:t>2700€</a:t>
                      </a:r>
                      <a:endParaRPr kumimoji="0" lang="el-GR" sz="32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268413"/>
          </a:xfrm>
          <a:solidFill>
            <a:schemeClr val="accent1"/>
          </a:solidFill>
        </p:spPr>
        <p:txBody>
          <a:bodyPr/>
          <a:lstStyle/>
          <a:p>
            <a:pPr eaLnBrk="1" hangingPunct="1"/>
            <a:r>
              <a:rPr lang="en-US" altLang="el-GR" sz="4000" b="1" u="sng" dirty="0" smtClean="0"/>
              <a:t>TEST # 3</a:t>
            </a:r>
            <a:r>
              <a:rPr lang="en-US" altLang="el-GR" sz="2400" b="1" dirty="0" smtClean="0">
                <a:solidFill>
                  <a:schemeClr val="tx1"/>
                </a:solidFill>
              </a:rPr>
              <a:t/>
            </a:r>
            <a:br>
              <a:rPr lang="en-US" altLang="el-GR" sz="2400" b="1" dirty="0" smtClean="0">
                <a:solidFill>
                  <a:schemeClr val="tx1"/>
                </a:solidFill>
              </a:rPr>
            </a:br>
            <a:endParaRPr lang="el-GR" altLang="el-GR" sz="2400" b="1" dirty="0" smtClean="0">
              <a:solidFill>
                <a:schemeClr val="tx1"/>
              </a:solidFill>
            </a:endParaRPr>
          </a:p>
        </p:txBody>
      </p:sp>
      <p:sp>
        <p:nvSpPr>
          <p:cNvPr id="45059" name="Rectangle 3"/>
          <p:cNvSpPr>
            <a:spLocks noGrp="1" noChangeArrowheads="1"/>
          </p:cNvSpPr>
          <p:nvPr>
            <p:ph type="body" idx="1"/>
          </p:nvPr>
        </p:nvSpPr>
        <p:spPr>
          <a:xfrm>
            <a:off x="251520" y="1600200"/>
            <a:ext cx="8640960" cy="4525963"/>
          </a:xfrm>
        </p:spPr>
        <p:txBody>
          <a:bodyPr/>
          <a:lstStyle/>
          <a:p>
            <a:pPr eaLnBrk="1" hangingPunct="1"/>
            <a:r>
              <a:rPr lang="el-GR" altLang="el-GR" sz="2400" b="1" dirty="0" smtClean="0">
                <a:solidFill>
                  <a:srgbClr val="FF0000"/>
                </a:solidFill>
              </a:rPr>
              <a:t>ΑΡΙΘΜΟΔΕΙΚΤΕΣ - </a:t>
            </a:r>
            <a:r>
              <a:rPr lang="en-US" altLang="el-GR" sz="2400" b="1" dirty="0" smtClean="0">
                <a:solidFill>
                  <a:srgbClr val="FF0000"/>
                </a:solidFill>
              </a:rPr>
              <a:t>BENCHMARKING</a:t>
            </a:r>
            <a:endParaRPr lang="el-GR" altLang="el-GR" sz="2400" b="1" dirty="0" smtClean="0">
              <a:solidFill>
                <a:srgbClr val="FF0000"/>
              </a:solidFill>
            </a:endParaRPr>
          </a:p>
          <a:p>
            <a:pPr eaLnBrk="1" hangingPunct="1"/>
            <a:r>
              <a:rPr lang="el-GR" altLang="el-GR" sz="2400" b="1" dirty="0" smtClean="0"/>
              <a:t>Ένα κατάστημα αθλητικών ειδών αγόρασε και πούλησε τα παρακάτω είδη:</a:t>
            </a:r>
            <a:r>
              <a:rPr lang="en-US" altLang="el-GR" sz="2400" b="1" dirty="0" smtClean="0"/>
              <a:t/>
            </a:r>
            <a:br>
              <a:rPr lang="en-US" altLang="el-GR" sz="2400" b="1" dirty="0" smtClean="0"/>
            </a:br>
            <a:endParaRPr lang="el-GR" altLang="el-GR" sz="2400" b="1" dirty="0" smtClean="0"/>
          </a:p>
        </p:txBody>
      </p:sp>
      <p:sp>
        <p:nvSpPr>
          <p:cNvPr id="45060" name="Rectangle 4"/>
          <p:cNvSpPr>
            <a:spLocks noChangeArrowheads="1"/>
          </p:cNvSpPr>
          <p:nvPr/>
        </p:nvSpPr>
        <p:spPr bwMode="auto">
          <a:xfrm>
            <a:off x="971550" y="2241550"/>
            <a:ext cx="7848600" cy="822325"/>
          </a:xfrm>
          <a:prstGeom prst="rect">
            <a:avLst/>
          </a:prstGeom>
          <a:noFill/>
          <a:ln w="12700">
            <a:noFill/>
            <a:miter lim="800000"/>
            <a:headEnd type="none" w="sm" len="sm"/>
            <a:tailEnd type="none" w="sm" len="sm"/>
          </a:ln>
        </p:spPr>
        <p:txBody>
          <a:bodyPr anchor="ctr">
            <a:spAutoFit/>
          </a:bodyPr>
          <a:lstStyle/>
          <a:p>
            <a:pPr algn="ctr" eaLnBrk="0" hangingPunct="0"/>
            <a:endParaRPr lang="en-US" altLang="el-GR" sz="2400" b="1" dirty="0">
              <a:cs typeface="Times New Roman" pitchFamily="18" charset="0"/>
            </a:endParaRPr>
          </a:p>
          <a:p>
            <a:pPr algn="ctr" eaLnBrk="0" hangingPunct="0"/>
            <a:endParaRPr lang="el-GR" altLang="el-GR" sz="2400" b="1" dirty="0">
              <a:cs typeface="Times New Roman" pitchFamily="18" charset="0"/>
            </a:endParaRPr>
          </a:p>
        </p:txBody>
      </p:sp>
      <p:graphicFrame>
        <p:nvGraphicFramePr>
          <p:cNvPr id="131101" name="Group 29"/>
          <p:cNvGraphicFramePr>
            <a:graphicFrameLocks noGrp="1"/>
          </p:cNvGraphicFramePr>
          <p:nvPr/>
        </p:nvGraphicFramePr>
        <p:xfrm>
          <a:off x="899592" y="3284984"/>
          <a:ext cx="7705725" cy="2043113"/>
        </p:xfrm>
        <a:graphic>
          <a:graphicData uri="http://schemas.openxmlformats.org/drawingml/2006/table">
            <a:tbl>
              <a:tblPr/>
              <a:tblGrid>
                <a:gridCol w="1927225"/>
                <a:gridCol w="1925637"/>
                <a:gridCol w="1927225"/>
                <a:gridCol w="1925638"/>
              </a:tblGrid>
              <a:tr h="761999">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sng" strike="noStrike" cap="none" normalizeH="0" baseline="0" dirty="0" smtClean="0">
                          <a:ln>
                            <a:noFill/>
                          </a:ln>
                          <a:solidFill>
                            <a:schemeClr val="tx1"/>
                          </a:solidFill>
                          <a:effectLst/>
                          <a:latin typeface="Arial" pitchFamily="34" charset="0"/>
                          <a:cs typeface="Times New Roman" pitchFamily="18" charset="0"/>
                        </a:rPr>
                        <a:t>ΕΙΔΟΣ</a:t>
                      </a:r>
                      <a:endPar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endParaRP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sng" strike="noStrike" cap="none" normalizeH="0" baseline="0" dirty="0" smtClean="0">
                          <a:ln>
                            <a:noFill/>
                          </a:ln>
                          <a:solidFill>
                            <a:schemeClr val="tx1"/>
                          </a:solidFill>
                          <a:effectLst/>
                          <a:latin typeface="Arial" pitchFamily="34" charset="0"/>
                          <a:cs typeface="Times New Roman" pitchFamily="18" charset="0"/>
                        </a:rPr>
                        <a:t>ΤΕΜΑΧΙΑ</a:t>
                      </a:r>
                      <a:endPar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endParaRP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sng" strike="noStrike" cap="none" normalizeH="0" baseline="0" dirty="0" smtClean="0">
                          <a:ln>
                            <a:noFill/>
                          </a:ln>
                          <a:solidFill>
                            <a:schemeClr val="tx1"/>
                          </a:solidFill>
                          <a:effectLst/>
                          <a:latin typeface="Arial" pitchFamily="34" charset="0"/>
                          <a:cs typeface="Times New Roman" pitchFamily="18" charset="0"/>
                        </a:rPr>
                        <a:t>ΤΙΜΗ ΑΓΟΡΑΣ</a:t>
                      </a:r>
                      <a:endPar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endParaRP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sng" strike="noStrike" cap="none" normalizeH="0" baseline="0" dirty="0" smtClean="0">
                          <a:ln>
                            <a:noFill/>
                          </a:ln>
                          <a:solidFill>
                            <a:schemeClr val="tx1"/>
                          </a:solidFill>
                          <a:effectLst/>
                          <a:latin typeface="Arial" pitchFamily="34" charset="0"/>
                          <a:cs typeface="Times New Roman" pitchFamily="18" charset="0"/>
                        </a:rPr>
                        <a:t>ΤΙΜΗ ΠΩΛΗΣΗΣ</a:t>
                      </a:r>
                      <a:endPar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endParaRPr>
                    </a:p>
                  </a:txBody>
                  <a:tcPr marT="45694" marB="45694" horzOverflow="overflow">
                    <a:lnL>
                      <a:noFill/>
                    </a:lnL>
                    <a:lnR>
                      <a:noFill/>
                    </a:lnR>
                    <a:lnT>
                      <a:noFill/>
                    </a:lnT>
                    <a:lnB>
                      <a:noFill/>
                    </a:lnB>
                    <a:lnTlToBr>
                      <a:noFill/>
                    </a:lnTlToBr>
                    <a:lnBlToTr>
                      <a:noFill/>
                    </a:lnBlToTr>
                    <a:noFill/>
                  </a:tcPr>
                </a:tc>
              </a:tr>
              <a:tr h="42703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ΠΑΠΟΥΤΣΙΑ</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5</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12 €</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30 €</a:t>
                      </a:r>
                    </a:p>
                  </a:txBody>
                  <a:tcPr marT="45694" marB="45694" horzOverflow="overflow">
                    <a:lnL>
                      <a:noFill/>
                    </a:lnL>
                    <a:lnR>
                      <a:noFill/>
                    </a:lnR>
                    <a:lnT>
                      <a:noFill/>
                    </a:lnT>
                    <a:lnB>
                      <a:noFill/>
                    </a:lnB>
                    <a:lnTlToBr>
                      <a:noFill/>
                    </a:lnTlToBr>
                    <a:lnBlToTr>
                      <a:noFill/>
                    </a:lnBlToTr>
                    <a:noFill/>
                  </a:tcPr>
                </a:tc>
              </a:tr>
              <a:tr h="42703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ΜΠΑΛΕΣ</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20</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8 €</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15 €</a:t>
                      </a:r>
                    </a:p>
                  </a:txBody>
                  <a:tcPr marT="45694" marB="45694" horzOverflow="overflow">
                    <a:lnL>
                      <a:noFill/>
                    </a:lnL>
                    <a:lnR>
                      <a:noFill/>
                    </a:lnR>
                    <a:lnT>
                      <a:noFill/>
                    </a:lnT>
                    <a:lnB>
                      <a:noFill/>
                    </a:lnB>
                    <a:lnTlToBr>
                      <a:noFill/>
                    </a:lnTlToBr>
                    <a:lnBlToTr>
                      <a:noFill/>
                    </a:lnBlToTr>
                    <a:noFill/>
                  </a:tcPr>
                </a:tc>
              </a:tr>
              <a:tr h="42703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ΦΟΡΜΕΣ</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14</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18 €</a:t>
                      </a:r>
                    </a:p>
                  </a:txBody>
                  <a:tcPr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Arial" pitchFamily="34" charset="0"/>
                          <a:cs typeface="Times New Roman" pitchFamily="18" charset="0"/>
                        </a:rPr>
                        <a:t>45 €</a:t>
                      </a:r>
                    </a:p>
                  </a:txBody>
                  <a:tcPr marT="45694" marB="45694" horzOverflow="overflow">
                    <a:lnL>
                      <a:noFill/>
                    </a:lnL>
                    <a:lnR>
                      <a:noFill/>
                    </a:lnR>
                    <a:lnT>
                      <a:noFill/>
                    </a:lnT>
                    <a:lnB>
                      <a:noFill/>
                    </a:lnB>
                    <a:lnTlToBr>
                      <a:noFill/>
                    </a:lnTlToBr>
                    <a:lnBlToTr>
                      <a:noFill/>
                    </a:lnBlToTr>
                    <a:noFill/>
                  </a:tcPr>
                </a:tc>
              </a:tr>
            </a:tbl>
          </a:graphicData>
        </a:graphic>
      </p:graphicFrame>
      <p:sp>
        <p:nvSpPr>
          <p:cNvPr id="45078" name="Rectangle 26"/>
          <p:cNvSpPr>
            <a:spLocks noChangeArrowheads="1"/>
          </p:cNvSpPr>
          <p:nvPr/>
        </p:nvSpPr>
        <p:spPr bwMode="auto">
          <a:xfrm>
            <a:off x="1475656" y="5661248"/>
            <a:ext cx="6745288" cy="460375"/>
          </a:xfrm>
          <a:prstGeom prst="rect">
            <a:avLst/>
          </a:prstGeom>
          <a:noFill/>
          <a:ln w="12700">
            <a:noFill/>
            <a:miter lim="800000"/>
            <a:headEnd type="none" w="sm" len="sm"/>
            <a:tailEnd type="none" w="sm" len="sm"/>
          </a:ln>
        </p:spPr>
        <p:txBody>
          <a:bodyPr wrap="none" anchor="ctr">
            <a:spAutoFit/>
          </a:bodyPr>
          <a:lstStyle/>
          <a:p>
            <a:pPr eaLnBrk="0" hangingPunct="0"/>
            <a:r>
              <a:rPr lang="el-GR" altLang="el-GR" sz="2400" b="1" dirty="0">
                <a:cs typeface="Times New Roman" pitchFamily="18" charset="0"/>
              </a:rPr>
              <a:t>Ποιο είναι το </a:t>
            </a:r>
            <a:r>
              <a:rPr lang="el-GR" altLang="el-GR" sz="2400" b="1" dirty="0">
                <a:solidFill>
                  <a:srgbClr val="FF0000"/>
                </a:solidFill>
                <a:cs typeface="Times New Roman" pitchFamily="18" charset="0"/>
              </a:rPr>
              <a:t>μικτό κέρδος </a:t>
            </a:r>
            <a:r>
              <a:rPr lang="el-GR" altLang="el-GR" sz="2400" b="1" dirty="0">
                <a:cs typeface="Times New Roman" pitchFamily="18" charset="0"/>
              </a:rPr>
              <a:t>της </a:t>
            </a:r>
            <a:r>
              <a:rPr lang="el-GR" altLang="el-GR" sz="2400" b="1" dirty="0" smtClean="0">
                <a:cs typeface="Times New Roman" pitchFamily="18" charset="0"/>
              </a:rPr>
              <a:t>επιχείρησης; </a:t>
            </a:r>
            <a:endParaRPr lang="el-GR" altLang="el-GR" sz="2400" b="1" dirty="0">
              <a:cs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99"/>
          <p:cNvSpPr>
            <a:spLocks noGrp="1" noChangeArrowheads="1"/>
          </p:cNvSpPr>
          <p:nvPr>
            <p:ph type="title"/>
          </p:nvPr>
        </p:nvSpPr>
        <p:spPr>
          <a:xfrm>
            <a:off x="457200" y="274638"/>
            <a:ext cx="8229600" cy="706090"/>
          </a:xfrm>
        </p:spPr>
        <p:txBody>
          <a:bodyPr/>
          <a:lstStyle/>
          <a:p>
            <a:pPr eaLnBrk="1" hangingPunct="1"/>
            <a:r>
              <a:rPr lang="el-GR" altLang="el-GR" b="1" u="sng" dirty="0" smtClean="0"/>
              <a:t>ΛΥΣΗ</a:t>
            </a:r>
          </a:p>
        </p:txBody>
      </p:sp>
      <p:graphicFrame>
        <p:nvGraphicFramePr>
          <p:cNvPr id="144590" name="Group 206"/>
          <p:cNvGraphicFramePr>
            <a:graphicFrameLocks noGrp="1"/>
          </p:cNvGraphicFramePr>
          <p:nvPr>
            <p:ph idx="1"/>
          </p:nvPr>
        </p:nvGraphicFramePr>
        <p:xfrm>
          <a:off x="179512" y="1124743"/>
          <a:ext cx="8712968" cy="5433827"/>
        </p:xfrm>
        <a:graphic>
          <a:graphicData uri="http://schemas.openxmlformats.org/drawingml/2006/table">
            <a:tbl>
              <a:tblPr/>
              <a:tblGrid>
                <a:gridCol w="2304256"/>
                <a:gridCol w="1296144"/>
                <a:gridCol w="1800200"/>
                <a:gridCol w="1699864"/>
                <a:gridCol w="1612504"/>
              </a:tblGrid>
              <a:tr h="864097">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sng" strike="noStrike" cap="none" normalizeH="0" baseline="0" dirty="0" smtClean="0">
                          <a:ln>
                            <a:noFill/>
                          </a:ln>
                          <a:solidFill>
                            <a:schemeClr val="tx1"/>
                          </a:solidFill>
                          <a:effectLst/>
                          <a:latin typeface="Arial" pitchFamily="34" charset="0"/>
                          <a:cs typeface="Arial" pitchFamily="34" charset="0"/>
                        </a:rPr>
                        <a:t>ΕΙΔΟΣ</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sng" strike="noStrike" cap="none" normalizeH="0" baseline="0" dirty="0" smtClean="0">
                          <a:ln>
                            <a:noFill/>
                          </a:ln>
                          <a:solidFill>
                            <a:schemeClr val="tx1"/>
                          </a:solidFill>
                          <a:effectLst/>
                          <a:latin typeface="Arial" pitchFamily="34" charset="0"/>
                          <a:cs typeface="Arial" pitchFamily="34" charset="0"/>
                        </a:rPr>
                        <a:t>ΤΕΜΑΧΙΑ</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sng" strike="noStrike" cap="none" normalizeH="0" baseline="0" dirty="0" smtClean="0">
                          <a:ln>
                            <a:noFill/>
                          </a:ln>
                          <a:solidFill>
                            <a:schemeClr val="tx1"/>
                          </a:solidFill>
                          <a:effectLst/>
                          <a:latin typeface="Arial" pitchFamily="34" charset="0"/>
                          <a:cs typeface="Arial" pitchFamily="34" charset="0"/>
                        </a:rPr>
                        <a:t>ΤΙΜΗ ΑΓΟΡΑΣ</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sng" strike="noStrike" cap="none" normalizeH="0" baseline="0" dirty="0" smtClean="0">
                          <a:ln>
                            <a:noFill/>
                          </a:ln>
                          <a:solidFill>
                            <a:schemeClr val="tx1"/>
                          </a:solidFill>
                          <a:effectLst/>
                          <a:latin typeface="Arial" pitchFamily="34" charset="0"/>
                          <a:cs typeface="Arial" pitchFamily="34" charset="0"/>
                        </a:rPr>
                        <a:t>ΤΙΜΗ ΠΩΛΗΣΗΣ</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sng" strike="noStrike" cap="none" normalizeH="0" baseline="0" dirty="0" smtClean="0">
                          <a:ln>
                            <a:noFill/>
                          </a:ln>
                          <a:solidFill>
                            <a:schemeClr val="tx1"/>
                          </a:solidFill>
                          <a:effectLst/>
                          <a:latin typeface="Arial" pitchFamily="34" charset="0"/>
                          <a:cs typeface="Arial" pitchFamily="34" charset="0"/>
                        </a:rPr>
                        <a:t>ΜΙΚΤΟ ΚΕΡΔΟΣ</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15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ΠΑΠΟΥΤΣΙΑ</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5</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12</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30</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150-60= </a:t>
                      </a:r>
                      <a:r>
                        <a:rPr kumimoji="0" lang="el-GR" sz="1800" b="1" i="0" u="none" strike="noStrike" cap="none" normalizeH="0" baseline="0" dirty="0" smtClean="0">
                          <a:ln>
                            <a:noFill/>
                          </a:ln>
                          <a:solidFill>
                            <a:schemeClr val="tx1"/>
                          </a:solidFill>
                          <a:effectLst/>
                          <a:latin typeface="Arial Greek" charset="-95"/>
                        </a:rPr>
                        <a:t>90</a:t>
                      </a:r>
                      <a:endParaRPr kumimoji="0" lang="el-GR" sz="18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484">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ΜΠΑΛΕΣ</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20</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8</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15</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300-160= </a:t>
                      </a:r>
                      <a:r>
                        <a:rPr kumimoji="0" lang="el-GR" sz="1800" b="1" i="0" u="none" strike="noStrike" cap="none" normalizeH="0" baseline="0" dirty="0" smtClean="0">
                          <a:ln>
                            <a:noFill/>
                          </a:ln>
                          <a:solidFill>
                            <a:schemeClr val="tx1"/>
                          </a:solidFill>
                          <a:effectLst/>
                          <a:latin typeface="Arial Greek" charset="-95"/>
                        </a:rPr>
                        <a:t>140</a:t>
                      </a:r>
                      <a:endParaRPr kumimoji="0" lang="el-GR" sz="18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15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ΦΟΡΜΕΣ</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14</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18</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45</a:t>
                      </a:r>
                      <a:endParaRPr kumimoji="0" lang="el-GR"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630-252=</a:t>
                      </a:r>
                      <a:r>
                        <a:rPr kumimoji="0" lang="el-GR" sz="1800" b="1" i="0" u="none" strike="noStrike" cap="none" normalizeH="0" baseline="0" dirty="0" smtClean="0">
                          <a:ln>
                            <a:noFill/>
                          </a:ln>
                          <a:solidFill>
                            <a:schemeClr val="tx1"/>
                          </a:solidFill>
                          <a:effectLst/>
                          <a:latin typeface="Arial Greek" charset="-95"/>
                        </a:rPr>
                        <a:t>378</a:t>
                      </a:r>
                      <a:endParaRPr kumimoji="0" lang="el-GR" sz="18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1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 </a:t>
                      </a:r>
                      <a:endParaRPr kumimoji="0" lang="el-G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 </a:t>
                      </a:r>
                      <a:endParaRPr kumimoji="0" lang="el-G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0000"/>
                          </a:solidFill>
                          <a:effectLst/>
                          <a:latin typeface="Arial Greek" charset="-95"/>
                        </a:rPr>
                        <a:t>Συνολικό Κόστος Αγοράς 472 </a:t>
                      </a:r>
                      <a:endParaRPr kumimoji="0" lang="el-GR" sz="1800" b="1" i="0" u="none" strike="noStrike" cap="none" normalizeH="0" baseline="0" dirty="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CC"/>
                          </a:solidFill>
                          <a:effectLst/>
                          <a:latin typeface="Arial Greek" charset="-95"/>
                        </a:rPr>
                        <a:t>Συνολικές Πωλήσεις  1080</a:t>
                      </a:r>
                      <a:endParaRPr kumimoji="0" lang="el-GR" sz="1800" b="1" i="0" u="none" strike="noStrike" cap="none" normalizeH="0" baseline="0" dirty="0" smtClean="0">
                        <a:ln>
                          <a:noFill/>
                        </a:ln>
                        <a:solidFill>
                          <a:srgbClr val="0000CC"/>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Greek" charset="-95"/>
                        </a:rPr>
                        <a:t>608</a:t>
                      </a:r>
                      <a:endParaRPr kumimoji="0" lang="el-GR" sz="18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821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To μικτό κέρδος της επιχείρησης είναι: </a:t>
                      </a:r>
                      <a:endParaRPr kumimoji="0" lang="en-US"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 </a:t>
                      </a:r>
                      <a:endParaRPr kumimoji="0" lang="el-G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 </a:t>
                      </a:r>
                      <a:endParaRPr kumimoji="0" lang="el-G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Greek" charset="-95"/>
                        </a:rPr>
                        <a:t>608</a:t>
                      </a:r>
                      <a:endParaRPr kumimoji="0" lang="el-G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Greek" charset="-95"/>
                        </a:rPr>
                        <a:t> </a:t>
                      </a:r>
                      <a:endParaRPr kumimoji="0" lang="el-G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sz="4000" b="1" dirty="0" smtClean="0"/>
              <a:t>ΧΡΗΜΑΤΟΙΚΟΝΟΜΙΚΗ ΑΝΑΛΥΣΗ</a:t>
            </a:r>
          </a:p>
        </p:txBody>
      </p:sp>
      <p:sp>
        <p:nvSpPr>
          <p:cNvPr id="11267" name="Rectangle 3"/>
          <p:cNvSpPr>
            <a:spLocks noGrp="1" noChangeArrowheads="1"/>
          </p:cNvSpPr>
          <p:nvPr>
            <p:ph type="body" idx="1"/>
          </p:nvPr>
        </p:nvSpPr>
        <p:spPr/>
        <p:txBody>
          <a:bodyPr/>
          <a:lstStyle/>
          <a:p>
            <a:pPr eaLnBrk="1" hangingPunct="1">
              <a:buFontTx/>
              <a:buNone/>
            </a:pPr>
            <a:r>
              <a:rPr lang="el-GR" altLang="el-GR" dirty="0" smtClean="0"/>
              <a:t>Δίνει τη δυνατότητα  λήψης επενδυτικών</a:t>
            </a:r>
          </a:p>
          <a:p>
            <a:pPr eaLnBrk="1" hangingPunct="1">
              <a:buFontTx/>
              <a:buNone/>
            </a:pPr>
            <a:r>
              <a:rPr lang="el-GR" altLang="el-GR" dirty="0" smtClean="0"/>
              <a:t>αποφάσεων την κατάλληλη στιγμή από τη</a:t>
            </a:r>
          </a:p>
          <a:p>
            <a:pPr eaLnBrk="1" hangingPunct="1">
              <a:buFontTx/>
              <a:buNone/>
            </a:pPr>
            <a:r>
              <a:rPr lang="el-GR" altLang="el-GR" dirty="0" smtClean="0"/>
              <a:t>διοίκηση των επιχειρήσεων που είναι:</a:t>
            </a:r>
          </a:p>
          <a:p>
            <a:pPr eaLnBrk="1" hangingPunct="1"/>
            <a:r>
              <a:rPr lang="el-GR" altLang="el-GR" dirty="0" smtClean="0"/>
              <a:t>ορθολογικότερες</a:t>
            </a:r>
          </a:p>
          <a:p>
            <a:pPr eaLnBrk="1" hangingPunct="1"/>
            <a:r>
              <a:rPr lang="el-GR" altLang="el-GR" dirty="0" smtClean="0"/>
              <a:t>πιο ευέλικτες και </a:t>
            </a:r>
          </a:p>
          <a:p>
            <a:pPr eaLnBrk="1" hangingPunct="1"/>
            <a:r>
              <a:rPr lang="el-GR" altLang="el-GR" dirty="0" smtClean="0"/>
              <a:t>αποτελεσματικότερες</a:t>
            </a:r>
          </a:p>
          <a:p>
            <a:pPr eaLnBrk="1" hangingPunct="1">
              <a:buFontTx/>
              <a:buNone/>
            </a:pPr>
            <a:r>
              <a:rPr lang="el-GR" altLang="el-GR" dirty="0" smtClean="0"/>
              <a:t>βελτιώνοντας έτσι την αξία των μετοχών της.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36613"/>
          </a:xfrm>
        </p:spPr>
        <p:txBody>
          <a:bodyPr/>
          <a:lstStyle/>
          <a:p>
            <a:pPr eaLnBrk="1" hangingPunct="1"/>
            <a:r>
              <a:rPr lang="en-GB" altLang="el-GR" sz="3200" b="1" u="sng" dirty="0" smtClean="0"/>
              <a:t>Δομή του </a:t>
            </a:r>
            <a:r>
              <a:rPr lang="el-GR" altLang="el-GR" sz="3200" b="1" u="sng" dirty="0" smtClean="0"/>
              <a:t>Χ</a:t>
            </a:r>
            <a:r>
              <a:rPr lang="en-GB" altLang="el-GR" sz="3200" b="1" u="sng" dirty="0" smtClean="0"/>
              <a:t>ρηματοοικονομικού </a:t>
            </a:r>
            <a:r>
              <a:rPr lang="el-GR" altLang="el-GR" sz="3200" b="1" u="sng" dirty="0" smtClean="0"/>
              <a:t>Σ</a:t>
            </a:r>
            <a:r>
              <a:rPr lang="en-GB" altLang="el-GR" sz="3200" b="1" u="sng" dirty="0" smtClean="0"/>
              <a:t>υστήματος</a:t>
            </a:r>
            <a:r>
              <a:rPr lang="en-GB" altLang="el-GR" dirty="0" smtClean="0"/>
              <a:t> </a:t>
            </a:r>
          </a:p>
        </p:txBody>
      </p:sp>
      <p:sp>
        <p:nvSpPr>
          <p:cNvPr id="265219" name="Rectangle 3"/>
          <p:cNvSpPr>
            <a:spLocks noGrp="1" noChangeArrowheads="1"/>
          </p:cNvSpPr>
          <p:nvPr>
            <p:ph type="body" idx="1"/>
          </p:nvPr>
        </p:nvSpPr>
        <p:spPr>
          <a:xfrm>
            <a:off x="0" y="908050"/>
            <a:ext cx="9144000" cy="5949950"/>
          </a:xfrm>
        </p:spPr>
        <p:txBody>
          <a:bodyPr/>
          <a:lstStyle/>
          <a:p>
            <a:pPr algn="just" eaLnBrk="1" hangingPunct="1">
              <a:lnSpc>
                <a:spcPct val="90000"/>
              </a:lnSpc>
            </a:pPr>
            <a:r>
              <a:rPr lang="en-GB" altLang="el-GR" sz="2400" dirty="0" smtClean="0"/>
              <a:t>Κάθε εύρωστη και υγιής </a:t>
            </a:r>
            <a:r>
              <a:rPr lang="en-GB" altLang="el-GR" sz="2400" b="1" dirty="0" smtClean="0">
                <a:solidFill>
                  <a:srgbClr val="CC3300"/>
                </a:solidFill>
              </a:rPr>
              <a:t>οικονομία </a:t>
            </a:r>
            <a:r>
              <a:rPr lang="en-GB" altLang="el-GR" sz="2400" dirty="0" smtClean="0"/>
              <a:t>χρειάζεται ένα </a:t>
            </a:r>
            <a:r>
              <a:rPr lang="en-GB" altLang="el-GR" sz="2400" b="1" dirty="0" smtClean="0">
                <a:solidFill>
                  <a:srgbClr val="CC3300"/>
                </a:solidFill>
              </a:rPr>
              <a:t>χρηματοοικονομικό σύστημα</a:t>
            </a:r>
            <a:r>
              <a:rPr lang="en-GB" altLang="el-GR" sz="2400" dirty="0" smtClean="0"/>
              <a:t> ικανό να μεταφέρει κεφάλαια από τις πλεονασματικές οικονομικές μονάδες (αυτές που αποταμιεύουν στην τρέχουσα διαχείριση) στις ελλειμματικές οικονομικές μονάδες, δηλαδή εκείνες που δανείζονται για να επενδύσουν στις παραγωγικές ευκαιρίες που έχουν προσδιορίσει.</a:t>
            </a:r>
          </a:p>
          <a:p>
            <a:pPr algn="just" eaLnBrk="1" hangingPunct="1">
              <a:lnSpc>
                <a:spcPct val="90000"/>
              </a:lnSpc>
            </a:pPr>
            <a:r>
              <a:rPr lang="en-GB" altLang="el-GR" sz="2400" dirty="0" smtClean="0"/>
              <a:t>Το χρηματοοικονομικό σύστημα είναι πολύπλοκο τόσο στη </a:t>
            </a:r>
            <a:r>
              <a:rPr lang="en-GB" altLang="el-GR" sz="2400" u="sng" dirty="0" smtClean="0">
                <a:solidFill>
                  <a:srgbClr val="32406E"/>
                </a:solidFill>
              </a:rPr>
              <a:t>διάρθρωση</a:t>
            </a:r>
            <a:r>
              <a:rPr lang="en-GB" altLang="el-GR" sz="2400" dirty="0" smtClean="0"/>
              <a:t> όσο και στη </a:t>
            </a:r>
            <a:r>
              <a:rPr lang="en-GB" altLang="el-GR" sz="2400" u="sng" dirty="0" smtClean="0">
                <a:solidFill>
                  <a:srgbClr val="32406E"/>
                </a:solidFill>
              </a:rPr>
              <a:t>λειτουργία</a:t>
            </a:r>
            <a:r>
              <a:rPr lang="en-GB" altLang="el-GR" sz="2400" dirty="0" smtClean="0"/>
              <a:t> του. Υπάρχουν διαφορετικοί τύποι χρηματοοικονομικών οργανισμών, όπως τράπεζες, ασφαλιστικές εταιρείες, αμοιβαία κεφάλαια και άλλοι θεσμικοί επενδυτές, που δραστηριοποιούνται διαφορετικά στις αγορές.</a:t>
            </a:r>
          </a:p>
          <a:p>
            <a:pPr algn="just" eaLnBrk="1" hangingPunct="1">
              <a:lnSpc>
                <a:spcPct val="90000"/>
              </a:lnSpc>
            </a:pPr>
            <a:r>
              <a:rPr lang="en-GB" altLang="el-GR" sz="2400" dirty="0" smtClean="0"/>
              <a:t>Πυρήνας του χρηματοοικονομικού τομέα είναι το </a:t>
            </a:r>
            <a:r>
              <a:rPr lang="en-GB" altLang="el-GR" sz="2400" dirty="0" smtClean="0">
                <a:solidFill>
                  <a:srgbClr val="CC3300"/>
                </a:solidFill>
              </a:rPr>
              <a:t>τραπεζικό σύστημα</a:t>
            </a:r>
            <a:r>
              <a:rPr lang="en-GB" altLang="el-GR" sz="2400" dirty="0" smtClean="0"/>
              <a:t>, το οποίο συναπαρτίζεται από την</a:t>
            </a:r>
            <a:r>
              <a:rPr lang="en-GB" altLang="el-GR" sz="2400" dirty="0" smtClean="0">
                <a:solidFill>
                  <a:srgbClr val="556BB1"/>
                </a:solidFill>
              </a:rPr>
              <a:t> κεντρική τράπεζα</a:t>
            </a:r>
            <a:r>
              <a:rPr lang="en-GB" altLang="el-GR" sz="2400" dirty="0" smtClean="0"/>
              <a:t>, τις </a:t>
            </a:r>
            <a:r>
              <a:rPr lang="en-GB" altLang="el-GR" sz="2400" dirty="0" smtClean="0">
                <a:solidFill>
                  <a:srgbClr val="556BB1"/>
                </a:solidFill>
              </a:rPr>
              <a:t>εμπορικές τράπεζες</a:t>
            </a:r>
            <a:r>
              <a:rPr lang="en-GB" altLang="el-GR" sz="2400" dirty="0" smtClean="0"/>
              <a:t> και τους </a:t>
            </a:r>
            <a:r>
              <a:rPr lang="en-GB" altLang="el-GR" sz="2400" dirty="0" smtClean="0">
                <a:solidFill>
                  <a:srgbClr val="556BB1"/>
                </a:solidFill>
              </a:rPr>
              <a:t>ειδικούς πιστωτικούς οργανισμούς</a:t>
            </a:r>
            <a:r>
              <a:rPr lang="en-GB" altLang="el-GR"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wipe(left)">
                                      <p:cBhvr>
                                        <p:cTn id="7" dur="500"/>
                                        <p:tgtEl>
                                          <p:spTgt spid="26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5219">
                                            <p:txEl>
                                              <p:pRg st="1" end="1"/>
                                            </p:txEl>
                                          </p:spTgt>
                                        </p:tgtEl>
                                        <p:attrNameLst>
                                          <p:attrName>style.visibility</p:attrName>
                                        </p:attrNameLst>
                                      </p:cBhvr>
                                      <p:to>
                                        <p:strVal val="visible"/>
                                      </p:to>
                                    </p:set>
                                    <p:animEffect transition="in" filter="wipe(left)">
                                      <p:cBhvr>
                                        <p:cTn id="12" dur="500"/>
                                        <p:tgtEl>
                                          <p:spTgt spid="265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5219">
                                            <p:txEl>
                                              <p:pRg st="2" end="2"/>
                                            </p:txEl>
                                          </p:spTgt>
                                        </p:tgtEl>
                                        <p:attrNameLst>
                                          <p:attrName>style.visibility</p:attrName>
                                        </p:attrNameLst>
                                      </p:cBhvr>
                                      <p:to>
                                        <p:strVal val="visible"/>
                                      </p:to>
                                    </p:set>
                                    <p:animEffect transition="in" filter="wipe(left)">
                                      <p:cBhvr>
                                        <p:cTn id="17" dur="500"/>
                                        <p:tgtEl>
                                          <p:spTgt spid="265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229600" cy="850900"/>
          </a:xfrm>
        </p:spPr>
        <p:txBody>
          <a:bodyPr/>
          <a:lstStyle/>
          <a:p>
            <a:pPr eaLnBrk="1" hangingPunct="1"/>
            <a:r>
              <a:rPr lang="el-GR" altLang="el-GR" sz="4000" b="1" dirty="0" smtClean="0"/>
              <a:t>ΜΕΘΟΔΟΙ ΑΝΑΛΥΣΗΣ ΟΙΚΟΝΟΜΙΚΩΝ ΚΑΤΑΣΤΑΣΕΩΝ</a:t>
            </a:r>
          </a:p>
        </p:txBody>
      </p:sp>
      <p:sp>
        <p:nvSpPr>
          <p:cNvPr id="155651" name="Rectangle 3"/>
          <p:cNvSpPr>
            <a:spLocks noGrp="1" noChangeArrowheads="1"/>
          </p:cNvSpPr>
          <p:nvPr>
            <p:ph type="body" idx="1"/>
          </p:nvPr>
        </p:nvSpPr>
        <p:spPr>
          <a:xfrm>
            <a:off x="179388" y="1341438"/>
            <a:ext cx="8507412" cy="5183187"/>
          </a:xfrm>
        </p:spPr>
        <p:txBody>
          <a:bodyPr/>
          <a:lstStyle/>
          <a:p>
            <a:pPr algn="just" eaLnBrk="1" hangingPunct="1">
              <a:buFontTx/>
              <a:buNone/>
            </a:pPr>
            <a:r>
              <a:rPr lang="el-GR" altLang="el-GR" sz="3600" dirty="0" smtClean="0">
                <a:solidFill>
                  <a:srgbClr val="000000"/>
                </a:solidFill>
                <a:cs typeface="Times New Roman" pitchFamily="18" charset="0"/>
              </a:rPr>
              <a:t>1. Διαστρωματική ή κάθετη μέθοδος αναλύσεως.</a:t>
            </a:r>
            <a:endParaRPr lang="el-GR" altLang="el-GR" sz="3600" dirty="0" smtClean="0">
              <a:cs typeface="Times New Roman" pitchFamily="18" charset="0"/>
            </a:endParaRPr>
          </a:p>
          <a:p>
            <a:pPr algn="just" eaLnBrk="1" hangingPunct="1">
              <a:buFontTx/>
              <a:buNone/>
            </a:pPr>
            <a:r>
              <a:rPr lang="el-GR" altLang="el-GR" sz="3600" dirty="0" smtClean="0">
                <a:solidFill>
                  <a:srgbClr val="000000"/>
                </a:solidFill>
                <a:latin typeface="Arial Greek" pitchFamily="34" charset="0"/>
                <a:cs typeface="Times New Roman" pitchFamily="18" charset="0"/>
              </a:rPr>
              <a:t>2. Συγκριτική ή διαχρονική μέθοδος αναλύσεως.</a:t>
            </a:r>
            <a:endParaRPr lang="el-GR" altLang="el-GR" sz="3600" dirty="0" smtClean="0">
              <a:latin typeface="Arial Greek" pitchFamily="34" charset="0"/>
              <a:cs typeface="Times New Roman" pitchFamily="18" charset="0"/>
            </a:endParaRPr>
          </a:p>
          <a:p>
            <a:pPr algn="just" eaLnBrk="1" hangingPunct="1">
              <a:buFontTx/>
              <a:buNone/>
            </a:pPr>
            <a:r>
              <a:rPr lang="el-GR" altLang="el-GR" sz="3600" dirty="0" smtClean="0">
                <a:solidFill>
                  <a:srgbClr val="000000"/>
                </a:solidFill>
                <a:latin typeface="Arial Greek" pitchFamily="34" charset="0"/>
                <a:cs typeface="Times New Roman" pitchFamily="18" charset="0"/>
              </a:rPr>
              <a:t>3. Μέθοδος αναλύσεως των χρονολογικών σειρών με δείκτες τάσεως.</a:t>
            </a:r>
            <a:endParaRPr lang="el-GR" altLang="el-GR" sz="3600" dirty="0" smtClean="0">
              <a:solidFill>
                <a:srgbClr val="000000"/>
              </a:solidFill>
              <a:latin typeface="Arial Greek" pitchFamily="34" charset="0"/>
            </a:endParaRPr>
          </a:p>
          <a:p>
            <a:pPr algn="just" eaLnBrk="1" hangingPunct="1">
              <a:buFontTx/>
              <a:buNone/>
            </a:pPr>
            <a:r>
              <a:rPr lang="el-GR" altLang="el-GR" sz="3600" dirty="0" smtClean="0">
                <a:solidFill>
                  <a:srgbClr val="000000"/>
                </a:solidFill>
                <a:latin typeface="Arial Greek" pitchFamily="34" charset="0"/>
                <a:cs typeface="Times New Roman" pitchFamily="18" charset="0"/>
              </a:rPr>
              <a:t>4. Εξειδικευμένες μέθοδοι.</a:t>
            </a:r>
            <a:endParaRPr lang="el-GR" altLang="el-GR" sz="3600" dirty="0" smtClean="0">
              <a:solidFill>
                <a:srgbClr val="000000"/>
              </a:solidFill>
              <a:latin typeface="Arial Greek" pitchFamily="34" charset="0"/>
            </a:endParaRPr>
          </a:p>
          <a:p>
            <a:pPr eaLnBrk="1" hangingPunct="1">
              <a:buFontTx/>
              <a:buNone/>
            </a:pPr>
            <a:endParaRPr lang="el-GR" altLang="el-GR"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16632"/>
            <a:ext cx="8229600" cy="1008906"/>
          </a:xfrm>
        </p:spPr>
        <p:txBody>
          <a:bodyPr/>
          <a:lstStyle/>
          <a:p>
            <a:pPr eaLnBrk="1" hangingPunct="1"/>
            <a:r>
              <a:rPr lang="el-GR" altLang="el-GR" sz="3200" b="1" dirty="0" smtClean="0"/>
              <a:t>ΧΡΗΜΑΤΟΟΙΚΟΝΟΜΙΚΟΣ ΠΡΟΓΡΑΜΜΑΤΙΣΜΟΣ (1)</a:t>
            </a:r>
          </a:p>
        </p:txBody>
      </p:sp>
      <p:sp>
        <p:nvSpPr>
          <p:cNvPr id="12291" name="Rectangle 3"/>
          <p:cNvSpPr>
            <a:spLocks noGrp="1" noChangeArrowheads="1"/>
          </p:cNvSpPr>
          <p:nvPr>
            <p:ph type="body" idx="1"/>
          </p:nvPr>
        </p:nvSpPr>
        <p:spPr>
          <a:xfrm>
            <a:off x="0" y="1052736"/>
            <a:ext cx="9144000" cy="5805264"/>
          </a:xfrm>
        </p:spPr>
        <p:txBody>
          <a:bodyPr/>
          <a:lstStyle/>
          <a:p>
            <a:pPr algn="just" eaLnBrk="1" hangingPunct="1">
              <a:lnSpc>
                <a:spcPct val="150000"/>
              </a:lnSpc>
              <a:buFontTx/>
              <a:buNone/>
            </a:pPr>
            <a:r>
              <a:rPr lang="el-GR" altLang="el-GR" sz="2600" dirty="0" smtClean="0"/>
              <a:t>---</a:t>
            </a:r>
            <a:r>
              <a:rPr lang="el-GR" altLang="el-GR" sz="2400" dirty="0" smtClean="0"/>
              <a:t>Περιλαμβάνει σε καθημερινή βάση τη λήψη</a:t>
            </a:r>
            <a:r>
              <a:rPr lang="en-US" altLang="el-GR" sz="2400" dirty="0" smtClean="0"/>
              <a:t> </a:t>
            </a:r>
            <a:r>
              <a:rPr lang="el-GR" altLang="el-GR" sz="2400" dirty="0" smtClean="0"/>
              <a:t>αποφάσεων που βοηθούν την επιχείρηση να</a:t>
            </a:r>
            <a:r>
              <a:rPr lang="en-US" altLang="el-GR" sz="2400" dirty="0" smtClean="0"/>
              <a:t> </a:t>
            </a:r>
            <a:r>
              <a:rPr lang="el-GR" altLang="el-GR" sz="2400" dirty="0" smtClean="0"/>
              <a:t>αντιμετωπίζει τις ταμειακές της ανάγκες (σταθερές και</a:t>
            </a:r>
            <a:r>
              <a:rPr lang="en-US" altLang="el-GR" sz="2400" dirty="0" smtClean="0"/>
              <a:t> </a:t>
            </a:r>
            <a:r>
              <a:rPr lang="el-GR" altLang="el-GR" sz="2400" dirty="0" smtClean="0"/>
              <a:t>έκτακτες) </a:t>
            </a:r>
          </a:p>
          <a:p>
            <a:pPr algn="just" eaLnBrk="1" hangingPunct="1">
              <a:lnSpc>
                <a:spcPct val="150000"/>
              </a:lnSpc>
              <a:buFontTx/>
              <a:buNone/>
            </a:pPr>
            <a:r>
              <a:rPr lang="el-GR" altLang="el-GR" sz="2400" dirty="0" smtClean="0"/>
              <a:t>---Απαιτεί προσεκτική παρακολούθηση των ενδιάμεσων</a:t>
            </a:r>
            <a:r>
              <a:rPr lang="en-US" altLang="el-GR" sz="2400" dirty="0" smtClean="0"/>
              <a:t> </a:t>
            </a:r>
            <a:r>
              <a:rPr lang="el-GR" altLang="el-GR" sz="2400" dirty="0" smtClean="0"/>
              <a:t>μεταβολών της επιχειρηματικής δραστηριότητας. </a:t>
            </a:r>
          </a:p>
          <a:p>
            <a:pPr algn="just" eaLnBrk="1" hangingPunct="1">
              <a:lnSpc>
                <a:spcPct val="150000"/>
              </a:lnSpc>
            </a:pPr>
            <a:r>
              <a:rPr lang="el-GR" altLang="el-GR" sz="2400" dirty="0" smtClean="0"/>
              <a:t>Έτσι διατηρείται το χρηματοοικονομικό κόστος σε χαμηλά</a:t>
            </a:r>
            <a:r>
              <a:rPr lang="en-US" altLang="el-GR" sz="2400" dirty="0" smtClean="0"/>
              <a:t> </a:t>
            </a:r>
            <a:r>
              <a:rPr lang="el-GR" altLang="el-GR" sz="2400" dirty="0" smtClean="0"/>
              <a:t>επίπεδα και αποφεύγονται τα πλεονασματικά</a:t>
            </a:r>
            <a:r>
              <a:rPr lang="en-US" altLang="el-GR" sz="2400" dirty="0" smtClean="0"/>
              <a:t> </a:t>
            </a:r>
            <a:r>
              <a:rPr lang="el-GR" altLang="el-GR" sz="2400" dirty="0" smtClean="0"/>
              <a:t>αποθεματικά κεφάλαια. </a:t>
            </a:r>
          </a:p>
          <a:p>
            <a:pPr algn="just" eaLnBrk="1" hangingPunct="1">
              <a:lnSpc>
                <a:spcPct val="150000"/>
              </a:lnSpc>
            </a:pPr>
            <a:r>
              <a:rPr lang="el-GR" altLang="el-GR" sz="2400" dirty="0" smtClean="0"/>
              <a:t>Η σωστή διαχείριση φέρνει υψηλότερες αποδόσεις με</a:t>
            </a:r>
            <a:r>
              <a:rPr lang="en-US" altLang="el-GR" sz="2400" dirty="0" smtClean="0"/>
              <a:t> </a:t>
            </a:r>
            <a:r>
              <a:rPr lang="el-GR" altLang="el-GR" sz="2400" dirty="0" smtClean="0"/>
              <a:t>χαμηλότερο κίνδυνο και αυξάνει την αξία της</a:t>
            </a:r>
            <a:r>
              <a:rPr lang="en-US" altLang="el-GR" sz="2400" dirty="0" smtClean="0"/>
              <a:t> </a:t>
            </a:r>
            <a:r>
              <a:rPr lang="el-GR" altLang="el-GR" sz="2400" dirty="0" smtClean="0"/>
              <a:t>επιχείρησης.</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b="1" dirty="0" smtClean="0"/>
              <a:t>ΧΡΗΜΑΤΟΟΙΚΟΝΟΜΙΚΟΣ ΠΡΟΓΡΑΜΜΑΤΙΣΜΟΣ (2)</a:t>
            </a:r>
            <a:endParaRPr lang="el-GR" dirty="0"/>
          </a:p>
        </p:txBody>
      </p:sp>
      <p:sp>
        <p:nvSpPr>
          <p:cNvPr id="3" name="2 - Θέση περιεχομένου"/>
          <p:cNvSpPr>
            <a:spLocks noGrp="1"/>
          </p:cNvSpPr>
          <p:nvPr>
            <p:ph idx="1"/>
          </p:nvPr>
        </p:nvSpPr>
        <p:spPr>
          <a:xfrm>
            <a:off x="179512" y="1600200"/>
            <a:ext cx="8712968" cy="4525963"/>
          </a:xfrm>
        </p:spPr>
        <p:txBody>
          <a:bodyPr/>
          <a:lstStyle/>
          <a:p>
            <a:pPr algn="just"/>
            <a:r>
              <a:rPr lang="el-GR" b="1" dirty="0" smtClean="0"/>
              <a:t>Χ.Π. : </a:t>
            </a:r>
            <a:r>
              <a:rPr lang="el-GR" dirty="0" smtClean="0"/>
              <a:t>είναι ή ύπαρξη αναγκαίων μετρητών ή ισοδυνάμων με μετρητά στοιχείων, έτσι ώστε η επιχείρηση να είναι σε θέση να αποπληρώνει στο ακέραιο τις ημερήσιες ληκτές υποχρεώσεις της.</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4 - Θέση υποσέλιδου"/>
          <p:cNvSpPr>
            <a:spLocks noGrp="1"/>
          </p:cNvSpPr>
          <p:nvPr>
            <p:ph type="ftr" sz="quarter" idx="10"/>
          </p:nvPr>
        </p:nvSpPr>
        <p:spPr>
          <a:noFill/>
        </p:spPr>
        <p:txBody>
          <a:bodyPr/>
          <a:lstStyle/>
          <a:p>
            <a:r>
              <a:rPr lang="el-GR" dirty="0" smtClean="0"/>
              <a:t>Παν. Αρσένος                                                           </a:t>
            </a:r>
          </a:p>
        </p:txBody>
      </p:sp>
      <p:sp>
        <p:nvSpPr>
          <p:cNvPr id="76803" name="5 - Θέση αριθμού διαφάνειας"/>
          <p:cNvSpPr>
            <a:spLocks noGrp="1"/>
          </p:cNvSpPr>
          <p:nvPr>
            <p:ph type="sldNum" sz="quarter" idx="11"/>
          </p:nvPr>
        </p:nvSpPr>
        <p:spPr>
          <a:noFill/>
        </p:spPr>
        <p:txBody>
          <a:bodyPr/>
          <a:lstStyle/>
          <a:p>
            <a:fld id="{D6A5A01C-BBB6-4D83-82AF-3E88C63CBB44}" type="slidenum">
              <a:rPr lang="el-GR" smtClean="0"/>
              <a:pPr/>
              <a:t>63</a:t>
            </a:fld>
            <a:endParaRPr lang="el-GR" dirty="0" smtClean="0"/>
          </a:p>
        </p:txBody>
      </p:sp>
      <p:sp>
        <p:nvSpPr>
          <p:cNvPr id="76804" name="Rectangle 2"/>
          <p:cNvSpPr>
            <a:spLocks noGrp="1" noChangeArrowheads="1"/>
          </p:cNvSpPr>
          <p:nvPr>
            <p:ph type="title"/>
          </p:nvPr>
        </p:nvSpPr>
        <p:spPr>
          <a:xfrm>
            <a:off x="0" y="260649"/>
            <a:ext cx="9144000" cy="504056"/>
          </a:xfrm>
        </p:spPr>
        <p:txBody>
          <a:bodyPr/>
          <a:lstStyle/>
          <a:p>
            <a:pPr algn="ctr"/>
            <a:r>
              <a:rPr lang="el-GR" sz="2800" b="1" dirty="0" smtClean="0"/>
              <a:t>Σχηματική Παράσταση Λειτουργίας της Επιχείρησης</a:t>
            </a:r>
            <a:r>
              <a:rPr lang="el-GR" sz="2400" dirty="0" smtClean="0"/>
              <a:t/>
            </a:r>
            <a:br>
              <a:rPr lang="el-GR" sz="2400" dirty="0" smtClean="0"/>
            </a:br>
            <a:r>
              <a:rPr lang="el-GR" sz="2400" dirty="0" smtClean="0"/>
              <a:t> </a:t>
            </a:r>
          </a:p>
        </p:txBody>
      </p:sp>
      <p:pic>
        <p:nvPicPr>
          <p:cNvPr id="76805" name="Picture 2"/>
          <p:cNvPicPr>
            <a:picLocks noChangeAspect="1" noChangeArrowheads="1"/>
          </p:cNvPicPr>
          <p:nvPr/>
        </p:nvPicPr>
        <p:blipFill>
          <a:blip r:embed="rId3" cstate="print"/>
          <a:srcRect/>
          <a:stretch>
            <a:fillRect/>
          </a:stretch>
        </p:blipFill>
        <p:spPr bwMode="auto">
          <a:xfrm>
            <a:off x="0" y="620688"/>
            <a:ext cx="9144000" cy="612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tLang="el-GR" sz="4000" b="1" dirty="0" smtClean="0"/>
              <a:t>ΣΤΟΧΟΙ ΧΡΗΜΑΤΟΟΙΚΟΝΟΜΙΚΟΥ ΣΧΕΔΙΑΣΜΟΥ</a:t>
            </a:r>
          </a:p>
        </p:txBody>
      </p:sp>
      <p:sp>
        <p:nvSpPr>
          <p:cNvPr id="13315" name="Rectangle 3"/>
          <p:cNvSpPr>
            <a:spLocks noGrp="1" noChangeArrowheads="1"/>
          </p:cNvSpPr>
          <p:nvPr>
            <p:ph type="body" idx="1"/>
          </p:nvPr>
        </p:nvSpPr>
        <p:spPr>
          <a:xfrm>
            <a:off x="179512" y="1916113"/>
            <a:ext cx="8784976" cy="4681537"/>
          </a:xfrm>
        </p:spPr>
        <p:txBody>
          <a:bodyPr/>
          <a:lstStyle/>
          <a:p>
            <a:pPr eaLnBrk="1" hangingPunct="1"/>
            <a:r>
              <a:rPr lang="el-GR" altLang="el-GR" sz="2800" dirty="0" smtClean="0"/>
              <a:t>Ευέλικτες εναλλακτικές στρατηγικές</a:t>
            </a:r>
          </a:p>
          <a:p>
            <a:pPr eaLnBrk="1" hangingPunct="1"/>
            <a:r>
              <a:rPr lang="el-GR" altLang="el-GR" sz="2800" dirty="0" smtClean="0"/>
              <a:t>Επιλογή κατάλληλου χρόνου για επενδύσεις</a:t>
            </a:r>
          </a:p>
          <a:p>
            <a:pPr eaLnBrk="1" hangingPunct="1"/>
            <a:r>
              <a:rPr lang="el-GR" altLang="el-GR" sz="2800" dirty="0" smtClean="0"/>
              <a:t>Βέλτιστη χρήση χρηματικών κεφαλαίων</a:t>
            </a:r>
            <a:r>
              <a:rPr lang="en-US" altLang="el-GR" sz="2800" dirty="0" smtClean="0"/>
              <a:t> (</a:t>
            </a:r>
            <a:r>
              <a:rPr lang="el-GR" altLang="el-GR" sz="2800" dirty="0" smtClean="0"/>
              <a:t>Ίδια Κεφάλαια).</a:t>
            </a:r>
          </a:p>
          <a:p>
            <a:pPr eaLnBrk="1" hangingPunct="1"/>
            <a:r>
              <a:rPr lang="el-GR" altLang="el-GR" sz="2800" dirty="0" smtClean="0"/>
              <a:t>Ορθολογική χρησιμοποίηση των δανείων</a:t>
            </a:r>
          </a:p>
          <a:p>
            <a:pPr eaLnBrk="1" hangingPunct="1"/>
            <a:r>
              <a:rPr lang="el-GR" altLang="el-GR" sz="2800" dirty="0" smtClean="0"/>
              <a:t>Αποτελεσματική χρήση των πόρων</a:t>
            </a:r>
          </a:p>
          <a:p>
            <a:pPr eaLnBrk="1" hangingPunct="1"/>
            <a:r>
              <a:rPr lang="el-GR" altLang="el-GR" sz="2800" dirty="0" smtClean="0"/>
              <a:t>Συνεχή παρακολούθηση των χρηματοοικονομικών εξελίξεων</a:t>
            </a:r>
          </a:p>
          <a:p>
            <a:pPr eaLnBrk="1" hangingPunct="1"/>
            <a:r>
              <a:rPr lang="el-GR" altLang="el-GR" sz="2800" dirty="0" smtClean="0"/>
              <a:t>Κοινωνική Ευθύνη (περιβάλλον εργαζόμενοι)</a:t>
            </a:r>
          </a:p>
          <a:p>
            <a:pPr eaLnBrk="1" hangingPunct="1">
              <a:buFontTx/>
              <a:buNone/>
            </a:pPr>
            <a:endParaRPr lang="el-GR" altLang="el-GR" sz="28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t>Ελαχιστοποίηση κόστους δανεισμού</a:t>
            </a:r>
            <a:r>
              <a:rPr lang="en-US" sz="3600"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0" y="1600200"/>
            <a:ext cx="9144000" cy="4525963"/>
          </a:xfrm>
        </p:spPr>
        <p:txBody>
          <a:bodyPr/>
          <a:lstStyle/>
          <a:p>
            <a:pPr marL="514350" indent="-514350" algn="just">
              <a:buNone/>
            </a:pPr>
            <a:r>
              <a:rPr lang="el-GR" dirty="0" smtClean="0"/>
              <a:t>1) Με πρόβλεψη των ταμειακών ροών (λειτουργικές, επενδυτικές, χρηματοδοτικές)</a:t>
            </a:r>
            <a:r>
              <a:rPr lang="en-US" dirty="0" smtClean="0"/>
              <a:t>.</a:t>
            </a:r>
            <a:r>
              <a:rPr lang="el-GR" dirty="0" smtClean="0"/>
              <a:t> </a:t>
            </a:r>
          </a:p>
          <a:p>
            <a:pPr marL="514350" indent="-514350" algn="just">
              <a:buFont typeface="+mj-lt"/>
              <a:buAutoNum type="arabicPeriod"/>
            </a:pPr>
            <a:endParaRPr lang="el-GR" dirty="0" smtClean="0"/>
          </a:p>
          <a:p>
            <a:pPr marL="514350" indent="-514350" algn="just">
              <a:buNone/>
            </a:pPr>
            <a:r>
              <a:rPr lang="el-GR" dirty="0" smtClean="0"/>
              <a:t>2) Με χρήση συμβάσεων για την πώληση προϊόντων στο μέλλον</a:t>
            </a:r>
            <a:r>
              <a:rPr lang="en-US" dirty="0" smtClean="0"/>
              <a:t>.</a:t>
            </a:r>
            <a:endParaRPr lang="el-GR" dirty="0" smtClean="0"/>
          </a:p>
          <a:p>
            <a:pPr marL="514350" indent="-514350" algn="just">
              <a:buNone/>
            </a:pPr>
            <a:r>
              <a:rPr lang="el-GR" dirty="0" smtClean="0"/>
              <a:t> </a:t>
            </a:r>
          </a:p>
          <a:p>
            <a:pPr marL="514350" indent="-514350" algn="just">
              <a:buNone/>
            </a:pPr>
            <a:r>
              <a:rPr lang="el-GR" dirty="0" smtClean="0"/>
              <a:t>3) Με επιλογή των καλύτερων μέσων δανεισμού</a:t>
            </a:r>
            <a:r>
              <a:rPr lang="en-US" dirty="0" smtClean="0"/>
              <a:t>.</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t>Ελαχιστοποίηση του τραπεζικού κόστους</a:t>
            </a:r>
            <a:endParaRPr lang="el-GR" dirty="0"/>
          </a:p>
        </p:txBody>
      </p:sp>
      <p:sp>
        <p:nvSpPr>
          <p:cNvPr id="3" name="2 - Θέση περιεχομένου"/>
          <p:cNvSpPr>
            <a:spLocks noGrp="1"/>
          </p:cNvSpPr>
          <p:nvPr>
            <p:ph idx="1"/>
          </p:nvPr>
        </p:nvSpPr>
        <p:spPr>
          <a:xfrm>
            <a:off x="0" y="1600200"/>
            <a:ext cx="9144000" cy="4525963"/>
          </a:xfrm>
        </p:spPr>
        <p:txBody>
          <a:bodyPr/>
          <a:lstStyle/>
          <a:p>
            <a:pPr algn="just"/>
            <a:r>
              <a:rPr lang="el-GR" dirty="0" smtClean="0"/>
              <a:t>Αυτό πιθανόν να αφορά την περιοδική ανάλυση του κόστους και του οφέλους διαφόρων τραπεζικών υπηρεσιών, επανεξέταση της ποιότητας των τραπεζικών υπηρεσιών, και επιλεκτική χρησιμοποίηση της πρόσκλησης για επαναδιαπραγμάτευση των όρων με τους οποίους η εταιρεία συνεργάζεται με κάποια Τράπεζα.</a:t>
            </a:r>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altLang="el-GR" b="1" dirty="0" smtClean="0"/>
              <a:t>ΛΗΨΗ ΑΠΟΦΑΣΗΣ</a:t>
            </a:r>
          </a:p>
        </p:txBody>
      </p:sp>
      <p:sp>
        <p:nvSpPr>
          <p:cNvPr id="14339" name="Rectangle 3"/>
          <p:cNvSpPr>
            <a:spLocks noGrp="1" noChangeArrowheads="1"/>
          </p:cNvSpPr>
          <p:nvPr>
            <p:ph type="body" idx="1"/>
          </p:nvPr>
        </p:nvSpPr>
        <p:spPr>
          <a:xfrm>
            <a:off x="251520" y="1600200"/>
            <a:ext cx="8712968" cy="4525963"/>
          </a:xfrm>
        </p:spPr>
        <p:txBody>
          <a:bodyPr/>
          <a:lstStyle/>
          <a:p>
            <a:pPr eaLnBrk="1" hangingPunct="1">
              <a:buFontTx/>
              <a:buNone/>
            </a:pPr>
            <a:r>
              <a:rPr lang="el-GR" altLang="el-GR" dirty="0" smtClean="0"/>
              <a:t>Μια επενδυτική απόφαση κρύβει:</a:t>
            </a:r>
          </a:p>
          <a:p>
            <a:pPr eaLnBrk="1" hangingPunct="1"/>
            <a:r>
              <a:rPr lang="el-GR" altLang="el-GR" dirty="0" smtClean="0"/>
              <a:t>Αβεβαιότητα και</a:t>
            </a:r>
          </a:p>
          <a:p>
            <a:pPr eaLnBrk="1" hangingPunct="1"/>
            <a:r>
              <a:rPr lang="el-GR" altLang="el-GR" dirty="0" smtClean="0"/>
              <a:t>Κίνδυνο</a:t>
            </a:r>
          </a:p>
          <a:p>
            <a:pPr algn="just" eaLnBrk="1" hangingPunct="1">
              <a:buFontTx/>
              <a:buNone/>
            </a:pPr>
            <a:r>
              <a:rPr lang="el-GR" altLang="el-GR" dirty="0" smtClean="0"/>
              <a:t>Ορθολογικότερη απόφαση έχουμε όταν μία</a:t>
            </a:r>
          </a:p>
          <a:p>
            <a:pPr eaLnBrk="1" hangingPunct="1">
              <a:buFontTx/>
              <a:buNone/>
            </a:pPr>
            <a:r>
              <a:rPr lang="el-GR" altLang="el-GR" dirty="0" smtClean="0"/>
              <a:t>επένδυση προσφέρει ταχύτερες αποδόσεις</a:t>
            </a:r>
          </a:p>
          <a:p>
            <a:pPr eaLnBrk="1" hangingPunct="1">
              <a:buFontTx/>
              <a:buNone/>
            </a:pPr>
            <a:r>
              <a:rPr lang="el-GR" altLang="el-GR" dirty="0" smtClean="0"/>
              <a:t>με τον ελάχιστο κίνδυνο. </a:t>
            </a:r>
          </a:p>
          <a:p>
            <a:pPr eaLnBrk="1" hangingPunct="1">
              <a:buFontTx/>
              <a:buNone/>
            </a:pPr>
            <a:endParaRPr lang="el-GR" altLang="el-GR"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l-GR" b="1" dirty="0" smtClean="0"/>
              <a:t>ΤΙ ΕΠΗΡΕΑΖΕΙ ΜΙΑ ΑΠΟΦΑΣΗ</a:t>
            </a:r>
          </a:p>
        </p:txBody>
      </p:sp>
      <p:sp>
        <p:nvSpPr>
          <p:cNvPr id="15363" name="Rectangle 3"/>
          <p:cNvSpPr>
            <a:spLocks noGrp="1" noChangeArrowheads="1"/>
          </p:cNvSpPr>
          <p:nvPr>
            <p:ph type="body" idx="1"/>
          </p:nvPr>
        </p:nvSpPr>
        <p:spPr>
          <a:xfrm>
            <a:off x="179512" y="1600200"/>
            <a:ext cx="8784976" cy="4781128"/>
          </a:xfrm>
        </p:spPr>
        <p:txBody>
          <a:bodyPr/>
          <a:lstStyle/>
          <a:p>
            <a:pPr eaLnBrk="1" hangingPunct="1">
              <a:buFontTx/>
              <a:buNone/>
            </a:pPr>
            <a:r>
              <a:rPr lang="el-GR" altLang="el-GR" dirty="0" smtClean="0"/>
              <a:t>--Οι Μικροοικονομικοί παράγοντες (πελάτες,</a:t>
            </a:r>
          </a:p>
          <a:p>
            <a:pPr eaLnBrk="1" hangingPunct="1">
              <a:buFontTx/>
              <a:buNone/>
            </a:pPr>
            <a:r>
              <a:rPr lang="el-GR" altLang="el-GR" dirty="0" smtClean="0"/>
              <a:t>προμηθευτές ζήτηση και προσφορά, ύψος</a:t>
            </a:r>
          </a:p>
          <a:p>
            <a:pPr eaLnBrk="1" hangingPunct="1">
              <a:buFontTx/>
              <a:buNone/>
            </a:pPr>
            <a:r>
              <a:rPr lang="el-GR" altLang="el-GR" dirty="0" smtClean="0"/>
              <a:t>τιμών ανθρώπινο εργασιακό και στελεχιακό δυναμικό).</a:t>
            </a:r>
          </a:p>
          <a:p>
            <a:pPr algn="just" eaLnBrk="1" hangingPunct="1">
              <a:buFontTx/>
              <a:buNone/>
            </a:pPr>
            <a:r>
              <a:rPr lang="el-GR" altLang="el-GR" dirty="0" smtClean="0"/>
              <a:t>--Οι Μακροοικονομικοί παράγοντες</a:t>
            </a:r>
          </a:p>
          <a:p>
            <a:pPr algn="just" eaLnBrk="1" hangingPunct="1">
              <a:buFontTx/>
              <a:buNone/>
            </a:pPr>
            <a:r>
              <a:rPr lang="el-GR" altLang="el-GR" dirty="0" smtClean="0"/>
              <a:t>(οικονομική πολιτική των χωρών που</a:t>
            </a:r>
          </a:p>
          <a:p>
            <a:pPr algn="just" eaLnBrk="1" hangingPunct="1">
              <a:buFontTx/>
              <a:buNone/>
            </a:pPr>
            <a:r>
              <a:rPr lang="el-GR" altLang="el-GR" dirty="0" smtClean="0"/>
              <a:t>Δραστηριοποιείται μια επιχείρηση, νομοθεσία, φορολογία).</a:t>
            </a:r>
          </a:p>
          <a:p>
            <a:pPr eaLnBrk="1" hangingPunct="1">
              <a:buFontTx/>
              <a:buNone/>
            </a:pPr>
            <a:endParaRPr lang="el-GR" altLang="el-GR"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sz="4000" b="1" dirty="0" smtClean="0"/>
              <a:t>ΠΟΤΕ ΛΑΜΒΑΝΕΤΑΙ ΜΙΑ ΟΡΘΗ ΑΠΟΦΑΣΗ</a:t>
            </a:r>
          </a:p>
        </p:txBody>
      </p:sp>
      <p:sp>
        <p:nvSpPr>
          <p:cNvPr id="16387" name="Rectangle 3"/>
          <p:cNvSpPr>
            <a:spLocks noGrp="1" noChangeArrowheads="1"/>
          </p:cNvSpPr>
          <p:nvPr>
            <p:ph type="body" idx="1"/>
          </p:nvPr>
        </p:nvSpPr>
        <p:spPr>
          <a:xfrm>
            <a:off x="179512" y="1600200"/>
            <a:ext cx="8784976" cy="4853136"/>
          </a:xfrm>
        </p:spPr>
        <p:txBody>
          <a:bodyPr/>
          <a:lstStyle/>
          <a:p>
            <a:pPr eaLnBrk="1" hangingPunct="1">
              <a:lnSpc>
                <a:spcPct val="90000"/>
              </a:lnSpc>
            </a:pPr>
            <a:r>
              <a:rPr lang="el-GR" altLang="el-GR" sz="2800" dirty="0" smtClean="0"/>
              <a:t>Όταν η ζήτηση για το προϊόν πέφτει.</a:t>
            </a:r>
          </a:p>
          <a:p>
            <a:pPr eaLnBrk="1" hangingPunct="1">
              <a:lnSpc>
                <a:spcPct val="90000"/>
              </a:lnSpc>
            </a:pPr>
            <a:r>
              <a:rPr lang="el-GR" altLang="el-GR" sz="2800" dirty="0" smtClean="0"/>
              <a:t>Όταν γίνεται σωστή εκτίμηση της:</a:t>
            </a:r>
          </a:p>
          <a:p>
            <a:pPr eaLnBrk="1" hangingPunct="1">
              <a:lnSpc>
                <a:spcPct val="90000"/>
              </a:lnSpc>
              <a:buFontTx/>
              <a:buNone/>
            </a:pPr>
            <a:r>
              <a:rPr lang="el-GR" altLang="el-GR" sz="2800" dirty="0" smtClean="0"/>
              <a:t>1) Μελλοντικής πορείας των επιτοκίων</a:t>
            </a:r>
          </a:p>
          <a:p>
            <a:pPr eaLnBrk="1" hangingPunct="1">
              <a:lnSpc>
                <a:spcPct val="90000"/>
              </a:lnSpc>
              <a:buFontTx/>
              <a:buNone/>
            </a:pPr>
            <a:r>
              <a:rPr lang="el-GR" altLang="el-GR" sz="2800" dirty="0" smtClean="0"/>
              <a:t>2) Συμπεριφοράς των τιμών των ιδίων μετοχών</a:t>
            </a:r>
          </a:p>
          <a:p>
            <a:pPr eaLnBrk="1" hangingPunct="1">
              <a:lnSpc>
                <a:spcPct val="90000"/>
              </a:lnSpc>
              <a:buFontTx/>
              <a:buNone/>
            </a:pPr>
            <a:r>
              <a:rPr lang="el-GR" altLang="el-GR" sz="2800" dirty="0" smtClean="0"/>
              <a:t>3) Αναμενόμενης μεταβολής των επιχειρηματικών δραστηριοτήτων</a:t>
            </a:r>
          </a:p>
          <a:p>
            <a:pPr eaLnBrk="1" hangingPunct="1">
              <a:lnSpc>
                <a:spcPct val="90000"/>
              </a:lnSpc>
              <a:buFontTx/>
              <a:buNone/>
            </a:pPr>
            <a:r>
              <a:rPr lang="el-GR" altLang="el-GR" sz="2800" dirty="0" smtClean="0"/>
              <a:t>4) Μεταβολής του πληθωρισμού</a:t>
            </a:r>
          </a:p>
          <a:p>
            <a:pPr eaLnBrk="1" hangingPunct="1">
              <a:lnSpc>
                <a:spcPct val="90000"/>
              </a:lnSpc>
              <a:buFontTx/>
              <a:buNone/>
            </a:pPr>
            <a:r>
              <a:rPr lang="el-GR" altLang="el-GR" sz="2800" dirty="0" smtClean="0"/>
              <a:t>5) Κατάστασης των χρηματοοικονομικών αγορών</a:t>
            </a:r>
          </a:p>
          <a:p>
            <a:pPr eaLnBrk="1" hangingPunct="1">
              <a:lnSpc>
                <a:spcPct val="90000"/>
              </a:lnSpc>
              <a:buFontTx/>
              <a:buNone/>
            </a:pPr>
            <a:r>
              <a:rPr lang="el-GR" altLang="el-GR" sz="2800" dirty="0" smtClean="0"/>
              <a:t>6) Διακύμανσης των τιμών του $ ή €</a:t>
            </a:r>
          </a:p>
          <a:p>
            <a:pPr eaLnBrk="1" hangingPunct="1">
              <a:lnSpc>
                <a:spcPct val="90000"/>
              </a:lnSpc>
              <a:buFontTx/>
              <a:buNone/>
            </a:pPr>
            <a:endParaRPr lang="el-GR" altLang="el-GR" sz="2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l-GR" sz="4000" b="1" dirty="0" smtClean="0"/>
              <a:t>ΔΙΑΧΡΟΝΙΚΗ ΚΑΙ ΠΑΡΟΥΣΑ ΑΞΙΑ ΧΡΗΜΑΤΟΣ</a:t>
            </a:r>
          </a:p>
        </p:txBody>
      </p:sp>
      <p:sp>
        <p:nvSpPr>
          <p:cNvPr id="17411" name="Rectangle 3"/>
          <p:cNvSpPr>
            <a:spLocks noGrp="1" noChangeArrowheads="1"/>
          </p:cNvSpPr>
          <p:nvPr>
            <p:ph type="body" idx="1"/>
          </p:nvPr>
        </p:nvSpPr>
        <p:spPr>
          <a:xfrm>
            <a:off x="251520" y="1600200"/>
            <a:ext cx="8640960" cy="5069160"/>
          </a:xfrm>
        </p:spPr>
        <p:txBody>
          <a:bodyPr/>
          <a:lstStyle/>
          <a:p>
            <a:pPr algn="just" eaLnBrk="1" hangingPunct="1"/>
            <a:r>
              <a:rPr lang="el-GR" altLang="el-GR" sz="2800" dirty="0" smtClean="0"/>
              <a:t>Με τον όρο διαχρονική αξία χρήματος εννοούμε ότι ένα ποσόν εισπραττόμενο σήμερα αξίζει περισσότερο από ένα ίσο ποσόν εισπραττόμενο στο μέλλον. </a:t>
            </a:r>
            <a:r>
              <a:rPr lang="en-US" altLang="el-GR" sz="2800" dirty="0" smtClean="0"/>
              <a:t>100 * 2% = </a:t>
            </a:r>
            <a:r>
              <a:rPr lang="el-GR" altLang="el-GR" sz="2800" dirty="0" smtClean="0"/>
              <a:t>ΤΟΚΟΣ  = 2 €</a:t>
            </a:r>
          </a:p>
          <a:p>
            <a:pPr algn="just" eaLnBrk="1" hangingPunct="1"/>
            <a:r>
              <a:rPr lang="el-GR" altLang="el-GR" sz="2800" dirty="0" smtClean="0"/>
              <a:t>Παρούσα αξία είναι η τρέχουσα αξία ενός ποσού χρημάτων εισπραττόμενου στο μέλλον. Η διαδικασία υπολογισμού της παρούσας αξίας είναι γνωστή ως προεξόφληση. Η προεξόφληση είναι διαδικασία αντίστροφη του ανατοκισμού. </a:t>
            </a:r>
          </a:p>
          <a:p>
            <a:pPr algn="just" eaLnBrk="1" hangingPunct="1"/>
            <a:r>
              <a:rPr lang="el-GR" altLang="el-GR" sz="2800" dirty="0" smtClean="0"/>
              <a:t>ΑΞΙΑ ΧΡ = 100 / (1+2%) = 100 / (1+0,02) = </a:t>
            </a:r>
          </a:p>
          <a:p>
            <a:pPr algn="just" eaLnBrk="1" hangingPunct="1"/>
            <a:r>
              <a:rPr lang="el-GR" altLang="el-GR" sz="2800" dirty="0" smtClean="0"/>
              <a:t>100 / 1,02 = 98,03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346075"/>
          </a:xfrm>
        </p:spPr>
        <p:txBody>
          <a:bodyPr/>
          <a:lstStyle/>
          <a:p>
            <a:pPr eaLnBrk="1" hangingPunct="1"/>
            <a:r>
              <a:rPr lang="el-GR" altLang="el-GR" sz="3600" b="1" dirty="0" smtClean="0"/>
              <a:t>ΚΡΙΤΗΡΙΑ ΕΠΙΛΟΓΗΣ ΧΡΕΟΓΡΑΦΩΝ</a:t>
            </a:r>
          </a:p>
        </p:txBody>
      </p:sp>
      <p:sp>
        <p:nvSpPr>
          <p:cNvPr id="9219" name="Rectangle 3"/>
          <p:cNvSpPr>
            <a:spLocks noGrp="1" noChangeArrowheads="1"/>
          </p:cNvSpPr>
          <p:nvPr>
            <p:ph type="body" idx="1"/>
          </p:nvPr>
        </p:nvSpPr>
        <p:spPr>
          <a:xfrm>
            <a:off x="250825" y="981075"/>
            <a:ext cx="8713788" cy="5472113"/>
          </a:xfrm>
        </p:spPr>
        <p:txBody>
          <a:bodyPr/>
          <a:lstStyle/>
          <a:p>
            <a:pPr marL="609600" indent="-609600" eaLnBrk="1" hangingPunct="1">
              <a:buFontTx/>
              <a:buAutoNum type="arabicPeriod"/>
            </a:pPr>
            <a:r>
              <a:rPr lang="el-GR" altLang="el-GR" dirty="0" smtClean="0"/>
              <a:t>Ο χρηματοοικονομικός κίνδυνος.</a:t>
            </a:r>
          </a:p>
          <a:p>
            <a:pPr marL="609600" indent="-609600" eaLnBrk="1" hangingPunct="1">
              <a:buFontTx/>
              <a:buAutoNum type="arabicPeriod"/>
            </a:pPr>
            <a:r>
              <a:rPr lang="el-GR" altLang="el-GR" dirty="0" smtClean="0"/>
              <a:t>Ο κίνδυνος επιτοκίου.</a:t>
            </a:r>
          </a:p>
          <a:p>
            <a:pPr marL="609600" indent="-609600" eaLnBrk="1" hangingPunct="1">
              <a:buFontTx/>
              <a:buAutoNum type="arabicPeriod"/>
            </a:pPr>
            <a:r>
              <a:rPr lang="el-GR" altLang="el-GR" dirty="0" smtClean="0"/>
              <a:t>Ο κίνδυνος αγοραστικής δύναμης.</a:t>
            </a:r>
          </a:p>
          <a:p>
            <a:pPr marL="609600" indent="-609600" eaLnBrk="1" hangingPunct="1">
              <a:buFontTx/>
              <a:buAutoNum type="arabicPeriod"/>
            </a:pPr>
            <a:r>
              <a:rPr lang="el-GR" altLang="el-GR" dirty="0" smtClean="0"/>
              <a:t>Η δυνατότητα γρήγορης ρευστοποίησης ή εμπορευσιμότητα.</a:t>
            </a:r>
          </a:p>
          <a:p>
            <a:pPr marL="609600" indent="-609600" eaLnBrk="1" hangingPunct="1">
              <a:buFontTx/>
              <a:buAutoNum type="arabicPeriod"/>
            </a:pPr>
            <a:r>
              <a:rPr lang="el-GR" altLang="el-GR" dirty="0" smtClean="0"/>
              <a:t>Η φορολογία.</a:t>
            </a:r>
          </a:p>
          <a:p>
            <a:pPr marL="609600" indent="-609600" eaLnBrk="1" hangingPunct="1">
              <a:buFontTx/>
              <a:buAutoNum type="arabicPeriod"/>
            </a:pPr>
            <a:r>
              <a:rPr lang="el-GR" altLang="el-GR" dirty="0" smtClean="0"/>
              <a:t>Οι ξεχωριστές αποδόσεις.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346050"/>
          </a:xfrm>
        </p:spPr>
        <p:txBody>
          <a:bodyPr/>
          <a:lstStyle/>
          <a:p>
            <a:r>
              <a:rPr lang="el-GR" sz="3200" b="1" dirty="0"/>
              <a:t>Λόγοι χρησιμοποίησης του Ξένου </a:t>
            </a:r>
            <a:r>
              <a:rPr lang="el-GR" sz="3200" b="1" dirty="0" smtClean="0"/>
              <a:t>Κεφαλαίου</a:t>
            </a:r>
            <a:r>
              <a:rPr lang="el-GR" sz="3200" b="1" baseline="-25000" dirty="0" smtClean="0"/>
              <a:t>1</a:t>
            </a:r>
            <a:endParaRPr lang="el-GR" sz="3200" b="1" baseline="-25000" dirty="0"/>
          </a:p>
        </p:txBody>
      </p:sp>
      <p:sp>
        <p:nvSpPr>
          <p:cNvPr id="3" name="Θέση περιεχομένου 2"/>
          <p:cNvSpPr>
            <a:spLocks noGrp="1"/>
          </p:cNvSpPr>
          <p:nvPr>
            <p:ph idx="1"/>
          </p:nvPr>
        </p:nvSpPr>
        <p:spPr>
          <a:xfrm>
            <a:off x="0" y="980728"/>
            <a:ext cx="9144000" cy="5760640"/>
          </a:xfrm>
        </p:spPr>
        <p:txBody>
          <a:bodyPr/>
          <a:lstStyle/>
          <a:p>
            <a:pPr marL="514350" indent="-514350" algn="just">
              <a:buAutoNum type="arabicPeriod"/>
            </a:pPr>
            <a:r>
              <a:rPr lang="el-GR" sz="2800" b="1" dirty="0" smtClean="0">
                <a:solidFill>
                  <a:srgbClr val="C00000"/>
                </a:solidFill>
              </a:rPr>
              <a:t>Αύξηση </a:t>
            </a:r>
            <a:r>
              <a:rPr lang="el-GR" sz="2800" b="1" dirty="0">
                <a:solidFill>
                  <a:srgbClr val="C00000"/>
                </a:solidFill>
              </a:rPr>
              <a:t>της αποδοτικότητας των Ιδίων </a:t>
            </a:r>
            <a:r>
              <a:rPr lang="el-GR" sz="2800" b="1" dirty="0" smtClean="0">
                <a:solidFill>
                  <a:srgbClr val="C00000"/>
                </a:solidFill>
              </a:rPr>
              <a:t>Κεφαλαίων. </a:t>
            </a:r>
          </a:p>
          <a:p>
            <a:pPr marL="514350" indent="-514350" algn="just">
              <a:buNone/>
            </a:pPr>
            <a:r>
              <a:rPr lang="en-US" sz="2800" b="1" dirty="0" smtClean="0">
                <a:solidFill>
                  <a:srgbClr val="C00000"/>
                </a:solidFill>
              </a:rPr>
              <a:t>ROE = </a:t>
            </a:r>
            <a:r>
              <a:rPr lang="el-GR" sz="2800" b="1" u="sng" dirty="0" smtClean="0">
                <a:solidFill>
                  <a:srgbClr val="C00000"/>
                </a:solidFill>
              </a:rPr>
              <a:t>Κέρδη προ Φόρων και Τόκων </a:t>
            </a:r>
            <a:r>
              <a:rPr lang="el-GR" sz="2800" b="1" dirty="0" smtClean="0">
                <a:solidFill>
                  <a:srgbClr val="C00000"/>
                </a:solidFill>
              </a:rPr>
              <a:t>* 100</a:t>
            </a:r>
          </a:p>
          <a:p>
            <a:pPr marL="3143250" lvl="6" indent="-514350" algn="just">
              <a:buNone/>
            </a:pPr>
            <a:r>
              <a:rPr lang="el-GR" sz="2800" b="1" dirty="0" smtClean="0">
                <a:solidFill>
                  <a:srgbClr val="C00000"/>
                </a:solidFill>
              </a:rPr>
              <a:t>Ίδια Κεφάλαια     </a:t>
            </a:r>
          </a:p>
          <a:p>
            <a:pPr marL="3143250" lvl="6" indent="-514350" algn="just">
              <a:buAutoNum type="arabicPeriod"/>
            </a:pPr>
            <a:endParaRPr lang="el-GR" sz="1600" b="1" dirty="0">
              <a:solidFill>
                <a:srgbClr val="C00000"/>
              </a:solidFill>
            </a:endParaRPr>
          </a:p>
          <a:p>
            <a:pPr marL="0" indent="0" algn="just">
              <a:buNone/>
            </a:pPr>
            <a:r>
              <a:rPr lang="el-GR" sz="2800" b="1" dirty="0" smtClean="0"/>
              <a:t>2.</a:t>
            </a:r>
            <a:r>
              <a:rPr lang="el-GR" sz="2800" dirty="0" smtClean="0"/>
              <a:t> </a:t>
            </a:r>
            <a:r>
              <a:rPr lang="el-GR" sz="2800" b="1" dirty="0" smtClean="0">
                <a:solidFill>
                  <a:srgbClr val="003300"/>
                </a:solidFill>
              </a:rPr>
              <a:t>Χρηματοοικονομική </a:t>
            </a:r>
            <a:r>
              <a:rPr lang="el-GR" sz="2800" b="1" dirty="0">
                <a:solidFill>
                  <a:srgbClr val="003300"/>
                </a:solidFill>
              </a:rPr>
              <a:t>Μόχλευση (Financial Leverage</a:t>
            </a:r>
            <a:r>
              <a:rPr lang="el-GR" sz="2800" b="1" dirty="0" smtClean="0">
                <a:solidFill>
                  <a:srgbClr val="003300"/>
                </a:solidFill>
              </a:rPr>
              <a:t>). </a:t>
            </a:r>
          </a:p>
          <a:p>
            <a:pPr marL="0" indent="0" algn="just">
              <a:buNone/>
            </a:pPr>
            <a:r>
              <a:rPr lang="el-GR" sz="2800" b="1" dirty="0" smtClean="0"/>
              <a:t>3.</a:t>
            </a:r>
            <a:r>
              <a:rPr lang="el-GR" sz="2800" dirty="0" smtClean="0"/>
              <a:t> </a:t>
            </a:r>
            <a:r>
              <a:rPr lang="el-GR" sz="2800" b="1" dirty="0" smtClean="0">
                <a:solidFill>
                  <a:srgbClr val="7030A0"/>
                </a:solidFill>
              </a:rPr>
              <a:t>Μείωση </a:t>
            </a:r>
            <a:r>
              <a:rPr lang="el-GR" sz="2800" b="1" dirty="0">
                <a:solidFill>
                  <a:srgbClr val="7030A0"/>
                </a:solidFill>
              </a:rPr>
              <a:t>της φορολογίας της </a:t>
            </a:r>
            <a:r>
              <a:rPr lang="el-GR" sz="2800" b="1" dirty="0" smtClean="0">
                <a:solidFill>
                  <a:srgbClr val="7030A0"/>
                </a:solidFill>
              </a:rPr>
              <a:t>επιχείρησης.</a:t>
            </a:r>
          </a:p>
          <a:p>
            <a:pPr marL="0" indent="0" algn="just">
              <a:buNone/>
            </a:pPr>
            <a:r>
              <a:rPr lang="el-GR" sz="2800" b="1" dirty="0" smtClean="0"/>
              <a:t>4.</a:t>
            </a:r>
            <a:r>
              <a:rPr lang="el-GR" sz="2800" dirty="0" smtClean="0"/>
              <a:t> </a:t>
            </a:r>
            <a:r>
              <a:rPr lang="el-GR" sz="2800" b="1" dirty="0" smtClean="0">
                <a:solidFill>
                  <a:srgbClr val="002060"/>
                </a:solidFill>
              </a:rPr>
              <a:t>Οι </a:t>
            </a:r>
            <a:r>
              <a:rPr lang="el-GR" sz="2800" b="1" dirty="0">
                <a:solidFill>
                  <a:srgbClr val="002060"/>
                </a:solidFill>
              </a:rPr>
              <a:t>τόκοι του ξένου κεφαλαίου αποτελούν οργανικό έξοδο και εκπίπτουν από τα </a:t>
            </a:r>
            <a:r>
              <a:rPr lang="el-GR" sz="2800" b="1" dirty="0" smtClean="0">
                <a:solidFill>
                  <a:srgbClr val="002060"/>
                </a:solidFill>
              </a:rPr>
              <a:t>ακαθάριστα </a:t>
            </a:r>
            <a:r>
              <a:rPr lang="el-GR" sz="2800" b="1" dirty="0">
                <a:solidFill>
                  <a:srgbClr val="002060"/>
                </a:solidFill>
              </a:rPr>
              <a:t>έσοδα </a:t>
            </a:r>
            <a:r>
              <a:rPr lang="el-GR" sz="2800" b="1" dirty="0" smtClean="0">
                <a:solidFill>
                  <a:srgbClr val="002060"/>
                </a:solidFill>
              </a:rPr>
              <a:t>(μικτά κέρδη) της επιχείρησης </a:t>
            </a:r>
            <a:r>
              <a:rPr lang="el-GR" sz="2800" b="1" dirty="0">
                <a:solidFill>
                  <a:srgbClr val="002060"/>
                </a:solidFill>
              </a:rPr>
              <a:t>μειώνοντας με αυτόν τον τρόπο τη φορολογία της </a:t>
            </a:r>
            <a:r>
              <a:rPr lang="el-GR" sz="2800" b="1" dirty="0" smtClean="0">
                <a:solidFill>
                  <a:srgbClr val="002060"/>
                </a:solidFill>
              </a:rPr>
              <a:t>επιχείρησης. </a:t>
            </a:r>
            <a:endParaRPr lang="el-GR" sz="2800" b="1" dirty="0">
              <a:solidFill>
                <a:srgbClr val="002060"/>
              </a:solidFill>
            </a:endParaRPr>
          </a:p>
        </p:txBody>
      </p:sp>
    </p:spTree>
    <p:extLst>
      <p:ext uri="{BB962C8B-B14F-4D97-AF65-F5344CB8AC3E}">
        <p14:creationId xmlns="" xmlns:p14="http://schemas.microsoft.com/office/powerpoint/2010/main" val="237685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490066"/>
          </a:xfrm>
        </p:spPr>
        <p:txBody>
          <a:bodyPr/>
          <a:lstStyle/>
          <a:p>
            <a:r>
              <a:rPr lang="el-GR" sz="3200" b="1" dirty="0"/>
              <a:t>Λόγοι χρησιμοποίησης του Ξένου </a:t>
            </a:r>
            <a:r>
              <a:rPr lang="el-GR" sz="3200" b="1" dirty="0" smtClean="0"/>
              <a:t>Κεφαλαίου</a:t>
            </a:r>
            <a:r>
              <a:rPr lang="el-GR" sz="3200" b="1" baseline="-25000" dirty="0" smtClean="0"/>
              <a:t>2</a:t>
            </a:r>
            <a:endParaRPr lang="el-GR" sz="3200" b="1" baseline="-25000" dirty="0"/>
          </a:p>
        </p:txBody>
      </p:sp>
      <p:sp>
        <p:nvSpPr>
          <p:cNvPr id="3" name="Θέση περιεχομένου 2"/>
          <p:cNvSpPr>
            <a:spLocks noGrp="1"/>
          </p:cNvSpPr>
          <p:nvPr>
            <p:ph idx="1"/>
          </p:nvPr>
        </p:nvSpPr>
        <p:spPr>
          <a:xfrm>
            <a:off x="0" y="1340768"/>
            <a:ext cx="9144000" cy="5400600"/>
          </a:xfrm>
        </p:spPr>
        <p:txBody>
          <a:bodyPr/>
          <a:lstStyle/>
          <a:p>
            <a:pPr marL="0" indent="0" algn="just">
              <a:buNone/>
            </a:pPr>
            <a:r>
              <a:rPr lang="el-GR" sz="3000" b="1" dirty="0" smtClean="0"/>
              <a:t>5.</a:t>
            </a:r>
            <a:r>
              <a:rPr lang="el-GR" sz="3000" dirty="0" smtClean="0"/>
              <a:t> </a:t>
            </a:r>
            <a:r>
              <a:rPr lang="el-GR" sz="3000" b="1" dirty="0" smtClean="0">
                <a:solidFill>
                  <a:srgbClr val="663300"/>
                </a:solidFill>
              </a:rPr>
              <a:t>Διατήρηση </a:t>
            </a:r>
            <a:r>
              <a:rPr lang="el-GR" sz="3000" b="1" dirty="0">
                <a:solidFill>
                  <a:srgbClr val="663300"/>
                </a:solidFill>
              </a:rPr>
              <a:t>του ελέγχου της </a:t>
            </a:r>
            <a:r>
              <a:rPr lang="el-GR" sz="3000" b="1" dirty="0" smtClean="0">
                <a:solidFill>
                  <a:srgbClr val="663300"/>
                </a:solidFill>
              </a:rPr>
              <a:t>επιχείρησης </a:t>
            </a:r>
            <a:r>
              <a:rPr lang="el-GR" sz="3000" dirty="0" smtClean="0"/>
              <a:t>αφού </a:t>
            </a:r>
            <a:r>
              <a:rPr lang="el-GR" sz="3000" dirty="0"/>
              <a:t>δεν μεταβάλλεται η αναλογία των μετοχών που κατέχουν στο συνολικό αριθμό των μετοχών της εταιρίας.</a:t>
            </a:r>
          </a:p>
          <a:p>
            <a:pPr marL="0" indent="0" algn="just">
              <a:buNone/>
            </a:pPr>
            <a:r>
              <a:rPr lang="el-GR" sz="3000" b="1" dirty="0" smtClean="0"/>
              <a:t>6.</a:t>
            </a:r>
            <a:r>
              <a:rPr lang="el-GR" sz="3000" dirty="0" smtClean="0"/>
              <a:t> </a:t>
            </a:r>
            <a:r>
              <a:rPr lang="el-GR" sz="3000" b="1" dirty="0" smtClean="0">
                <a:solidFill>
                  <a:srgbClr val="C00000"/>
                </a:solidFill>
              </a:rPr>
              <a:t>Εξασφάλιση </a:t>
            </a:r>
            <a:r>
              <a:rPr lang="el-GR" sz="3000" b="1" dirty="0">
                <a:solidFill>
                  <a:srgbClr val="C00000"/>
                </a:solidFill>
              </a:rPr>
              <a:t>κατά του </a:t>
            </a:r>
            <a:r>
              <a:rPr lang="el-GR" sz="3000" b="1" dirty="0" smtClean="0">
                <a:solidFill>
                  <a:srgbClr val="C00000"/>
                </a:solidFill>
              </a:rPr>
              <a:t>πληθωρισμού </a:t>
            </a:r>
            <a:r>
              <a:rPr lang="el-GR" sz="3000" dirty="0" smtClean="0"/>
              <a:t>επειδή </a:t>
            </a:r>
            <a:r>
              <a:rPr lang="el-GR" sz="3000" dirty="0"/>
              <a:t>από την μια πλευρά η αγοραστική δύναμη του νομίσματος μειώνεται συνεχώς </a:t>
            </a:r>
            <a:r>
              <a:rPr lang="el-GR" sz="3000" dirty="0" smtClean="0"/>
              <a:t>και </a:t>
            </a:r>
            <a:r>
              <a:rPr lang="el-GR" sz="3000" dirty="0"/>
              <a:t>από την άλλη, οι υποχρεώσεις τους για την εξυπηρέτηση των δανείων τους παραμένουν σταθερές. </a:t>
            </a:r>
          </a:p>
          <a:p>
            <a:endParaRPr lang="el-GR" dirty="0"/>
          </a:p>
        </p:txBody>
      </p:sp>
    </p:spTree>
    <p:extLst>
      <p:ext uri="{BB962C8B-B14F-4D97-AF65-F5344CB8AC3E}">
        <p14:creationId xmlns="" xmlns:p14="http://schemas.microsoft.com/office/powerpoint/2010/main" val="9323099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274638"/>
            <a:ext cx="8229600" cy="706090"/>
          </a:xfrm>
        </p:spPr>
        <p:txBody>
          <a:bodyPr/>
          <a:lstStyle/>
          <a:p>
            <a:r>
              <a:rPr lang="el-GR" b="1" dirty="0"/>
              <a:t>Κόστος </a:t>
            </a:r>
            <a:r>
              <a:rPr lang="el-GR" b="1" dirty="0" smtClean="0"/>
              <a:t>κεφαλαίου</a:t>
            </a:r>
            <a:r>
              <a:rPr lang="en-US" b="1" dirty="0" smtClean="0"/>
              <a:t> (1)</a:t>
            </a:r>
            <a:endParaRPr lang="el-GR" b="1" dirty="0"/>
          </a:p>
        </p:txBody>
      </p:sp>
      <p:sp>
        <p:nvSpPr>
          <p:cNvPr id="259075" name="Rectangle 3"/>
          <p:cNvSpPr>
            <a:spLocks noGrp="1" noChangeArrowheads="1"/>
          </p:cNvSpPr>
          <p:nvPr>
            <p:ph type="body" idx="1"/>
          </p:nvPr>
        </p:nvSpPr>
        <p:spPr>
          <a:xfrm>
            <a:off x="0" y="1124744"/>
            <a:ext cx="9144000" cy="5504656"/>
          </a:xfrm>
        </p:spPr>
        <p:txBody>
          <a:bodyPr/>
          <a:lstStyle/>
          <a:p>
            <a:pPr algn="just">
              <a:lnSpc>
                <a:spcPct val="80000"/>
              </a:lnSpc>
            </a:pPr>
            <a:r>
              <a:rPr lang="el-GR" sz="2600" u="sng" dirty="0"/>
              <a:t>Ορισμός:</a:t>
            </a:r>
            <a:r>
              <a:rPr lang="el-GR" sz="2600" dirty="0"/>
              <a:t> είναι το</a:t>
            </a:r>
            <a:r>
              <a:rPr lang="el-GR" sz="2600" b="1" dirty="0"/>
              <a:t> κόστος ευκαιρίας των κεφαλαίων</a:t>
            </a:r>
            <a:r>
              <a:rPr lang="el-GR" sz="2600" dirty="0"/>
              <a:t> που έχουν όλοι οι επενδυτές της εταιρείας (μέτοχοι και δανειστές</a:t>
            </a:r>
            <a:r>
              <a:rPr lang="el-GR" sz="2600" dirty="0" smtClean="0"/>
              <a:t>)</a:t>
            </a:r>
            <a:r>
              <a:rPr lang="en-US" sz="2600" dirty="0" smtClean="0"/>
              <a:t>.</a:t>
            </a:r>
            <a:endParaRPr lang="el-GR" sz="2600" dirty="0"/>
          </a:p>
          <a:p>
            <a:pPr>
              <a:lnSpc>
                <a:spcPct val="80000"/>
              </a:lnSpc>
            </a:pPr>
            <a:r>
              <a:rPr lang="el-GR" sz="2600" b="1" u="sng" dirty="0"/>
              <a:t>Κόστος ευκαιρίας: </a:t>
            </a:r>
          </a:p>
          <a:p>
            <a:pPr lvl="1" algn="just">
              <a:lnSpc>
                <a:spcPct val="80000"/>
              </a:lnSpc>
            </a:pPr>
            <a:r>
              <a:rPr lang="el-GR" sz="2600" dirty="0"/>
              <a:t>είναι η απόδοση της </a:t>
            </a:r>
            <a:r>
              <a:rPr lang="el-GR" sz="2600" u="sng" dirty="0"/>
              <a:t>καλύτερης</a:t>
            </a:r>
            <a:r>
              <a:rPr lang="el-GR" sz="2600" dirty="0"/>
              <a:t> εναλλακτικής επένδυσης η οποία είναι διαθέσιμη. </a:t>
            </a:r>
          </a:p>
          <a:p>
            <a:pPr lvl="1" algn="just">
              <a:lnSpc>
                <a:spcPct val="80000"/>
              </a:lnSpc>
            </a:pPr>
            <a:r>
              <a:rPr lang="el-GR" sz="2600" dirty="0"/>
              <a:t>είναι η </a:t>
            </a:r>
            <a:r>
              <a:rPr lang="el-GR" sz="2600" u="sng" dirty="0"/>
              <a:t>υψηλότερη</a:t>
            </a:r>
            <a:r>
              <a:rPr lang="el-GR" sz="2600" dirty="0"/>
              <a:t> απόδοση την οποία μπορεί να επιτύχει κάποιος επενδυτής εάν </a:t>
            </a:r>
            <a:r>
              <a:rPr lang="el-GR" sz="2600" u="sng" dirty="0"/>
              <a:t>δεν</a:t>
            </a:r>
            <a:r>
              <a:rPr lang="el-GR" sz="2600" dirty="0"/>
              <a:t> επενδύσει τα χρήματά του στο συγκεκριμένο πρόγραμμα </a:t>
            </a:r>
          </a:p>
          <a:p>
            <a:pPr algn="just">
              <a:lnSpc>
                <a:spcPct val="80000"/>
              </a:lnSpc>
            </a:pPr>
            <a:r>
              <a:rPr lang="el-GR" sz="2600" dirty="0"/>
              <a:t>Άρα, η απόδοση την οποία θα πρέπει να έχει ένα επενδυτικό πρόγραμμα της </a:t>
            </a:r>
            <a:r>
              <a:rPr lang="el-GR" sz="2600" dirty="0" smtClean="0"/>
              <a:t>εταιρείας</a:t>
            </a:r>
            <a:r>
              <a:rPr lang="en-US" sz="2600" dirty="0" smtClean="0"/>
              <a:t>,</a:t>
            </a:r>
            <a:r>
              <a:rPr lang="el-GR" sz="2600" dirty="0" smtClean="0"/>
              <a:t> </a:t>
            </a:r>
            <a:r>
              <a:rPr lang="el-GR" sz="2600" dirty="0"/>
              <a:t>θα πρέπει να είναι ίση με την απόδοση την οποία προσφέρουν άλλα προγράμματα τα οποία περιέχουν </a:t>
            </a:r>
            <a:r>
              <a:rPr lang="el-GR" sz="2600" u="sng" dirty="0"/>
              <a:t>τον ίδιο </a:t>
            </a:r>
            <a:r>
              <a:rPr lang="el-GR" sz="2600" u="sng" dirty="0" smtClean="0"/>
              <a:t>κίνδυνο</a:t>
            </a:r>
            <a:r>
              <a:rPr lang="en-US" sz="2600" u="sng" dirty="0" smtClean="0"/>
              <a:t>.</a:t>
            </a:r>
            <a:r>
              <a:rPr lang="el-GR" sz="2600" dirty="0" smtClean="0"/>
              <a:t> </a:t>
            </a:r>
            <a:endParaRPr lang="el-GR" sz="2600" dirty="0"/>
          </a:p>
          <a:p>
            <a:pPr algn="just">
              <a:lnSpc>
                <a:spcPct val="80000"/>
              </a:lnSpc>
            </a:pPr>
            <a:r>
              <a:rPr lang="el-GR" sz="2600" dirty="0"/>
              <a:t>Άρα είναι εναλλακτικά η ελάχιστη </a:t>
            </a:r>
            <a:r>
              <a:rPr lang="el-GR" sz="2600" u="sng" dirty="0"/>
              <a:t>απαιτούμενη</a:t>
            </a:r>
            <a:r>
              <a:rPr lang="el-GR" sz="2600" dirty="0"/>
              <a:t> από τους επενδυτές </a:t>
            </a:r>
            <a:r>
              <a:rPr lang="el-GR" sz="2600" dirty="0" smtClean="0"/>
              <a:t>απόδοση</a:t>
            </a:r>
            <a:r>
              <a:rPr lang="en-US" sz="2600" dirty="0" smtClean="0"/>
              <a:t>.</a:t>
            </a:r>
            <a:endParaRPr lang="el-GR" sz="26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23528" y="908720"/>
            <a:ext cx="8568952" cy="5544615"/>
          </a:xfrm>
        </p:spPr>
        <p:txBody>
          <a:bodyPr/>
          <a:lstStyle/>
          <a:p>
            <a:pPr marL="355600" indent="-355600" algn="just"/>
            <a:r>
              <a:rPr lang="el-GR" sz="2800" dirty="0"/>
              <a:t>Το κόστος κεφαλαίου είναι η απόδοση μιας επένδυσης η οποία αφήνει την τιμή της μετοχής της επιχείρησης αμετάβλητη. </a:t>
            </a:r>
          </a:p>
          <a:p>
            <a:pPr marL="355600" indent="-355600" algn="just"/>
            <a:r>
              <a:rPr lang="el-GR" sz="2800" dirty="0"/>
              <a:t>Κατά συνέπεια, το κόστος κεφαλαίου μιας επιχείρησης αποτελεί την ελάχιστη απόδοση την οποία θα πρέπει να έχουν τα επενδυτικά της προγράμματα για να γίνουν αποδεκτά.  </a:t>
            </a:r>
          </a:p>
          <a:p>
            <a:pPr marL="355600" indent="-355600" algn="just"/>
            <a:r>
              <a:rPr lang="el-GR" sz="2800" dirty="0"/>
              <a:t>Οι πιο συνηθισμένες πηγές χρηματοδότησης είναι τα δανειακά κεφάλαια (χρέος), οι προνομιούχες μετοχές και οι κοινές μετοχές.</a:t>
            </a:r>
          </a:p>
        </p:txBody>
      </p:sp>
      <p:sp>
        <p:nvSpPr>
          <p:cNvPr id="3077" name="Rectangle 5"/>
          <p:cNvSpPr>
            <a:spLocks noChangeArrowheads="1"/>
          </p:cNvSpPr>
          <p:nvPr/>
        </p:nvSpPr>
        <p:spPr bwMode="auto">
          <a:xfrm>
            <a:off x="0" y="158750"/>
            <a:ext cx="9144000" cy="504825"/>
          </a:xfrm>
          <a:prstGeom prst="rect">
            <a:avLst/>
          </a:prstGeom>
          <a:noFill/>
          <a:ln w="9525">
            <a:noFill/>
            <a:miter lim="800000"/>
            <a:headEnd/>
            <a:tailEnd/>
          </a:ln>
          <a:effectLst/>
        </p:spPr>
        <p:txBody>
          <a:bodyPr/>
          <a:lstStyle/>
          <a:p>
            <a:pPr marL="355600" indent="-355600" algn="ctr">
              <a:spcBef>
                <a:spcPct val="20000"/>
              </a:spcBef>
              <a:buClr>
                <a:schemeClr val="hlink"/>
              </a:buClr>
              <a:buSzPct val="90000"/>
              <a:buFont typeface="Wingdings" pitchFamily="2" charset="2"/>
              <a:buNone/>
            </a:pPr>
            <a:r>
              <a:rPr lang="el-GR" sz="3600" b="1" dirty="0">
                <a:latin typeface="+mn-lt"/>
              </a:rPr>
              <a:t>Κόστος </a:t>
            </a:r>
            <a:r>
              <a:rPr lang="el-GR" sz="3600" b="1" dirty="0" smtClean="0">
                <a:latin typeface="+mn-lt"/>
              </a:rPr>
              <a:t>Κεφαλαίου</a:t>
            </a:r>
            <a:r>
              <a:rPr lang="en-US" sz="3600" b="1" dirty="0" smtClean="0">
                <a:latin typeface="+mn-lt"/>
              </a:rPr>
              <a:t> (2)</a:t>
            </a:r>
            <a:endParaRPr lang="el-GR" sz="3600" b="1" dirty="0">
              <a:latin typeface="+mn-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274638"/>
            <a:ext cx="8229600" cy="706090"/>
          </a:xfrm>
        </p:spPr>
        <p:txBody>
          <a:bodyPr/>
          <a:lstStyle/>
          <a:p>
            <a:r>
              <a:rPr lang="el-GR" b="1" dirty="0"/>
              <a:t>Υποθέσεις υπολογισμού</a:t>
            </a:r>
          </a:p>
        </p:txBody>
      </p:sp>
      <p:sp>
        <p:nvSpPr>
          <p:cNvPr id="292867" name="Rectangle 3"/>
          <p:cNvSpPr>
            <a:spLocks noGrp="1" noChangeArrowheads="1"/>
          </p:cNvSpPr>
          <p:nvPr>
            <p:ph type="body" idx="1"/>
          </p:nvPr>
        </p:nvSpPr>
        <p:spPr>
          <a:xfrm>
            <a:off x="381000" y="1052736"/>
            <a:ext cx="8534400" cy="5424264"/>
          </a:xfrm>
        </p:spPr>
        <p:txBody>
          <a:bodyPr/>
          <a:lstStyle/>
          <a:p>
            <a:pPr algn="just">
              <a:lnSpc>
                <a:spcPct val="80000"/>
              </a:lnSpc>
            </a:pPr>
            <a:r>
              <a:rPr lang="el-GR" sz="2600" u="sng" dirty="0"/>
              <a:t>Τρεις βασικές προϋποθέσεις</a:t>
            </a:r>
            <a:r>
              <a:rPr lang="el-GR" sz="2600" u="sng" dirty="0" smtClean="0"/>
              <a:t>:</a:t>
            </a:r>
            <a:endParaRPr lang="en-US" sz="2600" u="sng" dirty="0" smtClean="0"/>
          </a:p>
          <a:p>
            <a:pPr algn="just">
              <a:lnSpc>
                <a:spcPct val="80000"/>
              </a:lnSpc>
            </a:pPr>
            <a:r>
              <a:rPr lang="en-US" sz="2600" b="1" dirty="0" smtClean="0"/>
              <a:t>(i</a:t>
            </a:r>
            <a:r>
              <a:rPr lang="el-GR" sz="2600" b="1" dirty="0" smtClean="0"/>
              <a:t>)</a:t>
            </a:r>
            <a:r>
              <a:rPr lang="el-GR" sz="2600" dirty="0" smtClean="0"/>
              <a:t>Τα </a:t>
            </a:r>
            <a:r>
              <a:rPr lang="el-GR" sz="2600" dirty="0"/>
              <a:t>εξεταζόμενα επενδυτικά πρόγραμμα έχουν περίπου τον ίδιο κίνδυνο με τα ήδη υπάρχοντα προγράμματα της εταιρείας - </a:t>
            </a:r>
            <a:r>
              <a:rPr lang="el-GR" sz="2600" u="sng" dirty="0"/>
              <a:t>Σταθερός επιχειρηματικός </a:t>
            </a:r>
            <a:r>
              <a:rPr lang="el-GR" sz="2600" u="sng" dirty="0" smtClean="0"/>
              <a:t>κίνδυνος</a:t>
            </a:r>
            <a:r>
              <a:rPr lang="en-US" sz="2600" u="sng" dirty="0" smtClean="0"/>
              <a:t>.</a:t>
            </a:r>
          </a:p>
          <a:p>
            <a:pPr algn="just">
              <a:lnSpc>
                <a:spcPct val="80000"/>
              </a:lnSpc>
            </a:pPr>
            <a:r>
              <a:rPr lang="en-US" sz="2600" b="1" dirty="0" smtClean="0"/>
              <a:t>(ii)</a:t>
            </a:r>
            <a:r>
              <a:rPr lang="en-US" sz="2600" dirty="0" smtClean="0"/>
              <a:t> </a:t>
            </a:r>
            <a:r>
              <a:rPr lang="el-GR" sz="2600" dirty="0" smtClean="0"/>
              <a:t>Η </a:t>
            </a:r>
            <a:r>
              <a:rPr lang="el-GR" sz="2600" dirty="0"/>
              <a:t>κεφαλαιακή διάρθρωση της εταιρείας δεν μεταβάλλεται – </a:t>
            </a:r>
            <a:r>
              <a:rPr lang="el-GR" sz="2600" u="sng" dirty="0"/>
              <a:t>Σταθερός χρηματοοικονομικός </a:t>
            </a:r>
            <a:r>
              <a:rPr lang="el-GR" sz="2600" u="sng" dirty="0" smtClean="0"/>
              <a:t>κίνδυνος</a:t>
            </a:r>
            <a:r>
              <a:rPr lang="en-US" sz="2600" u="sng" dirty="0" smtClean="0"/>
              <a:t>.</a:t>
            </a:r>
          </a:p>
          <a:p>
            <a:pPr algn="just">
              <a:lnSpc>
                <a:spcPct val="80000"/>
              </a:lnSpc>
            </a:pPr>
            <a:r>
              <a:rPr lang="en-US" sz="2600" b="1" dirty="0" smtClean="0"/>
              <a:t>(iii) </a:t>
            </a:r>
            <a:r>
              <a:rPr lang="el-GR" sz="2600" dirty="0" smtClean="0"/>
              <a:t>Η </a:t>
            </a:r>
            <a:r>
              <a:rPr lang="el-GR" sz="2600" u="sng" dirty="0"/>
              <a:t>πολιτική μερίσματος</a:t>
            </a:r>
            <a:r>
              <a:rPr lang="el-GR" sz="2600" dirty="0"/>
              <a:t> της εταιρείας παραμένει </a:t>
            </a:r>
            <a:r>
              <a:rPr lang="el-GR" sz="2600" u="sng" dirty="0"/>
              <a:t>σταθερή</a:t>
            </a:r>
            <a:r>
              <a:rPr lang="el-GR" sz="2600" dirty="0"/>
              <a:t>.</a:t>
            </a:r>
          </a:p>
          <a:p>
            <a:pPr algn="just">
              <a:lnSpc>
                <a:spcPct val="80000"/>
              </a:lnSpc>
            </a:pPr>
            <a:r>
              <a:rPr lang="el-GR" sz="2600" dirty="0"/>
              <a:t>Οι υποθέσεις αυτές είναι απαραίτητες διότι διαφορετικά το κόστος κεφαλαίου δεν θα παραμένει σταθερό και επομένως δεν θα είμαστε σε θέση να το υπολογίσουμε.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l-GR" dirty="0" smtClean="0"/>
              <a:t>ΑΣΚΗΣΗ</a:t>
            </a:r>
            <a:endParaRPr lang="el-GR" dirty="0"/>
          </a:p>
        </p:txBody>
      </p:sp>
      <p:sp>
        <p:nvSpPr>
          <p:cNvPr id="3" name="2 - Θέση περιεχομένου"/>
          <p:cNvSpPr>
            <a:spLocks noGrp="1"/>
          </p:cNvSpPr>
          <p:nvPr>
            <p:ph idx="1"/>
          </p:nvPr>
        </p:nvSpPr>
        <p:spPr>
          <a:xfrm>
            <a:off x="0" y="836712"/>
            <a:ext cx="9144000" cy="6021288"/>
          </a:xfrm>
        </p:spPr>
        <p:txBody>
          <a:bodyPr/>
          <a:lstStyle/>
          <a:p>
            <a:r>
              <a:rPr lang="el-GR" sz="2600" dirty="0" smtClean="0"/>
              <a:t>Κέρδη Προ φόρων είναι 100.000€</a:t>
            </a:r>
          </a:p>
          <a:p>
            <a:r>
              <a:rPr lang="el-GR" sz="2600" dirty="0" smtClean="0"/>
              <a:t>Φορολογικός συντελεστής φ=20%</a:t>
            </a:r>
          </a:p>
          <a:p>
            <a:r>
              <a:rPr lang="el-GR" sz="2600" dirty="0" smtClean="0"/>
              <a:t>Να βρεθούν:</a:t>
            </a:r>
          </a:p>
          <a:p>
            <a:r>
              <a:rPr lang="el-GR" sz="2600" dirty="0" smtClean="0"/>
              <a:t>1) Ο φόρος</a:t>
            </a:r>
          </a:p>
          <a:p>
            <a:r>
              <a:rPr lang="el-GR" sz="2600" dirty="0" smtClean="0"/>
              <a:t>2) Τα κέρδη μετά φόρων</a:t>
            </a:r>
          </a:p>
          <a:p>
            <a:r>
              <a:rPr lang="el-GR" sz="2600" dirty="0" smtClean="0"/>
              <a:t>3) Τα τακτικά αποθεματικά αν το ποσοστό κράτησης είναι 	15%</a:t>
            </a:r>
          </a:p>
          <a:p>
            <a:r>
              <a:rPr lang="el-GR" sz="2600" dirty="0" smtClean="0"/>
              <a:t>4) Τα έκτακτα αποθεματικά αν το ποσοστό κράτησης είναι 	5%</a:t>
            </a:r>
          </a:p>
          <a:p>
            <a:r>
              <a:rPr lang="el-GR" sz="2600" dirty="0" smtClean="0"/>
              <a:t>5) Μερίσματα αν το ποσοστό κράτησης είναι 60% </a:t>
            </a:r>
          </a:p>
          <a:p>
            <a:r>
              <a:rPr lang="el-GR" sz="2600" dirty="0" smtClean="0"/>
              <a:t>6) Τα κέρδη εις Νέον</a:t>
            </a:r>
          </a:p>
          <a:p>
            <a:r>
              <a:rPr lang="el-GR" sz="2600" dirty="0" smtClean="0"/>
              <a:t>7) Αν οι μετοχές που κυκλοφορούν είναι 480.000 να βρεθεί το μέρισμα ανά μετοχή.</a:t>
            </a:r>
            <a:endParaRPr lang="el-GR" sz="2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l-GR" dirty="0" smtClean="0"/>
              <a:t>ΛΥΣΗ</a:t>
            </a:r>
            <a:endParaRPr lang="el-GR" dirty="0"/>
          </a:p>
        </p:txBody>
      </p:sp>
      <p:sp>
        <p:nvSpPr>
          <p:cNvPr id="3" name="2 - Θέση περιεχομένου"/>
          <p:cNvSpPr>
            <a:spLocks noGrp="1"/>
          </p:cNvSpPr>
          <p:nvPr>
            <p:ph idx="1"/>
          </p:nvPr>
        </p:nvSpPr>
        <p:spPr>
          <a:xfrm>
            <a:off x="0" y="764704"/>
            <a:ext cx="9144000" cy="6093296"/>
          </a:xfrm>
        </p:spPr>
        <p:txBody>
          <a:bodyPr/>
          <a:lstStyle/>
          <a:p>
            <a:r>
              <a:rPr lang="el-GR" sz="2400" dirty="0" smtClean="0"/>
              <a:t>1) 100.000*20% = 20.000 φόρος</a:t>
            </a:r>
          </a:p>
          <a:p>
            <a:r>
              <a:rPr lang="el-GR" sz="2400" dirty="0" smtClean="0"/>
              <a:t>2) 100.000 – 20.000 = 80.000 κέρδη μετά από φόρους </a:t>
            </a:r>
          </a:p>
          <a:p>
            <a:r>
              <a:rPr lang="el-GR" sz="2400" dirty="0" smtClean="0"/>
              <a:t>3) 80.000 * 15% = 12.000 Τακτικό αποθεματικό</a:t>
            </a:r>
          </a:p>
          <a:p>
            <a:r>
              <a:rPr lang="el-GR" sz="2400" dirty="0" smtClean="0"/>
              <a:t>4) 80.000 * 5% = 4.000 Έκτακτο αποθεματικό</a:t>
            </a:r>
          </a:p>
          <a:p>
            <a:r>
              <a:rPr lang="el-GR" sz="2400" dirty="0" smtClean="0"/>
              <a:t>5) 80.000 * 60% = 48.000 Μερίσματα</a:t>
            </a:r>
          </a:p>
          <a:p>
            <a:r>
              <a:rPr lang="el-GR" sz="2400" dirty="0" smtClean="0"/>
              <a:t>6) Κέρδη εις Νέον = Κέρδη Μετά από Φόρους – Τακτικό Αποθεματικό – Έκτακτο αποθεματικό – Μερίσματα =&gt; Κέρδη εις Νέον = 80.000 – 12.000 – 4.000 – 48.000 = 16.000 ανεβαίνουν στα Ίδια κεφάλαια.</a:t>
            </a:r>
          </a:p>
          <a:p>
            <a:r>
              <a:rPr lang="el-GR" sz="2400" dirty="0" smtClean="0"/>
              <a:t>Παρακρατηθέντα Κέρδη = Τακτικό αποθεματικό + έκτακτο αποθεματικό + κέρδη εις νέον = 12000+4000+16000 = 32000</a:t>
            </a:r>
          </a:p>
          <a:p>
            <a:r>
              <a:rPr lang="el-GR" sz="2400" dirty="0" smtClean="0"/>
              <a:t>7) Μ/Μ = ΜΕΡΙΣΜΑΤΑ / ΑΡΙΘΜΟ ΜΕΤΟΧΩΝ =&gt;</a:t>
            </a:r>
          </a:p>
          <a:p>
            <a:r>
              <a:rPr lang="el-GR" sz="2400" dirty="0" smtClean="0"/>
              <a:t>Μ/Μ = 48000/480000 = 0,10 ΤΟΥ ΕΥΡΩ ΑΝΑ ΜΕΤΟΧΗ</a:t>
            </a:r>
          </a:p>
          <a:p>
            <a:endParaRPr lang="el-GR"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274638"/>
            <a:ext cx="8229600" cy="706090"/>
          </a:xfrm>
        </p:spPr>
        <p:txBody>
          <a:bodyPr/>
          <a:lstStyle/>
          <a:p>
            <a:r>
              <a:rPr lang="el-GR" b="1" dirty="0"/>
              <a:t>Στάδια υπολογισμού</a:t>
            </a:r>
          </a:p>
        </p:txBody>
      </p:sp>
      <p:sp>
        <p:nvSpPr>
          <p:cNvPr id="293891" name="Rectangle 3"/>
          <p:cNvSpPr>
            <a:spLocks noGrp="1" noChangeArrowheads="1"/>
          </p:cNvSpPr>
          <p:nvPr>
            <p:ph type="body" idx="1"/>
          </p:nvPr>
        </p:nvSpPr>
        <p:spPr>
          <a:xfrm>
            <a:off x="251520" y="1124744"/>
            <a:ext cx="8640960" cy="5328592"/>
          </a:xfrm>
        </p:spPr>
        <p:txBody>
          <a:bodyPr/>
          <a:lstStyle/>
          <a:p>
            <a:pPr>
              <a:lnSpc>
                <a:spcPct val="90000"/>
              </a:lnSpc>
            </a:pPr>
            <a:r>
              <a:rPr lang="el-GR" u="sng" dirty="0"/>
              <a:t>Τρία βασικά στάδια:</a:t>
            </a:r>
          </a:p>
          <a:p>
            <a:pPr marL="971550" lvl="1" indent="-514350">
              <a:lnSpc>
                <a:spcPct val="90000"/>
              </a:lnSpc>
              <a:buAutoNum type="alphaLcParenR"/>
            </a:pPr>
            <a:r>
              <a:rPr lang="el-GR" dirty="0" smtClean="0"/>
              <a:t>Αποφασίζουμε </a:t>
            </a:r>
            <a:r>
              <a:rPr lang="el-GR" dirty="0"/>
              <a:t>ποιες θα είναι οι πηγές χρηματοδότησης και τα αντίστοιχα </a:t>
            </a:r>
            <a:r>
              <a:rPr lang="el-GR" dirty="0" smtClean="0"/>
              <a:t>ποσοστά</a:t>
            </a:r>
            <a:r>
              <a:rPr lang="en-US" dirty="0" smtClean="0"/>
              <a:t>.</a:t>
            </a:r>
          </a:p>
          <a:p>
            <a:pPr marL="971550" lvl="1" indent="-514350">
              <a:lnSpc>
                <a:spcPct val="90000"/>
              </a:lnSpc>
              <a:buNone/>
            </a:pPr>
            <a:r>
              <a:rPr lang="el-GR" dirty="0" smtClean="0"/>
              <a:t> </a:t>
            </a:r>
            <a:endParaRPr lang="el-GR" dirty="0"/>
          </a:p>
          <a:p>
            <a:pPr lvl="1">
              <a:lnSpc>
                <a:spcPct val="90000"/>
              </a:lnSpc>
              <a:buNone/>
            </a:pPr>
            <a:r>
              <a:rPr lang="en-US" b="1" dirty="0" smtClean="0"/>
              <a:t>b)</a:t>
            </a:r>
            <a:r>
              <a:rPr lang="en-US" dirty="0" smtClean="0"/>
              <a:t> </a:t>
            </a:r>
            <a:r>
              <a:rPr lang="el-GR" dirty="0" smtClean="0"/>
              <a:t>Υπολογίζουμε </a:t>
            </a:r>
            <a:r>
              <a:rPr lang="el-GR" dirty="0"/>
              <a:t>το κόστος της κάθε πηγής </a:t>
            </a:r>
            <a:r>
              <a:rPr lang="el-GR" dirty="0" smtClean="0"/>
              <a:t>χρηματοδότησης</a:t>
            </a:r>
            <a:r>
              <a:rPr lang="en-US" dirty="0" smtClean="0"/>
              <a:t>.</a:t>
            </a:r>
          </a:p>
          <a:p>
            <a:pPr lvl="1">
              <a:lnSpc>
                <a:spcPct val="90000"/>
              </a:lnSpc>
              <a:buNone/>
            </a:pPr>
            <a:endParaRPr lang="el-GR" dirty="0"/>
          </a:p>
          <a:p>
            <a:pPr lvl="1">
              <a:lnSpc>
                <a:spcPct val="90000"/>
              </a:lnSpc>
              <a:buNone/>
            </a:pPr>
            <a:r>
              <a:rPr lang="en-US" b="1" dirty="0" smtClean="0"/>
              <a:t>c)</a:t>
            </a:r>
            <a:r>
              <a:rPr lang="en-US" dirty="0" smtClean="0"/>
              <a:t> </a:t>
            </a:r>
            <a:r>
              <a:rPr lang="el-GR" dirty="0" smtClean="0"/>
              <a:t>Χρησιμοποιώντας </a:t>
            </a:r>
            <a:r>
              <a:rPr lang="el-GR" dirty="0"/>
              <a:t>τα παραπάνω, υπολογίζουμε το συνολικό κόστος </a:t>
            </a:r>
            <a:r>
              <a:rPr lang="el-GR" dirty="0" smtClean="0"/>
              <a:t>του δανειακού κεφαλαίου της επιχείρησης</a:t>
            </a:r>
            <a:r>
              <a:rPr lang="en-US" dirty="0" smtClean="0"/>
              <a:t>.</a:t>
            </a:r>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274638"/>
            <a:ext cx="9144000" cy="634082"/>
          </a:xfrm>
        </p:spPr>
        <p:txBody>
          <a:bodyPr/>
          <a:lstStyle/>
          <a:p>
            <a:r>
              <a:rPr lang="el-GR" sz="3600" b="1" dirty="0"/>
              <a:t>Πηγές </a:t>
            </a:r>
            <a:r>
              <a:rPr lang="el-GR" sz="3600" b="1" dirty="0" smtClean="0"/>
              <a:t>Χρηματοδότησης </a:t>
            </a:r>
            <a:r>
              <a:rPr lang="el-GR" sz="3600" b="1" dirty="0"/>
              <a:t>(κεφαλαίου)</a:t>
            </a:r>
          </a:p>
        </p:txBody>
      </p:sp>
      <p:sp>
        <p:nvSpPr>
          <p:cNvPr id="294915" name="Rectangle 3"/>
          <p:cNvSpPr>
            <a:spLocks noGrp="1" noChangeArrowheads="1"/>
          </p:cNvSpPr>
          <p:nvPr>
            <p:ph type="body" idx="1"/>
          </p:nvPr>
        </p:nvSpPr>
        <p:spPr>
          <a:xfrm>
            <a:off x="0" y="1052736"/>
            <a:ext cx="9144000" cy="5616624"/>
          </a:xfrm>
        </p:spPr>
        <p:txBody>
          <a:bodyPr/>
          <a:lstStyle/>
          <a:p>
            <a:pPr>
              <a:lnSpc>
                <a:spcPct val="80000"/>
              </a:lnSpc>
            </a:pPr>
            <a:r>
              <a:rPr lang="el-GR" sz="2800" dirty="0"/>
              <a:t>Οι πιο συνηθισμένες είναι:</a:t>
            </a:r>
          </a:p>
          <a:p>
            <a:pPr lvl="1">
              <a:lnSpc>
                <a:spcPct val="80000"/>
              </a:lnSpc>
              <a:buNone/>
            </a:pPr>
            <a:r>
              <a:rPr lang="en-US" b="1" dirty="0" smtClean="0">
                <a:solidFill>
                  <a:srgbClr val="FF0000"/>
                </a:solidFill>
              </a:rPr>
              <a:t>A) </a:t>
            </a:r>
            <a:r>
              <a:rPr lang="el-GR" b="1" dirty="0" smtClean="0">
                <a:solidFill>
                  <a:srgbClr val="FF0000"/>
                </a:solidFill>
              </a:rPr>
              <a:t>Δανειακά </a:t>
            </a:r>
            <a:r>
              <a:rPr lang="el-GR" b="1" dirty="0">
                <a:solidFill>
                  <a:srgbClr val="FF0000"/>
                </a:solidFill>
              </a:rPr>
              <a:t>κεφάλαια</a:t>
            </a:r>
          </a:p>
          <a:p>
            <a:pPr lvl="2">
              <a:lnSpc>
                <a:spcPct val="80000"/>
              </a:lnSpc>
            </a:pPr>
            <a:r>
              <a:rPr lang="el-GR" sz="2800" dirty="0"/>
              <a:t>Έκδοση ομολογιών</a:t>
            </a:r>
          </a:p>
          <a:p>
            <a:pPr lvl="2">
              <a:lnSpc>
                <a:spcPct val="80000"/>
              </a:lnSpc>
            </a:pPr>
            <a:r>
              <a:rPr lang="el-GR" sz="2800" dirty="0"/>
              <a:t>Τραπεζικός δανεισμός</a:t>
            </a:r>
          </a:p>
          <a:p>
            <a:pPr lvl="1">
              <a:lnSpc>
                <a:spcPct val="80000"/>
              </a:lnSpc>
              <a:buNone/>
            </a:pPr>
            <a:r>
              <a:rPr lang="en-US" b="1" dirty="0" smtClean="0">
                <a:solidFill>
                  <a:srgbClr val="006600"/>
                </a:solidFill>
              </a:rPr>
              <a:t>B) </a:t>
            </a:r>
            <a:r>
              <a:rPr lang="el-GR" b="1" dirty="0" smtClean="0">
                <a:solidFill>
                  <a:srgbClr val="006600"/>
                </a:solidFill>
              </a:rPr>
              <a:t>Προνομιούχες </a:t>
            </a:r>
            <a:r>
              <a:rPr lang="el-GR" b="1" dirty="0">
                <a:solidFill>
                  <a:srgbClr val="006600"/>
                </a:solidFill>
              </a:rPr>
              <a:t>μετοχές</a:t>
            </a:r>
          </a:p>
          <a:p>
            <a:pPr lvl="1">
              <a:lnSpc>
                <a:spcPct val="80000"/>
              </a:lnSpc>
              <a:buNone/>
            </a:pPr>
            <a:r>
              <a:rPr lang="el-GR" b="1" dirty="0" smtClean="0">
                <a:solidFill>
                  <a:srgbClr val="0070C0"/>
                </a:solidFill>
              </a:rPr>
              <a:t>Γ) Ίδια </a:t>
            </a:r>
            <a:r>
              <a:rPr lang="el-GR" b="1" dirty="0">
                <a:solidFill>
                  <a:srgbClr val="0070C0"/>
                </a:solidFill>
              </a:rPr>
              <a:t>Κ</a:t>
            </a:r>
            <a:r>
              <a:rPr lang="el-GR" b="1" dirty="0" smtClean="0">
                <a:solidFill>
                  <a:srgbClr val="0070C0"/>
                </a:solidFill>
              </a:rPr>
              <a:t>εφάλαια</a:t>
            </a:r>
            <a:endParaRPr lang="el-GR" b="1" dirty="0">
              <a:solidFill>
                <a:srgbClr val="0070C0"/>
              </a:solidFill>
            </a:endParaRPr>
          </a:p>
          <a:p>
            <a:pPr lvl="2" algn="just">
              <a:lnSpc>
                <a:spcPct val="80000"/>
              </a:lnSpc>
            </a:pPr>
            <a:r>
              <a:rPr lang="el-GR" sz="2800" dirty="0"/>
              <a:t>Παρακρατηθέντα </a:t>
            </a:r>
            <a:r>
              <a:rPr lang="el-GR" sz="2800" dirty="0" smtClean="0"/>
              <a:t>κέρδη (τακτικά αποθεματικά, έκτακτα αποθεματικά και κέρδη εις νέον)</a:t>
            </a:r>
            <a:endParaRPr lang="el-GR" sz="2800" dirty="0"/>
          </a:p>
          <a:p>
            <a:pPr lvl="2" algn="just">
              <a:lnSpc>
                <a:spcPct val="80000"/>
              </a:lnSpc>
            </a:pPr>
            <a:r>
              <a:rPr lang="el-GR" sz="2800" dirty="0"/>
              <a:t>Έκδοση νέων </a:t>
            </a:r>
            <a:r>
              <a:rPr lang="el-GR" sz="2800" dirty="0" smtClean="0"/>
              <a:t>μετοχών (αύξηση μετοχικού κεφαλαίου).</a:t>
            </a:r>
            <a:endParaRPr lang="el-GR" sz="2800" dirty="0"/>
          </a:p>
          <a:p>
            <a:pPr algn="just">
              <a:lnSpc>
                <a:spcPct val="80000"/>
              </a:lnSpc>
            </a:pPr>
            <a:r>
              <a:rPr lang="el-GR" sz="2800" dirty="0"/>
              <a:t>Το κόστος για την επιχείρηση είναι η απόδοση που αναμένει να έχει ο πάροχος του </a:t>
            </a:r>
            <a:r>
              <a:rPr lang="el-GR" sz="2800" dirty="0" smtClean="0"/>
              <a:t>κεφαλαίου.</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3412"/>
          </a:xfrm>
        </p:spPr>
        <p:txBody>
          <a:bodyPr/>
          <a:lstStyle/>
          <a:p>
            <a:pPr eaLnBrk="1" hangingPunct="1"/>
            <a:r>
              <a:rPr lang="el-GR" altLang="el-GR" sz="3600" b="1" dirty="0" smtClean="0"/>
              <a:t>ΛΟΓΟΙ ΔΙΑΚΡΑΤΗΣΗΣ ΤΟΥ ΧΡΗΜΑΤΟΣ</a:t>
            </a:r>
          </a:p>
        </p:txBody>
      </p:sp>
      <p:sp>
        <p:nvSpPr>
          <p:cNvPr id="8195" name="Rectangle 3"/>
          <p:cNvSpPr>
            <a:spLocks noGrp="1" noChangeArrowheads="1"/>
          </p:cNvSpPr>
          <p:nvPr>
            <p:ph type="body" idx="1"/>
          </p:nvPr>
        </p:nvSpPr>
        <p:spPr>
          <a:xfrm>
            <a:off x="179388" y="1700213"/>
            <a:ext cx="8785225" cy="4968875"/>
          </a:xfrm>
        </p:spPr>
        <p:txBody>
          <a:bodyPr/>
          <a:lstStyle/>
          <a:p>
            <a:pPr marL="609600" indent="-609600" eaLnBrk="1" hangingPunct="1">
              <a:buFontTx/>
              <a:buAutoNum type="arabicPeriod"/>
            </a:pPr>
            <a:r>
              <a:rPr lang="el-GR" altLang="el-GR" dirty="0" smtClean="0"/>
              <a:t>Το κίνητρο των συναλλαγών</a:t>
            </a:r>
          </a:p>
          <a:p>
            <a:pPr marL="609600" indent="-609600" eaLnBrk="1" hangingPunct="1">
              <a:buFontTx/>
              <a:buAutoNum type="arabicPeriod"/>
            </a:pPr>
            <a:r>
              <a:rPr lang="el-GR" altLang="el-GR" dirty="0" smtClean="0"/>
              <a:t>Το κίνητρο της πρόνοιας </a:t>
            </a:r>
          </a:p>
          <a:p>
            <a:pPr marL="609600" indent="-609600" eaLnBrk="1" hangingPunct="1">
              <a:buFontTx/>
              <a:buAutoNum type="arabicPeriod"/>
            </a:pPr>
            <a:r>
              <a:rPr lang="el-GR" altLang="el-GR" dirty="0" smtClean="0"/>
              <a:t>Το κερδοσκοπικό κίνητρο</a:t>
            </a:r>
          </a:p>
          <a:p>
            <a:pPr marL="609600" indent="-609600" eaLnBrk="1" hangingPunct="1">
              <a:buFontTx/>
              <a:buAutoNum type="arabicPeriod"/>
            </a:pPr>
            <a:r>
              <a:rPr lang="el-GR" altLang="el-GR" dirty="0" smtClean="0"/>
              <a:t>Η υποχρέωση διατήρησης θετικών υπολοίπων στους τραπεζικούς λογαριασμούς καταθέσεων όψεως.</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l-GR" b="1" dirty="0"/>
              <a:t>Κόστος </a:t>
            </a:r>
            <a:r>
              <a:rPr lang="el-GR" b="1" dirty="0" smtClean="0"/>
              <a:t>Δανεισμού</a:t>
            </a:r>
            <a:endParaRPr lang="el-GR" b="1" dirty="0"/>
          </a:p>
        </p:txBody>
      </p:sp>
      <p:sp>
        <p:nvSpPr>
          <p:cNvPr id="295939" name="Rectangle 3"/>
          <p:cNvSpPr>
            <a:spLocks noGrp="1" noChangeArrowheads="1"/>
          </p:cNvSpPr>
          <p:nvPr>
            <p:ph type="body" idx="1"/>
          </p:nvPr>
        </p:nvSpPr>
        <p:spPr>
          <a:xfrm>
            <a:off x="251520" y="1340768"/>
            <a:ext cx="8568952" cy="5184576"/>
          </a:xfrm>
        </p:spPr>
        <p:txBody>
          <a:bodyPr/>
          <a:lstStyle/>
          <a:p>
            <a:pPr algn="just"/>
            <a:r>
              <a:rPr lang="el-GR" dirty="0"/>
              <a:t>Υποθέτουμε ότι ο χρονικός ορίζοντας του δανείου συμπίπτει με αυτόν της </a:t>
            </a:r>
            <a:r>
              <a:rPr lang="el-GR" dirty="0" smtClean="0"/>
              <a:t>επένδυσης.</a:t>
            </a:r>
            <a:endParaRPr lang="el-GR" dirty="0"/>
          </a:p>
          <a:p>
            <a:pPr algn="just"/>
            <a:r>
              <a:rPr lang="el-GR" dirty="0"/>
              <a:t>Άρα αναφερόμαστε σε </a:t>
            </a:r>
            <a:r>
              <a:rPr lang="el-GR" u="sng" dirty="0"/>
              <a:t>μακροχρόνιο</a:t>
            </a:r>
            <a:r>
              <a:rPr lang="el-GR" dirty="0"/>
              <a:t> </a:t>
            </a:r>
            <a:r>
              <a:rPr lang="el-GR" dirty="0" smtClean="0"/>
              <a:t>δανεισμό.</a:t>
            </a:r>
            <a:endParaRPr lang="el-GR" dirty="0"/>
          </a:p>
          <a:p>
            <a:r>
              <a:rPr lang="el-GR" dirty="0"/>
              <a:t>Δύο κύριες μορφές δανεισμού</a:t>
            </a:r>
          </a:p>
          <a:p>
            <a:pPr lvl="1">
              <a:buNone/>
            </a:pPr>
            <a:r>
              <a:rPr lang="el-GR" dirty="0" smtClean="0"/>
              <a:t>1) Έκδοση </a:t>
            </a:r>
            <a:r>
              <a:rPr lang="el-GR" dirty="0"/>
              <a:t>ομολογιών</a:t>
            </a:r>
          </a:p>
          <a:p>
            <a:pPr lvl="1">
              <a:buNone/>
            </a:pPr>
            <a:r>
              <a:rPr lang="el-GR" dirty="0" smtClean="0"/>
              <a:t>2) Τραπεζικός </a:t>
            </a:r>
            <a:r>
              <a:rPr lang="el-GR" dirty="0"/>
              <a:t>δανεισμός</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274638"/>
            <a:ext cx="9144000" cy="634082"/>
          </a:xfrm>
        </p:spPr>
        <p:txBody>
          <a:bodyPr/>
          <a:lstStyle/>
          <a:p>
            <a:r>
              <a:rPr lang="el-GR" b="1" dirty="0"/>
              <a:t>Κόστος ομολογιακού δανείου (1)</a:t>
            </a:r>
          </a:p>
        </p:txBody>
      </p:sp>
      <p:sp>
        <p:nvSpPr>
          <p:cNvPr id="296963" name="Rectangle 3"/>
          <p:cNvSpPr>
            <a:spLocks noGrp="1" noChangeArrowheads="1"/>
          </p:cNvSpPr>
          <p:nvPr>
            <p:ph type="body" idx="1"/>
          </p:nvPr>
        </p:nvSpPr>
        <p:spPr>
          <a:xfrm>
            <a:off x="251520" y="1268760"/>
            <a:ext cx="8640960" cy="4751040"/>
          </a:xfrm>
        </p:spPr>
        <p:txBody>
          <a:bodyPr/>
          <a:lstStyle/>
          <a:p>
            <a:pPr algn="just"/>
            <a:r>
              <a:rPr lang="el-GR" sz="2800" dirty="0" smtClean="0"/>
              <a:t>Είναι το προεξοφλητικό επιτόκιο το όποιο εξισώνει τη πραγματική ταμειακή εισροή στην εταιρεία από το δάνειο, με την παρούσα αξία των εκροών που καταβάλλει η εταιρεία για τοκομερίδια, προσαρμοσμένο αναλόγως του συντελεστή φορολογίας της εταιρείας.  </a:t>
            </a:r>
          </a:p>
          <a:p>
            <a:pPr algn="just"/>
            <a:r>
              <a:rPr lang="el-GR" sz="2800" dirty="0" smtClean="0"/>
              <a:t>Άρα, το κόστος του ομολογιακού δανείου βρίσκεται σε δύο στάδια. </a:t>
            </a:r>
            <a:endParaRPr lang="el-GR"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274638"/>
            <a:ext cx="9144000" cy="706090"/>
          </a:xfrm>
        </p:spPr>
        <p:txBody>
          <a:bodyPr/>
          <a:lstStyle/>
          <a:p>
            <a:r>
              <a:rPr lang="el-GR" b="1" dirty="0"/>
              <a:t>Κόστος ομολογιακού δανείου (2)</a:t>
            </a:r>
          </a:p>
        </p:txBody>
      </p:sp>
      <p:sp>
        <p:nvSpPr>
          <p:cNvPr id="297987" name="Rectangle 3"/>
          <p:cNvSpPr>
            <a:spLocks noGrp="1" noChangeArrowheads="1"/>
          </p:cNvSpPr>
          <p:nvPr>
            <p:ph type="body" sz="half" idx="1"/>
          </p:nvPr>
        </p:nvSpPr>
        <p:spPr>
          <a:xfrm>
            <a:off x="0" y="1268760"/>
            <a:ext cx="9144000" cy="5589240"/>
          </a:xfrm>
        </p:spPr>
        <p:txBody>
          <a:bodyPr/>
          <a:lstStyle/>
          <a:p>
            <a:pPr algn="just"/>
            <a:r>
              <a:rPr lang="el-GR" sz="2800" b="1" dirty="0"/>
              <a:t>Πρώτο στάδιο: </a:t>
            </a:r>
            <a:r>
              <a:rPr lang="el-GR" sz="2800" b="1" u="sng" dirty="0"/>
              <a:t>προ φόρων</a:t>
            </a:r>
            <a:r>
              <a:rPr lang="el-GR" sz="2800" b="1" dirty="0"/>
              <a:t> </a:t>
            </a:r>
            <a:r>
              <a:rPr lang="el-GR" sz="2800" dirty="0"/>
              <a:t>κόστος ομολογιακού δανείου (λαμβάνοντας υπόψη τα κόστη έκδοσης και διάθεσης</a:t>
            </a:r>
            <a:r>
              <a:rPr lang="el-GR" sz="2800" dirty="0" smtClean="0"/>
              <a:t>).</a:t>
            </a:r>
            <a:endParaRPr lang="el-GR" sz="2800" dirty="0"/>
          </a:p>
          <a:p>
            <a:r>
              <a:rPr lang="el-GR" sz="2800" dirty="0"/>
              <a:t>Τύπος υπολογισμού:</a:t>
            </a:r>
          </a:p>
          <a:p>
            <a:endParaRPr lang="el-GR" sz="2600" dirty="0"/>
          </a:p>
        </p:txBody>
      </p:sp>
      <p:graphicFrame>
        <p:nvGraphicFramePr>
          <p:cNvPr id="297988" name="Object 4"/>
          <p:cNvGraphicFramePr>
            <a:graphicFrameLocks noGrp="1" noChangeAspect="1"/>
          </p:cNvGraphicFramePr>
          <p:nvPr>
            <p:ph sz="half" idx="2"/>
          </p:nvPr>
        </p:nvGraphicFramePr>
        <p:xfrm>
          <a:off x="2123728" y="3284984"/>
          <a:ext cx="4505672" cy="1221929"/>
        </p:xfrm>
        <a:graphic>
          <a:graphicData uri="http://schemas.openxmlformats.org/presentationml/2006/ole">
            <p:oleObj spid="_x0000_s1088514" name="Equation" r:id="rId3" imgW="1866900" imgH="482600" progId="">
              <p:embed/>
            </p:oleObj>
          </a:graphicData>
        </a:graphic>
      </p:graphicFrame>
      <p:sp>
        <p:nvSpPr>
          <p:cNvPr id="297990" name="Rectangle 6"/>
          <p:cNvSpPr>
            <a:spLocks noChangeArrowheads="1"/>
          </p:cNvSpPr>
          <p:nvPr/>
        </p:nvSpPr>
        <p:spPr bwMode="auto">
          <a:xfrm>
            <a:off x="179512" y="4451558"/>
            <a:ext cx="8659688" cy="2123658"/>
          </a:xfrm>
          <a:prstGeom prst="rect">
            <a:avLst/>
          </a:prstGeom>
          <a:noFill/>
          <a:ln w="9525">
            <a:noFill/>
            <a:miter lim="800000"/>
            <a:headEnd/>
            <a:tailEnd/>
          </a:ln>
          <a:effectLst/>
        </p:spPr>
        <p:txBody>
          <a:bodyPr wrap="square" anchor="ctr">
            <a:spAutoFit/>
          </a:bodyPr>
          <a:lstStyle/>
          <a:p>
            <a:pPr algn="just"/>
            <a:r>
              <a:rPr lang="en-US" sz="2200" b="1" dirty="0">
                <a:solidFill>
                  <a:srgbClr val="C00000"/>
                </a:solidFill>
                <a:cs typeface="Times New Roman" pitchFamily="18" charset="0"/>
              </a:rPr>
              <a:t>NP</a:t>
            </a:r>
            <a:r>
              <a:rPr lang="el-GR" sz="2200" b="1" dirty="0">
                <a:solidFill>
                  <a:srgbClr val="C00000"/>
                </a:solidFill>
                <a:cs typeface="Times New Roman" pitchFamily="18" charset="0"/>
              </a:rPr>
              <a:t> </a:t>
            </a:r>
            <a:r>
              <a:rPr lang="el-GR" sz="2200" b="1" dirty="0">
                <a:solidFill>
                  <a:srgbClr val="002060"/>
                </a:solidFill>
                <a:cs typeface="Times New Roman" pitchFamily="18" charset="0"/>
              </a:rPr>
              <a:t>= η πραγματική ταμειακή εισροή στην εταιρεία από το ομολογιακό δάνειο</a:t>
            </a:r>
            <a:endParaRPr lang="el-GR" sz="2200" b="1" dirty="0">
              <a:solidFill>
                <a:srgbClr val="002060"/>
              </a:solidFill>
            </a:endParaRPr>
          </a:p>
          <a:p>
            <a:pPr algn="just"/>
            <a:r>
              <a:rPr lang="en-US" sz="2200" b="1" dirty="0">
                <a:solidFill>
                  <a:srgbClr val="7030A0"/>
                </a:solidFill>
                <a:cs typeface="Times New Roman" pitchFamily="18" charset="0"/>
              </a:rPr>
              <a:t>I</a:t>
            </a:r>
            <a:r>
              <a:rPr lang="en-US" sz="2200" b="1" baseline="-30000" dirty="0">
                <a:solidFill>
                  <a:srgbClr val="7030A0"/>
                </a:solidFill>
                <a:cs typeface="Times New Roman" pitchFamily="18" charset="0"/>
              </a:rPr>
              <a:t>t</a:t>
            </a:r>
            <a:r>
              <a:rPr lang="el-GR" sz="2200" b="1" dirty="0">
                <a:solidFill>
                  <a:srgbClr val="002060"/>
                </a:solidFill>
                <a:cs typeface="Times New Roman" pitchFamily="18" charset="0"/>
              </a:rPr>
              <a:t> = το ετήσιο τοκομερίδιο</a:t>
            </a:r>
            <a:endParaRPr lang="el-GR" sz="2200" b="1" dirty="0">
              <a:solidFill>
                <a:srgbClr val="002060"/>
              </a:solidFill>
            </a:endParaRPr>
          </a:p>
          <a:p>
            <a:pPr algn="just"/>
            <a:r>
              <a:rPr lang="en-US" sz="2200" b="1" dirty="0">
                <a:cs typeface="Times New Roman" pitchFamily="18" charset="0"/>
              </a:rPr>
              <a:t>n</a:t>
            </a:r>
            <a:r>
              <a:rPr lang="el-GR" sz="2200" b="1" dirty="0">
                <a:solidFill>
                  <a:srgbClr val="002060"/>
                </a:solidFill>
                <a:cs typeface="Times New Roman" pitchFamily="18" charset="0"/>
              </a:rPr>
              <a:t> = ο αριθμός των ετών που διαρκεί η ομολογία</a:t>
            </a:r>
            <a:endParaRPr lang="el-GR" sz="2200" b="1" dirty="0">
              <a:solidFill>
                <a:srgbClr val="002060"/>
              </a:solidFill>
            </a:endParaRPr>
          </a:p>
          <a:p>
            <a:pPr algn="just"/>
            <a:r>
              <a:rPr lang="en-US" sz="2200" b="1" dirty="0">
                <a:solidFill>
                  <a:srgbClr val="FF0000"/>
                </a:solidFill>
                <a:cs typeface="Times New Roman" pitchFamily="18" charset="0"/>
              </a:rPr>
              <a:t>FV</a:t>
            </a:r>
            <a:r>
              <a:rPr lang="el-GR" sz="2200" b="1" dirty="0">
                <a:solidFill>
                  <a:srgbClr val="FF0000"/>
                </a:solidFill>
                <a:cs typeface="Times New Roman" pitchFamily="18" charset="0"/>
              </a:rPr>
              <a:t> </a:t>
            </a:r>
            <a:r>
              <a:rPr lang="el-GR" sz="2200" b="1" dirty="0">
                <a:solidFill>
                  <a:srgbClr val="002060"/>
                </a:solidFill>
                <a:cs typeface="Times New Roman" pitchFamily="18" charset="0"/>
              </a:rPr>
              <a:t>= η ονομαστική αξία της ομολογίας</a:t>
            </a:r>
            <a:endParaRPr lang="el-GR" sz="2200" b="1" dirty="0">
              <a:solidFill>
                <a:srgbClr val="002060"/>
              </a:solidFill>
            </a:endParaRPr>
          </a:p>
          <a:p>
            <a:pPr algn="just"/>
            <a:r>
              <a:rPr lang="en-US" sz="2200" b="1" dirty="0">
                <a:solidFill>
                  <a:srgbClr val="7030A0"/>
                </a:solidFill>
                <a:cs typeface="Times New Roman" pitchFamily="18" charset="0"/>
              </a:rPr>
              <a:t>k</a:t>
            </a:r>
            <a:r>
              <a:rPr lang="en-US" sz="2200" b="1" baseline="-30000" dirty="0">
                <a:solidFill>
                  <a:srgbClr val="7030A0"/>
                </a:solidFill>
                <a:cs typeface="Times New Roman" pitchFamily="18" charset="0"/>
              </a:rPr>
              <a:t>d</a:t>
            </a:r>
            <a:r>
              <a:rPr lang="el-GR" sz="2200" b="1" dirty="0">
                <a:solidFill>
                  <a:srgbClr val="002060"/>
                </a:solidFill>
                <a:cs typeface="Times New Roman" pitchFamily="18" charset="0"/>
              </a:rPr>
              <a:t> = το κόστος του ομολογιακού δανείου</a:t>
            </a:r>
            <a:endParaRPr lang="el-GR" sz="2200" b="1" dirty="0">
              <a:solidFill>
                <a:srgbClr val="00206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0" y="274638"/>
            <a:ext cx="9144000" cy="634082"/>
          </a:xfrm>
        </p:spPr>
        <p:txBody>
          <a:bodyPr/>
          <a:lstStyle/>
          <a:p>
            <a:r>
              <a:rPr lang="el-GR" b="1" dirty="0"/>
              <a:t>Κόστος ομολογιακού δανείου (3)</a:t>
            </a:r>
          </a:p>
        </p:txBody>
      </p:sp>
      <p:sp>
        <p:nvSpPr>
          <p:cNvPr id="300035" name="Rectangle 3"/>
          <p:cNvSpPr>
            <a:spLocks noGrp="1" noChangeArrowheads="1"/>
          </p:cNvSpPr>
          <p:nvPr>
            <p:ph type="body" sz="half" idx="1"/>
          </p:nvPr>
        </p:nvSpPr>
        <p:spPr>
          <a:xfrm>
            <a:off x="107504" y="1196752"/>
            <a:ext cx="8856984" cy="4137248"/>
          </a:xfrm>
        </p:spPr>
        <p:txBody>
          <a:bodyPr/>
          <a:lstStyle/>
          <a:p>
            <a:pPr algn="just">
              <a:lnSpc>
                <a:spcPct val="90000"/>
              </a:lnSpc>
            </a:pPr>
            <a:r>
              <a:rPr lang="el-GR" sz="2800" b="1" dirty="0"/>
              <a:t>Δεύτερο στάδιο: </a:t>
            </a:r>
            <a:r>
              <a:rPr lang="el-GR" sz="2800" b="1" u="sng" dirty="0"/>
              <a:t>μετά από φόρους</a:t>
            </a:r>
            <a:r>
              <a:rPr lang="el-GR" sz="2800" b="1" dirty="0"/>
              <a:t> </a:t>
            </a:r>
            <a:r>
              <a:rPr lang="el-GR" sz="2800" dirty="0"/>
              <a:t>κόστος του ομολογιακού </a:t>
            </a:r>
            <a:r>
              <a:rPr lang="el-GR" sz="2800" dirty="0" smtClean="0"/>
              <a:t>δανείου. </a:t>
            </a:r>
            <a:endParaRPr lang="el-GR" sz="2800" dirty="0"/>
          </a:p>
          <a:p>
            <a:pPr algn="just">
              <a:lnSpc>
                <a:spcPct val="90000"/>
              </a:lnSpc>
            </a:pPr>
            <a:r>
              <a:rPr lang="el-GR" sz="2800" dirty="0"/>
              <a:t>Προσαρμόζουμε το προ φόρων κόστος αναλόγως του συντελεστή </a:t>
            </a:r>
            <a:r>
              <a:rPr lang="el-GR" sz="2800" dirty="0" smtClean="0"/>
              <a:t>φορολόγησης.</a:t>
            </a:r>
            <a:endParaRPr lang="el-GR" sz="2800" dirty="0"/>
          </a:p>
          <a:p>
            <a:pPr algn="just">
              <a:lnSpc>
                <a:spcPct val="90000"/>
              </a:lnSpc>
            </a:pPr>
            <a:r>
              <a:rPr lang="el-GR" sz="2800" dirty="0"/>
              <a:t>Γιατί; Διότι ο τόκος μειώνει το φορολογητέο εισόδημα προσφέροντας φορολογική </a:t>
            </a:r>
            <a:r>
              <a:rPr lang="el-GR" sz="2800" dirty="0" smtClean="0"/>
              <a:t>εξοικονόμηση.</a:t>
            </a:r>
            <a:endParaRPr lang="el-GR" sz="2800" dirty="0"/>
          </a:p>
          <a:p>
            <a:pPr>
              <a:lnSpc>
                <a:spcPct val="90000"/>
              </a:lnSpc>
            </a:pPr>
            <a:r>
              <a:rPr lang="el-GR" sz="2800" dirty="0"/>
              <a:t>Τύπος υπολογισμού:</a:t>
            </a:r>
          </a:p>
        </p:txBody>
      </p:sp>
      <p:graphicFrame>
        <p:nvGraphicFramePr>
          <p:cNvPr id="300036" name="Object 4"/>
          <p:cNvGraphicFramePr>
            <a:graphicFrameLocks noGrp="1" noChangeAspect="1"/>
          </p:cNvGraphicFramePr>
          <p:nvPr>
            <p:ph sz="half" idx="2"/>
          </p:nvPr>
        </p:nvGraphicFramePr>
        <p:xfrm>
          <a:off x="5148064" y="4149080"/>
          <a:ext cx="2624336" cy="927745"/>
        </p:xfrm>
        <a:graphic>
          <a:graphicData uri="http://schemas.openxmlformats.org/presentationml/2006/ole">
            <p:oleObj spid="_x0000_s1089538" name="Equation" r:id="rId3" imgW="965200" imgH="254000" progId="">
              <p:embed/>
            </p:oleObj>
          </a:graphicData>
        </a:graphic>
      </p:graphicFrame>
      <p:sp>
        <p:nvSpPr>
          <p:cNvPr id="300038" name="Rectangle 6"/>
          <p:cNvSpPr>
            <a:spLocks noChangeArrowheads="1"/>
          </p:cNvSpPr>
          <p:nvPr/>
        </p:nvSpPr>
        <p:spPr bwMode="auto">
          <a:xfrm>
            <a:off x="467544" y="5365517"/>
            <a:ext cx="8219256" cy="1200329"/>
          </a:xfrm>
          <a:prstGeom prst="rect">
            <a:avLst/>
          </a:prstGeom>
          <a:noFill/>
          <a:ln w="9525">
            <a:noFill/>
            <a:miter lim="800000"/>
            <a:headEnd/>
            <a:tailEnd/>
          </a:ln>
          <a:effectLst/>
        </p:spPr>
        <p:txBody>
          <a:bodyPr wrap="square" anchor="ctr">
            <a:spAutoFit/>
          </a:bodyPr>
          <a:lstStyle/>
          <a:p>
            <a:pPr algn="just"/>
            <a:r>
              <a:rPr lang="el-GR" sz="2400" b="1" dirty="0">
                <a:solidFill>
                  <a:srgbClr val="7030A0"/>
                </a:solidFill>
              </a:rPr>
              <a:t>k</a:t>
            </a:r>
            <a:r>
              <a:rPr lang="el-GR" sz="2400" b="1" baseline="-25000" dirty="0">
                <a:solidFill>
                  <a:srgbClr val="7030A0"/>
                </a:solidFill>
              </a:rPr>
              <a:t>dt</a:t>
            </a:r>
            <a:r>
              <a:rPr lang="el-GR" sz="2400" b="1" dirty="0">
                <a:solidFill>
                  <a:srgbClr val="7030A0"/>
                </a:solidFill>
              </a:rPr>
              <a:t> </a:t>
            </a:r>
            <a:r>
              <a:rPr lang="el-GR" sz="2400" b="1" dirty="0">
                <a:solidFill>
                  <a:srgbClr val="002060"/>
                </a:solidFill>
              </a:rPr>
              <a:t>= το μετά από φόρους κόστος του ομολογιακού δανείου, </a:t>
            </a:r>
          </a:p>
          <a:p>
            <a:pPr algn="just"/>
            <a:r>
              <a:rPr lang="en-US" sz="2400" b="1" dirty="0">
                <a:solidFill>
                  <a:srgbClr val="006600"/>
                </a:solidFill>
              </a:rPr>
              <a:t>t</a:t>
            </a:r>
            <a:r>
              <a:rPr lang="el-GR" sz="2400" b="1" dirty="0">
                <a:solidFill>
                  <a:srgbClr val="006600"/>
                </a:solidFill>
              </a:rPr>
              <a:t> </a:t>
            </a:r>
            <a:r>
              <a:rPr lang="el-GR" sz="2400" b="1" dirty="0">
                <a:solidFill>
                  <a:srgbClr val="002060"/>
                </a:solidFill>
              </a:rPr>
              <a:t>= ο φορολογικός συντελεστής της εταιρείας.</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0" y="620689"/>
            <a:ext cx="9144000" cy="6237312"/>
          </a:xfrm>
        </p:spPr>
        <p:txBody>
          <a:bodyPr/>
          <a:lstStyle/>
          <a:p>
            <a:pPr marL="0" indent="0" algn="just"/>
            <a:r>
              <a:rPr lang="el-GR" dirty="0">
                <a:latin typeface="Times New Roman" pitchFamily="18" charset="0"/>
              </a:rPr>
              <a:t>Η επιχείρηση </a:t>
            </a:r>
            <a:r>
              <a:rPr lang="el-GR" dirty="0" smtClean="0">
                <a:latin typeface="Times New Roman" pitchFamily="18" charset="0"/>
              </a:rPr>
              <a:t>ΑΒΓ</a:t>
            </a:r>
            <a:r>
              <a:rPr lang="en-US" dirty="0" smtClean="0">
                <a:latin typeface="Times New Roman" pitchFamily="18" charset="0"/>
              </a:rPr>
              <a:t> </a:t>
            </a:r>
            <a:r>
              <a:rPr lang="el-GR" dirty="0" smtClean="0">
                <a:latin typeface="Times New Roman" pitchFamily="18" charset="0"/>
              </a:rPr>
              <a:t>Α.Ε. εξετάζει </a:t>
            </a:r>
            <a:r>
              <a:rPr lang="el-GR" dirty="0">
                <a:latin typeface="Times New Roman" pitchFamily="18" charset="0"/>
              </a:rPr>
              <a:t>την έκδοση ενός ομολογιακού δανείου με διάρκεια ζωής 20 έτη.  </a:t>
            </a:r>
            <a:endParaRPr lang="el-GR" dirty="0" smtClean="0">
              <a:latin typeface="Times New Roman" pitchFamily="18" charset="0"/>
            </a:endParaRPr>
          </a:p>
          <a:p>
            <a:pPr marL="0" indent="0" algn="just"/>
            <a:r>
              <a:rPr lang="el-GR" dirty="0" smtClean="0">
                <a:latin typeface="Times New Roman" pitchFamily="18" charset="0"/>
              </a:rPr>
              <a:t>Η </a:t>
            </a:r>
            <a:r>
              <a:rPr lang="el-GR" dirty="0">
                <a:latin typeface="Times New Roman" pitchFamily="18" charset="0"/>
              </a:rPr>
              <a:t>ονομαστική αξία της κάθε ομολογίας θα είναι 1.000 ευρώ και το εκδοτικό της επιτόκιο 11%.  </a:t>
            </a:r>
            <a:endParaRPr lang="el-GR" dirty="0" smtClean="0">
              <a:latin typeface="Times New Roman" pitchFamily="18" charset="0"/>
            </a:endParaRPr>
          </a:p>
          <a:p>
            <a:pPr marL="0" indent="0" algn="just"/>
            <a:r>
              <a:rPr lang="el-GR" dirty="0" smtClean="0">
                <a:latin typeface="Times New Roman" pitchFamily="18" charset="0"/>
              </a:rPr>
              <a:t>Η </a:t>
            </a:r>
            <a:r>
              <a:rPr lang="el-GR" dirty="0">
                <a:latin typeface="Times New Roman" pitchFamily="18" charset="0"/>
              </a:rPr>
              <a:t>κάθε ομολογία θα πουληθεί στο άρτιο και τα τοκομερίδια θα πληρώνονται ετησίως. </a:t>
            </a:r>
            <a:endParaRPr lang="el-GR" dirty="0" smtClean="0">
              <a:latin typeface="Times New Roman" pitchFamily="18" charset="0"/>
            </a:endParaRPr>
          </a:p>
          <a:p>
            <a:pPr marL="0" indent="0" algn="just"/>
            <a:r>
              <a:rPr lang="el-GR" dirty="0" smtClean="0">
                <a:latin typeface="Times New Roman" pitchFamily="18" charset="0"/>
              </a:rPr>
              <a:t>Το </a:t>
            </a:r>
            <a:r>
              <a:rPr lang="el-GR" dirty="0">
                <a:latin typeface="Times New Roman" pitchFamily="18" charset="0"/>
              </a:rPr>
              <a:t>κόστος έκδοσης και διάθεσης του ομολογιακού δανείου εκτιμάται ότι θα ανέλθει στο 1% της αξίας του συνολικού δανείου ή σε 10 ευρώ ανά ομολογία. </a:t>
            </a:r>
            <a:endParaRPr lang="el-GR" dirty="0" smtClean="0">
              <a:latin typeface="Times New Roman" pitchFamily="18" charset="0"/>
            </a:endParaRPr>
          </a:p>
          <a:p>
            <a:pPr marL="0" indent="0" algn="just"/>
            <a:r>
              <a:rPr lang="el-GR" dirty="0" smtClean="0">
                <a:latin typeface="Times New Roman" pitchFamily="18" charset="0"/>
              </a:rPr>
              <a:t>Ο </a:t>
            </a:r>
            <a:r>
              <a:rPr lang="el-GR" dirty="0">
                <a:latin typeface="Times New Roman" pitchFamily="18" charset="0"/>
              </a:rPr>
              <a:t>οριακός φορολογικός συντελεστής της επιχείρησης είναι 40%. </a:t>
            </a:r>
            <a:endParaRPr lang="el-GR" dirty="0" smtClean="0">
              <a:latin typeface="Times New Roman" pitchFamily="18" charset="0"/>
            </a:endParaRPr>
          </a:p>
          <a:p>
            <a:pPr marL="0" indent="0" algn="just"/>
            <a:r>
              <a:rPr lang="el-GR" dirty="0" smtClean="0">
                <a:latin typeface="Times New Roman" pitchFamily="18" charset="0"/>
              </a:rPr>
              <a:t>Να </a:t>
            </a:r>
            <a:r>
              <a:rPr lang="el-GR" dirty="0">
                <a:latin typeface="Times New Roman" pitchFamily="18" charset="0"/>
              </a:rPr>
              <a:t>βρεθεί το μετά από φόρους κόστος του ομολογιακού δανείου.</a:t>
            </a:r>
          </a:p>
        </p:txBody>
      </p:sp>
      <p:sp>
        <p:nvSpPr>
          <p:cNvPr id="10248" name="Rectangle 8"/>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el-GR" dirty="0"/>
          </a:p>
        </p:txBody>
      </p:sp>
      <p:sp>
        <p:nvSpPr>
          <p:cNvPr id="10251" name="Rectangle 11"/>
          <p:cNvSpPr>
            <a:spLocks noChangeArrowheads="1"/>
          </p:cNvSpPr>
          <p:nvPr/>
        </p:nvSpPr>
        <p:spPr bwMode="auto">
          <a:xfrm>
            <a:off x="0" y="0"/>
            <a:ext cx="9144000" cy="62068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(1</a:t>
            </a:r>
            <a:r>
              <a:rPr lang="el-GR" sz="4000" b="1" baseline="30000" dirty="0" smtClean="0">
                <a:latin typeface="Times New Roman" pitchFamily="18" charset="0"/>
              </a:rPr>
              <a:t>ο</a:t>
            </a:r>
            <a:r>
              <a:rPr lang="el-GR" sz="4000" b="1" dirty="0" smtClean="0">
                <a:latin typeface="Times New Roman" pitchFamily="18" charset="0"/>
              </a:rPr>
              <a:t>)</a:t>
            </a:r>
            <a:endParaRPr lang="el-GR" sz="4000" dirty="0">
              <a:latin typeface="Times New Roman" pitchFamily="18" charset="0"/>
            </a:endParaRPr>
          </a:p>
        </p:txBody>
      </p:sp>
    </p:spTree>
    <p:extLst>
      <p:ext uri="{BB962C8B-B14F-4D97-AF65-F5344CB8AC3E}">
        <p14:creationId xmlns:p14="http://schemas.microsoft.com/office/powerpoint/2010/main" xmlns="" val="34758191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half" idx="1"/>
          </p:nvPr>
        </p:nvSpPr>
        <p:spPr>
          <a:xfrm>
            <a:off x="251520" y="692697"/>
            <a:ext cx="8712968" cy="5904656"/>
          </a:xfrm>
        </p:spPr>
        <p:txBody>
          <a:bodyPr/>
          <a:lstStyle/>
          <a:p>
            <a:pPr marL="0" indent="0" algn="just">
              <a:buFont typeface="Wingdings" pitchFamily="2" charset="2"/>
              <a:buNone/>
            </a:pPr>
            <a:r>
              <a:rPr lang="el-GR" sz="2800" dirty="0">
                <a:latin typeface="Times New Roman" pitchFamily="18" charset="0"/>
              </a:rPr>
              <a:t>Η πραγματική ταμειακή εισροή από κάθε ομολογία είναι (1.000-10=) €990.  Το κάθε ετήσιο τοκομερίδιο θα ανέρχεται σε (0,11</a:t>
            </a:r>
            <a:r>
              <a:rPr lang="el-GR" sz="2800" dirty="0">
                <a:latin typeface="Times New Roman" pitchFamily="18" charset="0"/>
                <a:sym typeface="Symbol" pitchFamily="18" charset="2"/>
              </a:rPr>
              <a:t></a:t>
            </a:r>
            <a:r>
              <a:rPr lang="el-GR" sz="2800" dirty="0">
                <a:latin typeface="Times New Roman" pitchFamily="18" charset="0"/>
              </a:rPr>
              <a:t>1.000=) €110. Το προ φόρων κόστος του ομολογιακού δανείου, προσαρμοσμένο στο κόστος έκδοσης και διάθεσης του δανείου αυτού είναι ίσο με: </a:t>
            </a:r>
          </a:p>
          <a:p>
            <a:pPr marL="0" indent="0" algn="just">
              <a:buFont typeface="Wingdings" pitchFamily="2" charset="2"/>
              <a:buNone/>
            </a:pPr>
            <a:endParaRPr lang="el-GR" sz="2400" dirty="0">
              <a:latin typeface="Times New Roman" pitchFamily="18" charset="0"/>
            </a:endParaRPr>
          </a:p>
          <a:p>
            <a:pPr marL="0" indent="0" algn="just">
              <a:buFont typeface="Wingdings" pitchFamily="2" charset="2"/>
              <a:buNone/>
            </a:pPr>
            <a:endParaRPr lang="el-GR" sz="2400" dirty="0">
              <a:latin typeface="Times New Roman" pitchFamily="18" charset="0"/>
            </a:endParaRPr>
          </a:p>
          <a:p>
            <a:pPr marL="0" indent="0">
              <a:buFont typeface="Wingdings" pitchFamily="2" charset="2"/>
              <a:buNone/>
            </a:pPr>
            <a:endParaRPr lang="el-GR" sz="2400" dirty="0">
              <a:latin typeface="Times New Roman" pitchFamily="18" charset="0"/>
            </a:endParaRPr>
          </a:p>
          <a:p>
            <a:pPr marL="0" indent="0">
              <a:buFont typeface="Wingdings" pitchFamily="2" charset="2"/>
              <a:buNone/>
            </a:pPr>
            <a:endParaRPr lang="el-GR" sz="2400" dirty="0">
              <a:latin typeface="Times New Roman" pitchFamily="18" charset="0"/>
            </a:endParaRPr>
          </a:p>
          <a:p>
            <a:pPr marL="0" indent="0" algn="just">
              <a:buFont typeface="Wingdings" pitchFamily="2" charset="2"/>
              <a:buNone/>
            </a:pPr>
            <a:r>
              <a:rPr lang="el-GR" sz="2800" dirty="0">
                <a:latin typeface="Times New Roman" pitchFamily="18" charset="0"/>
              </a:rPr>
              <a:t>Κατά συνέπεια, το μετά από φόρους κόστος του ομολογιακού δανείου θα είναι ίσο με </a:t>
            </a:r>
          </a:p>
          <a:p>
            <a:pPr marL="0" indent="0">
              <a:buFont typeface="Wingdings" pitchFamily="2" charset="2"/>
              <a:buNone/>
            </a:pPr>
            <a:r>
              <a:rPr lang="el-GR" b="1" dirty="0">
                <a:solidFill>
                  <a:srgbClr val="006600"/>
                </a:solidFill>
                <a:latin typeface="Times New Roman" pitchFamily="18" charset="0"/>
              </a:rPr>
              <a:t>k</a:t>
            </a:r>
            <a:r>
              <a:rPr lang="el-GR" b="1" baseline="-25000" dirty="0">
                <a:solidFill>
                  <a:srgbClr val="006600"/>
                </a:solidFill>
                <a:latin typeface="Times New Roman" pitchFamily="18" charset="0"/>
              </a:rPr>
              <a:t>dt</a:t>
            </a:r>
            <a:r>
              <a:rPr lang="el-GR" b="1" dirty="0">
                <a:solidFill>
                  <a:srgbClr val="006600"/>
                </a:solidFill>
                <a:latin typeface="Times New Roman" pitchFamily="18" charset="0"/>
              </a:rPr>
              <a:t> = [(0,1113) </a:t>
            </a:r>
            <a:r>
              <a:rPr lang="el-GR" b="1" dirty="0">
                <a:solidFill>
                  <a:srgbClr val="006600"/>
                </a:solidFill>
                <a:latin typeface="Times New Roman" pitchFamily="18" charset="0"/>
                <a:sym typeface="Symbol" pitchFamily="18" charset="2"/>
              </a:rPr>
              <a:t></a:t>
            </a:r>
            <a:r>
              <a:rPr lang="el-GR" b="1" dirty="0">
                <a:solidFill>
                  <a:srgbClr val="006600"/>
                </a:solidFill>
                <a:latin typeface="Times New Roman" pitchFamily="18" charset="0"/>
              </a:rPr>
              <a:t> (1-0,40)]   </a:t>
            </a:r>
            <a:r>
              <a:rPr lang="el-GR" b="1" dirty="0">
                <a:solidFill>
                  <a:srgbClr val="006600"/>
                </a:solidFill>
                <a:latin typeface="Times New Roman" pitchFamily="18" charset="0"/>
                <a:sym typeface="Symbol" pitchFamily="18" charset="2"/>
              </a:rPr>
              <a:t></a:t>
            </a:r>
            <a:r>
              <a:rPr lang="el-GR" b="1" dirty="0">
                <a:solidFill>
                  <a:srgbClr val="006600"/>
                </a:solidFill>
                <a:latin typeface="Times New Roman" pitchFamily="18" charset="0"/>
              </a:rPr>
              <a:t>  k</a:t>
            </a:r>
            <a:r>
              <a:rPr lang="el-GR" b="1" baseline="-25000" dirty="0">
                <a:solidFill>
                  <a:srgbClr val="006600"/>
                </a:solidFill>
                <a:latin typeface="Times New Roman" pitchFamily="18" charset="0"/>
              </a:rPr>
              <a:t>dt</a:t>
            </a:r>
            <a:r>
              <a:rPr lang="el-GR" b="1" dirty="0">
                <a:solidFill>
                  <a:srgbClr val="006600"/>
                </a:solidFill>
                <a:latin typeface="Times New Roman" pitchFamily="18" charset="0"/>
              </a:rPr>
              <a:t> = 6,68</a:t>
            </a:r>
            <a:r>
              <a:rPr lang="el-GR" b="1" dirty="0" smtClean="0">
                <a:solidFill>
                  <a:srgbClr val="006600"/>
                </a:solidFill>
                <a:latin typeface="Times New Roman" pitchFamily="18" charset="0"/>
              </a:rPr>
              <a:t>%. </a:t>
            </a:r>
            <a:endParaRPr lang="el-GR" b="1" dirty="0">
              <a:solidFill>
                <a:srgbClr val="006600"/>
              </a:solidFill>
              <a:latin typeface="Times New Roman" pitchFamily="18" charset="0"/>
            </a:endParaRPr>
          </a:p>
        </p:txBody>
      </p:sp>
      <p:graphicFrame>
        <p:nvGraphicFramePr>
          <p:cNvPr id="45060" name="Object 4"/>
          <p:cNvGraphicFramePr>
            <a:graphicFrameLocks noGrp="1" noChangeAspect="1"/>
          </p:cNvGraphicFramePr>
          <p:nvPr>
            <p:ph sz="half" idx="2"/>
          </p:nvPr>
        </p:nvGraphicFramePr>
        <p:xfrm>
          <a:off x="323528" y="3068960"/>
          <a:ext cx="8496944" cy="1512168"/>
        </p:xfrm>
        <a:graphic>
          <a:graphicData uri="http://schemas.openxmlformats.org/presentationml/2006/ole">
            <p:oleObj spid="_x0000_s1090562" name="Equation" r:id="rId4" imgW="3416300" imgH="469900" progId="">
              <p:embed/>
            </p:oleObj>
          </a:graphicData>
        </a:graphic>
      </p:graphicFrame>
      <p:sp>
        <p:nvSpPr>
          <p:cNvPr id="45063" name="Rectangle 7"/>
          <p:cNvSpPr>
            <a:spLocks noChangeArrowheads="1"/>
          </p:cNvSpPr>
          <p:nvPr/>
        </p:nvSpPr>
        <p:spPr bwMode="auto">
          <a:xfrm>
            <a:off x="0" y="0"/>
            <a:ext cx="9144000" cy="76358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extLst>
      <p:ext uri="{BB962C8B-B14F-4D97-AF65-F5344CB8AC3E}">
        <p14:creationId xmlns:p14="http://schemas.microsoft.com/office/powerpoint/2010/main" xmlns="" val="2266919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23528" y="190501"/>
            <a:ext cx="8363272" cy="934244"/>
          </a:xfrm>
        </p:spPr>
        <p:txBody>
          <a:bodyPr/>
          <a:lstStyle/>
          <a:p>
            <a:r>
              <a:rPr lang="el-GR" sz="4000" b="1" dirty="0"/>
              <a:t>Κόστος τραπεζικού δανείου (1)</a:t>
            </a:r>
          </a:p>
        </p:txBody>
      </p:sp>
      <p:sp>
        <p:nvSpPr>
          <p:cNvPr id="302083" name="Rectangle 3"/>
          <p:cNvSpPr>
            <a:spLocks noGrp="1" noChangeArrowheads="1"/>
          </p:cNvSpPr>
          <p:nvPr>
            <p:ph type="body" sz="half" idx="1"/>
          </p:nvPr>
        </p:nvSpPr>
        <p:spPr>
          <a:xfrm>
            <a:off x="0" y="1124744"/>
            <a:ext cx="8892480" cy="2913856"/>
          </a:xfrm>
        </p:spPr>
        <p:txBody>
          <a:bodyPr/>
          <a:lstStyle/>
          <a:p>
            <a:pPr algn="just"/>
            <a:r>
              <a:rPr lang="el-GR" sz="2800" dirty="0"/>
              <a:t>Ίδια λογική με το κόστος του </a:t>
            </a:r>
            <a:r>
              <a:rPr lang="el-GR" sz="2800" dirty="0" smtClean="0"/>
              <a:t>τραπεζικού </a:t>
            </a:r>
            <a:r>
              <a:rPr lang="el-GR" sz="2800" dirty="0"/>
              <a:t>δανείου με τη διαφορά ότι έχουμε συνήθως </a:t>
            </a:r>
            <a:r>
              <a:rPr lang="el-GR" sz="2800" b="1" dirty="0" smtClean="0"/>
              <a:t>τοκοχρεολύσιο.</a:t>
            </a:r>
            <a:endParaRPr lang="el-GR" sz="2800" b="1" dirty="0"/>
          </a:p>
          <a:p>
            <a:pPr algn="just"/>
            <a:r>
              <a:rPr lang="el-GR" sz="2800" dirty="0"/>
              <a:t>Πρώτο στάδιο: </a:t>
            </a:r>
            <a:r>
              <a:rPr lang="el-GR" sz="2800" u="sng" dirty="0"/>
              <a:t>προ φόρων</a:t>
            </a:r>
            <a:r>
              <a:rPr lang="el-GR" sz="2800" dirty="0"/>
              <a:t> κόστος ομολογιακού </a:t>
            </a:r>
            <a:r>
              <a:rPr lang="el-GR" sz="2800" dirty="0" smtClean="0"/>
              <a:t>δανείου ή τραπεζικού δανείου </a:t>
            </a:r>
            <a:endParaRPr lang="el-GR" sz="2800" dirty="0"/>
          </a:p>
          <a:p>
            <a:r>
              <a:rPr lang="el-GR" sz="2800" dirty="0"/>
              <a:t>Τύπος υπολογισμού:</a:t>
            </a:r>
          </a:p>
        </p:txBody>
      </p:sp>
      <p:graphicFrame>
        <p:nvGraphicFramePr>
          <p:cNvPr id="302084" name="Object 4"/>
          <p:cNvGraphicFramePr>
            <a:graphicFrameLocks noGrp="1" noChangeAspect="1"/>
          </p:cNvGraphicFramePr>
          <p:nvPr>
            <p:ph sz="half" idx="2"/>
          </p:nvPr>
        </p:nvGraphicFramePr>
        <p:xfrm>
          <a:off x="4211960" y="2852936"/>
          <a:ext cx="4464496" cy="1017588"/>
        </p:xfrm>
        <a:graphic>
          <a:graphicData uri="http://schemas.openxmlformats.org/presentationml/2006/ole">
            <p:oleObj spid="_x0000_s1091586" name="Equation" r:id="rId3" imgW="1155700" imgH="482600" progId="">
              <p:embed/>
            </p:oleObj>
          </a:graphicData>
        </a:graphic>
      </p:graphicFrame>
      <p:sp>
        <p:nvSpPr>
          <p:cNvPr id="302086" name="Rectangle 6"/>
          <p:cNvSpPr>
            <a:spLocks noChangeArrowheads="1"/>
          </p:cNvSpPr>
          <p:nvPr/>
        </p:nvSpPr>
        <p:spPr bwMode="auto">
          <a:xfrm>
            <a:off x="0" y="4166485"/>
            <a:ext cx="9144000" cy="2677656"/>
          </a:xfrm>
          <a:prstGeom prst="rect">
            <a:avLst/>
          </a:prstGeom>
          <a:noFill/>
          <a:ln w="9525">
            <a:noFill/>
            <a:miter lim="800000"/>
            <a:headEnd/>
            <a:tailEnd/>
          </a:ln>
          <a:effectLst/>
        </p:spPr>
        <p:txBody>
          <a:bodyPr wrap="square" anchor="ctr">
            <a:spAutoFit/>
          </a:bodyPr>
          <a:lstStyle/>
          <a:p>
            <a:pPr algn="just"/>
            <a:r>
              <a:rPr lang="el-GR" sz="2400" b="1" dirty="0">
                <a:solidFill>
                  <a:srgbClr val="C00000"/>
                </a:solidFill>
                <a:latin typeface="Times New Roman" pitchFamily="18" charset="0"/>
              </a:rPr>
              <a:t>NP</a:t>
            </a:r>
            <a:r>
              <a:rPr lang="el-GR" sz="2400" b="1" dirty="0">
                <a:solidFill>
                  <a:srgbClr val="002060"/>
                </a:solidFill>
                <a:latin typeface="Times New Roman" pitchFamily="18" charset="0"/>
              </a:rPr>
              <a:t> = η πραγματική ταμειακή εισροή στην εταιρεία από το τραπεζικό </a:t>
            </a:r>
            <a:r>
              <a:rPr lang="el-GR" sz="2400" b="1" dirty="0" smtClean="0">
                <a:solidFill>
                  <a:srgbClr val="002060"/>
                </a:solidFill>
                <a:latin typeface="Times New Roman" pitchFamily="18" charset="0"/>
              </a:rPr>
              <a:t>δάνειο.</a:t>
            </a:r>
            <a:endParaRPr lang="el-GR" sz="2400" b="1" dirty="0">
              <a:solidFill>
                <a:srgbClr val="002060"/>
              </a:solidFill>
              <a:latin typeface="Times New Roman" pitchFamily="18" charset="0"/>
            </a:endParaRPr>
          </a:p>
          <a:p>
            <a:pPr algn="just"/>
            <a:r>
              <a:rPr lang="el-GR" sz="2400" b="1" dirty="0">
                <a:solidFill>
                  <a:srgbClr val="006600"/>
                </a:solidFill>
                <a:latin typeface="Times New Roman" pitchFamily="18" charset="0"/>
              </a:rPr>
              <a:t>I</a:t>
            </a:r>
            <a:r>
              <a:rPr lang="el-GR" sz="2400" b="1" baseline="-25000" dirty="0">
                <a:solidFill>
                  <a:srgbClr val="006600"/>
                </a:solidFill>
                <a:latin typeface="Times New Roman" pitchFamily="18" charset="0"/>
              </a:rPr>
              <a:t>t</a:t>
            </a:r>
            <a:r>
              <a:rPr lang="el-GR" sz="2400" b="1" dirty="0">
                <a:solidFill>
                  <a:srgbClr val="006600"/>
                </a:solidFill>
                <a:latin typeface="Times New Roman" pitchFamily="18" charset="0"/>
              </a:rPr>
              <a:t> </a:t>
            </a:r>
            <a:r>
              <a:rPr lang="el-GR" sz="2400" b="1" dirty="0">
                <a:solidFill>
                  <a:srgbClr val="002060"/>
                </a:solidFill>
                <a:latin typeface="Times New Roman" pitchFamily="18" charset="0"/>
              </a:rPr>
              <a:t>= η ετήσια πληρωμή τόκου σε </a:t>
            </a:r>
            <a:r>
              <a:rPr lang="el-GR" sz="2400" b="1" dirty="0" smtClean="0">
                <a:solidFill>
                  <a:srgbClr val="002060"/>
                </a:solidFill>
                <a:latin typeface="Times New Roman" pitchFamily="18" charset="0"/>
              </a:rPr>
              <a:t>Ευρώ</a:t>
            </a:r>
            <a:endParaRPr lang="el-GR" sz="2400" b="1" dirty="0">
              <a:solidFill>
                <a:srgbClr val="002060"/>
              </a:solidFill>
              <a:latin typeface="Times New Roman" pitchFamily="18" charset="0"/>
            </a:endParaRPr>
          </a:p>
          <a:p>
            <a:pPr algn="just"/>
            <a:r>
              <a:rPr lang="el-GR" sz="2400" b="1" dirty="0">
                <a:solidFill>
                  <a:srgbClr val="333300"/>
                </a:solidFill>
                <a:latin typeface="Times New Roman" pitchFamily="18" charset="0"/>
              </a:rPr>
              <a:t>n</a:t>
            </a:r>
            <a:r>
              <a:rPr lang="el-GR" sz="2400" b="1" dirty="0">
                <a:solidFill>
                  <a:srgbClr val="002060"/>
                </a:solidFill>
                <a:latin typeface="Times New Roman" pitchFamily="18" charset="0"/>
              </a:rPr>
              <a:t> = ο αριθμός των ετών που διαρκεί το </a:t>
            </a:r>
            <a:r>
              <a:rPr lang="el-GR" sz="2400" b="1" dirty="0" smtClean="0">
                <a:solidFill>
                  <a:srgbClr val="002060"/>
                </a:solidFill>
                <a:latin typeface="Times New Roman" pitchFamily="18" charset="0"/>
              </a:rPr>
              <a:t>δάνειο &gt; έτη επένδυσης</a:t>
            </a:r>
            <a:endParaRPr lang="el-GR" sz="2400" b="1" dirty="0">
              <a:solidFill>
                <a:srgbClr val="002060"/>
              </a:solidFill>
              <a:latin typeface="Times New Roman" pitchFamily="18" charset="0"/>
            </a:endParaRPr>
          </a:p>
          <a:p>
            <a:pPr algn="just"/>
            <a:r>
              <a:rPr lang="el-GR" sz="2400" b="1" dirty="0">
                <a:solidFill>
                  <a:srgbClr val="7030A0"/>
                </a:solidFill>
                <a:latin typeface="Times New Roman" pitchFamily="18" charset="0"/>
              </a:rPr>
              <a:t>P</a:t>
            </a:r>
            <a:r>
              <a:rPr lang="el-GR" sz="2400" b="1" baseline="-25000" dirty="0">
                <a:solidFill>
                  <a:srgbClr val="7030A0"/>
                </a:solidFill>
                <a:latin typeface="Times New Roman" pitchFamily="18" charset="0"/>
              </a:rPr>
              <a:t>t</a:t>
            </a:r>
            <a:r>
              <a:rPr lang="el-GR" sz="2400" b="1" dirty="0">
                <a:solidFill>
                  <a:srgbClr val="002060"/>
                </a:solidFill>
                <a:latin typeface="Times New Roman" pitchFamily="18" charset="0"/>
              </a:rPr>
              <a:t> = η ετήσια πληρωμή </a:t>
            </a:r>
            <a:r>
              <a:rPr lang="el-GR" sz="2400" b="1" dirty="0" smtClean="0">
                <a:solidFill>
                  <a:srgbClr val="002060"/>
                </a:solidFill>
                <a:latin typeface="Times New Roman" pitchFamily="18" charset="0"/>
              </a:rPr>
              <a:t>χρεολυσίου (δόση δανείου)</a:t>
            </a:r>
            <a:endParaRPr lang="el-GR" sz="2400" b="1" dirty="0">
              <a:solidFill>
                <a:srgbClr val="002060"/>
              </a:solidFill>
              <a:latin typeface="Times New Roman" pitchFamily="18" charset="0"/>
            </a:endParaRPr>
          </a:p>
          <a:p>
            <a:pPr algn="just"/>
            <a:r>
              <a:rPr lang="el-GR" sz="2400" b="1" dirty="0">
                <a:solidFill>
                  <a:srgbClr val="FF0000"/>
                </a:solidFill>
                <a:latin typeface="Times New Roman" pitchFamily="18" charset="0"/>
              </a:rPr>
              <a:t>k</a:t>
            </a:r>
            <a:r>
              <a:rPr lang="el-GR" sz="2400" b="1" baseline="-25000" dirty="0">
                <a:solidFill>
                  <a:srgbClr val="FF0000"/>
                </a:solidFill>
                <a:latin typeface="Times New Roman" pitchFamily="18" charset="0"/>
              </a:rPr>
              <a:t>d</a:t>
            </a:r>
            <a:r>
              <a:rPr lang="el-GR" sz="2400" b="1" dirty="0">
                <a:solidFill>
                  <a:srgbClr val="002060"/>
                </a:solidFill>
                <a:latin typeface="Times New Roman" pitchFamily="18" charset="0"/>
              </a:rPr>
              <a:t> = το κόστος του τραπεζικού </a:t>
            </a:r>
            <a:r>
              <a:rPr lang="el-GR" sz="2400" b="1" dirty="0" smtClean="0">
                <a:solidFill>
                  <a:srgbClr val="002060"/>
                </a:solidFill>
                <a:latin typeface="Times New Roman" pitchFamily="18" charset="0"/>
              </a:rPr>
              <a:t>δανείου</a:t>
            </a:r>
          </a:p>
          <a:p>
            <a:pPr algn="just"/>
            <a:r>
              <a:rPr lang="en-US" sz="2400" b="1" dirty="0" smtClean="0">
                <a:solidFill>
                  <a:srgbClr val="002060"/>
                </a:solidFill>
                <a:latin typeface="Times New Roman" pitchFamily="18" charset="0"/>
              </a:rPr>
              <a:t>I</a:t>
            </a:r>
            <a:r>
              <a:rPr lang="en-US" sz="2400" b="1" baseline="-25000" dirty="0" smtClean="0">
                <a:solidFill>
                  <a:srgbClr val="002060"/>
                </a:solidFill>
                <a:latin typeface="Times New Roman" pitchFamily="18" charset="0"/>
              </a:rPr>
              <a:t>t</a:t>
            </a:r>
            <a:r>
              <a:rPr lang="en-US" sz="2400" b="1" dirty="0" smtClean="0">
                <a:solidFill>
                  <a:srgbClr val="002060"/>
                </a:solidFill>
                <a:latin typeface="Times New Roman" pitchFamily="18" charset="0"/>
              </a:rPr>
              <a:t> + P</a:t>
            </a:r>
            <a:r>
              <a:rPr lang="en-US" sz="2400" b="1" baseline="-25000" dirty="0" smtClean="0">
                <a:solidFill>
                  <a:srgbClr val="002060"/>
                </a:solidFill>
                <a:latin typeface="Times New Roman" pitchFamily="18" charset="0"/>
              </a:rPr>
              <a:t>t</a:t>
            </a:r>
            <a:r>
              <a:rPr lang="en-US" sz="2400" b="1" dirty="0" smtClean="0">
                <a:solidFill>
                  <a:srgbClr val="002060"/>
                </a:solidFill>
                <a:latin typeface="Times New Roman" pitchFamily="18" charset="0"/>
              </a:rPr>
              <a:t> = </a:t>
            </a:r>
            <a:r>
              <a:rPr lang="el-GR" sz="2400" b="1" dirty="0" smtClean="0">
                <a:solidFill>
                  <a:srgbClr val="002060"/>
                </a:solidFill>
                <a:latin typeface="Times New Roman" pitchFamily="18" charset="0"/>
              </a:rPr>
              <a:t>τοκοχρεολύσιο δηλαδή τόκος και δόση</a:t>
            </a:r>
            <a:endParaRPr lang="el-GR" sz="2400" b="1" dirty="0">
              <a:solidFill>
                <a:srgbClr val="002060"/>
              </a:solidFill>
              <a:latin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274638"/>
            <a:ext cx="9144000" cy="706090"/>
          </a:xfrm>
        </p:spPr>
        <p:txBody>
          <a:bodyPr/>
          <a:lstStyle/>
          <a:p>
            <a:r>
              <a:rPr lang="el-GR" b="1" dirty="0"/>
              <a:t>Κόστος τραπεζικού δανείου (2)</a:t>
            </a:r>
          </a:p>
        </p:txBody>
      </p:sp>
      <p:sp>
        <p:nvSpPr>
          <p:cNvPr id="305155" name="Rectangle 3"/>
          <p:cNvSpPr>
            <a:spLocks noGrp="1" noChangeArrowheads="1"/>
          </p:cNvSpPr>
          <p:nvPr>
            <p:ph type="body" sz="half" idx="1"/>
          </p:nvPr>
        </p:nvSpPr>
        <p:spPr>
          <a:xfrm>
            <a:off x="323528" y="1412776"/>
            <a:ext cx="8287072" cy="3921224"/>
          </a:xfrm>
        </p:spPr>
        <p:txBody>
          <a:bodyPr/>
          <a:lstStyle/>
          <a:p>
            <a:pPr algn="just">
              <a:lnSpc>
                <a:spcPct val="90000"/>
              </a:lnSpc>
            </a:pPr>
            <a:r>
              <a:rPr lang="el-GR" sz="2800" dirty="0"/>
              <a:t>Δεύτερο στάδιο: </a:t>
            </a:r>
            <a:r>
              <a:rPr lang="el-GR" sz="2800" u="sng" dirty="0"/>
              <a:t>μετά από φόρους</a:t>
            </a:r>
            <a:r>
              <a:rPr lang="el-GR" sz="2800" dirty="0"/>
              <a:t> κόστος του </a:t>
            </a:r>
            <a:r>
              <a:rPr lang="el-GR" sz="2800" dirty="0" smtClean="0"/>
              <a:t>τραπεζικού </a:t>
            </a:r>
            <a:r>
              <a:rPr lang="el-GR" sz="2800" dirty="0"/>
              <a:t>δανείου </a:t>
            </a:r>
          </a:p>
          <a:p>
            <a:pPr algn="just">
              <a:lnSpc>
                <a:spcPct val="90000"/>
              </a:lnSpc>
            </a:pPr>
            <a:r>
              <a:rPr lang="el-GR" sz="2800" dirty="0"/>
              <a:t>Προσαρμόζουμε το προ φόρων κόστος αναλόγως του συντελεστή φορολόγησης</a:t>
            </a:r>
          </a:p>
          <a:p>
            <a:pPr algn="just">
              <a:lnSpc>
                <a:spcPct val="90000"/>
              </a:lnSpc>
            </a:pPr>
            <a:r>
              <a:rPr lang="el-GR" sz="2800" dirty="0"/>
              <a:t>Τύπος υπολογισμού:</a:t>
            </a:r>
          </a:p>
        </p:txBody>
      </p:sp>
      <p:graphicFrame>
        <p:nvGraphicFramePr>
          <p:cNvPr id="305156" name="Object 4"/>
          <p:cNvGraphicFramePr>
            <a:graphicFrameLocks noGrp="1" noChangeAspect="1"/>
          </p:cNvGraphicFramePr>
          <p:nvPr>
            <p:ph sz="half" idx="2"/>
          </p:nvPr>
        </p:nvGraphicFramePr>
        <p:xfrm>
          <a:off x="2843808" y="3933056"/>
          <a:ext cx="4824536" cy="991369"/>
        </p:xfrm>
        <a:graphic>
          <a:graphicData uri="http://schemas.openxmlformats.org/presentationml/2006/ole">
            <p:oleObj spid="_x0000_s1092610" name="Equation" r:id="rId3" imgW="965200" imgH="254000" progId="">
              <p:embed/>
            </p:oleObj>
          </a:graphicData>
        </a:graphic>
      </p:graphicFrame>
      <p:sp>
        <p:nvSpPr>
          <p:cNvPr id="305157" name="Rectangle 5"/>
          <p:cNvSpPr>
            <a:spLocks noChangeArrowheads="1"/>
          </p:cNvSpPr>
          <p:nvPr/>
        </p:nvSpPr>
        <p:spPr bwMode="auto">
          <a:xfrm>
            <a:off x="381000" y="5336347"/>
            <a:ext cx="8001000" cy="830997"/>
          </a:xfrm>
          <a:prstGeom prst="rect">
            <a:avLst/>
          </a:prstGeom>
          <a:noFill/>
          <a:ln w="9525">
            <a:noFill/>
            <a:miter lim="800000"/>
            <a:headEnd/>
            <a:tailEnd/>
          </a:ln>
          <a:effectLst/>
        </p:spPr>
        <p:txBody>
          <a:bodyPr wrap="square" anchor="ctr">
            <a:spAutoFit/>
          </a:bodyPr>
          <a:lstStyle/>
          <a:p>
            <a:pPr algn="just"/>
            <a:r>
              <a:rPr lang="el-GR" sz="2400" b="1" dirty="0">
                <a:solidFill>
                  <a:srgbClr val="FF0000"/>
                </a:solidFill>
                <a:latin typeface="Times New Roman" pitchFamily="18" charset="0"/>
              </a:rPr>
              <a:t>k</a:t>
            </a:r>
            <a:r>
              <a:rPr lang="el-GR" sz="2400" b="1" baseline="-25000" dirty="0">
                <a:solidFill>
                  <a:srgbClr val="FF0000"/>
                </a:solidFill>
                <a:latin typeface="Times New Roman" pitchFamily="18" charset="0"/>
              </a:rPr>
              <a:t>dt</a:t>
            </a:r>
            <a:r>
              <a:rPr lang="el-GR" sz="2400" b="1" dirty="0">
                <a:solidFill>
                  <a:srgbClr val="FF0000"/>
                </a:solidFill>
                <a:latin typeface="Times New Roman" pitchFamily="18" charset="0"/>
              </a:rPr>
              <a:t> </a:t>
            </a:r>
            <a:r>
              <a:rPr lang="el-GR" sz="2400" b="1" dirty="0">
                <a:solidFill>
                  <a:srgbClr val="002060"/>
                </a:solidFill>
                <a:latin typeface="Times New Roman" pitchFamily="18" charset="0"/>
              </a:rPr>
              <a:t>= το μετά από φόρους κόστος του </a:t>
            </a:r>
            <a:r>
              <a:rPr lang="el-GR" sz="2400" b="1" dirty="0" smtClean="0">
                <a:solidFill>
                  <a:srgbClr val="002060"/>
                </a:solidFill>
                <a:latin typeface="Times New Roman" pitchFamily="18" charset="0"/>
              </a:rPr>
              <a:t>τραπεζικού </a:t>
            </a:r>
            <a:r>
              <a:rPr lang="el-GR" sz="2400" b="1" dirty="0">
                <a:solidFill>
                  <a:srgbClr val="002060"/>
                </a:solidFill>
                <a:latin typeface="Times New Roman" pitchFamily="18" charset="0"/>
              </a:rPr>
              <a:t>δανείου, </a:t>
            </a:r>
          </a:p>
          <a:p>
            <a:pPr algn="just"/>
            <a:r>
              <a:rPr lang="en-US" sz="2400" b="1" dirty="0">
                <a:solidFill>
                  <a:srgbClr val="006600"/>
                </a:solidFill>
                <a:latin typeface="Times New Roman" pitchFamily="18" charset="0"/>
              </a:rPr>
              <a:t>t</a:t>
            </a:r>
            <a:r>
              <a:rPr lang="el-GR" sz="2400" b="1" dirty="0">
                <a:solidFill>
                  <a:srgbClr val="002060"/>
                </a:solidFill>
                <a:latin typeface="Times New Roman" pitchFamily="18" charset="0"/>
              </a:rPr>
              <a:t> = ο φορολογικός συντελεστής της εταιρείας.</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l-GR" sz="4000" b="1" dirty="0"/>
              <a:t>Κόστος </a:t>
            </a:r>
            <a:r>
              <a:rPr lang="el-GR" sz="4000" b="1" dirty="0" smtClean="0"/>
              <a:t>Προνομιούχου </a:t>
            </a:r>
            <a:r>
              <a:rPr lang="el-GR" sz="4000" b="1" dirty="0"/>
              <a:t>Μ</a:t>
            </a:r>
            <a:r>
              <a:rPr lang="el-GR" sz="4000" b="1" dirty="0" smtClean="0"/>
              <a:t>ετοχής</a:t>
            </a:r>
            <a:endParaRPr lang="el-GR" sz="4000" b="1" dirty="0"/>
          </a:p>
        </p:txBody>
      </p:sp>
      <p:sp>
        <p:nvSpPr>
          <p:cNvPr id="306179" name="Rectangle 3"/>
          <p:cNvSpPr>
            <a:spLocks noGrp="1" noChangeArrowheads="1"/>
          </p:cNvSpPr>
          <p:nvPr>
            <p:ph type="body" sz="half" idx="1"/>
          </p:nvPr>
        </p:nvSpPr>
        <p:spPr>
          <a:xfrm>
            <a:off x="107504" y="1340768"/>
            <a:ext cx="8856984" cy="2926432"/>
          </a:xfrm>
        </p:spPr>
        <p:txBody>
          <a:bodyPr/>
          <a:lstStyle/>
          <a:p>
            <a:pPr algn="just">
              <a:lnSpc>
                <a:spcPct val="90000"/>
              </a:lnSpc>
            </a:pPr>
            <a:r>
              <a:rPr lang="el-GR" sz="2800" dirty="0"/>
              <a:t>Ως κόστος της προνομιούχου μετοχής για την επιχείρηση μπορεί να θεωρηθεί το ετήσιο μέρισμά της.</a:t>
            </a:r>
          </a:p>
          <a:p>
            <a:pPr algn="just">
              <a:lnSpc>
                <a:spcPct val="90000"/>
              </a:lnSpc>
            </a:pPr>
            <a:r>
              <a:rPr lang="el-GR" sz="2800" dirty="0"/>
              <a:t>Εφόσον η προνομιούχος μετοχή δεν έχει ημερομηνία λήξης, ο τύπος υπολογισμού του κόστους της υπολογίζεται με βάση τον τύπο της διηνεκούς ράντας, και είναι:</a:t>
            </a:r>
          </a:p>
          <a:p>
            <a:pPr>
              <a:lnSpc>
                <a:spcPct val="90000"/>
              </a:lnSpc>
            </a:pPr>
            <a:endParaRPr lang="el-GR" sz="2200" dirty="0"/>
          </a:p>
        </p:txBody>
      </p:sp>
      <p:graphicFrame>
        <p:nvGraphicFramePr>
          <p:cNvPr id="306180" name="Object 4"/>
          <p:cNvGraphicFramePr>
            <a:graphicFrameLocks noGrp="1" noChangeAspect="1"/>
          </p:cNvGraphicFramePr>
          <p:nvPr>
            <p:ph sz="half" idx="2"/>
          </p:nvPr>
        </p:nvGraphicFramePr>
        <p:xfrm>
          <a:off x="3203848" y="4267200"/>
          <a:ext cx="2736304" cy="1034008"/>
        </p:xfrm>
        <a:graphic>
          <a:graphicData uri="http://schemas.openxmlformats.org/presentationml/2006/ole">
            <p:oleObj spid="_x0000_s1093634" name="Equation" r:id="rId3" imgW="622300" imgH="457200" progId="">
              <p:embed/>
            </p:oleObj>
          </a:graphicData>
        </a:graphic>
      </p:graphicFrame>
      <p:sp>
        <p:nvSpPr>
          <p:cNvPr id="306182" name="Rectangle 6"/>
          <p:cNvSpPr>
            <a:spLocks noChangeArrowheads="1"/>
          </p:cNvSpPr>
          <p:nvPr/>
        </p:nvSpPr>
        <p:spPr bwMode="auto">
          <a:xfrm>
            <a:off x="251520" y="5280883"/>
            <a:ext cx="8521824" cy="1200329"/>
          </a:xfrm>
          <a:prstGeom prst="rect">
            <a:avLst/>
          </a:prstGeom>
          <a:noFill/>
          <a:ln w="9525">
            <a:noFill/>
            <a:miter lim="800000"/>
            <a:headEnd/>
            <a:tailEnd/>
          </a:ln>
          <a:effectLst/>
        </p:spPr>
        <p:txBody>
          <a:bodyPr wrap="square" anchor="ctr">
            <a:spAutoFit/>
          </a:bodyPr>
          <a:lstStyle/>
          <a:p>
            <a:pPr algn="just"/>
            <a:r>
              <a:rPr lang="en-US" sz="2400" b="1" dirty="0">
                <a:solidFill>
                  <a:srgbClr val="006600"/>
                </a:solidFill>
                <a:latin typeface="Times New Roman" pitchFamily="18" charset="0"/>
              </a:rPr>
              <a:t>D</a:t>
            </a:r>
            <a:r>
              <a:rPr lang="en-US" sz="2400" b="1" baseline="-25000" dirty="0">
                <a:solidFill>
                  <a:srgbClr val="006600"/>
                </a:solidFill>
                <a:latin typeface="Times New Roman" pitchFamily="18" charset="0"/>
              </a:rPr>
              <a:t>ps</a:t>
            </a:r>
            <a:r>
              <a:rPr lang="el-GR" sz="2400" b="1" dirty="0">
                <a:solidFill>
                  <a:srgbClr val="006600"/>
                </a:solidFill>
                <a:latin typeface="Times New Roman" pitchFamily="18" charset="0"/>
              </a:rPr>
              <a:t> </a:t>
            </a:r>
            <a:r>
              <a:rPr lang="el-GR" sz="2400" b="1" dirty="0">
                <a:solidFill>
                  <a:srgbClr val="002060"/>
                </a:solidFill>
                <a:latin typeface="Times New Roman" pitchFamily="18" charset="0"/>
              </a:rPr>
              <a:t>=  το ετήσιο μέρισμα της προνομιούχου μετοχής</a:t>
            </a:r>
          </a:p>
          <a:p>
            <a:pPr algn="just"/>
            <a:r>
              <a:rPr lang="en-US" sz="2400" b="1" dirty="0">
                <a:solidFill>
                  <a:srgbClr val="C00000"/>
                </a:solidFill>
                <a:latin typeface="Times New Roman" pitchFamily="18" charset="0"/>
              </a:rPr>
              <a:t>M</a:t>
            </a:r>
            <a:r>
              <a:rPr lang="el-GR" sz="2400" b="1" baseline="-25000" dirty="0">
                <a:solidFill>
                  <a:srgbClr val="C00000"/>
                </a:solidFill>
                <a:latin typeface="Times New Roman" pitchFamily="18" charset="0"/>
              </a:rPr>
              <a:t>0</a:t>
            </a:r>
            <a:r>
              <a:rPr lang="el-GR" sz="2400" b="1" dirty="0">
                <a:solidFill>
                  <a:srgbClr val="002060"/>
                </a:solidFill>
                <a:latin typeface="Times New Roman" pitchFamily="18" charset="0"/>
              </a:rPr>
              <a:t> = η πραγματική ταμειακή εισροή ανά προνομιούχο μετοχή </a:t>
            </a:r>
          </a:p>
          <a:p>
            <a:pPr algn="just"/>
            <a:r>
              <a:rPr lang="en-US" sz="2400" b="1" dirty="0">
                <a:solidFill>
                  <a:srgbClr val="003300"/>
                </a:solidFill>
                <a:latin typeface="Times New Roman" pitchFamily="18" charset="0"/>
              </a:rPr>
              <a:t>k</a:t>
            </a:r>
            <a:r>
              <a:rPr lang="en-US" sz="2400" b="1" baseline="-25000" dirty="0">
                <a:solidFill>
                  <a:srgbClr val="003300"/>
                </a:solidFill>
                <a:latin typeface="Times New Roman" pitchFamily="18" charset="0"/>
              </a:rPr>
              <a:t>ps</a:t>
            </a:r>
            <a:r>
              <a:rPr lang="el-GR" sz="2400" b="1" dirty="0">
                <a:solidFill>
                  <a:srgbClr val="002060"/>
                </a:solidFill>
                <a:latin typeface="Times New Roman" pitchFamily="18" charset="0"/>
              </a:rPr>
              <a:t> = το κόστος των προνομιούχων μετοχών</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79512" y="980729"/>
            <a:ext cx="8796213" cy="5688631"/>
          </a:xfrm>
        </p:spPr>
        <p:txBody>
          <a:bodyPr/>
          <a:lstStyle/>
          <a:p>
            <a:pPr marL="0" indent="0" algn="just">
              <a:lnSpc>
                <a:spcPct val="90000"/>
              </a:lnSpc>
            </a:pPr>
            <a:r>
              <a:rPr lang="el-GR" dirty="0">
                <a:latin typeface="Times New Roman" pitchFamily="18" charset="0"/>
              </a:rPr>
              <a:t>Η επιχείρηση ΑΒΓ </a:t>
            </a:r>
            <a:r>
              <a:rPr lang="el-GR" dirty="0" smtClean="0">
                <a:latin typeface="Times New Roman" pitchFamily="18" charset="0"/>
              </a:rPr>
              <a:t>Α.Ε. εξετάζει </a:t>
            </a:r>
            <a:r>
              <a:rPr lang="el-GR" dirty="0">
                <a:latin typeface="Times New Roman" pitchFamily="18" charset="0"/>
              </a:rPr>
              <a:t>την έκδοση νέου προνομιούχου μετοχικού κεφαλαίου. </a:t>
            </a:r>
            <a:endParaRPr lang="el-GR" dirty="0" smtClean="0">
              <a:latin typeface="Times New Roman" pitchFamily="18" charset="0"/>
            </a:endParaRPr>
          </a:p>
          <a:p>
            <a:pPr marL="0" indent="0" algn="just">
              <a:lnSpc>
                <a:spcPct val="90000"/>
              </a:lnSpc>
            </a:pPr>
            <a:r>
              <a:rPr lang="el-GR" dirty="0" smtClean="0">
                <a:latin typeface="Times New Roman" pitchFamily="18" charset="0"/>
              </a:rPr>
              <a:t>Η </a:t>
            </a:r>
            <a:r>
              <a:rPr lang="el-GR" dirty="0">
                <a:latin typeface="Times New Roman" pitchFamily="18" charset="0"/>
              </a:rPr>
              <a:t>επιχείρηση εκτιμά ότι μπορεί να πουλήσει την κάθε προνομιούχο μετοχή στην ονομαστική της αξία που θα είναι $</a:t>
            </a:r>
            <a:r>
              <a:rPr lang="el-GR" dirty="0" smtClean="0">
                <a:latin typeface="Times New Roman" pitchFamily="18" charset="0"/>
              </a:rPr>
              <a:t>100. </a:t>
            </a:r>
            <a:endParaRPr lang="el-GR" dirty="0" smtClean="0">
              <a:latin typeface="Times New Roman" pitchFamily="18" charset="0"/>
            </a:endParaRPr>
          </a:p>
          <a:p>
            <a:pPr marL="0" indent="0" algn="just">
              <a:lnSpc>
                <a:spcPct val="90000"/>
              </a:lnSpc>
            </a:pPr>
            <a:r>
              <a:rPr lang="el-GR" dirty="0" smtClean="0">
                <a:latin typeface="Times New Roman" pitchFamily="18" charset="0"/>
              </a:rPr>
              <a:t>Το </a:t>
            </a:r>
            <a:r>
              <a:rPr lang="el-GR" dirty="0">
                <a:latin typeface="Times New Roman" pitchFamily="18" charset="0"/>
              </a:rPr>
              <a:t>ετήσιο μέρισμα της προνομιούχου μετοχής θα είναι 12% της ονομαστικής της αξίας. </a:t>
            </a:r>
            <a:endParaRPr lang="el-GR" dirty="0" smtClean="0">
              <a:latin typeface="Times New Roman" pitchFamily="18" charset="0"/>
            </a:endParaRPr>
          </a:p>
          <a:p>
            <a:pPr marL="0" indent="0" algn="just">
              <a:lnSpc>
                <a:spcPct val="90000"/>
              </a:lnSpc>
            </a:pPr>
            <a:r>
              <a:rPr lang="el-GR" dirty="0" smtClean="0">
                <a:latin typeface="Times New Roman" pitchFamily="18" charset="0"/>
              </a:rPr>
              <a:t>Το </a:t>
            </a:r>
            <a:r>
              <a:rPr lang="el-GR" dirty="0">
                <a:latin typeface="Times New Roman" pitchFamily="18" charset="0"/>
              </a:rPr>
              <a:t>κόστος έκδοσης και διάθεσης της κάθε μετοχής θα ανέρχεται σε 2,5% της ονομαστικής της αξίας. </a:t>
            </a:r>
            <a:endParaRPr lang="el-GR" dirty="0" smtClean="0">
              <a:latin typeface="Times New Roman" pitchFamily="18" charset="0"/>
            </a:endParaRPr>
          </a:p>
          <a:p>
            <a:pPr marL="0" indent="0" algn="just">
              <a:lnSpc>
                <a:spcPct val="90000"/>
              </a:lnSpc>
            </a:pPr>
            <a:r>
              <a:rPr lang="el-GR" dirty="0" smtClean="0">
                <a:latin typeface="Times New Roman" pitchFamily="18" charset="0"/>
              </a:rPr>
              <a:t>Να </a:t>
            </a:r>
            <a:r>
              <a:rPr lang="el-GR" dirty="0">
                <a:latin typeface="Times New Roman" pitchFamily="18" charset="0"/>
              </a:rPr>
              <a:t>βρεθεί το κόστος του προνομιούχου μετοχικού κεφαλαίου.</a:t>
            </a:r>
          </a:p>
        </p:txBody>
      </p:sp>
      <p:sp>
        <p:nvSpPr>
          <p:cNvPr id="15365"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(2</a:t>
            </a:r>
            <a:r>
              <a:rPr lang="el-GR" sz="4000" b="1" baseline="30000" dirty="0" smtClean="0">
                <a:latin typeface="Times New Roman" pitchFamily="18" charset="0"/>
              </a:rPr>
              <a:t>ο</a:t>
            </a:r>
            <a:r>
              <a:rPr lang="el-GR" sz="4000" b="1" dirty="0" smtClean="0">
                <a:latin typeface="Times New Roman" pitchFamily="18" charset="0"/>
              </a:rPr>
              <a:t>)</a:t>
            </a:r>
            <a:endParaRPr lang="el-GR" sz="4000" dirty="0">
              <a:latin typeface="Times New Roman" pitchFamily="18" charset="0"/>
            </a:endParaRPr>
          </a:p>
        </p:txBody>
      </p:sp>
    </p:spTree>
    <p:extLst>
      <p:ext uri="{BB962C8B-B14F-4D97-AF65-F5344CB8AC3E}">
        <p14:creationId xmlns:p14="http://schemas.microsoft.com/office/powerpoint/2010/main" xmlns="" val="44919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274638"/>
            <a:ext cx="8229600" cy="706437"/>
          </a:xfrm>
        </p:spPr>
        <p:txBody>
          <a:bodyPr/>
          <a:lstStyle/>
          <a:p>
            <a:pPr eaLnBrk="1" hangingPunct="1"/>
            <a:r>
              <a:rPr lang="el-GR" altLang="el-GR" sz="4000" b="1" dirty="0" smtClean="0">
                <a:latin typeface="Bookman Old Style" pitchFamily="18" charset="0"/>
                <a:cs typeface="Times New Roman" pitchFamily="18" charset="0"/>
              </a:rPr>
              <a:t>Τα διάφορα είδη επιχειρήσεων</a:t>
            </a:r>
          </a:p>
        </p:txBody>
      </p:sp>
      <p:sp>
        <p:nvSpPr>
          <p:cNvPr id="257027" name="Rectangle 3"/>
          <p:cNvSpPr>
            <a:spLocks noGrp="1" noChangeArrowheads="1"/>
          </p:cNvSpPr>
          <p:nvPr>
            <p:ph type="body" idx="1"/>
          </p:nvPr>
        </p:nvSpPr>
        <p:spPr>
          <a:xfrm>
            <a:off x="0" y="1125538"/>
            <a:ext cx="9144000" cy="5732462"/>
          </a:xfrm>
        </p:spPr>
        <p:txBody>
          <a:bodyPr/>
          <a:lstStyle/>
          <a:p>
            <a:pPr algn="just" eaLnBrk="1" hangingPunct="1"/>
            <a:r>
              <a:rPr lang="el-GR" altLang="el-GR" dirty="0" smtClean="0">
                <a:solidFill>
                  <a:srgbClr val="000000"/>
                </a:solidFill>
                <a:latin typeface="Bookman Old Style" pitchFamily="18" charset="0"/>
              </a:rPr>
              <a:t>Οι επιχειρήσεις κατατάσσονται σε διάφορα είδη με βάση σειράν κριτηρίων:</a:t>
            </a:r>
          </a:p>
          <a:p>
            <a:pPr lvl="1" algn="just" eaLnBrk="1" hangingPunct="1"/>
            <a:r>
              <a:rPr lang="el-GR" altLang="el-GR" sz="3200" b="1" dirty="0" smtClean="0">
                <a:solidFill>
                  <a:srgbClr val="000000"/>
                </a:solidFill>
                <a:latin typeface="Bookman Old Style" pitchFamily="18" charset="0"/>
                <a:cs typeface="Times New Roman" pitchFamily="18" charset="0"/>
              </a:rPr>
              <a:t>Κριτήριο το είδος και ο αριθμός των μετόχων.</a:t>
            </a:r>
            <a:r>
              <a:rPr lang="el-GR" altLang="el-GR" sz="3200" dirty="0" smtClean="0">
                <a:solidFill>
                  <a:srgbClr val="000000"/>
                </a:solidFill>
                <a:latin typeface="Bookman Old Style" pitchFamily="18" charset="0"/>
                <a:cs typeface="Times New Roman" pitchFamily="18" charset="0"/>
              </a:rPr>
              <a:t> </a:t>
            </a:r>
            <a:endParaRPr lang="el-GR" altLang="el-GR" sz="3200" dirty="0" smtClean="0">
              <a:solidFill>
                <a:srgbClr val="000000"/>
              </a:solidFill>
              <a:latin typeface="Times New Roman" pitchFamily="18" charset="0"/>
            </a:endParaRPr>
          </a:p>
          <a:p>
            <a:pPr lvl="1"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Οι επιχειρήσεις διακρίνονται σε </a:t>
            </a:r>
            <a:r>
              <a:rPr lang="el-GR" altLang="el-GR" sz="3200" b="1" dirty="0" smtClean="0">
                <a:solidFill>
                  <a:schemeClr val="hlink"/>
                </a:solidFill>
                <a:latin typeface="Bookman Old Style" pitchFamily="18" charset="0"/>
                <a:cs typeface="Times New Roman" pitchFamily="18" charset="0"/>
              </a:rPr>
              <a:t>ατομικές ή οικογενειακές</a:t>
            </a:r>
            <a:r>
              <a:rPr lang="el-GR" altLang="el-GR" sz="3200" dirty="0" smtClean="0">
                <a:solidFill>
                  <a:srgbClr val="000000"/>
                </a:solidFill>
                <a:latin typeface="Bookman Old Style" pitchFamily="18" charset="0"/>
                <a:cs typeface="Times New Roman" pitchFamily="18" charset="0"/>
              </a:rPr>
              <a:t>, στις οποίες υπάρχει ένα κέντρο ισχύος και </a:t>
            </a:r>
            <a:endParaRPr lang="el-GR" altLang="el-GR" sz="3200" dirty="0" smtClean="0">
              <a:solidFill>
                <a:srgbClr val="000000"/>
              </a:solidFill>
              <a:latin typeface="Bookman Old Style" pitchFamily="18" charset="0"/>
            </a:endParaRPr>
          </a:p>
          <a:p>
            <a:pPr lvl="1" algn="just" eaLnBrk="1" hangingPunct="1">
              <a:buFont typeface="Wingdings" pitchFamily="2" charset="2"/>
              <a:buChar char="Ø"/>
            </a:pPr>
            <a:r>
              <a:rPr lang="el-GR" altLang="el-GR" sz="3200" dirty="0" smtClean="0">
                <a:solidFill>
                  <a:srgbClr val="000000"/>
                </a:solidFill>
                <a:latin typeface="Bookman Old Style" pitchFamily="18" charset="0"/>
                <a:cs typeface="Times New Roman" pitchFamily="18" charset="0"/>
              </a:rPr>
              <a:t>σε </a:t>
            </a:r>
            <a:r>
              <a:rPr lang="el-GR" altLang="el-GR" sz="3200" b="1" dirty="0" smtClean="0">
                <a:solidFill>
                  <a:schemeClr val="hlink"/>
                </a:solidFill>
                <a:latin typeface="Bookman Old Style" pitchFamily="18" charset="0"/>
                <a:cs typeface="Times New Roman" pitchFamily="18" charset="0"/>
              </a:rPr>
              <a:t>συλλογικές</a:t>
            </a:r>
            <a:r>
              <a:rPr lang="el-GR" altLang="el-GR" sz="3200" dirty="0" smtClean="0">
                <a:solidFill>
                  <a:srgbClr val="000000"/>
                </a:solidFill>
                <a:latin typeface="Bookman Old Style" pitchFamily="18" charset="0"/>
                <a:cs typeface="Times New Roman" pitchFamily="18" charset="0"/>
              </a:rPr>
              <a:t>, στις οποίες η εξουσία κατανέμεται μεταξύ πολλών κέντρων.</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251520" y="1412874"/>
            <a:ext cx="8712968" cy="4680421"/>
          </a:xfrm>
        </p:spPr>
        <p:txBody>
          <a:bodyPr/>
          <a:lstStyle/>
          <a:p>
            <a:pPr marL="0" indent="0" algn="just">
              <a:buFont typeface="Wingdings" pitchFamily="2" charset="2"/>
              <a:buNone/>
            </a:pPr>
            <a:r>
              <a:rPr lang="el-GR" sz="2800" dirty="0">
                <a:latin typeface="Times New Roman" pitchFamily="18" charset="0"/>
              </a:rPr>
              <a:t>Η πραγματική ταμειακή εισροή  είναι (100-2,5=)  $97,5. Το ετήσιο μέρισμα θα ανέρχεται σε (0,12</a:t>
            </a:r>
            <a:r>
              <a:rPr lang="el-GR" sz="2800" dirty="0">
                <a:latin typeface="Times New Roman" pitchFamily="18" charset="0"/>
                <a:sym typeface="Symbol" pitchFamily="18" charset="2"/>
              </a:rPr>
              <a:t></a:t>
            </a:r>
            <a:r>
              <a:rPr lang="el-GR" sz="2800" dirty="0">
                <a:latin typeface="Times New Roman" pitchFamily="18" charset="0"/>
              </a:rPr>
              <a:t>100=) $12. Οπότε, το κόστος του προνομιούχου μετοχικού κεφαλαίου </a:t>
            </a:r>
            <a:r>
              <a:rPr lang="el-GR" sz="2800" dirty="0" smtClean="0">
                <a:latin typeface="Times New Roman" pitchFamily="18" charset="0"/>
              </a:rPr>
              <a:t>με βάση τον παρακάτω τύπο θα είναι</a:t>
            </a:r>
            <a:r>
              <a:rPr lang="el-GR" sz="2800" dirty="0" smtClean="0">
                <a:latin typeface="Times New Roman" pitchFamily="18" charset="0"/>
              </a:rPr>
              <a:t>:</a:t>
            </a:r>
            <a:endParaRPr lang="el-GR" sz="2800" dirty="0">
              <a:latin typeface="Times New Roman" pitchFamily="18" charset="0"/>
            </a:endParaRPr>
          </a:p>
          <a:p>
            <a:pPr marL="0" indent="0" algn="ctr">
              <a:buFont typeface="Wingdings" pitchFamily="2" charset="2"/>
              <a:buNone/>
            </a:pPr>
            <a:endParaRPr lang="el-GR" b="1" dirty="0" smtClean="0">
              <a:solidFill>
                <a:srgbClr val="006600"/>
              </a:solidFill>
              <a:latin typeface="Times New Roman" pitchFamily="18" charset="0"/>
            </a:endParaRPr>
          </a:p>
          <a:p>
            <a:pPr marL="0" indent="0" algn="ctr">
              <a:buFont typeface="Wingdings" pitchFamily="2" charset="2"/>
              <a:buNone/>
            </a:pPr>
            <a:endParaRPr lang="el-GR" b="1" dirty="0" smtClean="0">
              <a:solidFill>
                <a:srgbClr val="006600"/>
              </a:solidFill>
              <a:latin typeface="Times New Roman" pitchFamily="18" charset="0"/>
            </a:endParaRPr>
          </a:p>
          <a:p>
            <a:pPr marL="0" indent="0" algn="ctr">
              <a:buFont typeface="Wingdings" pitchFamily="2" charset="2"/>
              <a:buNone/>
            </a:pPr>
            <a:endParaRPr lang="el-GR" b="1" dirty="0" smtClean="0">
              <a:solidFill>
                <a:srgbClr val="006600"/>
              </a:solidFill>
              <a:latin typeface="Times New Roman" pitchFamily="18" charset="0"/>
            </a:endParaRPr>
          </a:p>
          <a:p>
            <a:pPr marL="0" indent="0" algn="ctr">
              <a:buFont typeface="Wingdings" pitchFamily="2" charset="2"/>
              <a:buNone/>
            </a:pPr>
            <a:r>
              <a:rPr lang="en-US" b="1" dirty="0" smtClean="0">
                <a:solidFill>
                  <a:srgbClr val="006600"/>
                </a:solidFill>
                <a:latin typeface="Times New Roman" pitchFamily="18" charset="0"/>
              </a:rPr>
              <a:t>k</a:t>
            </a:r>
            <a:r>
              <a:rPr lang="en-US" b="1" baseline="-25000" dirty="0" smtClean="0">
                <a:solidFill>
                  <a:srgbClr val="006600"/>
                </a:solidFill>
                <a:latin typeface="Times New Roman" pitchFamily="18" charset="0"/>
              </a:rPr>
              <a:t>ps</a:t>
            </a:r>
            <a:r>
              <a:rPr lang="el-GR" b="1" dirty="0" smtClean="0">
                <a:solidFill>
                  <a:srgbClr val="006600"/>
                </a:solidFill>
                <a:latin typeface="Times New Roman" pitchFamily="18" charset="0"/>
              </a:rPr>
              <a:t> </a:t>
            </a:r>
            <a:r>
              <a:rPr lang="el-GR" b="1" dirty="0">
                <a:solidFill>
                  <a:srgbClr val="006600"/>
                </a:solidFill>
                <a:latin typeface="Times New Roman" pitchFamily="18" charset="0"/>
              </a:rPr>
              <a:t>= (12/97,5</a:t>
            </a:r>
            <a:r>
              <a:rPr lang="el-GR" b="1" dirty="0" smtClean="0">
                <a:solidFill>
                  <a:srgbClr val="006600"/>
                </a:solidFill>
                <a:latin typeface="Times New Roman" pitchFamily="18" charset="0"/>
              </a:rPr>
              <a:t>)*100 </a:t>
            </a:r>
            <a:r>
              <a:rPr lang="el-GR" b="1" dirty="0">
                <a:solidFill>
                  <a:srgbClr val="006600"/>
                </a:solidFill>
                <a:latin typeface="Times New Roman" pitchFamily="18" charset="0"/>
              </a:rPr>
              <a:t>= </a:t>
            </a:r>
            <a:r>
              <a:rPr lang="el-GR" b="1" dirty="0" smtClean="0">
                <a:solidFill>
                  <a:srgbClr val="006600"/>
                </a:solidFill>
                <a:latin typeface="Times New Roman" pitchFamily="18" charset="0"/>
              </a:rPr>
              <a:t>0,1231*100 = </a:t>
            </a:r>
            <a:r>
              <a:rPr lang="el-GR" b="1" dirty="0">
                <a:solidFill>
                  <a:srgbClr val="006600"/>
                </a:solidFill>
                <a:latin typeface="Times New Roman" pitchFamily="18" charset="0"/>
              </a:rPr>
              <a:t>12,31</a:t>
            </a:r>
            <a:r>
              <a:rPr lang="el-GR" b="1" dirty="0" smtClean="0">
                <a:solidFill>
                  <a:srgbClr val="006600"/>
                </a:solidFill>
                <a:latin typeface="Times New Roman" pitchFamily="18" charset="0"/>
              </a:rPr>
              <a:t>%.</a:t>
            </a:r>
            <a:endParaRPr lang="el-GR" b="1" dirty="0">
              <a:solidFill>
                <a:srgbClr val="006600"/>
              </a:solidFill>
              <a:latin typeface="Times New Roman" pitchFamily="18" charset="0"/>
            </a:endParaRPr>
          </a:p>
        </p:txBody>
      </p:sp>
      <p:sp>
        <p:nvSpPr>
          <p:cNvPr id="48132"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graphicFrame>
        <p:nvGraphicFramePr>
          <p:cNvPr id="1224705" name="Object 1"/>
          <p:cNvGraphicFramePr>
            <a:graphicFrameLocks noGrp="1" noChangeAspect="1"/>
          </p:cNvGraphicFramePr>
          <p:nvPr/>
        </p:nvGraphicFramePr>
        <p:xfrm>
          <a:off x="3131840" y="3501008"/>
          <a:ext cx="2730500" cy="1028700"/>
        </p:xfrm>
        <a:graphic>
          <a:graphicData uri="http://schemas.openxmlformats.org/presentationml/2006/ole">
            <p:oleObj spid="_x0000_s1224705" name="Equation" r:id="rId4" imgW="622300" imgH="457200" progId="">
              <p:embed/>
            </p:oleObj>
          </a:graphicData>
        </a:graphic>
      </p:graphicFrame>
    </p:spTree>
    <p:extLst>
      <p:ext uri="{BB962C8B-B14F-4D97-AF65-F5344CB8AC3E}">
        <p14:creationId xmlns:p14="http://schemas.microsoft.com/office/powerpoint/2010/main" xmlns="" val="966499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07504" y="274638"/>
            <a:ext cx="8856984" cy="706090"/>
          </a:xfrm>
        </p:spPr>
        <p:txBody>
          <a:bodyPr/>
          <a:lstStyle/>
          <a:p>
            <a:r>
              <a:rPr lang="el-GR" b="1" dirty="0"/>
              <a:t>Κόστος </a:t>
            </a:r>
            <a:r>
              <a:rPr lang="el-GR" b="1" dirty="0" smtClean="0"/>
              <a:t>Ιδίων </a:t>
            </a:r>
            <a:r>
              <a:rPr lang="el-GR" b="1" dirty="0"/>
              <a:t>Κ</a:t>
            </a:r>
            <a:r>
              <a:rPr lang="el-GR" b="1" dirty="0" smtClean="0"/>
              <a:t>εφαλαίων</a:t>
            </a:r>
            <a:endParaRPr lang="el-GR" b="1" dirty="0"/>
          </a:p>
        </p:txBody>
      </p:sp>
      <p:sp>
        <p:nvSpPr>
          <p:cNvPr id="308227" name="Rectangle 3"/>
          <p:cNvSpPr>
            <a:spLocks noGrp="1" noChangeArrowheads="1"/>
          </p:cNvSpPr>
          <p:nvPr>
            <p:ph type="body" idx="1"/>
          </p:nvPr>
        </p:nvSpPr>
        <p:spPr>
          <a:xfrm>
            <a:off x="179512" y="1196752"/>
            <a:ext cx="8784976" cy="5184576"/>
          </a:xfrm>
        </p:spPr>
        <p:txBody>
          <a:bodyPr/>
          <a:lstStyle/>
          <a:p>
            <a:pPr algn="just"/>
            <a:r>
              <a:rPr lang="el-GR" dirty="0"/>
              <a:t>Η τρίτη βασική εναλλακτική πηγή </a:t>
            </a:r>
            <a:r>
              <a:rPr lang="el-GR" dirty="0" smtClean="0"/>
              <a:t>χρηματοδότησης.</a:t>
            </a:r>
            <a:endParaRPr lang="el-GR" dirty="0"/>
          </a:p>
          <a:p>
            <a:pPr algn="just"/>
            <a:r>
              <a:rPr lang="el-GR" dirty="0"/>
              <a:t>Δύο κύριες μορφές χρηματοδότησης με ίδια </a:t>
            </a:r>
            <a:r>
              <a:rPr lang="el-GR" dirty="0" smtClean="0"/>
              <a:t>κεφάλαια.</a:t>
            </a:r>
            <a:endParaRPr lang="el-GR" dirty="0"/>
          </a:p>
          <a:p>
            <a:pPr lvl="1"/>
            <a:r>
              <a:rPr lang="el-GR" dirty="0"/>
              <a:t>Παρακρατηθέντα κέρδη</a:t>
            </a:r>
          </a:p>
          <a:p>
            <a:pPr lvl="1" algn="just"/>
            <a:r>
              <a:rPr lang="el-GR" dirty="0"/>
              <a:t>Έκδοση νέου μετοχικού </a:t>
            </a:r>
            <a:r>
              <a:rPr lang="el-GR" dirty="0" smtClean="0"/>
              <a:t>κεφαλαίου αποτελούμενου μόνο από κοινές μετοχές.</a:t>
            </a:r>
            <a:endParaRPr lang="el-GR" dirty="0"/>
          </a:p>
          <a:p>
            <a:pPr lvl="1">
              <a:buFont typeface="Wingdings" pitchFamily="2" charset="2"/>
              <a:buNone/>
            </a:pPr>
            <a:endParaRPr lang="el-GR" dirty="0"/>
          </a:p>
          <a:p>
            <a:pPr>
              <a:buNone/>
            </a:pPr>
            <a:endParaRPr lang="el-G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79512" y="274638"/>
            <a:ext cx="8712968" cy="1143000"/>
          </a:xfrm>
        </p:spPr>
        <p:txBody>
          <a:bodyPr/>
          <a:lstStyle/>
          <a:p>
            <a:r>
              <a:rPr lang="el-GR" b="1" dirty="0"/>
              <a:t>Κόστος </a:t>
            </a:r>
            <a:r>
              <a:rPr lang="el-GR" b="1" dirty="0" smtClean="0"/>
              <a:t>Παρακρατηθέντων </a:t>
            </a:r>
            <a:r>
              <a:rPr lang="el-GR" b="1" dirty="0"/>
              <a:t>Κ</a:t>
            </a:r>
            <a:r>
              <a:rPr lang="el-GR" b="1" dirty="0" smtClean="0"/>
              <a:t>ερδών</a:t>
            </a:r>
            <a:endParaRPr lang="el-GR" b="1" dirty="0"/>
          </a:p>
        </p:txBody>
      </p:sp>
      <p:sp>
        <p:nvSpPr>
          <p:cNvPr id="309251" name="Rectangle 3"/>
          <p:cNvSpPr>
            <a:spLocks noGrp="1" noChangeArrowheads="1"/>
          </p:cNvSpPr>
          <p:nvPr>
            <p:ph type="body" idx="1"/>
          </p:nvPr>
        </p:nvSpPr>
        <p:spPr>
          <a:xfrm>
            <a:off x="251520" y="1700808"/>
            <a:ext cx="8640960" cy="4824536"/>
          </a:xfrm>
        </p:spPr>
        <p:txBody>
          <a:bodyPr/>
          <a:lstStyle/>
          <a:p>
            <a:pPr algn="just">
              <a:lnSpc>
                <a:spcPct val="90000"/>
              </a:lnSpc>
            </a:pPr>
            <a:r>
              <a:rPr lang="el-GR" sz="2800" dirty="0"/>
              <a:t>Το κόστος των παρακρατηθέντων κερδών ή αποθεματικών είναι ίσο με την απόδοση την οποία απαιτούν οι μέτοχοι της συγκεκριμένης εταιρείας να έχουν από τις μετοχές τους για να τις διακρατήσουν </a:t>
            </a:r>
          </a:p>
          <a:p>
            <a:pPr>
              <a:lnSpc>
                <a:spcPct val="90000"/>
              </a:lnSpc>
            </a:pPr>
            <a:r>
              <a:rPr lang="el-GR" sz="2800" dirty="0"/>
              <a:t>Άρα, υπολογίζουμε το κόστος των κοινών μετοχών</a:t>
            </a:r>
          </a:p>
          <a:p>
            <a:pPr>
              <a:lnSpc>
                <a:spcPct val="90000"/>
              </a:lnSpc>
            </a:pPr>
            <a:r>
              <a:rPr lang="el-GR" sz="2800" dirty="0"/>
              <a:t>Τρεις μέθοδοι υπολογισμού:</a:t>
            </a:r>
          </a:p>
          <a:p>
            <a:pPr lvl="1">
              <a:lnSpc>
                <a:spcPct val="90000"/>
              </a:lnSpc>
            </a:pPr>
            <a:r>
              <a:rPr lang="el-GR" dirty="0"/>
              <a:t>Η προσέγγιση με το υπόδειγμα αποτίμησης περιουσιακών </a:t>
            </a:r>
            <a:r>
              <a:rPr lang="el-GR" dirty="0" smtClean="0"/>
              <a:t>στοιχείων </a:t>
            </a:r>
            <a:r>
              <a:rPr lang="en-US" dirty="0" smtClean="0"/>
              <a:t>CAPM</a:t>
            </a:r>
            <a:endParaRPr lang="el-GR" dirty="0"/>
          </a:p>
          <a:p>
            <a:pPr lvl="1">
              <a:lnSpc>
                <a:spcPct val="90000"/>
              </a:lnSpc>
            </a:pPr>
            <a:r>
              <a:rPr lang="el-GR" dirty="0"/>
              <a:t>Η προσέγγιση με το υπόδειγμα προεξόφλησης μερισμάτων</a:t>
            </a:r>
          </a:p>
          <a:p>
            <a:pPr lvl="1">
              <a:lnSpc>
                <a:spcPct val="90000"/>
              </a:lnSpc>
            </a:pPr>
            <a:r>
              <a:rPr lang="el-GR" dirty="0"/>
              <a:t>Η προσέγγιση της ανταμοιβής για τον κίνδυνο</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274638"/>
            <a:ext cx="8964488" cy="706090"/>
          </a:xfrm>
        </p:spPr>
        <p:txBody>
          <a:bodyPr/>
          <a:lstStyle/>
          <a:p>
            <a:r>
              <a:rPr lang="el-GR" sz="3200" b="1" dirty="0"/>
              <a:t>Η προσέγγιση με το υπόδειγμα αποτίμησης περιουσιακών </a:t>
            </a:r>
            <a:r>
              <a:rPr lang="el-GR" sz="3200" b="1" dirty="0" smtClean="0"/>
              <a:t>στοιχείων </a:t>
            </a:r>
            <a:r>
              <a:rPr lang="en-US" sz="3200" b="1" dirty="0" smtClean="0"/>
              <a:t>CAPM</a:t>
            </a:r>
            <a:endParaRPr lang="el-GR" sz="3200" b="1" dirty="0"/>
          </a:p>
        </p:txBody>
      </p:sp>
      <p:sp>
        <p:nvSpPr>
          <p:cNvPr id="310275" name="Rectangle 3"/>
          <p:cNvSpPr>
            <a:spLocks noGrp="1" noChangeArrowheads="1"/>
          </p:cNvSpPr>
          <p:nvPr>
            <p:ph type="body" sz="half" idx="1"/>
          </p:nvPr>
        </p:nvSpPr>
        <p:spPr>
          <a:xfrm>
            <a:off x="0" y="1124744"/>
            <a:ext cx="9144000" cy="2994248"/>
          </a:xfrm>
        </p:spPr>
        <p:txBody>
          <a:bodyPr/>
          <a:lstStyle/>
          <a:p>
            <a:pPr algn="just"/>
            <a:r>
              <a:rPr lang="el-GR" sz="2800" dirty="0"/>
              <a:t>Το υπόδειγμα αποτίμησης περιουσιακών στοιχείων (</a:t>
            </a:r>
            <a:r>
              <a:rPr lang="en-US" sz="2800" dirty="0"/>
              <a:t>CAPM</a:t>
            </a:r>
            <a:r>
              <a:rPr lang="el-GR" sz="2800" dirty="0"/>
              <a:t>) δείχνει το τρόπο με τον οποίο αποτιμά </a:t>
            </a:r>
            <a:r>
              <a:rPr lang="el-GR" sz="2800" u="sng" dirty="0"/>
              <a:t>η αγορά</a:t>
            </a:r>
            <a:r>
              <a:rPr lang="el-GR" sz="2800" dirty="0"/>
              <a:t> τα διάφορα περιουσιακά </a:t>
            </a:r>
            <a:r>
              <a:rPr lang="el-GR" sz="2800" dirty="0" smtClean="0"/>
              <a:t>στοιχεία.</a:t>
            </a:r>
            <a:endParaRPr lang="el-GR" sz="2800" dirty="0"/>
          </a:p>
          <a:p>
            <a:pPr algn="just"/>
            <a:r>
              <a:rPr lang="el-GR" sz="2800" dirty="0"/>
              <a:t>Σύμφωνα με το </a:t>
            </a:r>
            <a:r>
              <a:rPr lang="en-US" sz="2800" dirty="0"/>
              <a:t>CAPM</a:t>
            </a:r>
            <a:r>
              <a:rPr lang="el-GR" sz="2800" dirty="0"/>
              <a:t> το κόστος μιας μετοχής υπολογίζεται ως εξής:</a:t>
            </a:r>
          </a:p>
          <a:p>
            <a:endParaRPr lang="el-GR" sz="2200" dirty="0"/>
          </a:p>
        </p:txBody>
      </p:sp>
      <p:graphicFrame>
        <p:nvGraphicFramePr>
          <p:cNvPr id="310276" name="Object 4"/>
          <p:cNvGraphicFramePr>
            <a:graphicFrameLocks noGrp="1" noChangeAspect="1"/>
          </p:cNvGraphicFramePr>
          <p:nvPr>
            <p:ph sz="half" idx="2"/>
          </p:nvPr>
        </p:nvGraphicFramePr>
        <p:xfrm>
          <a:off x="4139952" y="3068960"/>
          <a:ext cx="3391843" cy="701229"/>
        </p:xfrm>
        <a:graphic>
          <a:graphicData uri="http://schemas.openxmlformats.org/presentationml/2006/ole">
            <p:oleObj spid="_x0000_s1094658" name="Equation" r:id="rId3" imgW="1218671" imgH="253890" progId="">
              <p:embed/>
            </p:oleObj>
          </a:graphicData>
        </a:graphic>
      </p:graphicFrame>
      <p:sp>
        <p:nvSpPr>
          <p:cNvPr id="310278" name="Rectangle 6"/>
          <p:cNvSpPr>
            <a:spLocks noChangeArrowheads="1"/>
          </p:cNvSpPr>
          <p:nvPr/>
        </p:nvSpPr>
        <p:spPr bwMode="auto">
          <a:xfrm>
            <a:off x="0" y="3738518"/>
            <a:ext cx="9144000" cy="3139321"/>
          </a:xfrm>
          <a:prstGeom prst="rect">
            <a:avLst/>
          </a:prstGeom>
          <a:noFill/>
          <a:ln w="9525">
            <a:noFill/>
            <a:miter lim="800000"/>
            <a:headEnd/>
            <a:tailEnd/>
          </a:ln>
          <a:effectLst/>
        </p:spPr>
        <p:txBody>
          <a:bodyPr wrap="square" anchor="ctr">
            <a:spAutoFit/>
          </a:bodyPr>
          <a:lstStyle/>
          <a:p>
            <a:pPr algn="just"/>
            <a:r>
              <a:rPr lang="en-US" sz="2200" b="1" dirty="0">
                <a:solidFill>
                  <a:srgbClr val="FF0000"/>
                </a:solidFill>
              </a:rPr>
              <a:t>k</a:t>
            </a:r>
            <a:r>
              <a:rPr lang="en-US" sz="2200" b="1" baseline="-25000" dirty="0">
                <a:solidFill>
                  <a:srgbClr val="FF0000"/>
                </a:solidFill>
              </a:rPr>
              <a:t>s</a:t>
            </a:r>
            <a:r>
              <a:rPr lang="el-GR" sz="2200" b="1" dirty="0">
                <a:solidFill>
                  <a:srgbClr val="003300"/>
                </a:solidFill>
              </a:rPr>
              <a:t> </a:t>
            </a:r>
            <a:r>
              <a:rPr lang="el-GR" sz="2200" b="1" dirty="0">
                <a:solidFill>
                  <a:srgbClr val="002060"/>
                </a:solidFill>
              </a:rPr>
              <a:t>= η απαιτούμενη απόδοση της μετοχής και επομένως το κόστος των παρακρατηθέντων κερδών (ή της κοινής μετοχής), </a:t>
            </a:r>
          </a:p>
          <a:p>
            <a:pPr algn="just"/>
            <a:r>
              <a:rPr lang="en-US" sz="2200" b="1" dirty="0">
                <a:solidFill>
                  <a:srgbClr val="7030A0"/>
                </a:solidFill>
              </a:rPr>
              <a:t>r</a:t>
            </a:r>
            <a:r>
              <a:rPr lang="en-US" sz="2200" b="1" baseline="-25000" dirty="0">
                <a:solidFill>
                  <a:srgbClr val="7030A0"/>
                </a:solidFill>
              </a:rPr>
              <a:t>F</a:t>
            </a:r>
            <a:r>
              <a:rPr lang="en-US" sz="2200" b="1" dirty="0">
                <a:solidFill>
                  <a:srgbClr val="002060"/>
                </a:solidFill>
              </a:rPr>
              <a:t> </a:t>
            </a:r>
            <a:r>
              <a:rPr lang="el-GR" sz="2200" b="1" dirty="0">
                <a:solidFill>
                  <a:srgbClr val="002060"/>
                </a:solidFill>
              </a:rPr>
              <a:t>= η απόδοση χωρίς κίνδυνο</a:t>
            </a:r>
            <a:r>
              <a:rPr lang="el-GR" sz="2200" b="1" dirty="0" smtClean="0">
                <a:solidFill>
                  <a:srgbClr val="002060"/>
                </a:solidFill>
              </a:rPr>
              <a:t>, δηλ. το ετήσιο επιτόκιο κρατικού ομολόγου διάρκειας ενός έτους. </a:t>
            </a:r>
            <a:endParaRPr lang="el-GR" sz="2200" b="1" dirty="0">
              <a:solidFill>
                <a:srgbClr val="002060"/>
              </a:solidFill>
            </a:endParaRPr>
          </a:p>
          <a:p>
            <a:pPr algn="just"/>
            <a:r>
              <a:rPr lang="en-US" sz="2200" b="1" dirty="0">
                <a:solidFill>
                  <a:srgbClr val="C00000"/>
                </a:solidFill>
              </a:rPr>
              <a:t>r</a:t>
            </a:r>
            <a:r>
              <a:rPr lang="en-US" sz="2200" b="1" baseline="-25000" dirty="0">
                <a:solidFill>
                  <a:srgbClr val="C00000"/>
                </a:solidFill>
              </a:rPr>
              <a:t>M</a:t>
            </a:r>
            <a:r>
              <a:rPr lang="el-GR" sz="2200" b="1" dirty="0">
                <a:solidFill>
                  <a:srgbClr val="002060"/>
                </a:solidFill>
              </a:rPr>
              <a:t> = η αναμενόμενη απόδοση ολόκληρης της </a:t>
            </a:r>
            <a:r>
              <a:rPr lang="el-GR" sz="2200" b="1" dirty="0" smtClean="0">
                <a:solidFill>
                  <a:srgbClr val="002060"/>
                </a:solidFill>
              </a:rPr>
              <a:t>χρηματιστηριακής αγοράς</a:t>
            </a:r>
            <a:r>
              <a:rPr lang="el-GR" sz="2200" b="1" dirty="0">
                <a:solidFill>
                  <a:srgbClr val="002060"/>
                </a:solidFill>
              </a:rPr>
              <a:t>, </a:t>
            </a:r>
          </a:p>
          <a:p>
            <a:pPr algn="just"/>
            <a:r>
              <a:rPr lang="el-GR" sz="2200" b="1" dirty="0">
                <a:solidFill>
                  <a:srgbClr val="006600"/>
                </a:solidFill>
              </a:rPr>
              <a:t>β</a:t>
            </a:r>
            <a:r>
              <a:rPr lang="el-GR" sz="2200" b="1" dirty="0">
                <a:solidFill>
                  <a:srgbClr val="002060"/>
                </a:solidFill>
              </a:rPr>
              <a:t> = ο συντελεστής βήτα της μετοχής (μετρά την </a:t>
            </a:r>
            <a:r>
              <a:rPr lang="el-GR" sz="2200" b="1" u="sng" dirty="0">
                <a:solidFill>
                  <a:srgbClr val="002060"/>
                </a:solidFill>
              </a:rPr>
              <a:t>ευαισθησία</a:t>
            </a:r>
            <a:r>
              <a:rPr lang="el-GR" sz="2200" b="1" dirty="0">
                <a:solidFill>
                  <a:srgbClr val="002060"/>
                </a:solidFill>
              </a:rPr>
              <a:t> που έχει η απόδοση της μετοχής </a:t>
            </a:r>
            <a:r>
              <a:rPr lang="el-GR" sz="2200" b="1" u="sng" dirty="0">
                <a:solidFill>
                  <a:srgbClr val="002060"/>
                </a:solidFill>
              </a:rPr>
              <a:t>σε μεταβολές</a:t>
            </a:r>
            <a:r>
              <a:rPr lang="el-GR" sz="2200" b="1" dirty="0">
                <a:solidFill>
                  <a:srgbClr val="002060"/>
                </a:solidFill>
              </a:rPr>
              <a:t> της απόδοσης του δείκτη της </a:t>
            </a:r>
            <a:r>
              <a:rPr lang="el-GR" sz="2200" b="1" dirty="0" smtClean="0">
                <a:solidFill>
                  <a:srgbClr val="002060"/>
                </a:solidFill>
              </a:rPr>
              <a:t>χρηματιστηριακής αγοράς</a:t>
            </a:r>
            <a:r>
              <a:rPr lang="el-GR" sz="2200" b="1" dirty="0" smtClean="0">
                <a:solidFill>
                  <a:srgbClr val="002060"/>
                </a:solidFill>
              </a:rPr>
              <a:t>).</a:t>
            </a:r>
            <a:endParaRPr lang="el-GR" sz="2200" b="1" dirty="0">
              <a:solidFill>
                <a:srgbClr val="00206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51520" y="1125538"/>
            <a:ext cx="8662293" cy="5327650"/>
          </a:xfrm>
        </p:spPr>
        <p:txBody>
          <a:bodyPr/>
          <a:lstStyle/>
          <a:p>
            <a:pPr marL="0" indent="0" algn="just">
              <a:buFont typeface="Wingdings" pitchFamily="2" charset="2"/>
              <a:buNone/>
            </a:pPr>
            <a:r>
              <a:rPr lang="el-GR" sz="2800" dirty="0">
                <a:latin typeface="Times New Roman" pitchFamily="18" charset="0"/>
              </a:rPr>
              <a:t>Ο οικονομικός διευθυντής γνωρίζει ότι τα τρίμηνα έντοκα γραμμάτια του Ελληνικού Δημοσίου αποδίδουν </a:t>
            </a:r>
            <a:r>
              <a:rPr lang="en-US" sz="2800" dirty="0" smtClean="0">
                <a:latin typeface="Times New Roman" pitchFamily="18" charset="0"/>
              </a:rPr>
              <a:t>r</a:t>
            </a:r>
            <a:r>
              <a:rPr lang="en-US" sz="2800" baseline="-25000" dirty="0" smtClean="0">
                <a:latin typeface="Times New Roman" pitchFamily="18" charset="0"/>
              </a:rPr>
              <a:t>f </a:t>
            </a:r>
            <a:r>
              <a:rPr lang="en-US" sz="2800" dirty="0" smtClean="0">
                <a:latin typeface="Times New Roman" pitchFamily="18" charset="0"/>
              </a:rPr>
              <a:t>= </a:t>
            </a:r>
            <a:r>
              <a:rPr lang="el-GR" sz="2800" dirty="0" smtClean="0">
                <a:latin typeface="Times New Roman" pitchFamily="18" charset="0"/>
              </a:rPr>
              <a:t>8</a:t>
            </a:r>
            <a:r>
              <a:rPr lang="el-GR" sz="2800" dirty="0">
                <a:latin typeface="Times New Roman" pitchFamily="18" charset="0"/>
              </a:rPr>
              <a:t>% και έχει υπολογίσει (χρησιμοποιώντας στοιχεία του παρελθόντος) ότι ο συντελεστής βήτα της μετοχής της επιχείρησης του είναι </a:t>
            </a:r>
            <a:r>
              <a:rPr lang="el-GR" sz="2800" dirty="0" smtClean="0">
                <a:latin typeface="Times New Roman" pitchFamily="18" charset="0"/>
              </a:rPr>
              <a:t>β=1,2</a:t>
            </a:r>
            <a:r>
              <a:rPr lang="el-GR" sz="2800" dirty="0">
                <a:latin typeface="Times New Roman" pitchFamily="18" charset="0"/>
              </a:rPr>
              <a:t>. </a:t>
            </a:r>
            <a:endParaRPr lang="el-GR" sz="2800" dirty="0" smtClean="0">
              <a:latin typeface="Times New Roman" pitchFamily="18" charset="0"/>
            </a:endParaRPr>
          </a:p>
          <a:p>
            <a:pPr marL="0" indent="0" algn="just">
              <a:buFont typeface="Wingdings" pitchFamily="2" charset="2"/>
              <a:buNone/>
            </a:pPr>
            <a:r>
              <a:rPr lang="el-GR" sz="2800" dirty="0" smtClean="0">
                <a:latin typeface="Times New Roman" pitchFamily="18" charset="0"/>
              </a:rPr>
              <a:t>Επιπλέον</a:t>
            </a:r>
            <a:r>
              <a:rPr lang="el-GR" sz="2800" dirty="0">
                <a:latin typeface="Times New Roman" pitchFamily="18" charset="0"/>
              </a:rPr>
              <a:t>, ο διευθυντής αυτός έχει πληροφορηθεί ότι η αναμενόμενη απόδοση ολόκληρης της αγοράς θα είναι </a:t>
            </a:r>
            <a:r>
              <a:rPr lang="en-US" sz="2800" dirty="0" smtClean="0">
                <a:latin typeface="Times New Roman" pitchFamily="18" charset="0"/>
              </a:rPr>
              <a:t>r</a:t>
            </a:r>
            <a:r>
              <a:rPr lang="en-US" sz="2800" baseline="-25000" dirty="0" smtClean="0">
                <a:latin typeface="Times New Roman" pitchFamily="18" charset="0"/>
              </a:rPr>
              <a:t>m</a:t>
            </a:r>
            <a:r>
              <a:rPr lang="en-US" sz="2800" dirty="0" smtClean="0">
                <a:latin typeface="Times New Roman" pitchFamily="18" charset="0"/>
              </a:rPr>
              <a:t>=</a:t>
            </a:r>
            <a:r>
              <a:rPr lang="el-GR" sz="2800" dirty="0" smtClean="0">
                <a:latin typeface="Times New Roman" pitchFamily="18" charset="0"/>
              </a:rPr>
              <a:t>15</a:t>
            </a:r>
            <a:r>
              <a:rPr lang="el-GR" sz="2800" dirty="0">
                <a:latin typeface="Times New Roman" pitchFamily="18" charset="0"/>
              </a:rPr>
              <a:t>%. </a:t>
            </a:r>
            <a:endParaRPr lang="el-GR" sz="2800" dirty="0" smtClean="0">
              <a:latin typeface="Times New Roman" pitchFamily="18" charset="0"/>
            </a:endParaRPr>
          </a:p>
          <a:p>
            <a:pPr marL="0" indent="0" algn="just">
              <a:buFont typeface="Wingdings" pitchFamily="2" charset="2"/>
              <a:buNone/>
            </a:pPr>
            <a:r>
              <a:rPr lang="el-GR" sz="2800" dirty="0" smtClean="0">
                <a:latin typeface="Times New Roman" pitchFamily="18" charset="0"/>
              </a:rPr>
              <a:t>Χρησιμοποιώντας </a:t>
            </a:r>
            <a:r>
              <a:rPr lang="el-GR" sz="2800" dirty="0">
                <a:latin typeface="Times New Roman" pitchFamily="18" charset="0"/>
              </a:rPr>
              <a:t>το υπόδειγμα αποτίμησης περιουσιακών στοιχείων (</a:t>
            </a:r>
            <a:r>
              <a:rPr lang="en-US" sz="2800" dirty="0">
                <a:latin typeface="Times New Roman" pitchFamily="18" charset="0"/>
              </a:rPr>
              <a:t>CAPM</a:t>
            </a:r>
            <a:r>
              <a:rPr lang="el-GR" sz="2800" dirty="0">
                <a:latin typeface="Times New Roman" pitchFamily="18" charset="0"/>
              </a:rPr>
              <a:t>), να υπολογίσετε το κόστος της μετοχής της επιχείρησης ΑΒΓ. </a:t>
            </a:r>
          </a:p>
          <a:p>
            <a:pPr marL="0" indent="0" algn="just">
              <a:buFont typeface="Wingdings" pitchFamily="2" charset="2"/>
              <a:buNone/>
            </a:pPr>
            <a:r>
              <a:rPr lang="el-GR" sz="2800" dirty="0">
                <a:latin typeface="Times New Roman" pitchFamily="18" charset="0"/>
              </a:rPr>
              <a:t> </a:t>
            </a:r>
          </a:p>
        </p:txBody>
      </p:sp>
      <p:sp>
        <p:nvSpPr>
          <p:cNvPr id="20485"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(3</a:t>
            </a:r>
            <a:r>
              <a:rPr lang="el-GR" sz="4000" b="1" baseline="30000" dirty="0" smtClean="0">
                <a:latin typeface="Times New Roman" pitchFamily="18" charset="0"/>
              </a:rPr>
              <a:t>ο</a:t>
            </a:r>
            <a:r>
              <a:rPr lang="el-GR" sz="4000" b="1" dirty="0" smtClean="0">
                <a:latin typeface="Times New Roman" pitchFamily="18" charset="0"/>
              </a:rPr>
              <a:t>)</a:t>
            </a:r>
            <a:endParaRPr lang="el-GR" sz="4000" dirty="0">
              <a:latin typeface="Times New Roman" pitchFamily="18" charset="0"/>
            </a:endParaRPr>
          </a:p>
        </p:txBody>
      </p:sp>
    </p:spTree>
    <p:extLst>
      <p:ext uri="{BB962C8B-B14F-4D97-AF65-F5344CB8AC3E}">
        <p14:creationId xmlns:p14="http://schemas.microsoft.com/office/powerpoint/2010/main" xmlns="" val="41527681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51520" y="1268412"/>
            <a:ext cx="8640960" cy="5112915"/>
          </a:xfrm>
        </p:spPr>
        <p:txBody>
          <a:bodyPr/>
          <a:lstStyle/>
          <a:p>
            <a:pPr marL="0" indent="0" algn="just">
              <a:buFont typeface="Wingdings" pitchFamily="2" charset="2"/>
              <a:buNone/>
            </a:pPr>
            <a:r>
              <a:rPr lang="el-GR" sz="3600" dirty="0" smtClean="0">
                <a:latin typeface="Times New Roman" pitchFamily="18" charset="0"/>
              </a:rPr>
              <a:t>Χρησιμοποιώντας </a:t>
            </a:r>
            <a:r>
              <a:rPr lang="el-GR" sz="3600" dirty="0">
                <a:latin typeface="Times New Roman" pitchFamily="18" charset="0"/>
              </a:rPr>
              <a:t>το </a:t>
            </a:r>
            <a:r>
              <a:rPr lang="en-US" sz="3600" dirty="0">
                <a:latin typeface="Times New Roman" pitchFamily="18" charset="0"/>
              </a:rPr>
              <a:t>CAPM</a:t>
            </a:r>
            <a:r>
              <a:rPr lang="el-GR" sz="3600" dirty="0">
                <a:latin typeface="Times New Roman" pitchFamily="18" charset="0"/>
              </a:rPr>
              <a:t>, το κόστος της μετοχής της επιχείρησης είναι ίσο με</a:t>
            </a:r>
            <a:r>
              <a:rPr lang="el-GR" sz="3600" dirty="0" smtClean="0">
                <a:latin typeface="Times New Roman" pitchFamily="18" charset="0"/>
              </a:rPr>
              <a:t>:</a:t>
            </a:r>
            <a:endParaRPr lang="en-US" sz="3600" dirty="0" smtClean="0">
              <a:latin typeface="Times New Roman" pitchFamily="18" charset="0"/>
            </a:endParaRPr>
          </a:p>
          <a:p>
            <a:pPr marL="0" indent="0" algn="just">
              <a:buFont typeface="Wingdings" pitchFamily="2" charset="2"/>
              <a:buNone/>
            </a:pPr>
            <a:r>
              <a:rPr lang="el-GR" sz="2800" b="1" dirty="0" smtClean="0">
                <a:latin typeface="Times New Roman" pitchFamily="18" charset="0"/>
              </a:rPr>
              <a:t>Πράξεις κατά σειρά: </a:t>
            </a:r>
            <a:r>
              <a:rPr lang="en-US" sz="2800" b="1" dirty="0" smtClean="0">
                <a:solidFill>
                  <a:srgbClr val="0000CC"/>
                </a:solidFill>
                <a:latin typeface="Times New Roman" pitchFamily="18" charset="0"/>
              </a:rPr>
              <a:t>1, </a:t>
            </a:r>
            <a:r>
              <a:rPr lang="en-US" sz="2800" b="1" dirty="0" smtClean="0">
                <a:solidFill>
                  <a:srgbClr val="C00000"/>
                </a:solidFill>
                <a:latin typeface="Times New Roman" pitchFamily="18" charset="0"/>
              </a:rPr>
              <a:t>2,</a:t>
            </a:r>
            <a:r>
              <a:rPr lang="en-US" sz="2800" b="1" dirty="0" smtClean="0">
                <a:latin typeface="Times New Roman" pitchFamily="18" charset="0"/>
              </a:rPr>
              <a:t> </a:t>
            </a:r>
            <a:r>
              <a:rPr lang="en-US" sz="2800" b="1" dirty="0" smtClean="0">
                <a:solidFill>
                  <a:srgbClr val="7030A0"/>
                </a:solidFill>
                <a:latin typeface="Times New Roman" pitchFamily="18" charset="0"/>
              </a:rPr>
              <a:t>3,</a:t>
            </a:r>
            <a:r>
              <a:rPr lang="en-US" sz="2800" b="1" dirty="0" smtClean="0">
                <a:latin typeface="Times New Roman" pitchFamily="18" charset="0"/>
              </a:rPr>
              <a:t> </a:t>
            </a:r>
            <a:r>
              <a:rPr lang="en-US" sz="2800" b="1" dirty="0" smtClean="0">
                <a:solidFill>
                  <a:srgbClr val="0070C0"/>
                </a:solidFill>
                <a:latin typeface="Times New Roman" pitchFamily="18" charset="0"/>
              </a:rPr>
              <a:t>4</a:t>
            </a:r>
            <a:endParaRPr lang="el-GR" sz="2800" b="1" dirty="0" smtClean="0">
              <a:solidFill>
                <a:srgbClr val="0070C0"/>
              </a:solidFill>
              <a:latin typeface="Times New Roman" pitchFamily="18" charset="0"/>
            </a:endParaRPr>
          </a:p>
          <a:p>
            <a:pPr marL="0" indent="0">
              <a:buFont typeface="Wingdings" pitchFamily="2" charset="2"/>
              <a:buNone/>
            </a:pPr>
            <a:endParaRPr lang="en-US" sz="3600" dirty="0">
              <a:latin typeface="Times New Roman" pitchFamily="18" charset="0"/>
            </a:endParaRPr>
          </a:p>
          <a:p>
            <a:pPr marL="0" indent="0" algn="ctr">
              <a:buFont typeface="Wingdings" pitchFamily="2" charset="2"/>
              <a:buNone/>
            </a:pPr>
            <a:r>
              <a:rPr lang="en-US" b="1" dirty="0">
                <a:solidFill>
                  <a:srgbClr val="006600"/>
                </a:solidFill>
              </a:rPr>
              <a:t>k</a:t>
            </a:r>
            <a:r>
              <a:rPr lang="en-US" b="1" baseline="-25000" dirty="0">
                <a:solidFill>
                  <a:srgbClr val="006600"/>
                </a:solidFill>
              </a:rPr>
              <a:t>s</a:t>
            </a:r>
            <a:r>
              <a:rPr lang="en-US" b="1" dirty="0">
                <a:solidFill>
                  <a:srgbClr val="006600"/>
                </a:solidFill>
              </a:rPr>
              <a:t> = </a:t>
            </a:r>
            <a:r>
              <a:rPr lang="en-US" b="1" dirty="0" smtClean="0">
                <a:solidFill>
                  <a:srgbClr val="006600"/>
                </a:solidFill>
              </a:rPr>
              <a:t>{(</a:t>
            </a:r>
            <a:r>
              <a:rPr lang="en-US" b="1" dirty="0" smtClean="0">
                <a:solidFill>
                  <a:srgbClr val="7030A0"/>
                </a:solidFill>
              </a:rPr>
              <a:t>r</a:t>
            </a:r>
            <a:r>
              <a:rPr lang="en-US" b="1" baseline="-25000" dirty="0" smtClean="0">
                <a:solidFill>
                  <a:srgbClr val="7030A0"/>
                </a:solidFill>
              </a:rPr>
              <a:t>f</a:t>
            </a:r>
            <a:r>
              <a:rPr lang="en-US" b="1" dirty="0" smtClean="0">
                <a:solidFill>
                  <a:srgbClr val="006600"/>
                </a:solidFill>
              </a:rPr>
              <a:t>)+[(</a:t>
            </a:r>
            <a:r>
              <a:rPr lang="en-US" b="1" dirty="0" smtClean="0">
                <a:solidFill>
                  <a:srgbClr val="0000CC"/>
                </a:solidFill>
              </a:rPr>
              <a:t>r</a:t>
            </a:r>
            <a:r>
              <a:rPr lang="en-US" b="1" baseline="-25000" dirty="0" smtClean="0">
                <a:solidFill>
                  <a:srgbClr val="0000CC"/>
                </a:solidFill>
              </a:rPr>
              <a:t>m</a:t>
            </a:r>
            <a:r>
              <a:rPr lang="en-US" b="1" dirty="0" smtClean="0">
                <a:solidFill>
                  <a:srgbClr val="0000CC"/>
                </a:solidFill>
              </a:rPr>
              <a:t>-r</a:t>
            </a:r>
            <a:r>
              <a:rPr lang="en-US" b="1" baseline="-25000" dirty="0" smtClean="0">
                <a:solidFill>
                  <a:srgbClr val="0000CC"/>
                </a:solidFill>
              </a:rPr>
              <a:t>f</a:t>
            </a:r>
            <a:r>
              <a:rPr lang="en-US" b="1" dirty="0" smtClean="0">
                <a:solidFill>
                  <a:srgbClr val="006600"/>
                </a:solidFill>
              </a:rPr>
              <a:t>)</a:t>
            </a:r>
            <a:r>
              <a:rPr lang="en-US" b="1" dirty="0">
                <a:solidFill>
                  <a:srgbClr val="006600"/>
                </a:solidFill>
                <a:sym typeface="Symbol" pitchFamily="18" charset="2"/>
              </a:rPr>
              <a:t></a:t>
            </a:r>
            <a:r>
              <a:rPr lang="en-US" b="1" dirty="0">
                <a:solidFill>
                  <a:srgbClr val="006600"/>
                </a:solidFill>
              </a:rPr>
              <a:t>(</a:t>
            </a:r>
            <a:r>
              <a:rPr lang="el-GR" b="1" dirty="0">
                <a:solidFill>
                  <a:srgbClr val="C00000"/>
                </a:solidFill>
              </a:rPr>
              <a:t>β</a:t>
            </a:r>
            <a:r>
              <a:rPr lang="en-US" b="1" dirty="0" smtClean="0">
                <a:solidFill>
                  <a:srgbClr val="006600"/>
                </a:solidFill>
              </a:rPr>
              <a:t>)]}*</a:t>
            </a:r>
            <a:r>
              <a:rPr lang="en-US" b="1" dirty="0" smtClean="0">
                <a:solidFill>
                  <a:srgbClr val="0070C0"/>
                </a:solidFill>
              </a:rPr>
              <a:t>100</a:t>
            </a:r>
            <a:r>
              <a:rPr lang="en-US" b="1" dirty="0" smtClean="0">
                <a:solidFill>
                  <a:srgbClr val="006600"/>
                </a:solidFill>
              </a:rPr>
              <a:t>   </a:t>
            </a:r>
            <a:r>
              <a:rPr lang="en-US" b="1" dirty="0" smtClean="0">
                <a:solidFill>
                  <a:srgbClr val="006600"/>
                </a:solidFill>
                <a:sym typeface="Symbol" pitchFamily="18" charset="2"/>
              </a:rPr>
              <a:t></a:t>
            </a:r>
          </a:p>
          <a:p>
            <a:pPr marL="0" indent="0" algn="ctr">
              <a:buFont typeface="Wingdings" pitchFamily="2" charset="2"/>
              <a:buNone/>
            </a:pPr>
            <a:endParaRPr lang="en-US" b="1" dirty="0">
              <a:solidFill>
                <a:srgbClr val="006600"/>
              </a:solidFill>
            </a:endParaRPr>
          </a:p>
          <a:p>
            <a:pPr marL="0" indent="0" algn="ctr">
              <a:buFont typeface="Wingdings" pitchFamily="2" charset="2"/>
              <a:buNone/>
            </a:pPr>
            <a:r>
              <a:rPr lang="en-US" b="1" dirty="0">
                <a:solidFill>
                  <a:srgbClr val="006600"/>
                </a:solidFill>
              </a:rPr>
              <a:t>k</a:t>
            </a:r>
            <a:r>
              <a:rPr lang="en-US" b="1" baseline="-25000" dirty="0">
                <a:solidFill>
                  <a:srgbClr val="006600"/>
                </a:solidFill>
              </a:rPr>
              <a:t>s</a:t>
            </a:r>
            <a:r>
              <a:rPr lang="el-GR" b="1" dirty="0">
                <a:solidFill>
                  <a:srgbClr val="006600"/>
                </a:solidFill>
              </a:rPr>
              <a:t> = </a:t>
            </a:r>
            <a:r>
              <a:rPr lang="en-US" b="1" dirty="0" smtClean="0">
                <a:solidFill>
                  <a:srgbClr val="006600"/>
                </a:solidFill>
              </a:rPr>
              <a:t>{</a:t>
            </a:r>
            <a:r>
              <a:rPr lang="el-GR" b="1" dirty="0" smtClean="0">
                <a:solidFill>
                  <a:srgbClr val="006600"/>
                </a:solidFill>
              </a:rPr>
              <a:t>(</a:t>
            </a:r>
            <a:r>
              <a:rPr lang="el-GR" b="1" dirty="0">
                <a:solidFill>
                  <a:srgbClr val="006600"/>
                </a:solidFill>
              </a:rPr>
              <a:t>0,08) + [(0,15-0,08)</a:t>
            </a:r>
            <a:r>
              <a:rPr lang="en-US" b="1" dirty="0">
                <a:solidFill>
                  <a:srgbClr val="006600"/>
                </a:solidFill>
                <a:sym typeface="Symbol" pitchFamily="18" charset="2"/>
              </a:rPr>
              <a:t></a:t>
            </a:r>
            <a:r>
              <a:rPr lang="el-GR" b="1" dirty="0">
                <a:solidFill>
                  <a:srgbClr val="006600"/>
                </a:solidFill>
              </a:rPr>
              <a:t>(1,2</a:t>
            </a:r>
            <a:r>
              <a:rPr lang="el-GR" b="1" dirty="0" smtClean="0">
                <a:solidFill>
                  <a:srgbClr val="006600"/>
                </a:solidFill>
              </a:rPr>
              <a:t>)]</a:t>
            </a:r>
            <a:r>
              <a:rPr lang="en-US" b="1" dirty="0" smtClean="0">
                <a:solidFill>
                  <a:srgbClr val="006600"/>
                </a:solidFill>
              </a:rPr>
              <a:t>}*100</a:t>
            </a:r>
            <a:r>
              <a:rPr lang="el-GR" b="1" dirty="0" smtClean="0">
                <a:solidFill>
                  <a:srgbClr val="006600"/>
                </a:solidFill>
              </a:rPr>
              <a:t>   </a:t>
            </a:r>
            <a:r>
              <a:rPr lang="en-US" b="1" dirty="0">
                <a:solidFill>
                  <a:srgbClr val="006600"/>
                </a:solidFill>
                <a:sym typeface="Symbol" pitchFamily="18" charset="2"/>
              </a:rPr>
              <a:t></a:t>
            </a:r>
            <a:r>
              <a:rPr lang="el-GR" b="1" dirty="0">
                <a:solidFill>
                  <a:srgbClr val="006600"/>
                </a:solidFill>
              </a:rPr>
              <a:t>   </a:t>
            </a:r>
            <a:endParaRPr lang="en-US" b="1" dirty="0" smtClean="0">
              <a:solidFill>
                <a:srgbClr val="006600"/>
              </a:solidFill>
            </a:endParaRPr>
          </a:p>
          <a:p>
            <a:pPr marL="0" indent="0" algn="ctr">
              <a:buFont typeface="Wingdings" pitchFamily="2" charset="2"/>
              <a:buNone/>
            </a:pPr>
            <a:r>
              <a:rPr lang="en-US" b="1" dirty="0" smtClean="0">
                <a:solidFill>
                  <a:srgbClr val="006600"/>
                </a:solidFill>
              </a:rPr>
              <a:t>k</a:t>
            </a:r>
            <a:r>
              <a:rPr lang="en-US" b="1" baseline="-25000" dirty="0" smtClean="0">
                <a:solidFill>
                  <a:srgbClr val="006600"/>
                </a:solidFill>
              </a:rPr>
              <a:t>s</a:t>
            </a:r>
            <a:r>
              <a:rPr lang="el-GR" b="1" dirty="0" smtClean="0">
                <a:solidFill>
                  <a:srgbClr val="006600"/>
                </a:solidFill>
              </a:rPr>
              <a:t> </a:t>
            </a:r>
            <a:r>
              <a:rPr lang="el-GR" b="1" dirty="0">
                <a:solidFill>
                  <a:srgbClr val="006600"/>
                </a:solidFill>
              </a:rPr>
              <a:t>= 16,40%</a:t>
            </a:r>
          </a:p>
          <a:p>
            <a:pPr marL="0" indent="0">
              <a:buFont typeface="Wingdings" pitchFamily="2" charset="2"/>
              <a:buNone/>
            </a:pPr>
            <a:endParaRPr lang="el-GR" dirty="0">
              <a:latin typeface="Times New Roman" pitchFamily="18" charset="0"/>
            </a:endParaRPr>
          </a:p>
        </p:txBody>
      </p:sp>
      <p:sp>
        <p:nvSpPr>
          <p:cNvPr id="63492"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extLst>
      <p:ext uri="{BB962C8B-B14F-4D97-AF65-F5344CB8AC3E}">
        <p14:creationId xmlns:p14="http://schemas.microsoft.com/office/powerpoint/2010/main" xmlns="" val="4978743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274638"/>
            <a:ext cx="8229600" cy="778098"/>
          </a:xfrm>
        </p:spPr>
        <p:txBody>
          <a:bodyPr/>
          <a:lstStyle/>
          <a:p>
            <a:r>
              <a:rPr lang="el-GR" sz="3800" b="1" dirty="0"/>
              <a:t>Η προσέγγιση με το υπόδειγμα προεξόφλησης μερισμάτων</a:t>
            </a:r>
          </a:p>
        </p:txBody>
      </p:sp>
      <p:sp>
        <p:nvSpPr>
          <p:cNvPr id="314371" name="Rectangle 3"/>
          <p:cNvSpPr>
            <a:spLocks noGrp="1" noChangeArrowheads="1"/>
          </p:cNvSpPr>
          <p:nvPr>
            <p:ph type="body" sz="half" idx="1"/>
          </p:nvPr>
        </p:nvSpPr>
        <p:spPr>
          <a:xfrm>
            <a:off x="0" y="1412776"/>
            <a:ext cx="9144000" cy="5112568"/>
          </a:xfrm>
        </p:spPr>
        <p:txBody>
          <a:bodyPr/>
          <a:lstStyle/>
          <a:p>
            <a:pPr algn="just">
              <a:lnSpc>
                <a:spcPct val="90000"/>
              </a:lnSpc>
            </a:pPr>
            <a:r>
              <a:rPr lang="el-GR" sz="2800" dirty="0"/>
              <a:t>Καθορίζει ότι η </a:t>
            </a:r>
            <a:r>
              <a:rPr lang="el-GR" sz="2800" u="sng" dirty="0"/>
              <a:t>τιμή</a:t>
            </a:r>
            <a:r>
              <a:rPr lang="el-GR" sz="2800" dirty="0"/>
              <a:t> μιας μετοχής ισούται με την </a:t>
            </a:r>
            <a:r>
              <a:rPr lang="el-GR" sz="2800" u="sng" dirty="0"/>
              <a:t>παρούσα αξία</a:t>
            </a:r>
            <a:r>
              <a:rPr lang="el-GR" sz="2800" dirty="0"/>
              <a:t> των μελλοντικών μερισμάτων που θα διανείμει η μετοχή αυτή, προεξοφλημένων με την </a:t>
            </a:r>
            <a:r>
              <a:rPr lang="el-GR" sz="2800" u="sng" dirty="0"/>
              <a:t>απαιτούμενη</a:t>
            </a:r>
            <a:r>
              <a:rPr lang="el-GR" sz="2800" dirty="0"/>
              <a:t> από τους επενδυτές </a:t>
            </a:r>
            <a:r>
              <a:rPr lang="el-GR" sz="2800" u="sng" dirty="0"/>
              <a:t>απόδοση</a:t>
            </a:r>
            <a:r>
              <a:rPr lang="el-GR" sz="2800" dirty="0"/>
              <a:t>. </a:t>
            </a:r>
            <a:endParaRPr lang="en-GB" sz="2800" dirty="0"/>
          </a:p>
          <a:p>
            <a:pPr algn="just">
              <a:lnSpc>
                <a:spcPct val="90000"/>
              </a:lnSpc>
            </a:pPr>
            <a:r>
              <a:rPr lang="el-GR" sz="2800" dirty="0"/>
              <a:t>Τύπος υπολογισμού:</a:t>
            </a:r>
          </a:p>
          <a:p>
            <a:pPr>
              <a:lnSpc>
                <a:spcPct val="90000"/>
              </a:lnSpc>
            </a:pPr>
            <a:endParaRPr lang="el-GR" sz="2200" dirty="0"/>
          </a:p>
          <a:p>
            <a:pPr>
              <a:lnSpc>
                <a:spcPct val="90000"/>
              </a:lnSpc>
            </a:pPr>
            <a:endParaRPr lang="el-GR" sz="2200" dirty="0"/>
          </a:p>
          <a:p>
            <a:pPr>
              <a:lnSpc>
                <a:spcPct val="90000"/>
              </a:lnSpc>
            </a:pPr>
            <a:endParaRPr lang="el-GR" sz="2200" dirty="0" smtClean="0"/>
          </a:p>
          <a:p>
            <a:pPr algn="just">
              <a:lnSpc>
                <a:spcPct val="90000"/>
              </a:lnSpc>
            </a:pPr>
            <a:r>
              <a:rPr lang="el-GR" sz="2800" dirty="0" smtClean="0"/>
              <a:t>Διακρίνουμε </a:t>
            </a:r>
            <a:r>
              <a:rPr lang="el-GR" sz="2800" dirty="0"/>
              <a:t>δύο περιπτώσεις μεγέθυνσης μερισμάτων:</a:t>
            </a:r>
          </a:p>
          <a:p>
            <a:pPr lvl="1">
              <a:lnSpc>
                <a:spcPct val="90000"/>
              </a:lnSpc>
            </a:pPr>
            <a:r>
              <a:rPr lang="el-GR" dirty="0"/>
              <a:t>Σταθερή ή συνεχής μεγέθυνση</a:t>
            </a:r>
          </a:p>
          <a:p>
            <a:pPr lvl="1">
              <a:lnSpc>
                <a:spcPct val="90000"/>
              </a:lnSpc>
            </a:pPr>
            <a:r>
              <a:rPr lang="el-GR" dirty="0"/>
              <a:t>Μηδενική μεγέθυνση</a:t>
            </a:r>
          </a:p>
        </p:txBody>
      </p:sp>
      <p:graphicFrame>
        <p:nvGraphicFramePr>
          <p:cNvPr id="314372" name="Object 4"/>
          <p:cNvGraphicFramePr>
            <a:graphicFrameLocks noGrp="1" noChangeAspect="1"/>
          </p:cNvGraphicFramePr>
          <p:nvPr>
            <p:ph sz="half" idx="2"/>
          </p:nvPr>
        </p:nvGraphicFramePr>
        <p:xfrm>
          <a:off x="1691680" y="3501008"/>
          <a:ext cx="5328592" cy="1039242"/>
        </p:xfrm>
        <a:graphic>
          <a:graphicData uri="http://schemas.openxmlformats.org/presentationml/2006/ole">
            <p:oleObj spid="_x0000_s1095682" name="Equation" r:id="rId3" imgW="2425700" imgH="469900" progId="">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457200" y="188640"/>
            <a:ext cx="8229600" cy="720080"/>
          </a:xfrm>
        </p:spPr>
        <p:txBody>
          <a:bodyPr/>
          <a:lstStyle/>
          <a:p>
            <a:r>
              <a:rPr lang="el-GR" sz="4000" b="1" dirty="0"/>
              <a:t>Σταθερή ή </a:t>
            </a:r>
            <a:r>
              <a:rPr lang="el-GR" sz="4000" b="1" dirty="0" smtClean="0"/>
              <a:t>Συνεχής Μεγέθυνση</a:t>
            </a:r>
            <a:endParaRPr lang="el-GR" sz="4000" b="1" dirty="0"/>
          </a:p>
        </p:txBody>
      </p:sp>
      <p:sp>
        <p:nvSpPr>
          <p:cNvPr id="316419" name="Rectangle 3"/>
          <p:cNvSpPr>
            <a:spLocks noGrp="1" noChangeArrowheads="1"/>
          </p:cNvSpPr>
          <p:nvPr>
            <p:ph type="body" sz="half" idx="1"/>
          </p:nvPr>
        </p:nvSpPr>
        <p:spPr>
          <a:xfrm>
            <a:off x="0" y="980728"/>
            <a:ext cx="9144000" cy="5616624"/>
          </a:xfrm>
        </p:spPr>
        <p:txBody>
          <a:bodyPr/>
          <a:lstStyle/>
          <a:p>
            <a:pPr>
              <a:lnSpc>
                <a:spcPct val="90000"/>
              </a:lnSpc>
            </a:pPr>
            <a:r>
              <a:rPr lang="el-GR" sz="2800" dirty="0"/>
              <a:t>Γίνεται η υπόθεση ότι τα μερίσματα μεγεθύνονται κατά ένα σταθερό ποσοστό </a:t>
            </a:r>
            <a:r>
              <a:rPr lang="en-US" sz="2800" dirty="0"/>
              <a:t>g </a:t>
            </a:r>
            <a:r>
              <a:rPr lang="el-GR" sz="2800" dirty="0"/>
              <a:t>κάθε χρόνο. Άρα:</a:t>
            </a:r>
          </a:p>
          <a:p>
            <a:pPr>
              <a:lnSpc>
                <a:spcPct val="90000"/>
              </a:lnSpc>
            </a:pPr>
            <a:endParaRPr lang="el-GR" sz="2600" dirty="0"/>
          </a:p>
          <a:p>
            <a:pPr>
              <a:lnSpc>
                <a:spcPct val="90000"/>
              </a:lnSpc>
            </a:pPr>
            <a:endParaRPr lang="el-GR" sz="2600" dirty="0"/>
          </a:p>
          <a:p>
            <a:pPr>
              <a:lnSpc>
                <a:spcPct val="90000"/>
              </a:lnSpc>
            </a:pPr>
            <a:endParaRPr lang="el-GR" sz="2600" dirty="0"/>
          </a:p>
          <a:p>
            <a:pPr>
              <a:lnSpc>
                <a:spcPct val="90000"/>
              </a:lnSpc>
            </a:pPr>
            <a:endParaRPr lang="el-GR" sz="2800" dirty="0" smtClean="0"/>
          </a:p>
          <a:p>
            <a:pPr>
              <a:lnSpc>
                <a:spcPct val="90000"/>
              </a:lnSpc>
            </a:pPr>
            <a:r>
              <a:rPr lang="el-GR" sz="2800" dirty="0" smtClean="0"/>
              <a:t>Και</a:t>
            </a:r>
            <a:r>
              <a:rPr lang="en-US" sz="2800" dirty="0" smtClean="0"/>
              <a:t> =&gt;</a:t>
            </a:r>
            <a:r>
              <a:rPr lang="el-GR" sz="2800" dirty="0" smtClean="0"/>
              <a:t> </a:t>
            </a:r>
            <a:r>
              <a:rPr lang="en-US" sz="2800" dirty="0" smtClean="0"/>
              <a:t>D</a:t>
            </a:r>
            <a:r>
              <a:rPr lang="en-US" sz="1200" dirty="0" smtClean="0"/>
              <a:t>1</a:t>
            </a:r>
            <a:r>
              <a:rPr lang="en-US" sz="2800" dirty="0" smtClean="0"/>
              <a:t>= D</a:t>
            </a:r>
            <a:r>
              <a:rPr lang="en-US" sz="1200" dirty="0" smtClean="0"/>
              <a:t>0</a:t>
            </a:r>
            <a:r>
              <a:rPr lang="en-US" sz="2800" dirty="0" smtClean="0"/>
              <a:t> *(1+g)</a:t>
            </a:r>
            <a:endParaRPr lang="el-GR" sz="2800" dirty="0" smtClean="0"/>
          </a:p>
          <a:p>
            <a:pPr>
              <a:lnSpc>
                <a:spcPct val="90000"/>
              </a:lnSpc>
            </a:pPr>
            <a:endParaRPr lang="en-US" sz="2800" dirty="0" smtClean="0"/>
          </a:p>
          <a:p>
            <a:pPr>
              <a:lnSpc>
                <a:spcPct val="90000"/>
              </a:lnSpc>
            </a:pPr>
            <a:r>
              <a:rPr lang="el-GR" sz="2800" dirty="0" smtClean="0"/>
              <a:t>Επομένως</a:t>
            </a:r>
            <a:r>
              <a:rPr lang="en-US" sz="2800" dirty="0" smtClean="0"/>
              <a:t> </a:t>
            </a:r>
            <a:r>
              <a:rPr lang="el-GR" sz="2800" dirty="0" smtClean="0"/>
              <a:t>κόστος έκδοσης κοινών μετοχών που δίνουν μέρισμα με σταθερή ή συνεχή μεγέθυνση </a:t>
            </a:r>
            <a:r>
              <a:rPr lang="en-US" sz="2800" dirty="0" smtClean="0"/>
              <a:t>=&gt;</a:t>
            </a:r>
            <a:endParaRPr lang="en-US" sz="2800" dirty="0" smtClean="0"/>
          </a:p>
          <a:p>
            <a:pPr>
              <a:lnSpc>
                <a:spcPct val="90000"/>
              </a:lnSpc>
            </a:pPr>
            <a:endParaRPr lang="en-US" sz="2800" dirty="0" smtClean="0"/>
          </a:p>
          <a:p>
            <a:pPr>
              <a:lnSpc>
                <a:spcPct val="90000"/>
              </a:lnSpc>
            </a:pPr>
            <a:endParaRPr lang="el-GR" sz="2800" dirty="0"/>
          </a:p>
        </p:txBody>
      </p:sp>
      <p:graphicFrame>
        <p:nvGraphicFramePr>
          <p:cNvPr id="316420" name="Object 4"/>
          <p:cNvGraphicFramePr>
            <a:graphicFrameLocks noGrp="1" noChangeAspect="1"/>
          </p:cNvGraphicFramePr>
          <p:nvPr>
            <p:ph sz="quarter" idx="2"/>
          </p:nvPr>
        </p:nvGraphicFramePr>
        <p:xfrm>
          <a:off x="755576" y="1844824"/>
          <a:ext cx="7560840" cy="1475284"/>
        </p:xfrm>
        <a:graphic>
          <a:graphicData uri="http://schemas.openxmlformats.org/presentationml/2006/ole">
            <p:oleObj spid="_x0000_s1096706" name="Equation" r:id="rId3" imgW="3695700" imgH="533400" progId="">
              <p:embed/>
            </p:oleObj>
          </a:graphicData>
        </a:graphic>
      </p:graphicFrame>
      <p:graphicFrame>
        <p:nvGraphicFramePr>
          <p:cNvPr id="316422" name="Object 6"/>
          <p:cNvGraphicFramePr>
            <a:graphicFrameLocks noGrp="1" noChangeAspect="1"/>
          </p:cNvGraphicFramePr>
          <p:nvPr>
            <p:ph sz="quarter" idx="3"/>
          </p:nvPr>
        </p:nvGraphicFramePr>
        <p:xfrm>
          <a:off x="4572000" y="3429000"/>
          <a:ext cx="1905744" cy="1178024"/>
        </p:xfrm>
        <a:graphic>
          <a:graphicData uri="http://schemas.openxmlformats.org/presentationml/2006/ole">
            <p:oleObj spid="_x0000_s1096707" name="Equation" r:id="rId4" imgW="710891" imgH="431613" progId="">
              <p:embed/>
            </p:oleObj>
          </a:graphicData>
        </a:graphic>
      </p:graphicFrame>
      <p:graphicFrame>
        <p:nvGraphicFramePr>
          <p:cNvPr id="316424" name="Object 8"/>
          <p:cNvGraphicFramePr>
            <a:graphicFrameLocks noChangeAspect="1"/>
          </p:cNvGraphicFramePr>
          <p:nvPr/>
        </p:nvGraphicFramePr>
        <p:xfrm>
          <a:off x="2483768" y="5445224"/>
          <a:ext cx="2088232" cy="1224136"/>
        </p:xfrm>
        <a:graphic>
          <a:graphicData uri="http://schemas.openxmlformats.org/presentationml/2006/ole">
            <p:oleObj spid="_x0000_s1096708" name="Equation" r:id="rId5" imgW="736600" imgH="431800" progId="">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l-GR" b="1" dirty="0"/>
              <a:t>Μηδενική </a:t>
            </a:r>
            <a:r>
              <a:rPr lang="el-GR" b="1" dirty="0" smtClean="0"/>
              <a:t>Μεγέθυνση</a:t>
            </a:r>
            <a:endParaRPr lang="el-GR" b="1" dirty="0"/>
          </a:p>
        </p:txBody>
      </p:sp>
      <p:sp>
        <p:nvSpPr>
          <p:cNvPr id="319491" name="Rectangle 3"/>
          <p:cNvSpPr>
            <a:spLocks noGrp="1" noChangeArrowheads="1"/>
          </p:cNvSpPr>
          <p:nvPr>
            <p:ph type="body" sz="half" idx="1"/>
          </p:nvPr>
        </p:nvSpPr>
        <p:spPr>
          <a:xfrm>
            <a:off x="179512" y="1412776"/>
            <a:ext cx="8640960" cy="5112568"/>
          </a:xfrm>
        </p:spPr>
        <p:txBody>
          <a:bodyPr/>
          <a:lstStyle/>
          <a:p>
            <a:pPr algn="just">
              <a:lnSpc>
                <a:spcPct val="90000"/>
              </a:lnSpc>
            </a:pPr>
            <a:r>
              <a:rPr lang="el-GR" sz="2800" dirty="0"/>
              <a:t>Γίνεται η υπόθεση ότι ισχύει ένα συγκεκριμένο μέρισμα το οποίο παραμένει σταθερό. Άρα:</a:t>
            </a:r>
          </a:p>
          <a:p>
            <a:pPr>
              <a:lnSpc>
                <a:spcPct val="90000"/>
              </a:lnSpc>
            </a:pPr>
            <a:endParaRPr lang="el-GR" sz="2600" dirty="0"/>
          </a:p>
          <a:p>
            <a:pPr>
              <a:lnSpc>
                <a:spcPct val="90000"/>
              </a:lnSpc>
            </a:pPr>
            <a:endParaRPr lang="el-GR" sz="2600" dirty="0"/>
          </a:p>
          <a:p>
            <a:pPr>
              <a:lnSpc>
                <a:spcPct val="90000"/>
              </a:lnSpc>
            </a:pPr>
            <a:endParaRPr lang="el-GR" sz="2600" dirty="0"/>
          </a:p>
          <a:p>
            <a:pPr>
              <a:lnSpc>
                <a:spcPct val="90000"/>
              </a:lnSpc>
            </a:pPr>
            <a:r>
              <a:rPr lang="el-GR" sz="2800" dirty="0"/>
              <a:t>και:</a:t>
            </a:r>
          </a:p>
          <a:p>
            <a:pPr>
              <a:lnSpc>
                <a:spcPct val="90000"/>
              </a:lnSpc>
            </a:pPr>
            <a:endParaRPr lang="el-GR" sz="2600" dirty="0" smtClean="0"/>
          </a:p>
          <a:p>
            <a:pPr>
              <a:lnSpc>
                <a:spcPct val="90000"/>
              </a:lnSpc>
            </a:pPr>
            <a:endParaRPr lang="el-GR" sz="2600" dirty="0"/>
          </a:p>
          <a:p>
            <a:pPr>
              <a:lnSpc>
                <a:spcPct val="90000"/>
              </a:lnSpc>
            </a:pPr>
            <a:r>
              <a:rPr lang="el-GR" sz="2800" dirty="0"/>
              <a:t>επομένως:</a:t>
            </a:r>
          </a:p>
          <a:p>
            <a:pPr>
              <a:lnSpc>
                <a:spcPct val="90000"/>
              </a:lnSpc>
            </a:pPr>
            <a:endParaRPr lang="el-GR" sz="2600" dirty="0"/>
          </a:p>
        </p:txBody>
      </p:sp>
      <p:graphicFrame>
        <p:nvGraphicFramePr>
          <p:cNvPr id="319492" name="Object 4"/>
          <p:cNvGraphicFramePr>
            <a:graphicFrameLocks noGrp="1" noChangeAspect="1"/>
          </p:cNvGraphicFramePr>
          <p:nvPr>
            <p:ph sz="quarter" idx="2"/>
          </p:nvPr>
        </p:nvGraphicFramePr>
        <p:xfrm>
          <a:off x="1331640" y="2204864"/>
          <a:ext cx="6486400" cy="1512168"/>
        </p:xfrm>
        <a:graphic>
          <a:graphicData uri="http://schemas.openxmlformats.org/presentationml/2006/ole">
            <p:oleObj spid="_x0000_s1097730" name="Equation" r:id="rId3" imgW="2641600" imgH="444500" progId="">
              <p:embed/>
            </p:oleObj>
          </a:graphicData>
        </a:graphic>
      </p:graphicFrame>
      <p:graphicFrame>
        <p:nvGraphicFramePr>
          <p:cNvPr id="319494" name="Object 6"/>
          <p:cNvGraphicFramePr>
            <a:graphicFrameLocks noGrp="1" noChangeAspect="1"/>
          </p:cNvGraphicFramePr>
          <p:nvPr>
            <p:ph sz="quarter" idx="3"/>
          </p:nvPr>
        </p:nvGraphicFramePr>
        <p:xfrm>
          <a:off x="4211960" y="5157192"/>
          <a:ext cx="1872208" cy="1224136"/>
        </p:xfrm>
        <a:graphic>
          <a:graphicData uri="http://schemas.openxmlformats.org/presentationml/2006/ole">
            <p:oleObj spid="_x0000_s1097731" name="Equation" r:id="rId4" imgW="482391" imgH="431613" progId="">
              <p:embed/>
            </p:oleObj>
          </a:graphicData>
        </a:graphic>
      </p:graphicFrame>
      <p:graphicFrame>
        <p:nvGraphicFramePr>
          <p:cNvPr id="319496" name="Object 8"/>
          <p:cNvGraphicFramePr>
            <a:graphicFrameLocks noChangeAspect="1"/>
          </p:cNvGraphicFramePr>
          <p:nvPr/>
        </p:nvGraphicFramePr>
        <p:xfrm>
          <a:off x="4211960" y="3861048"/>
          <a:ext cx="2376264" cy="1224136"/>
        </p:xfrm>
        <a:graphic>
          <a:graphicData uri="http://schemas.openxmlformats.org/presentationml/2006/ole">
            <p:oleObj spid="_x0000_s1097732" name="Equation" r:id="rId5" imgW="482391" imgH="431613" progId="">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p:cNvSpPr>
            <a:spLocks noGrp="1" noChangeArrowheads="1"/>
          </p:cNvSpPr>
          <p:nvPr>
            <p:ph type="title"/>
          </p:nvPr>
        </p:nvSpPr>
        <p:spPr>
          <a:xfrm>
            <a:off x="0" y="190501"/>
            <a:ext cx="9144000" cy="1028700"/>
          </a:xfrm>
        </p:spPr>
        <p:txBody>
          <a:bodyPr/>
          <a:lstStyle/>
          <a:p>
            <a:r>
              <a:rPr lang="el-GR" sz="4000" b="1" dirty="0">
                <a:solidFill>
                  <a:srgbClr val="FF0000"/>
                </a:solidFill>
              </a:rPr>
              <a:t>Η προσέγγιση της ανταμοιβής για τον κίνδυνο</a:t>
            </a:r>
          </a:p>
        </p:txBody>
      </p:sp>
      <p:sp>
        <p:nvSpPr>
          <p:cNvPr id="322563" name="Rectangle 3"/>
          <p:cNvSpPr>
            <a:spLocks noGrp="1" noChangeArrowheads="1"/>
          </p:cNvSpPr>
          <p:nvPr>
            <p:ph type="body" sz="half" idx="1"/>
          </p:nvPr>
        </p:nvSpPr>
        <p:spPr>
          <a:xfrm>
            <a:off x="0" y="1340768"/>
            <a:ext cx="9144000" cy="5364832"/>
          </a:xfrm>
        </p:spPr>
        <p:txBody>
          <a:bodyPr/>
          <a:lstStyle/>
          <a:p>
            <a:pPr algn="just">
              <a:lnSpc>
                <a:spcPct val="80000"/>
              </a:lnSpc>
            </a:pPr>
            <a:r>
              <a:rPr lang="el-GR" sz="2400" dirty="0"/>
              <a:t>Οι μέτοχοι μιας εταιρείας αναλαμβάνουν μεγαλύτερο κίνδυνο απ’ ότι οι δανειστές </a:t>
            </a:r>
            <a:r>
              <a:rPr lang="el-GR" sz="2400" dirty="0" smtClean="0"/>
              <a:t>της.</a:t>
            </a:r>
            <a:endParaRPr lang="el-GR" sz="2400" dirty="0"/>
          </a:p>
          <a:p>
            <a:pPr algn="just">
              <a:lnSpc>
                <a:spcPct val="80000"/>
              </a:lnSpc>
            </a:pPr>
            <a:r>
              <a:rPr lang="el-GR" sz="2400" dirty="0"/>
              <a:t>Επομένως θα πρέπει να ζητούν μία ανταμοιβή για τον πρόσθετο αυτόν κίνδυνο (</a:t>
            </a:r>
            <a:r>
              <a:rPr lang="en-US" sz="2400" dirty="0"/>
              <a:t>risk premium</a:t>
            </a:r>
            <a:r>
              <a:rPr lang="el-GR" sz="2400" dirty="0" smtClean="0"/>
              <a:t>).</a:t>
            </a:r>
            <a:endParaRPr lang="el-GR" sz="2400" dirty="0"/>
          </a:p>
          <a:p>
            <a:pPr algn="just">
              <a:lnSpc>
                <a:spcPct val="80000"/>
              </a:lnSpc>
            </a:pPr>
            <a:r>
              <a:rPr lang="el-GR" sz="2400" dirty="0"/>
              <a:t>Άρα, η απαιτούμενη απόδοση των μετόχων θα πρέπει να είναι μεγαλύτερη από την απόδοση που απαιτούν οι δανειστές της εταιρείας, κατά μία απόδοση που ισούται με την ανταμοιβή τους για τον πρόσθετο κίνδυνο που </a:t>
            </a:r>
            <a:r>
              <a:rPr lang="el-GR" sz="2400" dirty="0" smtClean="0"/>
              <a:t>αναλαμβάνουν.</a:t>
            </a:r>
            <a:endParaRPr lang="el-GR" sz="2400" dirty="0"/>
          </a:p>
          <a:p>
            <a:pPr algn="just">
              <a:lnSpc>
                <a:spcPct val="80000"/>
              </a:lnSpc>
            </a:pPr>
            <a:r>
              <a:rPr lang="el-GR" sz="2400" dirty="0"/>
              <a:t>Κατά συνέπεια, η απαιτούμενη απόδοση των παρακρατηθέντων </a:t>
            </a:r>
            <a:r>
              <a:rPr lang="el-GR" sz="2400" dirty="0" smtClean="0"/>
              <a:t>κερδών, </a:t>
            </a:r>
            <a:r>
              <a:rPr lang="el-GR" sz="2400" dirty="0"/>
              <a:t>υπολογίζεται ως το άθροισμα της απόδοσης που απαιτούν οι δανειστές της εταιρείας πλέον μιας ανταμοιβής για τον κίνδυνο, δηλαδή:</a:t>
            </a:r>
          </a:p>
          <a:p>
            <a:pPr>
              <a:lnSpc>
                <a:spcPct val="80000"/>
              </a:lnSpc>
            </a:pPr>
            <a:endParaRPr lang="el-GR" sz="1700" dirty="0"/>
          </a:p>
          <a:p>
            <a:pPr>
              <a:lnSpc>
                <a:spcPct val="80000"/>
              </a:lnSpc>
            </a:pPr>
            <a:endParaRPr lang="el-GR" sz="1700" dirty="0"/>
          </a:p>
          <a:p>
            <a:pPr>
              <a:lnSpc>
                <a:spcPct val="80000"/>
              </a:lnSpc>
            </a:pPr>
            <a:endParaRPr lang="el-GR" sz="1700" dirty="0"/>
          </a:p>
          <a:p>
            <a:pPr algn="just">
              <a:lnSpc>
                <a:spcPct val="80000"/>
              </a:lnSpc>
            </a:pPr>
            <a:r>
              <a:rPr lang="el-GR" sz="2400" dirty="0"/>
              <a:t>Όπου το </a:t>
            </a:r>
            <a:r>
              <a:rPr lang="en-US" sz="2400" b="1" dirty="0"/>
              <a:t>RP</a:t>
            </a:r>
            <a:r>
              <a:rPr lang="en-US" sz="2400" dirty="0"/>
              <a:t> </a:t>
            </a:r>
            <a:r>
              <a:rPr lang="el-GR" sz="2400" dirty="0"/>
              <a:t>είναι η επιπλέον απόδοση, η οποία έχει υπολογιστεί εμπειρικά γύρω στο 3%-5%</a:t>
            </a:r>
          </a:p>
        </p:txBody>
      </p:sp>
      <p:graphicFrame>
        <p:nvGraphicFramePr>
          <p:cNvPr id="322566" name="Object 6"/>
          <p:cNvGraphicFramePr>
            <a:graphicFrameLocks noGrp="1" noChangeAspect="1"/>
          </p:cNvGraphicFramePr>
          <p:nvPr>
            <p:ph sz="half" idx="2"/>
          </p:nvPr>
        </p:nvGraphicFramePr>
        <p:xfrm>
          <a:off x="2987824" y="5229200"/>
          <a:ext cx="2328664" cy="720080"/>
        </p:xfrm>
        <a:graphic>
          <a:graphicData uri="http://schemas.openxmlformats.org/presentationml/2006/ole">
            <p:oleObj spid="_x0000_s1098754" name="Equation" r:id="rId3" imgW="800100" imgH="22860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4672</TotalTime>
  <Words>31618</Words>
  <Application>Microsoft Office PowerPoint</Application>
  <PresentationFormat>Προβολή στην οθόνη (4:3)</PresentationFormat>
  <Paragraphs>3828</Paragraphs>
  <Slides>532</Slides>
  <Notes>232</Notes>
  <HiddenSlides>4</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532</vt:i4>
      </vt:variant>
    </vt:vector>
  </HeadingPairs>
  <TitlesOfParts>
    <vt:vector size="536" baseType="lpstr">
      <vt:lpstr>Προεπιλεγμένη σχεδίαση</vt:lpstr>
      <vt:lpstr>Φύλλο εργασίας</vt:lpstr>
      <vt:lpstr>Equation</vt:lpstr>
      <vt:lpstr>Document</vt:lpstr>
      <vt:lpstr>ΧΡΗΜΑΤΟΟΙΚΟΝΟΜΙΚΗ ΔΙΟΙΚΗΣΗ ΚΑΙ ΠΟΛΙΤΙΚΗ </vt:lpstr>
      <vt:lpstr>ΠΕΡΙΕΧΟΜΕΝΑ ΜΑΘΗΜΑΤΟΣ</vt:lpstr>
      <vt:lpstr> Οι Προϋποθέσεις Αποδοτικής Παρακολούθησης του Μαθήματος είναι: </vt:lpstr>
      <vt:lpstr>ΤΙ ΕΙΝΑΙ</vt:lpstr>
      <vt:lpstr>Χρηματοοικονομική Επιστήμη</vt:lpstr>
      <vt:lpstr>Δομή του Χρηματοοικονομικού Συστήματος </vt:lpstr>
      <vt:lpstr>ΔΙΑΧΡΟΝΙΚΗ ΚΑΙ ΠΑΡΟΥΣΑ ΑΞΙΑ ΧΡΗΜΑΤΟΣ</vt:lpstr>
      <vt:lpstr>ΛΟΓΟΙ ΔΙΑΚΡΑΤΗΣΗΣ ΤΟΥ ΧΡΗΜΑΤΟΣ</vt:lpstr>
      <vt:lpstr>Τα διάφορα είδη επιχειρήσεων</vt:lpstr>
      <vt:lpstr>Τα διάφορα είδη επιχειρήσεων </vt:lpstr>
      <vt:lpstr>Τα διάφορα είδη επιχειρήσεων </vt:lpstr>
      <vt:lpstr>Τα διάφορα είδη επιχειρήσεων </vt:lpstr>
      <vt:lpstr>Τα διάφορα είδη επιχειρήσεων </vt:lpstr>
      <vt:lpstr>Τα διάφορα είδη επιχειρήσεων </vt:lpstr>
      <vt:lpstr>Τα διάφορα είδη επιχειρήσεων </vt:lpstr>
      <vt:lpstr>Τα διάφορα είδη επιχειρήσεων </vt:lpstr>
      <vt:lpstr>Τα διάφορα είδη επιχειρήσεων </vt:lpstr>
      <vt:lpstr>ΣΤΟΧΟΣ ΕΠΙΧΕΙΡΗΣΗΣ</vt:lpstr>
      <vt:lpstr>ΠΛΟΥΤΟΣ</vt:lpstr>
      <vt:lpstr>ΛΕΙΤΟΥΡΓΙΕΣ ΧΡΗΜΑΤΟΟΙΚΟΝΟΜΙΚΟΥ ΔΙΕΥΘΥΝΤΟΥ</vt:lpstr>
      <vt:lpstr>Διαφάνεια 21</vt:lpstr>
      <vt:lpstr>ΟΙΚΟΝΟΜΙΚΕΣ ΚΑΤΑΣΤΑΣΕΙΣ</vt:lpstr>
      <vt:lpstr>ΟΙΚΟΝΟΜΙΚΕΣ ΚΑΤΑΣΤΑΣΕΙΣ</vt:lpstr>
      <vt:lpstr>ΙΣΟΛΟΓΙΣΜΟΣ</vt:lpstr>
      <vt:lpstr>Η δομή του ενεργητικού της επιχείρησης </vt:lpstr>
      <vt:lpstr>Η δομή του ενεργητικού της επιχείρησης </vt:lpstr>
      <vt:lpstr>Παράγοντες που επηρεάζουν τη Χρηματοοικονομική Δομή</vt:lpstr>
      <vt:lpstr>ΕΡΩΤΗΜΑΤΑ ΙΣΟΛΟΓΙΣΜΟΥ</vt:lpstr>
      <vt:lpstr>ΑΠΟΤΕΛΕΣΜΑΤΑ ΧΡΗΣΗΣ</vt:lpstr>
      <vt:lpstr>ΚΑΤΑΣΤΑΣΗ ΤΑΜΕΙΑΚΩΝ ΡΟΩΝ</vt:lpstr>
      <vt:lpstr>ΟΙΚΟΝΟΜΙΚΕΣ ΚΑΤΑΣΤΑΣΕΙΣ</vt:lpstr>
      <vt:lpstr>ΟΙΚΟΝΟΜΙΚΕΣ ΚΑΤΑΣΤΑΣΕΙΣ</vt:lpstr>
      <vt:lpstr>ΟΙΚΟΝΟΜΙΚΕΣ ΚΑΤΑΣΤΑΣΕΙΣ</vt:lpstr>
      <vt:lpstr>ΟΙΚΟΝΟΜΙΚΕΣ ΚΑΤΑΣΤΑΣΕΙΣ</vt:lpstr>
      <vt:lpstr>ΟΙΚΟΝΟΜΙΚΕΣ ΚΑΤΑΣΤΑΣΕΙΣ</vt:lpstr>
      <vt:lpstr>ΟΙΚΟΝΟΜΙΚΕΣ ΚΑΤΑΣΤΑΣΕΙΣ</vt:lpstr>
      <vt:lpstr>ΟΙΚΟΝΟΜΙΚΕΣ ΚΑΤΑΣΤΑΣΕΙΣ</vt:lpstr>
      <vt:lpstr>ΠΑΡΑΔΕΙΓΜΑ ΙΣΟΛΟΓΙΣΜΟΥ</vt:lpstr>
      <vt:lpstr>ΠΑΡΑΔΕΙΓΜΑ ΑΠΟΤΕΛΕΣΜΑΤΩΝ ΧΡΗΣΗΣ</vt:lpstr>
      <vt:lpstr>Ρυθμός αύξησης των μελλοντικών πωλήσεων </vt:lpstr>
      <vt:lpstr>Ρυθμός αύξησης των μελλοντικών πωλήσεων </vt:lpstr>
      <vt:lpstr>Σταθερότητα των πωλήσεων </vt:lpstr>
      <vt:lpstr>Σταθερότητα των πωλήσεων </vt:lpstr>
      <vt:lpstr>Ανταγωνισμός που χαρακτηρίζει τον κλάδο </vt:lpstr>
      <vt:lpstr>Ανταγωνισμός που χαρακτηρίζει τον κλάδο </vt:lpstr>
      <vt:lpstr>ΠΑΡΑΔΕΙΓΜΑ ΔΙΑΘΕΣΗΣ ΚΕΡΔΩΝ</vt:lpstr>
      <vt:lpstr>ΔΙΑΘΕΣΗ ΚΕΡΔΩΝ</vt:lpstr>
      <vt:lpstr>ΔΙΑΘΕΣΗ ΚΕΡΔΩΝ</vt:lpstr>
      <vt:lpstr>ΔΙΑΘΕΣΗ ΚΕΡΔΩΝ</vt:lpstr>
      <vt:lpstr>ΔΙΑΘΕΣΗ ΚΕΡΔΩΝ</vt:lpstr>
      <vt:lpstr>ΔΙΑΘΕΣΗ ΚΕΡΔΩΝ</vt:lpstr>
      <vt:lpstr>ΠΡΟΣΑΡΤΗΜΑ</vt:lpstr>
      <vt:lpstr>TEST # 1</vt:lpstr>
      <vt:lpstr>ΛΥΣΗ</vt:lpstr>
      <vt:lpstr>TEST # 2</vt:lpstr>
      <vt:lpstr>ΛΥΣΗ</vt:lpstr>
      <vt:lpstr>TEST # 3 </vt:lpstr>
      <vt:lpstr>ΛΥΣΗ</vt:lpstr>
      <vt:lpstr>ΧΡΗΜΑΤΟΙΚΟΝΟΜΙΚΗ ΑΝΑΛΥΣΗ</vt:lpstr>
      <vt:lpstr>ΜΕΘΟΔΟΙ ΑΝΑΛΥΣΗΣ ΟΙΚΟΝΟΜΙΚΩΝ ΚΑΤΑΣΤΑΣΕΩΝ</vt:lpstr>
      <vt:lpstr>ΧΡΗΜΑΤΟΟΙΚΟΝΟΜΙΚΟΣ ΠΡΟΓΡΑΜΜΑΤΙΣΜΟΣ (1)</vt:lpstr>
      <vt:lpstr>ΧΡΗΜΑΤΟΟΙΚΟΝΟΜΙΚΟΣ ΠΡΟΓΡΑΜΜΑΤΙΣΜΟΣ (2)</vt:lpstr>
      <vt:lpstr>Σχηματική Παράσταση Λειτουργίας της Επιχείρησης  </vt:lpstr>
      <vt:lpstr>ΣΤΟΧΟΙ ΧΡΗΜΑΤΟΟΙΚΟΝΟΜΙΚΟΥ ΣΧΕΔΙΑΣΜΟΥ</vt:lpstr>
      <vt:lpstr>Ελαχιστοποίηση κόστους δανεισμού  </vt:lpstr>
      <vt:lpstr>Ελαχιστοποίηση του τραπεζικού κόστους</vt:lpstr>
      <vt:lpstr>ΛΗΨΗ ΑΠΟΦΑΣΗΣ</vt:lpstr>
      <vt:lpstr>ΤΙ ΕΠΗΡΕΑΖΕΙ ΜΙΑ ΑΠΟΦΑΣΗ</vt:lpstr>
      <vt:lpstr>ΠΟΤΕ ΛΑΜΒΑΝΕΤΑΙ ΜΙΑ ΟΡΘΗ ΑΠΟΦΑΣΗ</vt:lpstr>
      <vt:lpstr>ΚΡΙΤΗΡΙΑ ΕΠΙΛΟΓΗΣ ΧΡΕΟΓΡΑΦΩΝ</vt:lpstr>
      <vt:lpstr>Λόγοι χρησιμοποίησης του Ξένου Κεφαλαίου1</vt:lpstr>
      <vt:lpstr>Λόγοι χρησιμοποίησης του Ξένου Κεφαλαίου2</vt:lpstr>
      <vt:lpstr>Κόστος κεφαλαίου (1)</vt:lpstr>
      <vt:lpstr>Διαφάνεια 74</vt:lpstr>
      <vt:lpstr>Υποθέσεις υπολογισμού</vt:lpstr>
      <vt:lpstr>ΑΣΚΗΣΗ</vt:lpstr>
      <vt:lpstr>ΛΥΣΗ</vt:lpstr>
      <vt:lpstr>Στάδια υπολογισμού</vt:lpstr>
      <vt:lpstr>Πηγές Χρηματοδότησης (κεφαλαίου)</vt:lpstr>
      <vt:lpstr>Κόστος Δανεισμού</vt:lpstr>
      <vt:lpstr>Κόστος ομολογιακού δανείου (1)</vt:lpstr>
      <vt:lpstr>Κόστος ομολογιακού δανείου (2)</vt:lpstr>
      <vt:lpstr>Κόστος ομολογιακού δανείου (3)</vt:lpstr>
      <vt:lpstr>Διαφάνεια 84</vt:lpstr>
      <vt:lpstr>Διαφάνεια 85</vt:lpstr>
      <vt:lpstr>Κόστος τραπεζικού δανείου (1)</vt:lpstr>
      <vt:lpstr>Κόστος τραπεζικού δανείου (2)</vt:lpstr>
      <vt:lpstr>Κόστος Προνομιούχου Μετοχής</vt:lpstr>
      <vt:lpstr>Διαφάνεια 89</vt:lpstr>
      <vt:lpstr>Διαφάνεια 90</vt:lpstr>
      <vt:lpstr>Κόστος Ιδίων Κεφαλαίων</vt:lpstr>
      <vt:lpstr>Κόστος Παρακρατηθέντων Κερδών</vt:lpstr>
      <vt:lpstr>Η προσέγγιση με το υπόδειγμα αποτίμησης περιουσιακών στοιχείων CAPM</vt:lpstr>
      <vt:lpstr>Διαφάνεια 94</vt:lpstr>
      <vt:lpstr>Διαφάνεια 95</vt:lpstr>
      <vt:lpstr>Η προσέγγιση με το υπόδειγμα προεξόφλησης μερισμάτων</vt:lpstr>
      <vt:lpstr>Σταθερή ή Συνεχής Μεγέθυνση</vt:lpstr>
      <vt:lpstr>Μηδενική Μεγέθυνση</vt:lpstr>
      <vt:lpstr>Η προσέγγιση της ανταμοιβής για τον κίνδυνο</vt:lpstr>
      <vt:lpstr>Κόστος Νέων Κοινών Μετοχών (1)</vt:lpstr>
      <vt:lpstr>Κόστος Νέων Κοινών Μετοχών (2)</vt:lpstr>
      <vt:lpstr>Διαφάνεια 102</vt:lpstr>
      <vt:lpstr>Διαφάνεια 103</vt:lpstr>
      <vt:lpstr>Σταθμικό Μέσο Κόστος Κεφαλαίου</vt:lpstr>
      <vt:lpstr>Διαφάνεια 105</vt:lpstr>
      <vt:lpstr>Διαφάνεια 106</vt:lpstr>
      <vt:lpstr>Διαφάνεια 107</vt:lpstr>
      <vt:lpstr>Οριακό Κόστος Κεφαλαίου</vt:lpstr>
      <vt:lpstr>Η ΚΕΦΑΛΑΙΑΚΗ ΔΟΜΗ ΚΑΙ ΤΟ ΚΟΣΤΟΣ  ΚΕΦΑΛΑΙΟΥ ΤΗΣ ΕΠΙΧΕΙΡΗΣΗΣ</vt:lpstr>
      <vt:lpstr>Η ΚΕΦΑΛΑΙΑΚΗ ΔΟΜΗ ΚΑΙ ΤΟ ΚΟΣΤΟΣ  ΚΕΦΑΛΑΙΟΥ ΤΗΣ ΕΠΙΧΕΙΡΗΣΗΣ</vt:lpstr>
      <vt:lpstr>Η ΚΕΦΑΛΑΙΑΚΗ ΔΟΜΗ ΚΑΙ ΤΟ ΚΟΣΤΟΣ  ΚΕΦΑΛΑΙΟΥ ΤΗΣ ΕΠΙΧΕΙΡΗΣΗΣ</vt:lpstr>
      <vt:lpstr>Η Ορθολογική Χρήση της Χρηματοοικονομικής Μόχλευσης αυξάνει την απόδοση των Ιδίων Κεφαλαίων (ROE)  </vt:lpstr>
      <vt:lpstr>Η Ορθολογική Χρήση της Χρηματοοικονομική Μόχλευσης μειώνει το Μέσο  Κόστος Κεφαλαίου  </vt:lpstr>
      <vt:lpstr> Είδη Χρηματοοικονομικής Μόχλευσης </vt:lpstr>
      <vt:lpstr>Βαθμός Χρηματοοικονομικής Μόχλευσης</vt:lpstr>
      <vt:lpstr>ΚΕΡΔΗ ΠΡΟ ΦΟΡΩΝ ΚΑΙ ΤΟΚΩΝ (ΕΒΙΤ)</vt:lpstr>
      <vt:lpstr>Άσκηση</vt:lpstr>
      <vt:lpstr>ΛΥΣΗ</vt:lpstr>
      <vt:lpstr>Η Κλασική Θεωρία του Μέσου Κόστους Κεφαλαίου (1)</vt:lpstr>
      <vt:lpstr>Η Κλασική Θεωρία του Μέσου Κόστους Κεφαλαίου (2)</vt:lpstr>
      <vt:lpstr>Η Κλασική Θεωρία του Μέσου Κόστους Κεφαλαίου (3)</vt:lpstr>
      <vt:lpstr>Η Κλασική Θεωρία του Μέσου Κόστους Κεφαλαίου (4)</vt:lpstr>
      <vt:lpstr>Η Κεφαλαιακή Διάρθρωση (1)</vt:lpstr>
      <vt:lpstr>Κεφαλαιακή Διάρθρωση (2)</vt:lpstr>
      <vt:lpstr>Κεφαλαιακή Διάρθρωση (3)</vt:lpstr>
      <vt:lpstr>Κεφαλαιακή Διάρθρωση (4)</vt:lpstr>
      <vt:lpstr>Κεφαλαιακή Διάρθρωση (5)</vt:lpstr>
      <vt:lpstr>Η προσέγγιση των Modigliani – Miller (ΜΜ) χωρίς φόρους επιχειρήσεων (1)</vt:lpstr>
      <vt:lpstr>Η Θεωρία των Modigliani και Miller  (2)</vt:lpstr>
      <vt:lpstr>Η προσέγγιση των Modigliani – Miller (ΜΜ) χωρίς φόρους επιχειρήσεων (3)</vt:lpstr>
      <vt:lpstr>Η Θεωρία των Modigliani και Miller</vt:lpstr>
      <vt:lpstr>Η προσέγγιση των Modigliani – Miller (ΜΜ) με φόρους επιχειρήσεων (1)</vt:lpstr>
      <vt:lpstr>Η προσέγγιση των Modigliani – Miller (ΜΜ) με φόρους επιχειρήσεων (2)</vt:lpstr>
      <vt:lpstr>Κριτική των δύο προσεγγίσεων των ΜΜ (1)</vt:lpstr>
      <vt:lpstr>Κριτική των δύο προσεγγίσεων των ΜΜ (2)</vt:lpstr>
      <vt:lpstr>Η ενδιάμεση προσέγγιση</vt:lpstr>
      <vt:lpstr> ΑΝΑΛΥΣΗ ΝΕΚΡΟΥ ΣΗΜΕΙΟΥ </vt:lpstr>
      <vt:lpstr>ΚΑΤΗΓΟΡΙΕΣ ΔΑΠΑΝΩΝ (1)</vt:lpstr>
      <vt:lpstr>ΚΑΤΗΓΟΡΙΕΣ ΔΑΠΑΝΩΝ (2)</vt:lpstr>
      <vt:lpstr>ΜΕΤΑΒΛΗΤΕΣ ΔΑΠΑΝΕΣ</vt:lpstr>
      <vt:lpstr>BREAK EVEN POINT Ή  ΝΕΚΡΟ ΣΗΜΕΙΟ ΕΠΙΧΕΙΡΗΣΕΩΝ (1)</vt:lpstr>
      <vt:lpstr>BREAK EVEN POINT Ή  ΝΕΚΡΟ ΣΗΜΕΙΟ ΕΠΙΧΕΙΡΗΣΕΩΝ (2)</vt:lpstr>
      <vt:lpstr>BREAK EVEN POINT Ή  ΝΕΚΡΟ ΣΗΜΕΙΟ ΕΠΙΧΕΙΡΗΣΕΩΝ (2)</vt:lpstr>
      <vt:lpstr>ΛΕΙΤΟΥΡΓΙΑ Ν.Σ. (1)</vt:lpstr>
      <vt:lpstr>ΛΕΙΤΟΥΡΓΙΑ Ν.Σ. (2)</vt:lpstr>
      <vt:lpstr>Εκφράσεις του Ν.Σ.</vt:lpstr>
      <vt:lpstr>Συνιστώσες Ν.Σ.</vt:lpstr>
      <vt:lpstr>Συνολικά Έσοδα</vt:lpstr>
      <vt:lpstr>Σταθερά Έξοδα</vt:lpstr>
      <vt:lpstr>Μεταβλητά Έξοδα</vt:lpstr>
      <vt:lpstr>Συνολικά Έξοδα</vt:lpstr>
      <vt:lpstr>Μεταβολές Εσόδων Εξόδων</vt:lpstr>
      <vt:lpstr>Μαθηματικός Προσδιορισμός Ν.Σ.</vt:lpstr>
      <vt:lpstr>Περιορισμοί Ν.Σ. (1)</vt:lpstr>
      <vt:lpstr>Περιορισμοί Ν.Σ. (2)</vt:lpstr>
      <vt:lpstr>ΝΕΚΡΟ ΣΗΜΕΙΟ</vt:lpstr>
      <vt:lpstr>Υπολογισμός Ν.Σ. σε Αξία Πωλήσεων όταν η Επιχείρηση Παράγει Περισσότερα Προϊόντα</vt:lpstr>
      <vt:lpstr>1. Δείκτης Περιθωρίου Ασφαλείας Πωλήσεων</vt:lpstr>
      <vt:lpstr>Ανάλυση Νεκρού Σημείου (1) Έσοδα = Έξοδα ή  Έσοδα-Έξοδα = 0</vt:lpstr>
      <vt:lpstr>Ανάλυση Νεκρού Σημείου (2)</vt:lpstr>
      <vt:lpstr>Διαφάνεια 161</vt:lpstr>
      <vt:lpstr>Ανάλυση Νεκρού Σημείου (4) </vt:lpstr>
      <vt:lpstr>Σημείο εξίσωσης (Break Even Point)</vt:lpstr>
      <vt:lpstr>Διαφάνεια 164</vt:lpstr>
      <vt:lpstr>Διαφάνεια 165</vt:lpstr>
      <vt:lpstr> Σημείο Εξίσωσης Συνολικών  Εσόδων – Εξόδων = 0 </vt:lpstr>
      <vt:lpstr>Διαφάνεια 167</vt:lpstr>
      <vt:lpstr>Άσκηση</vt:lpstr>
      <vt:lpstr>Διαφάνεια 169</vt:lpstr>
      <vt:lpstr>Διαφάνεια 170</vt:lpstr>
      <vt:lpstr>Κέρδος Μετά από Φόρους και Κέρδος Προ Φόρων </vt:lpstr>
      <vt:lpstr>Επιχειρηματικός Κίνδυνος (1)</vt:lpstr>
      <vt:lpstr>Επιχειρηματικός Κίνδυνος (2)</vt:lpstr>
      <vt:lpstr>Επιχειρηματικός κίνδυνος (3)</vt:lpstr>
      <vt:lpstr>Λειτουργική Μόχλευση (1)</vt:lpstr>
      <vt:lpstr>Λειτουργική Μόχλευση (2)</vt:lpstr>
      <vt:lpstr>Βαθμός Λειτουργικής Μόχλευσης (1)</vt:lpstr>
      <vt:lpstr>Βαθμός Λειτουργικής Μόχλευσης (2)  ΑΡΙΘΜΗΤΗΣ [(ΕΒΙΤ2019 – ΕΒΙΤ2018) / ΕΒΙΤ2018]*100  ΠΑΡΟΝΟΜΑΣΤΗΣ: [Q2019 – Q2018) / Q2018]*100</vt:lpstr>
      <vt:lpstr>Βαθμός Λειτουργικής Μόχλευσης (3)</vt:lpstr>
      <vt:lpstr>Βαθμός Λειτουργικής Μόχλευσης (4)</vt:lpstr>
      <vt:lpstr>Διαφάνεια 181</vt:lpstr>
      <vt:lpstr>Διαφάνεια 182</vt:lpstr>
      <vt:lpstr>Χρηματοοικονομικός Κίνδυνος</vt:lpstr>
      <vt:lpstr>Χρηματοοικονομική Μόχλευση (1)</vt:lpstr>
      <vt:lpstr>Χρηματοοικονομική Μόχλευση (2)</vt:lpstr>
      <vt:lpstr>Συνδυασμένη Μόχλευση (1) </vt:lpstr>
      <vt:lpstr>Συνδυασμένη Μόχλευση (2) </vt:lpstr>
      <vt:lpstr>ΜΕΘΟΔΟΙ ΥΠΟΛΟΓΙΣΜΟΥ ΤΟΥ ΝΕΚΡΟΥ ΣΗΜΕΙΟΥ </vt:lpstr>
      <vt:lpstr>Η ΜΕΘΟΔΟΣ ΤΗΣ ΜΑΘΗΜΑΤΙΚΗΣ ΙΣΟΤΗΤΑΣ (1)</vt:lpstr>
      <vt:lpstr>Η ΜΕΘΟΔΟΣ ΤΗΣ ΜΑΘΗΜΑΤΙΚΗΣ ΙΣΟΤΗΤΑΣ (2)</vt:lpstr>
      <vt:lpstr>Η ΜΕΘΟΔΟΣ ΤΗΣ ΜΑΘΗΜΑΤΙΚΗΣ ΙΣΟΤΗΤΑΣ (3)</vt:lpstr>
      <vt:lpstr>Η ΜΕΘΟΔΟΣ ΤΗΣ ΜΑΘΗΜΑΤΙΚΗΣ ΙΣΟΤΗΤΑΣ (4)</vt:lpstr>
      <vt:lpstr>ΕΦΑΡΜΟΓΗ</vt:lpstr>
      <vt:lpstr>ΑΠΑΝΤΗΣΗ 1/7</vt:lpstr>
      <vt:lpstr>ΑΠΑΝΤΗΣΗ 2/7</vt:lpstr>
      <vt:lpstr>ΑΠΑΝΤΗΣΗ 3/7</vt:lpstr>
      <vt:lpstr>ΑΠΑΝΤΗΣΗ 4/7</vt:lpstr>
      <vt:lpstr>ΑΠΑΝΤΗΣΗ 5/7</vt:lpstr>
      <vt:lpstr>ΜΕΘΟΔΟΣ ΤΟΥ ΜΙΚΤΟΥ ΚΕΡΔΟΥΣ (1)  </vt:lpstr>
      <vt:lpstr>ΜΕΘΟΔΟΣ ΤΟΥ ΜΙΚΤΟΥ ΚΕΡΔΟΥΣ (2) </vt:lpstr>
      <vt:lpstr>ΕΦΑΡΜΟΓΗ 2/2</vt:lpstr>
      <vt:lpstr>ΑΠΑΝΤΗΣΗ 6/7</vt:lpstr>
      <vt:lpstr>ΑΠΑΝΤΗΣΗ 7/7</vt:lpstr>
      <vt:lpstr>ΠΑΡΑΔΕΙΓΜΑ ΓΡΑΦΙΚΗΣ ΠΑΡΑΣΤΑΣΗΣ ΝΕΚΡΟΥ ΣΗΜΕΙΟΥ</vt:lpstr>
      <vt:lpstr>Διαφάνεια 205</vt:lpstr>
      <vt:lpstr>Πολιτικές Επένδυσης σε Κυκλοφορούν Ενεργητικό (1) </vt:lpstr>
      <vt:lpstr>Πολιτικές Επένδυσης σε Κυκλοφορούν Ενεργητικό (2) </vt:lpstr>
      <vt:lpstr>Κίνδυνος και Απόδοση από την Επένδυση σε Κυκλοφορούν Ενεργητικό </vt:lpstr>
      <vt:lpstr>Πλεονεκτήματα και Μειονεκτήματα από τη Χρησιμοποίηση  Βραχυπρόθεσμων Υποχρεώσεων </vt:lpstr>
      <vt:lpstr>Κίνδυνος και Απόδοση από την Χρησιμοποίηση Βραχυπροθέσμων Υποχρεώσεων </vt:lpstr>
      <vt:lpstr>Εναλλακτικές Πολιτικές Μακροπρόθεσμου Δανεισμού (1) </vt:lpstr>
      <vt:lpstr>Εναλλακτικές Πολιτικές Μακροπρόθεσμου Δανεισμού (2) </vt:lpstr>
      <vt:lpstr>Εναλλακτικές Πολιτικές Μακροπρόθεσμου Δανεισμού (3) </vt:lpstr>
      <vt:lpstr>Πολιτικές Χρηματοδότησης του Κυκλοφορούντος Ενεργητικού (1) </vt:lpstr>
      <vt:lpstr>Πολιτικές Χρηματοδότησης του Κυκλοφορούντος Ενεργητικού (2) </vt:lpstr>
      <vt:lpstr>Στρατηγική της Αντιστάθμισης του Κινδύνου</vt:lpstr>
      <vt:lpstr>Συντηρητική Στρατηγική Χρηματοδότησης</vt:lpstr>
      <vt:lpstr>Επιθετική Στρατηγική Χρηματοδότησης</vt:lpstr>
      <vt:lpstr>ΚΕΦΑΛΑΙΟ ΚΙΝΗΣΗΣ ΛΕΙΤΟΥΡΓΙΑ ΧΡΗΣΗ ΔΙΑΧΕΙΡΙΣΗ</vt:lpstr>
      <vt:lpstr>ΚΑΘΑΡΟ ΚΕΦΑΛΑΙΟ ΚΙΝΗΣΗΣ</vt:lpstr>
      <vt:lpstr>ΚΕΦΑΛΑΙΟ ΚΙΝΗΣΗΣ</vt:lpstr>
      <vt:lpstr>ΚΑΘΑΡΟ ΚΕΦΑΛΑΙΟ ΚΙΝΗΣΗΣ </vt:lpstr>
      <vt:lpstr>ΚΑΘΑΡΟ ΚΕΦΑΛΑΙΟ ΚΙΝΗΣΗΣ</vt:lpstr>
      <vt:lpstr>ΑΛΛΕΣ ΠΕΡΙΠΤΩΣΕΙΣ</vt:lpstr>
      <vt:lpstr>Διαφάνεια 225</vt:lpstr>
      <vt:lpstr>Πολιτικές Επένδυσης σε Κυκλοφορούν Ενεργητικό (1) </vt:lpstr>
      <vt:lpstr>Χαλαρή ή επιθετική πολιτική</vt:lpstr>
      <vt:lpstr>Μετριοπαθής πολιτική</vt:lpstr>
      <vt:lpstr>Περιοριστική ή Συντηρητική Πολιτική</vt:lpstr>
      <vt:lpstr>Πολιτική Αντιστάθμισης κινδύνου ή Αυτόματης εξυπηρέτησης του χρέους</vt:lpstr>
      <vt:lpstr>Κίνδυνος και Απόδοση από την Επένδυση σε Κυκλοφορούν Ενεργητικό </vt:lpstr>
      <vt:lpstr>Υπολογισμός Αναγκών σε ΚΚ</vt:lpstr>
      <vt:lpstr>Υπολογισμός Ανάγκης σε Βραχυπρόθεσμο Δανεισμό</vt:lpstr>
      <vt:lpstr>ΑΣΚΗΣΗ</vt:lpstr>
      <vt:lpstr>ΤΑΜΕΙΑΚΟ ΑΠΟΤΕΛΕΣΜΑ</vt:lpstr>
      <vt:lpstr>ΠΑΡΑΔΕΙΓΜΑ</vt:lpstr>
      <vt:lpstr>ΠΑΡΑΤΗΡΗΣΕΙΣ</vt:lpstr>
      <vt:lpstr>ΒΑΣΙΚΟΙ ΚΑΝΟΝΕΣ ΧΡΗΜΑΤΟΔΟΤΗΣΗΣ ΓΙΑ ΤΗΝ ΥΓΕΙΗ ΧΡΗΜΑΤΟΟΙΚΟΝΟΜΙΚΗ ΔΙΑΡΘΡΩΣΗ ΤΗΣ ΕΠΙΧΕΙΡΗΣΗΣ ΚΑΙ ΤΗΝ ΕΞΑΣΦΑΛΙΣΗ ΜΑΚΡΟΧΡΟΝΙΑΣ ΚΑΙ ΒΡΑΧΥΧΡΟΝΙΑΣ ΙΣΟΡΡΟΠΙΑΣ</vt:lpstr>
      <vt:lpstr>ΟΡΘΟΛΟΓΙΚΗ ΠΟΛΙΤΙΚΗ ΧΡΗΜΑΤΟΔΟΤΗΣΗΣ</vt:lpstr>
      <vt:lpstr>ΑΣΚΗΣΗ ΧΡΗΜΑΤΟΔΟΤΗΣΗΣ ΠΑΓΙΟΥ ΚΑΙ ΚΥΚΛΟΦΟΡΟΥΝΤΟΣ ΕΝΕΡΓΗΤΙΚΟΥ</vt:lpstr>
      <vt:lpstr>ΛΥΣΗ</vt:lpstr>
      <vt:lpstr>Κύκλος Κεφαλαίου Κίνησης Ταμειακός Κύκλος της Επιχείρησης</vt:lpstr>
      <vt:lpstr>Ταμειακός Κύκλος σε ημέρες</vt:lpstr>
      <vt:lpstr>ΣΥΝΟΛΙΚΟ ή ΜΙΚΤΟ ΚΕΦΑΛΑΙΟ ΚΙΝΗΣΗΣ </vt:lpstr>
      <vt:lpstr>ΠΗΓΕΣ ΚΕΦΑΛΑΙΟΥ ΚΙΝΗΣΗΣ</vt:lpstr>
      <vt:lpstr>ΠΗΓΕΣ ΚΕΦΑΛΑΙΟΥ ΚΙΝΗΣΗΣ</vt:lpstr>
      <vt:lpstr>ΚΥΡΙΟΤΕΡΟΙ ΠΑΡΑΓΟΝΤΕΣ ΠΟΥ ΠΡΟΣΔΙΟΡΙΖΟΥΝ ΤΙΣ ΑΝΑΓΚΕΣ ΣΕ ΚΕΦΑΛΑΙΑ ΚΙΝΗΣΗΣ </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ΚΥΡΙΟΤΕΡΟΙ ΠΑΡΑΓΟΝΤΕΣ ΠΟΥ ΠΡΟΣΔΙΟΡΙΖΟΥΝ ΤΙΣ ΑΝΑΓΚΕΣ ΣΕ ΚΕΦΑΛΑΙΑ ΚΙΝΗΣΗΣ</vt:lpstr>
      <vt:lpstr>ΕΠΑΡΚΕΙΑ ΚΕΦΑΛΑΙΟΥ ΚΙΝΗΣΕΩΣ</vt:lpstr>
      <vt:lpstr>ΧΡΗΣΙΜΟΤΗΤΑ ΕΠΑΡΚΕΙΑΣ ΚΕΦΑΛΑΙΟΥ ΚΙΝΗΣΗΣ</vt:lpstr>
      <vt:lpstr>ΧΡΗΣΙΜΟΤΗΤΑ ΕΠΑΡΚΕΙΑΣ ΚΕΦΑΛΑΙΟΥ ΚΙΝΗΣΗΣ</vt:lpstr>
      <vt:lpstr>ΧΡΗΣΙΜΟΤΗΤΑ ΕΠΑΡΚΕΙΑΣ ΚΕΦΑΛΑΙΟΥ ΚΙΝΗΣΗΣ</vt:lpstr>
      <vt:lpstr>ΧΡΗΣΙΜΟΤΗΤΑ ΕΠΑΡΚΕΙΑΣ ΚΕΦΑΛΑΙΟΥ ΚΙΝΗΣΗΣ</vt:lpstr>
      <vt:lpstr>ΥΠΕΡΒΟΛΙΚΟ ΥΨΟΣ ΚΕΦΑΛΑΙΟΥ ΚΙΝΗΣΗΣ</vt:lpstr>
      <vt:lpstr>ΥΠΕΡΒΟΛΙΚΟ ΥΨΟΣ ΚΕΦΑΛΑΙΟΥ ΚΙΝΗΣΗΣ</vt:lpstr>
      <vt:lpstr>ΥΠΕΡΒΟΛΙΚΟ ΥΨΟΣ ΚΕΦΑΛΑΙΟΥ ΚΙΝΗΣΗΣ</vt:lpstr>
      <vt:lpstr>ΥΠΕΡΒΟΛΙΚΟ ΥΨΟΣ ΚΕΦΑΛΑΙΟΥ ΚΙΝΗΣΗΣ</vt:lpstr>
      <vt:lpstr>ΑΝΕΠΑΡΚΕΙΑ ΚΕΦΑΛΑΙΟΥ ΚΙΝΗΣΗΣ Κ.Ε.&lt;Β.Υ.</vt:lpstr>
      <vt:lpstr>ΑΝΕΠΑΡΚΕΙΑ ΚΕΦΑΛΑΙΟΥ ΚΙΝΗΣΗΣ</vt:lpstr>
      <vt:lpstr>ΑΝΕΠΑΡΚΕΙΑ ΚΕΦΑΛΑΙΟΥ ΚΙΝΗΣΗΣ</vt:lpstr>
      <vt:lpstr>ΑΝΕΠΑΡΚΕΙΑ ΚΕΦΑΛΑΙΟΥ ΚΙΝΗΣΗΣ</vt:lpstr>
      <vt:lpstr>Χρηματοοικονομική διαχείριση </vt:lpstr>
      <vt:lpstr>ΟΙ ΤΑΜΕΙΑΚΕΣ ΡΟΕΣ ΤΩΝ ΕΛΠ &amp; ΔΛΠ </vt:lpstr>
      <vt:lpstr>Διαφάνεια 273</vt:lpstr>
      <vt:lpstr>Διαφάνεια 274</vt:lpstr>
      <vt:lpstr>Διαφάνεια 275</vt:lpstr>
      <vt:lpstr>ΠΑΡΑΔΕΙΓΜΑ:</vt:lpstr>
      <vt:lpstr>Καφέ Μαρία ΑΠΟΤΕΛΕΣΜΑΤΑ ΧΡΗΣΗΣ 31/3/06</vt:lpstr>
      <vt:lpstr>Καφέ Μαρία  ΚΑΤΑΣΤΑΣΗ ΑΛΛΑΓΩΝ ΚΑΘΑΡΑΣ ΘΕΣΗΣ 31/3/06</vt:lpstr>
      <vt:lpstr>Καφέ Μαρία  ΙΣΟΛΟΓΙΣΜΟΣ στις 31/3/06</vt:lpstr>
      <vt:lpstr>Καφέ Μαρία  ΚΑΤΑΣΤΑΣΗ ΤΑΜΕΙΑΚΩΝ ΡΟΩΝ 31/3/06</vt:lpstr>
      <vt:lpstr>ΚΑΤΑΣΤΑΣΗ ΤΑΜΕΙΑΚΩΝ ΡΟΩΝ</vt:lpstr>
      <vt:lpstr>ΚΑΤΑΣΤΑΣΗ  ΠΗΓΩΝ  ΚΑΙ  ΧΡΗΣΕΩΝ ΚΕΦΑΛΑΙΟΥ </vt:lpstr>
      <vt:lpstr>ΠΗΓΕΣ ΚΕΦΑΛΑΙΩΝ</vt:lpstr>
      <vt:lpstr>ΧΡΗΣΕΙΣ ΚΕΦΑΛΑΙΩΝ</vt:lpstr>
      <vt:lpstr>Διαφάνεια 285</vt:lpstr>
      <vt:lpstr>Πηγές και Χρήσεις Κεφαλαίων</vt:lpstr>
      <vt:lpstr>ΠΗΓΕΣ-ΧΡΗΣΕΙΣ ΚΕΦΑΛΑΙΩΝ</vt:lpstr>
      <vt:lpstr>ΠΗΓΕΣ-ΧΡΗΣΕΙΣ ΚΕΦΑΛΑΙΩΝ</vt:lpstr>
      <vt:lpstr> ΑΣΚΗΣΗ 1</vt:lpstr>
      <vt:lpstr>ΛΥΣΗ</vt:lpstr>
      <vt:lpstr>ΣΥΜΠΕΡΑΣΜΑ</vt:lpstr>
      <vt:lpstr>ΠΑΡΑΔΕΙΓΜΑ ΠΗΓΩΝ ΧΡΗΣΕΩΝ ΚΕΦΑΛΑΙΩΝ &amp; ΚΑΤΑΡΤΙΣΗΣ ΤΑΜΕΙΑΚΩΝ ΡΟΩΝ (ΧΡΗΣΕΙΣ 08-09)</vt:lpstr>
      <vt:lpstr>ΠΑΡΑΔΕΙΓΜΑ ΠΗΓΩΝ ΧΡΗΣΕΩΝ ΚΕΦΑΛΑΙΩΝ &amp; ΚΑΤΑΡΤΙΣΗΣ ΤΑΜΕΙΑΚΩΝ ΡΟΩΝ (ΧΡΗΣΕΙΣ 08-09)</vt:lpstr>
      <vt:lpstr>ΠΑΡΑΔΕΙΓΜΑ ΠΗΓΩΝ ΧΡΗΣΕΩΝ ΚΕΦΑΛΑΙΩΝ &amp; ΚΑΤΑΡΤΙΣΗΣ ΤΑΜΕΙΑΚΩΝ ΡΟΩΝ (ΧΡΗΣΕΙΣ 08-09)</vt:lpstr>
      <vt:lpstr>ΠΑΡΑΔΕΙΓΜΑ ΠΗΓΩΝ ΧΡΗΣΕΩΝ ΚΕΦΑΛΑΙΩΝ &amp; ΚΑΤΑΡΤΙΣΗΣ ΤΑΜΕΙΑΚΩΝ ΡΟΩΝ (ΧΡΗΣΕΙΣ 08-09)</vt:lpstr>
      <vt:lpstr>ΠΑΡΑΔΕΙΓΜΑ ΠΗΓΩΝ ΧΡΗΣΕΩΝ ΚΕΦΑΛΑΙΩΝ &amp; ΚΑΤΑΡΤΙΣΗΣ ΤΑΜΕΙΑΚΩΝ ΡΟΩΝ (ΧΡΗΣΕΙΣ ‘08 – ‘09)</vt:lpstr>
      <vt:lpstr>ΠΑΡΑ∆ΕΙΓΜΑ ΠΗΓΩΝ ΧΡΗΣΕΩΝ ΚΕΦΑΛΑΙΩΝ &amp; ΚΑΤΑΡΤΙΣΗΣ ΤΑΜΕΙΑΚΩΝ ΡΟΩΝ (ΧΡΗΣΕΙΣ ‘08-’09)</vt:lpstr>
      <vt:lpstr>ΠΑΡΑΔΕΙΓΜΑ ΠΗΓΩΝ ΧΡΗΣΕΩΝ ΚΕΦΑΛΑΙΩΝ &amp; ΚΑΤΑΡΤΙΣΗΣ ΤΑΜΕΙΑΚΩΝ ΡΟΩΝ (ΧΡΗΣΕΙΣ ‘08-’09)</vt:lpstr>
      <vt:lpstr>ΠΑΡΑΔΕΙΓΜΑ ΠΗΓΩΝ ΧΡΗΣΕΩΝ ΚΕΦΑΛΑΙΩΝ &amp; ΚΑΤΑΡΤΙΣΗΣ ΤΑΜΕΙΑΚΩΝ ΡΟΩΝ (ΧΡΗΣΕΙΣ ‘08-’09)</vt:lpstr>
      <vt:lpstr>ΠΑΡΑΔΕΙΓΜΑ ΠΗΓΩΝ ΧΡΗΣΕΩΝ ΚΕΦΑΛΑΙΩΝ &amp; ΚΑΤΑΡΤΙΣΗΣ ΤΑΜΕΙΑΚΩΝ ΡΟΩΝ (ΧΡΗΣΕΙΣ ‘08-’09)</vt:lpstr>
      <vt:lpstr>ΥΠΟΛΟΓΙΣΜΟΣ ΚΑΘΑΡΗΣ ΧΡΗΜΑΤΙΚΗΣ  ΡΟΗΣ</vt:lpstr>
      <vt:lpstr>ΚΥΚΛΟΣ ΤΑΜΕΙΑΚΩΝ ΡΟΩΝ</vt:lpstr>
      <vt:lpstr>ΤΑΜΕΙΑΚΟΣ ΠΡΟΓΡΑΜΜΑΤΙΣΜΟΣ</vt:lpstr>
      <vt:lpstr>ΤΑΜΕΙΑΚΕΣ ΡΟΕΣ &amp; ΠΡΟΒΛΕΨΕΙΣ ΠΩΛΗΣΕΩΝ</vt:lpstr>
      <vt:lpstr>Διαφάνεια 305</vt:lpstr>
      <vt:lpstr>Διαφάνεια 306</vt:lpstr>
      <vt:lpstr>Διαφάνεια 307</vt:lpstr>
      <vt:lpstr>Υπολογισμός του Αρχικού Κόστους </vt:lpstr>
      <vt:lpstr>Διαφάνεια 309</vt:lpstr>
      <vt:lpstr>Υπολογισμός των πρόσθετων ετήσιων ταμειακών ροών </vt:lpstr>
      <vt:lpstr>Διαφάνεια 311</vt:lpstr>
      <vt:lpstr>Υπολογισμός της τελικής ταμειακής ροής </vt:lpstr>
      <vt:lpstr>Κύκλος Ταμειακών Ροών (1)</vt:lpstr>
      <vt:lpstr>Κύκλος Ταμειακών Ροών (2)</vt:lpstr>
      <vt:lpstr>Προβλέψεις Ταμειακής Κίνησης (1) </vt:lpstr>
      <vt:lpstr>Προβλέψεις Ταμειακής Κίνησης (2)</vt:lpstr>
      <vt:lpstr>Προβλέψεις Ταμειακής Κίνησης (3)</vt:lpstr>
      <vt:lpstr>ΔΙΑΔΙΚΑΣΙΕΣ ΥΠΟΛΟΓΙΣΜΟΥ ΤΑΜΕΙΑΚΟΥ ΠΡΟΫΠΟΛΟΓΙΣΜΟΥ (1)</vt:lpstr>
      <vt:lpstr>ΔΙΑΔΙΚΑΣΙΕΣ ΥΠΟΛΟΓΙΣΜΟΥ ΤΑΜΕΙΑΚΟΥ ΠΡΟΫΠΟΛΟΓΙΣΜΟΥ (2)</vt:lpstr>
      <vt:lpstr>ΔΙΑΔΙΚΑΣΙΕΣ ΥΠΟΛΟΓΙΣΜΟΥ ΤΑΜΕΙΑΚΟΥ ΠΡΟΫΠΟΛΟΓΙΣΜΟΥ (3)</vt:lpstr>
      <vt:lpstr>ΒΟΗΘΗΤΙΚΕΣ ΕΝΕΡΓΕΙΕΣ ΚΑΤΑΣΚΕΥΗΣ ΤΑΜΕΙΑΚΟΥ ΠΡΟΫΠΟΛΟΓΙΣΜΟΥ (1)</vt:lpstr>
      <vt:lpstr>Κατάσταση Ταµειακών Ροών</vt:lpstr>
      <vt:lpstr>Κατάσταση Ταµειακών Ροών</vt:lpstr>
      <vt:lpstr>Κατάσταση Ταµειακών Ροών</vt:lpstr>
      <vt:lpstr>Κατάσταση Ταµειακών Ροών</vt:lpstr>
      <vt:lpstr>Κατάσταση Ταµειακών Ροών</vt:lpstr>
      <vt:lpstr>Κατάσταση Ταµειακών Ροών</vt:lpstr>
      <vt:lpstr>ΚΑΤΑΣΤΑΣΕΙΣ ΤΑΜΕΙΑΚΗΣ ΡΟΗΣ (1)</vt:lpstr>
      <vt:lpstr>ΚΑΤΑΣΤΑΣΕΙΣ ΤΑΜΕΙΑΚΗΣ ΡΟΗΣ (2)</vt:lpstr>
      <vt:lpstr>ΣΚΟΠΟΣ ΚΑΙ ΧΡΗΣΙΜΟΤΗΤΑ ΤΩΝ ΚΑΤΑΣΤΑΣΕΩΝ ΤΑΜΕΙΑΚΗΣ ΡΟΗΣ (1)</vt:lpstr>
      <vt:lpstr>ΣΚΟΠΟΣ ΚΑΙ ΧΡΗΣΙΜΟΤΗΤΑ ΤΩΝ ΚΑΤΑΣΤΑΣΕΩΝ ΤΑΜΕΙΑΚΗΣ ΡΟΗΣ (2)</vt:lpstr>
      <vt:lpstr>ΣΚΟΠΟΣ ΚΑΙ ΧΡΗΣΙΜΟΤΗΤΑ ΤΩΝ ΚΑΤΑΣΤΑΣΕΩΝ ΤΑΜΕΙΑΚΗΣ ΡΟΗΣ (3)</vt:lpstr>
      <vt:lpstr>ΣΚΟΠΟΣ ΚΑΙ ΧΡΗΣΙΜΟΤΗΤΑ ΤΩΝ ΚΑΤΑΣΤΑΣΕΩΝ ΤΑΜΕΙΑΚΗΣ ΡΟΗΣ</vt:lpstr>
      <vt:lpstr>ΧΡΗΣΙΜΟΤΗΤΑ ΤΩΝ ΚΑΤΑΣΤΑΣΕΩΝ ΚΑΘΑΡΗΣ ΤΑΜΕΙΑΚΗΣ ΡΟΗΣ (1)</vt:lpstr>
      <vt:lpstr>ΧΡΗΣΙΜΟΤΗΤΑ ΤΩΝ ΚΑΤΑΣΤΑΣΕΩΝ ΚΑΘΑΡΗΣ ΤΑΜΕΙΑΚΗΣ ΡΟΗΣ (2)</vt:lpstr>
      <vt:lpstr>ΧΡΗΣΙΜΟΤΗΤΑ ΤΩΝ ΚΑΤΑΣΤΑΣΕΩΝ ΚΑΘΑΡΗΣ ΤΑΜΕΙΑΚΗΣ ΡΟΗΣ (3)</vt:lpstr>
      <vt:lpstr>ΧΡΗΣΙΜΟΤΗΤΑ ΤΩΝ ΚΑΤΑΣΤΑΣΕΩΝ ΚΑΘΑΡΗΣ ΤΑΜΕΙΑΚΗΣ ΡΟΗΣ (4)</vt:lpstr>
      <vt:lpstr>ΧΡΗΣΙΜΟΤΗΤΑ ΤΩΝ ΚΑΤΑΣΤΑΣΕΩΝ ΚΑΘΑΡΗΣ ΤΑΜΕΙΑΚΗΣ ΡΟΗΣ (5)</vt:lpstr>
      <vt:lpstr>ΧΡΗΣΙΜΟΤΗΤΑ ΤΩΝ ΚΑΤΑΣΤΑΣΕΩΝ ΚΑΘΑΡΗΣ ΤΑΜΕΙΑΚΗΣ ΡΟΗΣ (6)</vt:lpstr>
      <vt:lpstr>ΧΡΗΣΙΜΟΤΗΤΑ ΤΩΝ ΚΑΤΑΣΤΑΣΕΩΝ ΚΑΘΑΡΗΣ ΤΑΜΕΙΑΚΗΣ ΡΟΗΣ (7)</vt:lpstr>
      <vt:lpstr>ΧΡΗΣΙΜΟΤΗΤΑ ΤΩΝ ΚΑΤΑΣΤΑΣΕΩΝ ΚΑΘΑΡΗΣ ΤΑΜΕΙΑΚΗΣ ΡΟΗΣ (8)</vt:lpstr>
      <vt:lpstr>ΠΑΡΑΔΕΙΓΜΑ </vt:lpstr>
      <vt:lpstr>Διαφάνεια 343</vt:lpstr>
      <vt:lpstr>ΠΑΡΑΔΕΙΓΜΑ</vt:lpstr>
      <vt:lpstr>ΤΟ ΤΑΜΕΙΑΚΟ ΠΡΟΓΡΑΜΜΑ  &amp; ΟΙ ΤΑΜΕΙΑΚΕΣ ΡΟΕΣ</vt:lpstr>
      <vt:lpstr>Παράδειγμα Ταμειακού Προϋπολογισμού</vt:lpstr>
      <vt:lpstr>Λύση παραδείγματος</vt:lpstr>
      <vt:lpstr>Συνέχεια παραδείγματος</vt:lpstr>
      <vt:lpstr>ΕΠΕΝΔΥΣΕΙΣ &amp; ΤΑΜΕΙΑΚΕΣ ΡΟΕΣ </vt:lpstr>
      <vt:lpstr>Οι ταμιακές ροές μιας επενδυτικής πρότασης αφορούν 3 κατηγορίες :</vt:lpstr>
      <vt:lpstr> Παράδειγμα # 1 </vt:lpstr>
      <vt:lpstr> Λύση </vt:lpstr>
      <vt:lpstr>Παράδειγμα # 4 </vt:lpstr>
      <vt:lpstr>ΛΥΣΗ</vt:lpstr>
      <vt:lpstr>Χρηματοδότηση Επιχειρήσεων και Οργανισμών: Πηγές Κεφαλαίου (1)</vt:lpstr>
      <vt:lpstr>Χρηματοδότηση Επιχειρήσεων και Οργανισμών: Πηγές Κεφαλαίου (2)</vt:lpstr>
      <vt:lpstr>Πρόβλεψη χρηματοδοτικών αναγκών</vt:lpstr>
      <vt:lpstr>Α. Μέθοδος ποσοστού των πωλήσεων</vt:lpstr>
      <vt:lpstr>ΠΑΡΑΔΕΙΓΜΑ 1</vt:lpstr>
      <vt:lpstr>ΙΣΟΛΟΓΙΣΜΟΣ ΠΑΡΑΔΕΙΓΜΑΤΟΣ</vt:lpstr>
      <vt:lpstr>ΠΑΡΑΔΕΙΓΜΑ 1α</vt:lpstr>
      <vt:lpstr>ΕΚΦΡΑΣΜΕΝΑ ΣΤΟΙΧΕΙΑ ΙΣΟΛΟΓΙΣΜΟΥ ΩΣ ΠΡΟΣ ΤΙΣ ΠΩΛΗΣΕΙΣ</vt:lpstr>
      <vt:lpstr>ΠΑΡΑΔΕΙΓΜΑ 1β </vt:lpstr>
      <vt:lpstr>Β. Πρόβλεψη χρηματοδότησης Μέθοδος Ποσοστού επί των Πωλήσεων</vt:lpstr>
      <vt:lpstr>ΠΑΡΑΔΕΙΓΜΑ (2)</vt:lpstr>
      <vt:lpstr>ΜΟΧΛΕΥΣΗ</vt:lpstr>
      <vt:lpstr>ΜΟΧΛΕΥΣΗ (1)</vt:lpstr>
      <vt:lpstr>ΜΟΧΛΕΥΣΗ (2)</vt:lpstr>
      <vt:lpstr>Χρηματοδότηση Επιχειρήσεων και Οργανισμών:  Χρηματοδοτική και Λειτουργική Μόχλευση (1)</vt:lpstr>
      <vt:lpstr>Χρηματοδότηση Επιχειρήσεων και Οργανισμών: Χρηματοδοτική και Λειτουργική Μόχλευση (2)</vt:lpstr>
      <vt:lpstr>Χρηματοδότηση Επιχειρήσεων και Οργανισμών: Χρηματοδοτική και Λειτουργική Μόχλευση</vt:lpstr>
      <vt:lpstr>Σχέση Λειτουργικής και Χρηµατοοικονοµικής Μόχλευσης</vt:lpstr>
      <vt:lpstr>Ανάλυση της Μόχλευσης</vt:lpstr>
      <vt:lpstr>Λειτουργική Μόχλευση (1)</vt:lpstr>
      <vt:lpstr>Λειτουργική Μόχλευση (2)</vt:lpstr>
      <vt:lpstr>Λειτουργική Μόχλευση (3)</vt:lpstr>
      <vt:lpstr> ΛΕΙΤΟΥΡΓΙΚΗ ΜΟΧΛΕΥΣΗ (4) </vt:lpstr>
      <vt:lpstr>ΛΕΙΤΟΥΡΓΙΚΗ ΜΟΧΛΕΥΣΗ (5)</vt:lpstr>
      <vt:lpstr>Άσκηση (1)</vt:lpstr>
      <vt:lpstr>ΑΣΚΗΣΗ (2)</vt:lpstr>
      <vt:lpstr>ΕΞΗΓΗΣΗ ΛΕΙΤΟΥΡΓΙΚΗΣ ΜΟΧΕΛΥΣΗΣ (1)</vt:lpstr>
      <vt:lpstr>Συμπέρασμα Λειτουργικής Μόχλευσης</vt:lpstr>
      <vt:lpstr>Χρηματοοικονομική Μόχλευση (1)</vt:lpstr>
      <vt:lpstr>ΧΡΗΜΑΤΟΟΙΚΟΝΟΜΙΚΗ ΜΟΧΛΕΥΣΗ (2)</vt:lpstr>
      <vt:lpstr>ΧΡΗΜΑΤΟΟΙΚΟΝΟΜΙΚΗ ΜΟΧΛΕΥΣΗ (3)</vt:lpstr>
      <vt:lpstr>ΧΡΗΜΑΤΟΟΙΚΟΝΟΜΙΚΗ ΜΟΧΛΕΥΣΗ (4)</vt:lpstr>
      <vt:lpstr> ΧΡΗΜΑΤΟΟΙΚΟΝΟΜΙΚΗ ΜΟΧΛΕΥΣΗ (5) </vt:lpstr>
      <vt:lpstr>ΧΡΗΜΑΤΟΟΙΚΟΝΟΜΙΚΗ ΜΟΧΛΕΥΣΗ (6)</vt:lpstr>
      <vt:lpstr>ΧΡΗΜΑΤΟΟΙΚΟΝΟΜΙΚΗ ΜΟΧΛΕΥΣΗ (7)</vt:lpstr>
      <vt:lpstr>Μέτρηση Χρηματοοικονομικής Μόχλευσης</vt:lpstr>
      <vt:lpstr>Η ΑΛΛΗ ΕΚΦΡΑΣΗ ΤΗΣ ΧΡΗΜΑΤΟΟΙΚΟΝΟΜΙΚΗΣ ΜΟΧΛΕΥΣΗΣ</vt:lpstr>
      <vt:lpstr>ΕΞΗΓΗΣΗ ΛΕΙΤΟΥΡΓΙΑΣ ΧΡΗΜΑΤΟΟΙΚΟΝΟΜΙΚΗΣ ΜΟΧΛΕΥΣΗΣ (1)</vt:lpstr>
      <vt:lpstr>ΕΞΗΓΗΣΗ ΛΕΙΤΟΥΡΓΙΑΣ ΧΡΗΜΑΤΟΟΙΚΟΝΟΜΙΚΗΣ ΜΟΧΛΕΥΣΗΣ (1)</vt:lpstr>
      <vt:lpstr>Δείκτης Χρηματοοικονομικής Μόχλευσης </vt:lpstr>
      <vt:lpstr>ΑΣΚΗΣΗ 3</vt:lpstr>
      <vt:lpstr>ΣΥΝΟΛΙΚΗ ΜΟΧΛΕΥΣΗ</vt:lpstr>
      <vt:lpstr>ΒΑΘΜΟΣ ΣΥΝΟΛΙΚΗΣ ΜΟΧΛΕΥΣΗΣ (1)</vt:lpstr>
      <vt:lpstr>ΒΑΘΜΟΣ ΣΥΝΟΛΙΚΗΣ ΜΟΧΛΕΥΣΗΣ (2)</vt:lpstr>
      <vt:lpstr>Διαφάνεια 399</vt:lpstr>
      <vt:lpstr>ΛΕΙΤΟΥΡΓΙΚΟΣ ΚΑΙ ΧΡΗΜΑΤΟΟΙΚΟΝΟΜΙΚΟΣ ΚΙΝΔΥΝΟΣ</vt:lpstr>
      <vt:lpstr>Επιχειρηματικός Κίνδυνος</vt:lpstr>
      <vt:lpstr>ΧΡΗΜΑΤΟΟΙΚΟΝΟΜΙΚΟΣ ΚΙΝΔΥΝΟΣ (1)</vt:lpstr>
      <vt:lpstr>ΧΡΗΜΑΤΟΟΙΚΟΝΟΜΙΚΟΣ ΚΙΝΔΥΝΟΣ (2)</vt:lpstr>
      <vt:lpstr>Τράπεζες και Χρηματοοικονομική Μόχλευση (1)</vt:lpstr>
      <vt:lpstr>Τράπεζες και Χρηματοοικονομική Μόχλευση (2)</vt:lpstr>
      <vt:lpstr>Συμπέρασμα Συνολικής Μόχλευσης</vt:lpstr>
      <vt:lpstr>Διαφάνεια 407</vt:lpstr>
      <vt:lpstr>Διαφάνεια 408</vt:lpstr>
      <vt:lpstr>Διαφάνεια 409</vt:lpstr>
      <vt:lpstr>Διαφάνεια 410</vt:lpstr>
      <vt:lpstr>Διαφάνεια 411</vt:lpstr>
      <vt:lpstr>ΛΥΣΗ</vt:lpstr>
      <vt:lpstr>Άσκηση # 1</vt:lpstr>
      <vt:lpstr>Άσκηση # 2</vt:lpstr>
      <vt:lpstr>Άσκηση # 3</vt:lpstr>
      <vt:lpstr>Άσκηση # 4</vt:lpstr>
      <vt:lpstr>ΔΙΑΧΕΙΡΙΣΗ ΚΥΚΛΟΦΟΡΟΥΝΤΟΣ ΕΝΕΡΓΗΤΙΚΟΥ</vt:lpstr>
      <vt:lpstr>Η ΔΙΑΧΕΙΡΙΣΗ ΤΩΝ ΔΙΑΘΕΣΙΜΩΝ </vt:lpstr>
      <vt:lpstr>Στρατηγικές διαχείρισης μετρητών </vt:lpstr>
      <vt:lpstr>ΔΙΑΧΕΙΡΙΣΗ ΠΕΛΑΤΩΝ (ΕΙΣΠΡΑΚΤΕΩΝ ΛΟΓΑΡΙΑΣΜΩΝ) </vt:lpstr>
      <vt:lpstr>ΔΙΑΧΕΙΡΙΣΗ ΑΠΟΘΕΜΑΤΩΝ </vt:lpstr>
      <vt:lpstr>Διοίκηση Αποθεμάτων</vt:lpstr>
      <vt:lpstr>ΑΠΟΘΕΜΑΤΑ</vt:lpstr>
      <vt:lpstr>ΒΑΣΙΚΟΙ ΠΑΡΑΓΟΝΤΕΣ ΚΑΘΟΡΙΣΜΟΥ ΤΟΥ ΥΨΟΥΣ ΤΩΝ ΑΠΟΘΕΜΑΤΩΝ</vt:lpstr>
      <vt:lpstr>ΔΙΑΧΕΙΡΙΣΗ ΥΨΟΥΣ ΑΠΟΘΕΜΑΤΩΝ</vt:lpstr>
      <vt:lpstr>Διαφάνεια 426</vt:lpstr>
      <vt:lpstr>Σημείο Παραγγελίας</vt:lpstr>
      <vt:lpstr>Διαφάνεια 428</vt:lpstr>
      <vt:lpstr>Διαφάνεια 429</vt:lpstr>
      <vt:lpstr>Διαφάνεια 430</vt:lpstr>
      <vt:lpstr>ΔΑΠΑΝΕΣ ΑΠΟΘΕΜΑΤΩΝ</vt:lpstr>
      <vt:lpstr>ΚΟΣΤΟΣ ΔΙΑΤΗΡΗΣΗΣ ΑΠΟΘΕΜΑΤΩΝ</vt:lpstr>
      <vt:lpstr>ΚΟΣΤΟΣ ΕΛΛΕΙΨΗΣ ΑΠΟΘΕΜΑΤΩΝ</vt:lpstr>
      <vt:lpstr>ΚΟΣΤΟΣ ΑΠΟΣΤΟΛΗΣ, ΠΑΡΑΛΑΒΗΣ ΚΑΙ ΠΡΑΓΜΑΤΟΠΟΙΗΣΗΣ ΠΑΡΑΓΓΕΛΙΑΣ</vt:lpstr>
      <vt:lpstr>ΠΙΣΤΩΣΕΙΣ</vt:lpstr>
      <vt:lpstr>Μεταβλητές πιστωτικής πολιτικής. </vt:lpstr>
      <vt:lpstr>Χαρακτηριστικά των πιστώσεων</vt:lpstr>
      <vt:lpstr>ΚΟΣΤΟΣ ΑΠΟΘΕΜΑΤΩΝ</vt:lpstr>
      <vt:lpstr>ΚΟΣΤΟΣ ΑΠΟΘΕΜΑΤΩΝ</vt:lpstr>
      <vt:lpstr>ΚΟΣΤΟΣ ΑΠΟΘΕΜΑΤΩΝ</vt:lpstr>
      <vt:lpstr>ΟΙΚΟΝΟΜΙΚΗ ΠΟΣΟΤΗΤΑ ΠΑΡΑΓΓΕΛΙΑΣ</vt:lpstr>
      <vt:lpstr>ΟΙΚΟΝΟΜΙΚΗ ΠΟΣΟΤΗΤΑ ΠΑΡΑΓΓΕΛΙΑΣ</vt:lpstr>
      <vt:lpstr>Διαφάνεια 443</vt:lpstr>
      <vt:lpstr>ΛΥΣΗ</vt:lpstr>
      <vt:lpstr>ΔΙΟΙΚΗΣΗ ΧΡΕΟΓΡΑΦΩΝ</vt:lpstr>
      <vt:lpstr>Χρεόγραφα</vt:lpstr>
      <vt:lpstr>Στάση της Διοίκησης </vt:lpstr>
      <vt:lpstr>Στάση της Διοίκησης </vt:lpstr>
      <vt:lpstr>Η στάση των δανειστών </vt:lpstr>
      <vt:lpstr>Παράγοντες που Επηρεάζουν την Επιλογή Χρεογράφων </vt:lpstr>
      <vt:lpstr>Ονομαστική Απόδοση χωρίς Κίνδυνο</vt:lpstr>
      <vt:lpstr>Κίνδυνος Επιτοκίων και Φορολόγηση</vt:lpstr>
      <vt:lpstr>Διαφάνεια 453</vt:lpstr>
      <vt:lpstr>Διαφάνεια 454</vt:lpstr>
      <vt:lpstr>Διαφάνεια 455</vt:lpstr>
      <vt:lpstr>Μεταβολή Εκδοτικών Επιτοκίων (1)</vt:lpstr>
      <vt:lpstr>Μεταβολή Εκδοτικών Επιτοκίων (2)</vt:lpstr>
      <vt:lpstr>Παρακολούθηση της Καμπύλης Αποδόσεων </vt:lpstr>
      <vt:lpstr>Είδη Βραχυπρόθεσμων Χρεογράφων (1) </vt:lpstr>
      <vt:lpstr>Είδη Βραχυπρόθεσμων Χρεογράφων (2) </vt:lpstr>
      <vt:lpstr>ΔΙΟΙΚΗΣΗ ΑΠΑΙΤΗΣΕΩΝ</vt:lpstr>
      <vt:lpstr>Απαιτήσεις και Έλεγχός τους (1) </vt:lpstr>
      <vt:lpstr>Απαιτήσεις και Έλεγχός τους (2) </vt:lpstr>
      <vt:lpstr>Διαφάνεια 464</vt:lpstr>
      <vt:lpstr>Απαιτήσεις και Έλεγχός τους (3) </vt:lpstr>
      <vt:lpstr>Απαιτήσεις και Έλεγχός τους (4) </vt:lpstr>
      <vt:lpstr>Απαιτήσεις και Έλεγχός τους (5) </vt:lpstr>
      <vt:lpstr>Διαφάνεια 468</vt:lpstr>
      <vt:lpstr>Διαφάνεια 469</vt:lpstr>
      <vt:lpstr>Μεταβλητές Πιστωτικής Πολιτικής </vt:lpstr>
      <vt:lpstr>Αξιολόγηση Πιστωτικού Κινδύνου </vt:lpstr>
      <vt:lpstr>Τα πέντε C της Πίστωσης </vt:lpstr>
      <vt:lpstr>The DuPont Analysis (1)</vt:lpstr>
      <vt:lpstr>The DuPont Analysis (2)</vt:lpstr>
      <vt:lpstr>The DuPont Analysis (3)</vt:lpstr>
      <vt:lpstr>The DuPont Analysis (5)</vt:lpstr>
      <vt:lpstr>Διαφάνεια 477</vt:lpstr>
      <vt:lpstr>DuPont Analysis</vt:lpstr>
      <vt:lpstr>ΕΞΗΓΗΣΗ ΤΗΣ DUPONT ANALYSIS (1)</vt:lpstr>
      <vt:lpstr>Εξηγηση τησ DuPont Analysis (2)</vt:lpstr>
      <vt:lpstr>Εξηγηση τησ DuPont Analysis (3)</vt:lpstr>
      <vt:lpstr>Η εξίσωση για την εύρεση των ROA &amp; ROE</vt:lpstr>
      <vt:lpstr>Διαφάνεια 483</vt:lpstr>
      <vt:lpstr>Τρόποι ανάπτυξης υποδειγμάτων (1)</vt:lpstr>
      <vt:lpstr>Τρόποι ανάπτυξης υποδειγμάτων (2)</vt:lpstr>
      <vt:lpstr>Μοντέλα βαθμολόγησης φερεγγυότητας (1)</vt:lpstr>
      <vt:lpstr>Μοντέλα βαθμολόγησης φερεγγυότητας (2)</vt:lpstr>
      <vt:lpstr>Γραμμικά μοντέλα πιθανοτήτων</vt:lpstr>
      <vt:lpstr>Παράδειγμα</vt:lpstr>
      <vt:lpstr>Γραμμικά μοντέλα διαχωρισμού</vt:lpstr>
      <vt:lpstr>Logit μοντέλα</vt:lpstr>
      <vt:lpstr>Προβλήματα με τα γραμμικά μοντέλα διαχωρισμού</vt:lpstr>
      <vt:lpstr>ΤΟ ΜΟΝΤΕΛΟ ΤΟΥ ALTMAN</vt:lpstr>
      <vt:lpstr>ΤΟ ΜΟΝΤΕΛΟ ΤΟΥ E. ALTMAN</vt:lpstr>
      <vt:lpstr>ΤΟ ΜΟΝΤΕΛΟ ΤΟΥ E. ALTMAN</vt:lpstr>
      <vt:lpstr> ΑΥΣΤΗΡΟ ΜΟΝΤΕΛΟ ΠΡΟΒΛΕΨΗΣ ΧΡΕΟΚΟΠΙΑΣ  ALTMAN’S Z-SCORE MODEL</vt:lpstr>
      <vt:lpstr> ΑΥΣΤΗΡΟ ΜΟΝΤΕΛΟ ΠΡΟΒΛΕΨΗΣ ΧΡΕΟΚΟΠΙΑΣ  ALTMAN’S Z-SCORE MODEL</vt:lpstr>
      <vt:lpstr>ΑΥΣΤΗΡΟ ΜΟΝΤΕΛΟ ΠΡΟΒΛΕΨΗΣ ΧΡΕΟΚΟΠΙΑΣ  ALTMAN’S Z-SCORE MODEL</vt:lpstr>
      <vt:lpstr>ΑΥΣΤΗΡΟ ΜΟΝΤΕΛΟ ΠΡΟΒΛΕΨΗΣ ΧΡΕΟΚΟΠΙΑΣ  ALTMAN’S Z-SCORE MODEL</vt:lpstr>
      <vt:lpstr>ΜΟΝΤΕΛΟ ΠΡΟΒΛΕΨΗΣ ΧΡΕΟΚΟΠΙΑΣ  ALTMAN’S Z-SCORE MODEL</vt:lpstr>
      <vt:lpstr>ΜΟΝΤΕΛΟ ΠΡΟΒΛΕΨΗΣ ΧΡΕΟΚΟΠΙΑΣ  ALTMAN’S Z-SCORE MODEL</vt:lpstr>
      <vt:lpstr> ΑΥΣΤΗΡΟ ΜΟΝΤΕΛΟ ΠΡΟΒΛΕΨΗΣ ΧΡΕΟΚΟΠΙΑΣ  ALTMAN’S Z-SCORE MODEL</vt:lpstr>
      <vt:lpstr>ΠΛΕΟΝΕΚΤΗΜΑΤΑ</vt:lpstr>
      <vt:lpstr>ΜΕΙΟΝΕΚΤΗΜΑΤΑ</vt:lpstr>
      <vt:lpstr>Κεφαλαιακή διάρθρωση</vt:lpstr>
      <vt:lpstr>Βασικά θεωρητικά ερωτήματα</vt:lpstr>
      <vt:lpstr>Θεωρητικές προσεγγίσεις</vt:lpstr>
      <vt:lpstr>Δημιουργία θεωρίας κεφαλαιακής διάρθρωσης</vt:lpstr>
      <vt:lpstr>Υποθέσεις ΜΜ (1958)</vt:lpstr>
      <vt:lpstr>Προτάσεις-Θεωρήματα ΜΜ (1958)</vt:lpstr>
      <vt:lpstr>Ενσωμάτωση των Φόρων στην Ανάλυση</vt:lpstr>
      <vt:lpstr>Προτάσεις-Θεωρήματα ΜΜ (1963)</vt:lpstr>
      <vt:lpstr>Εισαγωγή φόρων εισοδήματος προσώπων (1)</vt:lpstr>
      <vt:lpstr>Εισαγωγή φόρων εισοδήματος προσώπων (2)</vt:lpstr>
      <vt:lpstr>Κριτική των προσεγγίσεων των ΜΜ</vt:lpstr>
      <vt:lpstr>Χρηματοοικονομικές δυσχέρειες</vt:lpstr>
      <vt:lpstr>Παραδείγματα χρηματοοικονομικών δυσχερειών (1)</vt:lpstr>
      <vt:lpstr>Παραδείγματα Χρηματοοικονομικών Δυσχερειών (2)</vt:lpstr>
      <vt:lpstr>Το Εξισορροπητικό Υπόδειγμα</vt:lpstr>
      <vt:lpstr>Ασύμμετρη Πληροφόρηση</vt:lpstr>
      <vt:lpstr>Θεωρία του σήματος</vt:lpstr>
      <vt:lpstr>Θεωρία της Ιεραρχίας της Χρηματοδότησης</vt:lpstr>
      <vt:lpstr>Θεωρία της Κατάλληλης Χρονικής Στιγμής</vt:lpstr>
      <vt:lpstr>Θεωρία Αντιπροσώπευσης</vt:lpstr>
      <vt:lpstr>Κόστη Αντιπροσώπευσης Ιδίων Κεφαλαίων (1)</vt:lpstr>
      <vt:lpstr>Κόστη αντιπροσώπευσης ιδίων κεφαλαίων (2)</vt:lpstr>
      <vt:lpstr>Κόστη αντιπροσώπευσης δανειακών κεφαλαίων</vt:lpstr>
      <vt:lpstr>Κόστη αντιπροσώπευσης και Κεφαλαιακή Διάρθρωση</vt:lpstr>
      <vt:lpstr>Η ανάλυση EBIT-EPS</vt:lpstr>
      <vt:lpstr>ΒΙΒΛΙΟΓΡΑΦΙΑ (1)</vt:lpstr>
      <vt:lpstr>ΒΙΒΛΙΟΓΡΑΦΙΑ (2)</vt:lpstr>
      <vt:lpstr>ΒΙΒΛΙΟΓΡΑΦΙΑ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ΧΡΗΜΑΤΟΟΙΚΟΝΟΜΙΚΗ ΔΙΟΙΚΗΣΗ ΚΑΙ ΠΟΛΙΤΙΚΗ 1</dc:title>
  <dc:creator>ΓΕΩΡΓΙΟΣ</dc:creator>
  <cp:lastModifiedBy>user</cp:lastModifiedBy>
  <cp:revision>596</cp:revision>
  <dcterms:created xsi:type="dcterms:W3CDTF">2009-10-06T16:24:50Z</dcterms:created>
  <dcterms:modified xsi:type="dcterms:W3CDTF">2021-04-15T08:29:49Z</dcterms:modified>
</cp:coreProperties>
</file>