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xls" ContentType="application/vnd.ms-excel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wav" ContentType="audio/wav"/>
  <Default Extension="vml" ContentType="application/vnd.openxmlformats-officedocument.vmlDrawing"/>
  <Default Extension="doc" ContentType="application/msword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7" r:id="rId1"/>
  </p:sldMasterIdLst>
  <p:notesMasterIdLst>
    <p:notesMasterId r:id="rId31"/>
  </p:notesMasterIdLst>
  <p:sldIdLst>
    <p:sldId id="684" r:id="rId2"/>
    <p:sldId id="683" r:id="rId3"/>
    <p:sldId id="682" r:id="rId4"/>
    <p:sldId id="681" r:id="rId5"/>
    <p:sldId id="680" r:id="rId6"/>
    <p:sldId id="679" r:id="rId7"/>
    <p:sldId id="689" r:id="rId8"/>
    <p:sldId id="687" r:id="rId9"/>
    <p:sldId id="688" r:id="rId10"/>
    <p:sldId id="690" r:id="rId11"/>
    <p:sldId id="677" r:id="rId12"/>
    <p:sldId id="543" r:id="rId13"/>
    <p:sldId id="544" r:id="rId14"/>
    <p:sldId id="692" r:id="rId15"/>
    <p:sldId id="546" r:id="rId16"/>
    <p:sldId id="548" r:id="rId17"/>
    <p:sldId id="549" r:id="rId18"/>
    <p:sldId id="551" r:id="rId19"/>
    <p:sldId id="552" r:id="rId20"/>
    <p:sldId id="553" r:id="rId21"/>
    <p:sldId id="558" r:id="rId22"/>
    <p:sldId id="559" r:id="rId23"/>
    <p:sldId id="560" r:id="rId24"/>
    <p:sldId id="693" r:id="rId25"/>
    <p:sldId id="561" r:id="rId26"/>
    <p:sldId id="563" r:id="rId27"/>
    <p:sldId id="564" r:id="rId28"/>
    <p:sldId id="565" r:id="rId29"/>
    <p:sldId id="691" r:id="rId30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u="sng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FF"/>
    <a:srgbClr val="FFEFFF"/>
    <a:srgbClr val="FFF3F3"/>
    <a:srgbClr val="CCFFFF"/>
    <a:srgbClr val="CCECFF"/>
    <a:srgbClr val="33CC33"/>
    <a:srgbClr val="FFFFFF"/>
    <a:srgbClr val="66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2997" autoAdjust="0"/>
    <p:restoredTop sz="90929"/>
  </p:normalViewPr>
  <p:slideViewPr>
    <p:cSldViewPr>
      <p:cViewPr>
        <p:scale>
          <a:sx n="73" d="100"/>
          <a:sy n="73" d="100"/>
        </p:scale>
        <p:origin x="-804" y="-6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4.emf"/></Relationships>
</file>

<file path=ppt/drawings/_rels/vmlDrawing1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8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9.wmf"/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wmf"/><Relationship Id="rId1" Type="http://schemas.openxmlformats.org/officeDocument/2006/relationships/image" Target="../media/image10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e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13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5.wmf"/><Relationship Id="rId1" Type="http://schemas.openxmlformats.org/officeDocument/2006/relationships/image" Target="../media/image14.e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16.wmf"/><Relationship Id="rId1" Type="http://schemas.openxmlformats.org/officeDocument/2006/relationships/image" Target="../media/image14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κεφαλίδας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07F430C-BF7E-4B06-A27F-F35FA886B063}" type="datetimeFigureOut">
              <a:rPr lang="el-GR" smtClean="0"/>
              <a:pPr/>
              <a:t>14/12/2016</a:t>
            </a:fld>
            <a:endParaRPr lang="el-GR"/>
          </a:p>
        </p:txBody>
      </p:sp>
      <p:sp>
        <p:nvSpPr>
          <p:cNvPr id="4" name="3 - Θέση εικόνας διαφάνειας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4 - Θέση σημειώσεων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CE6E97F-7C6C-489F-8E7A-7027F865AE87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3731864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audio" Target="../media/audio1.wav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62A5DD-CB4D-4FD2-AAE1-11AD84706E9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FECF96-697B-4164-AECC-0E60F27739C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FE86E1-EB09-4F4E-BEF9-952D83982B3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Τίτλος, Κείμενο και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06400" y="0"/>
            <a:ext cx="8356600" cy="1371600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sz="half" idx="1"/>
          </p:nvPr>
        </p:nvSpPr>
        <p:spPr>
          <a:xfrm>
            <a:off x="457200" y="1885950"/>
            <a:ext cx="4013200" cy="417195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ClipArt"/>
          <p:cNvSpPr>
            <a:spLocks noGrp="1"/>
          </p:cNvSpPr>
          <p:nvPr>
            <p:ph type="clipArt" sz="half" idx="2"/>
          </p:nvPr>
        </p:nvSpPr>
        <p:spPr>
          <a:xfrm>
            <a:off x="4622800" y="1885950"/>
            <a:ext cx="4013200" cy="4171950"/>
          </a:xfrm>
        </p:spPr>
        <p:txBody>
          <a:bodyPr/>
          <a:lstStyle/>
          <a:p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6AFAF0EE-47E0-46FA-910E-370CDE8003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περιεχομένου"/>
          <p:cNvSpPr>
            <a:spLocks noGrp="1"/>
          </p:cNvSpPr>
          <p:nvPr>
            <p:ph/>
          </p:nvPr>
        </p:nvSpPr>
        <p:spPr>
          <a:xfrm>
            <a:off x="406400" y="0"/>
            <a:ext cx="8356600" cy="6057900"/>
          </a:xfrm>
        </p:spPr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>
          <a:xfrm>
            <a:off x="4318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>
          <a:xfrm>
            <a:off x="3124200" y="622935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>
          <a:xfrm>
            <a:off x="6731000" y="622935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F93F5323-70E4-4AE0-B82B-3F6566C448A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A661-3E7B-4125-98F6-00F4BFFC8AB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A8A951-C96E-4762-AF41-BF9FDB15DC1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4A3668-EC6E-49B9-AC0B-020259DCB12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7E38B-4061-4FBC-AFA6-9B4796B15B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2D472-B6E3-440B-B46E-EC85DB035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A081-FE39-409A-B0BC-AE51708EF7D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D48449-4605-4D12-A567-2CDE6C1C292D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7BB410-5C34-4851-AF70-13FEFEA5239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1" name="camera.wav"/>
      </p:stSnd>
    </p:sndAc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audio" Target="../media/audio1.wav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97FFB64-71B1-4DAC-8799-386A3177AD6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73" r:id="rId6"/>
    <p:sldLayoutId id="2147483674" r:id="rId7"/>
    <p:sldLayoutId id="2147483675" r:id="rId8"/>
    <p:sldLayoutId id="2147483676" r:id="rId9"/>
    <p:sldLayoutId id="2147483677" r:id="rId10"/>
    <p:sldLayoutId id="2147483678" r:id="rId11"/>
    <p:sldLayoutId id="2147483679" r:id="rId12"/>
    <p:sldLayoutId id="2147483680" r:id="rId13"/>
  </p:sldLayoutIdLst>
  <p:transition spd="med">
    <p:random/>
    <p:sndAc>
      <p:stSnd>
        <p:snd r:embed="rId15" name="camera.wav"/>
      </p:stSnd>
    </p:sndAc>
  </p:transition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audio" Target="../media/audio1.wav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emf"/><Relationship Id="rId5" Type="http://schemas.openxmlformats.org/officeDocument/2006/relationships/oleObject" Target="../embeddings/___________________Microsoft_Office_Excel1.xls"/><Relationship Id="rId4" Type="http://schemas.openxmlformats.org/officeDocument/2006/relationships/oleObject" Target="../embeddings/oleObject1.bin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png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___________________Microsoft_Office_Excel3.xls"/><Relationship Id="rId3" Type="http://schemas.openxmlformats.org/officeDocument/2006/relationships/audio" Target="../media/audio1.wav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4.emf"/><Relationship Id="rId11" Type="http://schemas.openxmlformats.org/officeDocument/2006/relationships/image" Target="../media/image7.png"/><Relationship Id="rId5" Type="http://schemas.openxmlformats.org/officeDocument/2006/relationships/oleObject" Target="../embeddings/___________________Microsoft_Office_Excel2.xls"/><Relationship Id="rId10" Type="http://schemas.openxmlformats.org/officeDocument/2006/relationships/image" Target="../media/image60.png"/><Relationship Id="rId4" Type="http://schemas.openxmlformats.org/officeDocument/2006/relationships/oleObject" Target="../embeddings/oleObject2.bin"/><Relationship Id="rId9" Type="http://schemas.openxmlformats.org/officeDocument/2006/relationships/image" Target="../media/image5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wmf"/><Relationship Id="rId4" Type="http://schemas.openxmlformats.org/officeDocument/2006/relationships/oleObject" Target="../embeddings/oleObject4.bin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7.bin"/><Relationship Id="rId3" Type="http://schemas.openxmlformats.org/officeDocument/2006/relationships/audio" Target="../media/audio1.wav"/><Relationship Id="rId7" Type="http://schemas.openxmlformats.org/officeDocument/2006/relationships/image" Target="../media/image8.wmf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6.bin"/><Relationship Id="rId5" Type="http://schemas.openxmlformats.org/officeDocument/2006/relationships/image" Target="../media/image7.wmf"/><Relationship Id="rId10" Type="http://schemas.openxmlformats.org/officeDocument/2006/relationships/oleObject" Target="../embeddings/oleObject8.bin"/><Relationship Id="rId4" Type="http://schemas.openxmlformats.org/officeDocument/2006/relationships/oleObject" Target="../embeddings/oleObject5.bin"/><Relationship Id="rId9" Type="http://schemas.openxmlformats.org/officeDocument/2006/relationships/image" Target="../media/image9.wmf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0.wmf"/><Relationship Id="rId4" Type="http://schemas.openxmlformats.org/officeDocument/2006/relationships/oleObject" Target="../embeddings/oleObject9.bin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3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audio" Target="../media/audio1.wav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2.emf"/><Relationship Id="rId5" Type="http://schemas.openxmlformats.org/officeDocument/2006/relationships/oleObject" Target="../embeddings/___________________Microsoft_Office_Excel4.xls"/><Relationship Id="rId4" Type="http://schemas.openxmlformats.org/officeDocument/2006/relationships/oleObject" Target="../embeddings/oleObject11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7" Type="http://schemas.openxmlformats.org/officeDocument/2006/relationships/image" Target="../media/image19.png"/><Relationship Id="rId2" Type="http://schemas.openxmlformats.org/officeDocument/2006/relationships/slideLayout" Target="../slideLayouts/slideLayout1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3.emf"/><Relationship Id="rId5" Type="http://schemas.openxmlformats.org/officeDocument/2006/relationships/oleObject" Target="../embeddings/___________________Microsoft_Office_Excel5.xls"/><Relationship Id="rId4" Type="http://schemas.openxmlformats.org/officeDocument/2006/relationships/oleObject" Target="../embeddings/oleObject12.bin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Word_97_-_2003_Document7.doc"/><Relationship Id="rId3" Type="http://schemas.openxmlformats.org/officeDocument/2006/relationships/audio" Target="../media/audio1.wav"/><Relationship Id="rId7" Type="http://schemas.openxmlformats.org/officeDocument/2006/relationships/oleObject" Target="../embeddings/oleObject14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4.emf"/><Relationship Id="rId5" Type="http://schemas.openxmlformats.org/officeDocument/2006/relationships/oleObject" Target="../embeddings/___________________Microsoft_Office_Excel6.xls"/><Relationship Id="rId4" Type="http://schemas.openxmlformats.org/officeDocument/2006/relationships/oleObject" Target="../embeddings/oleObject13.bin"/><Relationship Id="rId9" Type="http://schemas.openxmlformats.org/officeDocument/2006/relationships/image" Target="../media/image15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Word_97_-_2003_Document9.doc"/><Relationship Id="rId3" Type="http://schemas.openxmlformats.org/officeDocument/2006/relationships/audio" Target="../media/audio1.wav"/><Relationship Id="rId7" Type="http://schemas.openxmlformats.org/officeDocument/2006/relationships/oleObject" Target="../embeddings/oleObject16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14.emf"/><Relationship Id="rId5" Type="http://schemas.openxmlformats.org/officeDocument/2006/relationships/oleObject" Target="../embeddings/___________________Microsoft_Office_Excel8.xls"/><Relationship Id="rId4" Type="http://schemas.openxmlformats.org/officeDocument/2006/relationships/oleObject" Target="../embeddings/oleObject15.bin"/><Relationship Id="rId9" Type="http://schemas.openxmlformats.org/officeDocument/2006/relationships/image" Target="../media/image16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Microsoft_Word_97_-_2003_Document11.doc"/><Relationship Id="rId3" Type="http://schemas.openxmlformats.org/officeDocument/2006/relationships/audio" Target="../media/audio1.wav"/><Relationship Id="rId7" Type="http://schemas.openxmlformats.org/officeDocument/2006/relationships/oleObject" Target="../embeddings/oleObject18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14.emf"/><Relationship Id="rId5" Type="http://schemas.openxmlformats.org/officeDocument/2006/relationships/oleObject" Target="../embeddings/___________________Microsoft_Office_Excel10.xls"/><Relationship Id="rId4" Type="http://schemas.openxmlformats.org/officeDocument/2006/relationships/oleObject" Target="../embeddings/oleObject17.bin"/><Relationship Id="rId9" Type="http://schemas.openxmlformats.org/officeDocument/2006/relationships/image" Target="../media/image17.wmf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slideLayout" Target="../slideLayouts/slideLayout13.xml"/><Relationship Id="rId1" Type="http://schemas.openxmlformats.org/officeDocument/2006/relationships/vmlDrawing" Target="../drawings/vmlDrawing11.vml"/><Relationship Id="rId5" Type="http://schemas.openxmlformats.org/officeDocument/2006/relationships/image" Target="../media/image18.wmf"/><Relationship Id="rId4" Type="http://schemas.openxmlformats.org/officeDocument/2006/relationships/oleObject" Target="../embeddings/oleObject19.bin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>
                <a:cs typeface="Times New Roman" pitchFamily="18" charset="0"/>
              </a:rPr>
              <a:t>Εισαγωγή στη διαχείριση χαρτοφυλακίου</a:t>
            </a:r>
            <a:r>
              <a:rPr lang="en-GB"/>
              <a:t> </a:t>
            </a:r>
          </a:p>
        </p:txBody>
      </p:sp>
      <p:sp>
        <p:nvSpPr>
          <p:cNvPr id="1028" name="Rectangle 4"/>
          <p:cNvSpPr>
            <a:spLocks noChangeArrowheads="1"/>
          </p:cNvSpPr>
          <p:nvPr/>
        </p:nvSpPr>
        <p:spPr bwMode="auto">
          <a:xfrm>
            <a:off x="0" y="1676400"/>
            <a:ext cx="8929718" cy="914400"/>
          </a:xfrm>
          <a:prstGeom prst="rect">
            <a:avLst/>
          </a:prstGeom>
          <a:solidFill>
            <a:srgbClr val="FFDBC3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l-GR" sz="3200" b="1" u="none" dirty="0">
                <a:latin typeface="Bookman Old Style" pitchFamily="18" charset="0"/>
                <a:cs typeface="Times New Roman" pitchFamily="18" charset="0"/>
              </a:rPr>
              <a:t>Ως επενδυτικό χαρτοφυλάκιο</a:t>
            </a:r>
            <a:r>
              <a:rPr kumimoji="1" lang="en-US" sz="3200" b="1" u="none" dirty="0">
                <a:latin typeface="Bookman Old Style" pitchFamily="18" charset="0"/>
                <a:cs typeface="Times New Roman" pitchFamily="18" charset="0"/>
              </a:rPr>
              <a:t> </a:t>
            </a:r>
            <a:r>
              <a:rPr kumimoji="1" lang="el-GR" sz="3200" b="1" u="none" dirty="0">
                <a:latin typeface="Bookman Old Style" pitchFamily="18" charset="0"/>
                <a:cs typeface="Times New Roman" pitchFamily="18" charset="0"/>
              </a:rPr>
              <a:t>ορίζουμε</a:t>
            </a:r>
          </a:p>
        </p:txBody>
      </p:sp>
      <p:sp>
        <p:nvSpPr>
          <p:cNvPr id="1029" name="Line 5"/>
          <p:cNvSpPr>
            <a:spLocks noChangeShapeType="1"/>
          </p:cNvSpPr>
          <p:nvPr/>
        </p:nvSpPr>
        <p:spPr bwMode="auto">
          <a:xfrm>
            <a:off x="4419600" y="2590800"/>
            <a:ext cx="0" cy="68580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1030" name="Oval 6"/>
          <p:cNvSpPr>
            <a:spLocks noChangeArrowheads="1"/>
          </p:cNvSpPr>
          <p:nvPr/>
        </p:nvSpPr>
        <p:spPr bwMode="auto">
          <a:xfrm>
            <a:off x="0" y="3276600"/>
            <a:ext cx="9144000" cy="3581400"/>
          </a:xfrm>
          <a:prstGeom prst="ellipse">
            <a:avLst/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endParaRPr kumimoji="1" lang="en-US" sz="3200" u="none">
              <a:latin typeface="Bookman Old Style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l-GR" sz="3200" u="none"/>
              <a:t>Μ</a:t>
            </a:r>
            <a:r>
              <a:rPr kumimoji="1" lang="el-GR" sz="3200" u="none">
                <a:latin typeface="Bookman Old Style" pitchFamily="18" charset="0"/>
                <a:cs typeface="Times New Roman" pitchFamily="18" charset="0"/>
              </a:rPr>
              <a:t>ια περιουσία που αποτελείται από μία ή </a:t>
            </a:r>
            <a:endParaRPr kumimoji="1" lang="en-US" sz="3200" u="none">
              <a:latin typeface="Bookman Old Style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l-GR" sz="3200" u="none">
                <a:latin typeface="Bookman Old Style" pitchFamily="18" charset="0"/>
                <a:cs typeface="Times New Roman" pitchFamily="18" charset="0"/>
              </a:rPr>
              <a:t>περισσότερες κατηγορίες επενδυτικών </a:t>
            </a:r>
            <a:endParaRPr kumimoji="1" lang="en-US" sz="3200" u="none">
              <a:latin typeface="Bookman Old Style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l-GR" sz="3200" u="none">
                <a:latin typeface="Bookman Old Style" pitchFamily="18" charset="0"/>
                <a:cs typeface="Times New Roman" pitchFamily="18" charset="0"/>
              </a:rPr>
              <a:t>τοποθετήσεων στις κεφαλαιαγορές και </a:t>
            </a:r>
            <a:endParaRPr kumimoji="1" lang="en-US" sz="3200" u="none">
              <a:latin typeface="Bookman Old Style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l-GR" sz="3200" u="none">
                <a:latin typeface="Bookman Old Style" pitchFamily="18" charset="0"/>
                <a:cs typeface="Times New Roman" pitchFamily="18" charset="0"/>
              </a:rPr>
              <a:t>στις χρηματαγορές.</a:t>
            </a:r>
            <a:endParaRPr kumimoji="1" lang="en-US" sz="3200" u="none">
              <a:latin typeface="Bookman Old Style" pitchFamily="18" charset="0"/>
              <a:cs typeface="Times New Roman" pitchFamily="18" charset="0"/>
            </a:endParaRPr>
          </a:p>
          <a:p>
            <a:pPr algn="ctr"/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αριθμού διαφάνειας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A081-FE39-409A-B0BC-AE51708EF7D3}" type="slidenum">
              <a:rPr lang="en-US" smtClean="0"/>
              <a:pPr/>
              <a:t>10</a:t>
            </a:fld>
            <a:endParaRPr lang="en-US"/>
          </a:p>
        </p:txBody>
      </p:sp>
      <p:pic>
        <p:nvPicPr>
          <p:cNvPr id="710660" name="Picture 4" descr="Image result for καμπύλες χρησιμότητας θεωρια χαρτοφυλακιου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4289"/>
            <a:ext cx="9053228" cy="67937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65918662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 dirty="0">
                <a:cs typeface="Times New Roman" pitchFamily="18" charset="0"/>
              </a:rPr>
              <a:t>ΕΠΙΛΟΓΗ ΧΑΡΤΟΦΥΛΑΚΙΟΥ ΜΕ ΚΙΝΔΥΝΟ</a:t>
            </a:r>
            <a:r>
              <a:rPr lang="el-GR" dirty="0"/>
              <a:t> </a:t>
            </a:r>
            <a:endParaRPr lang="en-GB" dirty="0"/>
          </a:p>
        </p:txBody>
      </p:sp>
      <p:sp>
        <p:nvSpPr>
          <p:cNvPr id="491523" name="Rectangle 3"/>
          <p:cNvSpPr>
            <a:spLocks noGrp="1" noChangeArrowheads="1"/>
          </p:cNvSpPr>
          <p:nvPr>
            <p:ph idx="1"/>
          </p:nvPr>
        </p:nvSpPr>
        <p:spPr>
          <a:xfrm>
            <a:off x="0" y="2017713"/>
            <a:ext cx="9144000" cy="3468687"/>
          </a:xfrm>
        </p:spPr>
        <p:txBody>
          <a:bodyPr/>
          <a:lstStyle/>
          <a:p>
            <a:pPr algn="just"/>
            <a:r>
              <a:rPr lang="el-GR"/>
              <a:t>Μετοχές, </a:t>
            </a:r>
          </a:p>
          <a:p>
            <a:pPr algn="just"/>
            <a:r>
              <a:rPr lang="el-GR"/>
              <a:t>μακροπρόθεσμα ομόλογα, </a:t>
            </a:r>
          </a:p>
          <a:p>
            <a:pPr algn="just"/>
            <a:r>
              <a:rPr lang="el-GR"/>
              <a:t>μετοχικά ή μικτά Α/Κ, </a:t>
            </a:r>
          </a:p>
          <a:p>
            <a:pPr algn="just"/>
            <a:r>
              <a:rPr lang="el-GR"/>
              <a:t>ακίνητα, </a:t>
            </a:r>
          </a:p>
          <a:p>
            <a:pPr algn="just"/>
            <a:r>
              <a:rPr lang="el-GR"/>
              <a:t>εμπορεύματα, κ.λπ. 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A661-3E7B-4125-98F6-00F4BFFC8ABE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1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91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91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91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23" grpId="0" build="p" autoUpdateAnimBg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7107" name="Rectangle 3"/>
          <p:cNvSpPr>
            <a:spLocks noGrp="1" noChangeArrowheads="1"/>
          </p:cNvSpPr>
          <p:nvPr>
            <p:ph idx="1"/>
          </p:nvPr>
        </p:nvSpPr>
        <p:spPr>
          <a:xfrm>
            <a:off x="0" y="0"/>
            <a:ext cx="9144000" cy="6858000"/>
          </a:xfrm>
          <a:solidFill>
            <a:srgbClr val="FFFFFF"/>
          </a:solidFill>
        </p:spPr>
        <p:txBody>
          <a:bodyPr/>
          <a:lstStyle/>
          <a:p>
            <a:pPr algn="just">
              <a:spcBef>
                <a:spcPct val="10000"/>
              </a:spcBef>
              <a:buFont typeface="Monotype Sorts" pitchFamily="2" charset="2"/>
              <a:buBlip>
                <a:blip r:embed="rId3"/>
              </a:buBlip>
            </a:pPr>
            <a:r>
              <a:rPr lang="el-GR" dirty="0" smtClean="0"/>
              <a:t>Περιορίζουμε  το χαρτοφυλάκιο  σε </a:t>
            </a:r>
            <a:r>
              <a:rPr lang="el-GR" dirty="0"/>
              <a:t>μετοχές του </a:t>
            </a:r>
            <a:r>
              <a:rPr lang="el-GR" dirty="0" err="1" smtClean="0"/>
              <a:t>Χ.Α</a:t>
            </a:r>
            <a:r>
              <a:rPr lang="el-GR" dirty="0" smtClean="0"/>
              <a:t>.</a:t>
            </a:r>
            <a:endParaRPr lang="en-US" dirty="0">
              <a:cs typeface="Times New Roman" pitchFamily="18" charset="0"/>
            </a:endParaRPr>
          </a:p>
          <a:p>
            <a:pPr algn="just">
              <a:spcBef>
                <a:spcPct val="10000"/>
              </a:spcBef>
              <a:buFont typeface="Monotype Sorts" pitchFamily="2" charset="2"/>
              <a:buBlip>
                <a:blip r:embed="rId3"/>
              </a:buBlip>
            </a:pPr>
            <a:r>
              <a:rPr lang="el-GR" dirty="0">
                <a:cs typeface="Times New Roman" pitchFamily="18" charset="0"/>
              </a:rPr>
              <a:t>Για κάθε μία</a:t>
            </a:r>
            <a:r>
              <a:rPr lang="el-GR" dirty="0"/>
              <a:t> </a:t>
            </a:r>
            <a:r>
              <a:rPr lang="el-GR" dirty="0">
                <a:cs typeface="Times New Roman" pitchFamily="18" charset="0"/>
              </a:rPr>
              <a:t>θα πρέπει να καταλήξουμε σε μια σειρά πιθανών αποδόσεών τους και των αντίστοιχων πιθανοτήτων</a:t>
            </a:r>
            <a:endParaRPr lang="en-US" dirty="0">
              <a:cs typeface="Times New Roman" pitchFamily="18" charset="0"/>
            </a:endParaRPr>
          </a:p>
          <a:p>
            <a:pPr lvl="1" algn="just">
              <a:spcBef>
                <a:spcPct val="10000"/>
              </a:spcBef>
              <a:buFont typeface="Monotype Sorts" pitchFamily="2" charset="2"/>
              <a:buBlip>
                <a:blip r:embed="rId3"/>
              </a:buBlip>
            </a:pPr>
            <a:r>
              <a:rPr lang="el-GR" b="1" dirty="0">
                <a:solidFill>
                  <a:srgbClr val="663300"/>
                </a:solidFill>
              </a:rPr>
              <a:t>μετά από ανάλυση των στοιχείων κάθε εταιρίας</a:t>
            </a:r>
            <a:r>
              <a:rPr lang="en-US" b="1" dirty="0">
                <a:solidFill>
                  <a:srgbClr val="663300"/>
                </a:solidFill>
              </a:rPr>
              <a:t> </a:t>
            </a:r>
            <a:r>
              <a:rPr lang="el-GR" b="1" dirty="0">
                <a:solidFill>
                  <a:srgbClr val="663300"/>
                </a:solidFill>
              </a:rPr>
              <a:t>και</a:t>
            </a:r>
            <a:endParaRPr lang="en-US" b="1" dirty="0">
              <a:solidFill>
                <a:srgbClr val="663300"/>
              </a:solidFill>
            </a:endParaRPr>
          </a:p>
          <a:p>
            <a:pPr lvl="1" algn="just">
              <a:spcBef>
                <a:spcPct val="10000"/>
              </a:spcBef>
              <a:buFont typeface="Monotype Sorts" pitchFamily="2" charset="2"/>
              <a:buBlip>
                <a:blip r:embed="rId3"/>
              </a:buBlip>
            </a:pPr>
            <a:r>
              <a:rPr lang="el-GR" b="1" dirty="0">
                <a:solidFill>
                  <a:srgbClr val="663300"/>
                </a:solidFill>
              </a:rPr>
              <a:t>του κλάδου στον οποίον δραστηριοποιείται,</a:t>
            </a:r>
            <a:r>
              <a:rPr lang="el-GR" dirty="0">
                <a:cs typeface="Times New Roman" pitchFamily="18" charset="0"/>
              </a:rPr>
              <a:t>  </a:t>
            </a:r>
            <a:endParaRPr lang="en-US" dirty="0">
              <a:cs typeface="Times New Roman" pitchFamily="18" charset="0"/>
            </a:endParaRPr>
          </a:p>
          <a:p>
            <a:pPr algn="just">
              <a:spcBef>
                <a:spcPct val="10000"/>
              </a:spcBef>
              <a:buFont typeface="Monotype Sorts" pitchFamily="2" charset="2"/>
              <a:buBlip>
                <a:blip r:embed="rId3"/>
              </a:buBlip>
            </a:pPr>
            <a:r>
              <a:rPr lang="el-GR" dirty="0">
                <a:cs typeface="Times New Roman" pitchFamily="18" charset="0"/>
              </a:rPr>
              <a:t>Στόχος είναι η εύρεση: </a:t>
            </a:r>
            <a:endParaRPr lang="el-GR" dirty="0"/>
          </a:p>
          <a:p>
            <a:pPr lvl="1" algn="just">
              <a:spcBef>
                <a:spcPct val="10000"/>
              </a:spcBef>
              <a:buFont typeface="Monotype Sorts" pitchFamily="2" charset="2"/>
              <a:buBlip>
                <a:blip r:embed="rId3"/>
              </a:buBlip>
            </a:pPr>
            <a:r>
              <a:rPr lang="el-GR" b="1" dirty="0">
                <a:solidFill>
                  <a:schemeClr val="tx2"/>
                </a:solidFill>
                <a:cs typeface="Times New Roman" pitchFamily="18" charset="0"/>
              </a:rPr>
              <a:t>της μέσης απόδοσης κάθε</a:t>
            </a:r>
            <a:r>
              <a:rPr lang="el-GR" b="1" dirty="0">
                <a:solidFill>
                  <a:schemeClr val="tx2"/>
                </a:solidFill>
              </a:rPr>
              <a:t> </a:t>
            </a:r>
            <a:r>
              <a:rPr lang="el-GR" b="1" dirty="0">
                <a:solidFill>
                  <a:schemeClr val="tx2"/>
                </a:solidFill>
                <a:cs typeface="Times New Roman" pitchFamily="18" charset="0"/>
              </a:rPr>
              <a:t>μετοχής </a:t>
            </a:r>
            <a:endParaRPr lang="el-GR" b="1" dirty="0">
              <a:solidFill>
                <a:schemeClr val="tx2"/>
              </a:solidFill>
            </a:endParaRPr>
          </a:p>
          <a:p>
            <a:pPr lvl="1" algn="just">
              <a:spcBef>
                <a:spcPct val="10000"/>
              </a:spcBef>
              <a:buFont typeface="Monotype Sorts" pitchFamily="2" charset="2"/>
              <a:buBlip>
                <a:blip r:embed="rId3"/>
              </a:buBlip>
            </a:pPr>
            <a:r>
              <a:rPr lang="el-GR" b="1" dirty="0">
                <a:solidFill>
                  <a:schemeClr val="tx2"/>
                </a:solidFill>
                <a:cs typeface="Times New Roman" pitchFamily="18" charset="0"/>
              </a:rPr>
              <a:t>της τυπικής απόκλισης που παρουσιάζει η μέση προσδοκώμενη απόδοση κάθε μετοχής και </a:t>
            </a:r>
            <a:endParaRPr lang="el-GR" b="1" dirty="0">
              <a:solidFill>
                <a:schemeClr val="tx2"/>
              </a:solidFill>
            </a:endParaRPr>
          </a:p>
          <a:p>
            <a:pPr lvl="1" algn="just">
              <a:spcBef>
                <a:spcPct val="10000"/>
              </a:spcBef>
              <a:buFont typeface="Monotype Sorts" pitchFamily="2" charset="2"/>
              <a:buBlip>
                <a:blip r:embed="rId3"/>
              </a:buBlip>
            </a:pPr>
            <a:r>
              <a:rPr lang="el-GR" b="1" dirty="0">
                <a:solidFill>
                  <a:schemeClr val="tx2"/>
                </a:solidFill>
                <a:cs typeface="Times New Roman" pitchFamily="18" charset="0"/>
              </a:rPr>
              <a:t>της </a:t>
            </a:r>
            <a:r>
              <a:rPr lang="el-GR" b="1" dirty="0" err="1">
                <a:solidFill>
                  <a:schemeClr val="tx2"/>
                </a:solidFill>
                <a:cs typeface="Times New Roman" pitchFamily="18" charset="0"/>
              </a:rPr>
              <a:t>συνδιακύμανσης</a:t>
            </a:r>
            <a:r>
              <a:rPr lang="el-GR" b="1" dirty="0">
                <a:solidFill>
                  <a:schemeClr val="tx2"/>
                </a:solidFill>
                <a:cs typeface="Times New Roman" pitchFamily="18" charset="0"/>
              </a:rPr>
              <a:t> που παρουσιάζει η κάθε προσδοκώμενη απόδοση με όλες τις υπόλοιπες μετοχές του Χ.Α.Α.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A661-3E7B-4125-98F6-00F4BFFC8ABE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828800"/>
          </a:xfrm>
          <a:solidFill>
            <a:srgbClr val="FFF3F3"/>
          </a:solidFill>
        </p:spPr>
        <p:txBody>
          <a:bodyPr/>
          <a:lstStyle/>
          <a:p>
            <a:pPr algn="just"/>
            <a:r>
              <a:rPr lang="el-GR" sz="3600" dirty="0">
                <a:cs typeface="Times New Roman" pitchFamily="18" charset="0"/>
              </a:rPr>
              <a:t>Ας πάρουμε για παράδειγμα τη μετοχή Α, τα σενάρια μεταβολής της τιμής της  για το </a:t>
            </a:r>
            <a:r>
              <a:rPr lang="el-GR" sz="3600" dirty="0" smtClean="0">
                <a:cs typeface="Times New Roman" pitchFamily="18" charset="0"/>
              </a:rPr>
              <a:t>2010 </a:t>
            </a:r>
            <a:r>
              <a:rPr lang="el-GR" sz="3600" dirty="0">
                <a:cs typeface="Times New Roman" pitchFamily="18" charset="0"/>
              </a:rPr>
              <a:t>παρουσιάζονται στον πίνακα</a:t>
            </a:r>
            <a:r>
              <a:rPr lang="el-GR" sz="2800" dirty="0">
                <a:cs typeface="Times New Roman" pitchFamily="18" charset="0"/>
              </a:rPr>
              <a:t> </a:t>
            </a:r>
          </a:p>
        </p:txBody>
      </p:sp>
      <p:graphicFrame>
        <p:nvGraphicFramePr>
          <p:cNvPr id="688132" name="Object 4"/>
          <p:cNvGraphicFramePr>
            <a:graphicFrameLocks noGrp="1" noChangeAspect="1"/>
          </p:cNvGraphicFramePr>
          <p:nvPr>
            <p:ph type="clipArt" sz="half" idx="2"/>
            <p:extLst>
              <p:ext uri="{D42A27DB-BD31-4B8C-83A1-F6EECF244321}">
                <p14:modId xmlns:p14="http://schemas.microsoft.com/office/powerpoint/2010/main" val="1963014156"/>
              </p:ext>
            </p:extLst>
          </p:nvPr>
        </p:nvGraphicFramePr>
        <p:xfrm>
          <a:off x="0" y="1916832"/>
          <a:ext cx="9144000" cy="26447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8163" name="Φύλλο εργασίας" r:id="rId5" imgW="3939120" imgH="1141920" progId="Excel.Sheet.8">
                  <p:embed/>
                </p:oleObj>
              </mc:Choice>
              <mc:Fallback>
                <p:oleObj name="Φύλλο εργασίας" r:id="rId5" imgW="3939120" imgH="1141920" progId="Excel.Shee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916832"/>
                        <a:ext cx="9144000" cy="26447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AF0EE-47E0-46FA-910E-370CDE800390}" type="slidenum">
              <a:rPr lang="en-US" smtClean="0"/>
              <a:pPr/>
              <a:t>13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51520" y="5157192"/>
                <a:ext cx="2369880" cy="1130759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0" i="1" u="none" dirty="0" smtClean="0">
                          <a:latin typeface="Cambria Math"/>
                        </a:rPr>
                        <m:t>𝐸</m:t>
                      </m:r>
                      <m:d>
                        <m:dPr>
                          <m:ctrlPr>
                            <a:rPr lang="en-US" b="0" i="1" u="none" dirty="0" smtClean="0">
                              <a:latin typeface="Cambria Math"/>
                            </a:rPr>
                          </m:ctrlPr>
                        </m:dPr>
                        <m:e>
                          <m:r>
                            <a:rPr lang="en-US" b="0" i="1" u="none" dirty="0" smtClean="0">
                              <a:latin typeface="Cambria Math"/>
                            </a:rPr>
                            <m:t>𝑅</m:t>
                          </m:r>
                        </m:e>
                      </m:d>
                      <m:r>
                        <a:rPr lang="en-US" b="0" i="1" u="none" dirty="0" smtClean="0"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0" i="1" u="none" dirty="0" smtClean="0">
                              <a:latin typeface="Cambria Math"/>
                            </a:rPr>
                          </m:ctrlPr>
                        </m:naryPr>
                        <m:sub>
                          <m:r>
                            <m:rPr>
                              <m:brk m:alnAt="23"/>
                            </m:rPr>
                            <a:rPr lang="en-US" b="0" i="1" u="none" dirty="0" smtClean="0">
                              <a:latin typeface="Cambria Math"/>
                            </a:rPr>
                            <m:t>𝑡</m:t>
                          </m:r>
                          <m:r>
                            <a:rPr lang="en-US" b="0" i="1" u="none" dirty="0" smtClean="0">
                              <a:latin typeface="Cambria Math"/>
                            </a:rPr>
                            <m:t>=1</m:t>
                          </m:r>
                        </m:sub>
                        <m:sup>
                          <m:r>
                            <a:rPr lang="en-US" b="0" i="1" u="none" dirty="0" smtClean="0">
                              <a:latin typeface="Cambria Math"/>
                            </a:rPr>
                            <m:t>𝑁</m:t>
                          </m:r>
                        </m:sup>
                        <m:e>
                          <m:sSub>
                            <m:sSubPr>
                              <m:ctrlPr>
                                <a:rPr lang="en-US" b="0" i="1" u="none" dirty="0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u="none" dirty="0" smtClean="0">
                                  <a:latin typeface="Cambria Math"/>
                                </a:rPr>
                                <m:t>𝑃</m:t>
                              </m:r>
                            </m:e>
                            <m:sub>
                              <m:r>
                                <a:rPr lang="en-US" b="0" i="1" u="none" dirty="0" smtClean="0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  <m:sSub>
                            <m:sSubPr>
                              <m:ctrlPr>
                                <a:rPr lang="en-US" b="0" i="1" u="none" dirty="0" smtClean="0">
                                  <a:latin typeface="Cambria Math"/>
                                </a:rPr>
                              </m:ctrlPr>
                            </m:sSubPr>
                            <m:e>
                              <m:r>
                                <a:rPr lang="en-US" b="0" i="1" u="none" dirty="0" smtClean="0">
                                  <a:latin typeface="Cambria Math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b="0" i="1" u="none" dirty="0" smtClean="0">
                                  <a:latin typeface="Cambria Math"/>
                                </a:rPr>
                                <m:t>𝑡</m:t>
                              </m:r>
                            </m:sub>
                          </m:sSub>
                        </m:e>
                      </m:nary>
                    </m:oMath>
                  </m:oMathPara>
                </a14:m>
                <a:endParaRPr lang="el-GR" u="none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157192"/>
                <a:ext cx="2369880" cy="1130759"/>
              </a:xfrm>
              <a:prstGeom prst="rect">
                <a:avLst/>
              </a:prstGeom>
              <a:blipFill rotWithShape="1"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3923928" y="4825538"/>
                <a:ext cx="2639377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l-GR" b="0" i="0" u="none" smtClean="0">
                          <a:latin typeface="Cambria Math"/>
                        </a:rPr>
                        <m:t>=0,4∗0,3=0,12</m:t>
                      </m:r>
                    </m:oMath>
                  </m:oMathPara>
                </a14:m>
                <a:endParaRPr lang="el-GR" u="none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23928" y="4825538"/>
                <a:ext cx="2639377" cy="461665"/>
              </a:xfrm>
              <a:prstGeom prst="rect">
                <a:avLst/>
              </a:prstGeom>
              <a:blipFill rotWithShape="1"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" name="Ευθύγραμμο βέλος σύνδεσης 4"/>
          <p:cNvCxnSpPr/>
          <p:nvPr/>
        </p:nvCxnSpPr>
        <p:spPr>
          <a:xfrm>
            <a:off x="1436460" y="2924944"/>
            <a:ext cx="2919516" cy="20162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Ευθύγραμμο βέλος σύνδεσης 7"/>
          <p:cNvCxnSpPr/>
          <p:nvPr/>
        </p:nvCxnSpPr>
        <p:spPr>
          <a:xfrm>
            <a:off x="3851920" y="2924944"/>
            <a:ext cx="1296144" cy="20162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Ευθύγραμμο βέλος σύνδεσης 9"/>
          <p:cNvCxnSpPr/>
          <p:nvPr/>
        </p:nvCxnSpPr>
        <p:spPr>
          <a:xfrm>
            <a:off x="6156176" y="2924944"/>
            <a:ext cx="72008" cy="201622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2920491" y="6287951"/>
            <a:ext cx="585057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u="none" dirty="0" smtClean="0"/>
              <a:t>Ε(Α)</a:t>
            </a:r>
            <a:r>
              <a:rPr lang="en-US" u="none" dirty="0" smtClean="0"/>
              <a:t> </a:t>
            </a:r>
            <a:r>
              <a:rPr lang="el-GR" u="none" dirty="0" smtClean="0"/>
              <a:t>ή Ε(</a:t>
            </a:r>
            <a:r>
              <a:rPr lang="en-US" u="none" dirty="0" smtClean="0"/>
              <a:t>R</a:t>
            </a:r>
            <a:r>
              <a:rPr lang="el-GR" u="none" dirty="0" smtClean="0"/>
              <a:t>)</a:t>
            </a:r>
            <a:r>
              <a:rPr lang="en-US" u="none" dirty="0" smtClean="0"/>
              <a:t> </a:t>
            </a:r>
            <a:r>
              <a:rPr lang="el-GR" u="none" dirty="0" smtClean="0"/>
              <a:t>Αναμενόμενη Απόδοση Μετοχής</a:t>
            </a:r>
            <a:endParaRPr lang="el-GR" u="none" dirty="0"/>
          </a:p>
        </p:txBody>
      </p:sp>
    </p:spTree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8131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828800"/>
          </a:xfrm>
          <a:solidFill>
            <a:srgbClr val="FFF3F3"/>
          </a:solidFill>
        </p:spPr>
        <p:txBody>
          <a:bodyPr/>
          <a:lstStyle/>
          <a:p>
            <a:pPr algn="just"/>
            <a:r>
              <a:rPr lang="el-GR" sz="3600" dirty="0">
                <a:cs typeface="Times New Roman" pitchFamily="18" charset="0"/>
              </a:rPr>
              <a:t>Ας πάρουμε για παράδειγμα τη μετοχή Α, τα σενάρια μεταβολής της τιμής της  για το </a:t>
            </a:r>
            <a:r>
              <a:rPr lang="el-GR" sz="3600" dirty="0" smtClean="0">
                <a:cs typeface="Times New Roman" pitchFamily="18" charset="0"/>
              </a:rPr>
              <a:t>2010 </a:t>
            </a:r>
            <a:r>
              <a:rPr lang="el-GR" sz="3600" dirty="0">
                <a:cs typeface="Times New Roman" pitchFamily="18" charset="0"/>
              </a:rPr>
              <a:t>παρουσιάζονται στον πίνακα</a:t>
            </a:r>
            <a:r>
              <a:rPr lang="el-GR" sz="2800" dirty="0">
                <a:cs typeface="Times New Roman" pitchFamily="18" charset="0"/>
              </a:rPr>
              <a:t> 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AF0EE-47E0-46FA-910E-370CDE800390}" type="slidenum">
              <a:rPr lang="en-US" smtClean="0"/>
              <a:pPr/>
              <a:t>14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251520" y="5157192"/>
                <a:ext cx="6769802" cy="468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u="none" dirty="0" smtClean="0"/>
                  <a:t>VAR</a:t>
                </a:r>
                <a14:m>
                  <m:oMath xmlns:m="http://schemas.openxmlformats.org/officeDocument/2006/math">
                    <m:d>
                      <m:dPr>
                        <m:ctrlPr>
                          <a:rPr lang="en-US" b="0" i="1" u="none" dirty="0" smtClean="0">
                            <a:latin typeface="Cambria Math"/>
                          </a:rPr>
                        </m:ctrlPr>
                      </m:dPr>
                      <m:e>
                        <m:r>
                          <a:rPr lang="en-US" b="0" i="1" u="none" dirty="0" smtClean="0">
                            <a:latin typeface="Cambria Math"/>
                          </a:rPr>
                          <m:t>𝑅</m:t>
                        </m:r>
                      </m:e>
                    </m:d>
                    <m:r>
                      <a:rPr lang="en-US" b="0" i="1" u="none" dirty="0" smtClean="0">
                        <a:latin typeface="Cambria Math"/>
                      </a:rPr>
                      <m:t>=</m:t>
                    </m:r>
                    <m:nary>
                      <m:naryPr>
                        <m:chr m:val="∑"/>
                        <m:ctrlPr>
                          <a:rPr lang="en-US" b="0" i="1" u="none" dirty="0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u="none" dirty="0" smtClean="0">
                            <a:latin typeface="Cambria Math"/>
                          </a:rPr>
                          <m:t>𝑡</m:t>
                        </m:r>
                        <m:r>
                          <a:rPr lang="en-US" b="0" i="1" u="none" dirty="0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b="0" i="1" u="none" dirty="0" smtClean="0">
                            <a:latin typeface="Cambria Math"/>
                          </a:rPr>
                          <m:t>𝑁</m:t>
                        </m:r>
                      </m:sup>
                      <m:e>
                        <m:sSub>
                          <m:sSubPr>
                            <m:ctrlPr>
                              <a:rPr lang="en-US" b="0" i="1" u="none" dirty="0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u="none" dirty="0" smtClean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u="none" dirty="0" smtClean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  <m:sSup>
                          <m:sSupPr>
                            <m:ctrlPr>
                              <a:rPr lang="en-US" b="0" i="1" u="none" dirty="0" smtClean="0">
                                <a:latin typeface="Cambria Math"/>
                              </a:rPr>
                            </m:ctrlPr>
                          </m:sSupPr>
                          <m:e>
                            <m:r>
                              <a:rPr lang="en-US" b="0" i="1" u="none" dirty="0" smtClean="0">
                                <a:latin typeface="Cambria Math"/>
                              </a:rPr>
                              <m:t>[</m:t>
                            </m:r>
                            <m:sSub>
                              <m:sSubPr>
                                <m:ctrlPr>
                                  <a:rPr lang="en-US" i="1" u="none" dirty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 u="none" dirty="0">
                                    <a:latin typeface="Cambria Math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 u="none" dirty="0"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en-US" i="1" u="none" dirty="0">
                                <a:latin typeface="Cambria Math"/>
                              </a:rPr>
                              <m:t>−</m:t>
                            </m:r>
                            <m:r>
                              <a:rPr lang="en-US" i="1" u="none" dirty="0">
                                <a:latin typeface="Cambria Math"/>
                              </a:rPr>
                              <m:t>𝐸</m:t>
                            </m:r>
                            <m:d>
                              <m:dPr>
                                <m:ctrlPr>
                                  <a:rPr lang="en-US" i="1" u="none" dirty="0">
                                    <a:latin typeface="Cambria Math"/>
                                  </a:rPr>
                                </m:ctrlPr>
                              </m:dPr>
                              <m:e>
                                <m:r>
                                  <a:rPr lang="en-US" i="1" u="none" dirty="0">
                                    <a:latin typeface="Cambria Math"/>
                                  </a:rPr>
                                  <m:t>𝑅</m:t>
                                </m:r>
                              </m:e>
                            </m:d>
                            <m:r>
                              <a:rPr lang="en-US" i="1" u="none" dirty="0">
                                <a:latin typeface="Cambria Math"/>
                              </a:rPr>
                              <m:t>]</m:t>
                            </m:r>
                          </m:e>
                          <m:sup>
                            <m:r>
                              <a:rPr lang="en-US" b="0" i="1" u="none" dirty="0" smtClean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  <m:r>
                          <a:rPr lang="en-US" b="0" i="1" u="none" dirty="0" smtClean="0">
                            <a:latin typeface="Cambria Math"/>
                          </a:rPr>
                          <m:t>=2,08%=0,0208</m:t>
                        </m:r>
                      </m:e>
                    </m:nary>
                  </m:oMath>
                </a14:m>
                <a:endParaRPr lang="el-GR" u="none" dirty="0"/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51520" y="5157192"/>
                <a:ext cx="6769802" cy="468013"/>
              </a:xfrm>
              <a:prstGeom prst="rect">
                <a:avLst/>
              </a:prstGeom>
              <a:blipFill rotWithShape="1">
                <a:blip r:embed="rId3"/>
                <a:stretch>
                  <a:fillRect l="-1350" t="-125974" b="-19350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1" name="TextBox 10"/>
          <p:cNvSpPr txBox="1"/>
          <p:nvPr/>
        </p:nvSpPr>
        <p:spPr>
          <a:xfrm>
            <a:off x="2920491" y="6287951"/>
            <a:ext cx="540808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u="none" dirty="0" err="1" smtClean="0"/>
              <a:t>Var</a:t>
            </a:r>
            <a:r>
              <a:rPr lang="en-US" u="none" dirty="0" smtClean="0"/>
              <a:t>(R) </a:t>
            </a:r>
            <a:r>
              <a:rPr lang="el-GR" u="none" dirty="0" smtClean="0"/>
              <a:t>Διακύμανση Αποδόσεων Μετοχής</a:t>
            </a:r>
            <a:endParaRPr lang="el-GR" u="none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Θέση ClipArt 6"/>
              <p:cNvGraphicFramePr>
                <a:graphicFrameLocks noGrp="1"/>
              </p:cNvGraphicFramePr>
              <p:nvPr>
                <p:ph type="clipArt" sz="half" idx="2"/>
                <p:extLst>
                  <p:ext uri="{D42A27DB-BD31-4B8C-83A1-F6EECF244321}">
                    <p14:modId xmlns:p14="http://schemas.microsoft.com/office/powerpoint/2010/main" val="1996111359"/>
                  </p:ext>
                </p:extLst>
              </p:nvPr>
            </p:nvGraphicFramePr>
            <p:xfrm>
              <a:off x="-24047" y="1844824"/>
              <a:ext cx="9144000" cy="2980716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958965"/>
                    <a:gridCol w="858895"/>
                    <a:gridCol w="1379564"/>
                    <a:gridCol w="1746150"/>
                    <a:gridCol w="1996927"/>
                    <a:gridCol w="2203499"/>
                  </a:tblGrid>
                  <a:tr h="496786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u="none" dirty="0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u="none" dirty="0" smtClean="0">
                                      <a:latin typeface="Cambria Math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u="none" dirty="0" smtClean="0">
                                      <a:latin typeface="Cambria Math"/>
                                    </a:rPr>
                                    <m:t>𝑡</m:t>
                                  </m:r>
                                </m:sub>
                              </m:sSub>
                            </m:oMath>
                          </a14:m>
                          <a:r>
                            <a:rPr lang="el-GR" sz="2400" u="none" strike="noStrike" dirty="0">
                              <a:effectLst/>
                            </a:rPr>
                            <a:t> 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+mn-lt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l" fontAlgn="b"/>
                          <a:r>
                            <a:rPr lang="en-US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    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u="none" dirty="0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u="none" dirty="0" smtClean="0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400" b="0" i="1" u="none" dirty="0" smtClean="0">
                                      <a:latin typeface="Cambria Math"/>
                                    </a:rPr>
                                    <m:t>𝑡</m:t>
                                  </m:r>
                                </m:sub>
                              </m:sSub>
                            </m:oMath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u="none" dirty="0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u="none" dirty="0" smtClean="0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400" b="0" i="1" u="none" dirty="0" smtClean="0">
                                      <a:latin typeface="Cambria Math"/>
                                    </a:rPr>
                                    <m:t>𝑡</m:t>
                                  </m:r>
                                </m:sub>
                              </m:sSub>
                              <m:sSub>
                                <m:sSubPr>
                                  <m:ctrlPr>
                                    <a:rPr lang="en-US" sz="2400" b="0" i="1" u="none" dirty="0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u="none" dirty="0" smtClean="0">
                                      <a:latin typeface="Cambria Math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u="none" dirty="0" smtClean="0">
                                      <a:latin typeface="Cambria Math"/>
                                    </a:rPr>
                                    <m:t>𝑡</m:t>
                                  </m:r>
                                </m:sub>
                              </m:sSub>
                            </m:oMath>
                          </a14:m>
                          <a:r>
                            <a:rPr lang="el-GR" sz="2400" u="none" strike="noStrike" dirty="0">
                              <a:effectLst/>
                            </a:rPr>
                            <a:t> 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 smtClean="0">
                              <a:effectLst/>
                            </a:rPr>
                            <a:t> </a:t>
                          </a:r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u="none" dirty="0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u="none" dirty="0" smtClean="0">
                                      <a:latin typeface="Cambria Math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u="none" dirty="0" smtClean="0">
                                      <a:latin typeface="Cambria Math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2400" b="0" i="1" u="none" dirty="0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400" b="0" i="1" u="none" dirty="0" smtClean="0">
                                  <a:latin typeface="Cambria Math"/>
                                </a:rPr>
                                <m:t>𝐸</m:t>
                              </m:r>
                              <m:r>
                                <a:rPr lang="en-US" sz="2400" b="0" i="1" u="none" dirty="0" smtClean="0">
                                  <a:latin typeface="Cambria Math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sz="2400" b="0" i="1" u="none" dirty="0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u="none" dirty="0" smtClean="0">
                                      <a:latin typeface="Cambria Math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sz="2400" b="0" i="1" u="none" dirty="0" smtClean="0">
                                      <a:latin typeface="Cambria Math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2400" b="0" i="1" u="none" dirty="0" smtClean="0">
                                  <a:latin typeface="Cambria Math"/>
                                </a:rPr>
                                <m:t>)</m:t>
                              </m:r>
                            </m:oMath>
                          </a14:m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sSup>
                                <m:sSupPr>
                                  <m:ctrlPr>
                                    <a:rPr lang="en-US" sz="2400" b="0" i="1" u="none" dirty="0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u="none" dirty="0" smtClean="0">
                                      <a:latin typeface="Cambria Math"/>
                                    </a:rPr>
                                    <m:t>[</m:t>
                                  </m:r>
                                  <m:sSub>
                                    <m:sSubPr>
                                      <m:ctrlPr>
                                        <a:rPr lang="en-US" sz="2400" i="1" u="none" dirty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 u="none" dirty="0">
                                          <a:latin typeface="Cambria Math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 u="none" dirty="0">
                                          <a:latin typeface="Cambria Math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2400" i="1" u="none" dirty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sz="2400" i="1" u="none" dirty="0">
                                      <a:latin typeface="Cambria Math"/>
                                    </a:rPr>
                                    <m:t>𝐸</m:t>
                                  </m:r>
                                  <m:d>
                                    <m:dPr>
                                      <m:ctrlPr>
                                        <a:rPr lang="en-US" sz="2400" i="1" u="none" dirty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 u="none" dirty="0">
                                          <a:latin typeface="Cambria Math"/>
                                        </a:rPr>
                                        <m:t>𝑅</m:t>
                                      </m:r>
                                    </m:e>
                                  </m:d>
                                  <m:r>
                                    <a:rPr lang="en-US" sz="2400" i="1" u="none" dirty="0">
                                      <a:latin typeface="Cambria Math"/>
                                    </a:rPr>
                                    <m:t>]</m:t>
                                  </m:r>
                                </m:e>
                                <m:sup>
                                  <m:r>
                                    <a:rPr lang="en-US" sz="2400" b="0" i="1" u="none" dirty="0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l-GR" sz="2400" u="none" strike="noStrike" dirty="0">
                              <a:effectLst/>
                            </a:rPr>
                            <a:t> 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b="0" i="1" u="none" dirty="0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u="none" dirty="0" smtClean="0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400" b="0" i="1" u="none" dirty="0" smtClean="0">
                                      <a:latin typeface="Cambria Math"/>
                                    </a:rPr>
                                    <m:t>𝑡</m:t>
                                  </m:r>
                                </m:sub>
                              </m:sSub>
                              <m:sSup>
                                <m:sSupPr>
                                  <m:ctrlPr>
                                    <a:rPr lang="en-US" sz="2400" b="0" i="1" u="none" dirty="0" smtClean="0">
                                      <a:latin typeface="Cambria Math"/>
                                    </a:rPr>
                                  </m:ctrlPr>
                                </m:sSupPr>
                                <m:e>
                                  <m:r>
                                    <a:rPr lang="en-US" sz="2400" b="0" i="1" u="none" dirty="0" smtClean="0">
                                      <a:latin typeface="Cambria Math"/>
                                    </a:rPr>
                                    <m:t>[</m:t>
                                  </m:r>
                                  <m:sSub>
                                    <m:sSubPr>
                                      <m:ctrlPr>
                                        <a:rPr lang="en-US" sz="2400" i="1" u="none" dirty="0">
                                          <a:latin typeface="Cambria Math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sz="2400" i="1" u="none" dirty="0">
                                          <a:latin typeface="Cambria Math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sz="2400" i="1" u="none" dirty="0">
                                          <a:latin typeface="Cambria Math"/>
                                        </a:rPr>
                                        <m:t>𝑡</m:t>
                                      </m:r>
                                    </m:sub>
                                  </m:sSub>
                                  <m:r>
                                    <a:rPr lang="en-US" sz="2400" i="1" u="none" dirty="0">
                                      <a:latin typeface="Cambria Math"/>
                                    </a:rPr>
                                    <m:t>−</m:t>
                                  </m:r>
                                  <m:r>
                                    <a:rPr lang="en-US" sz="2400" i="1" u="none" dirty="0">
                                      <a:latin typeface="Cambria Math"/>
                                    </a:rPr>
                                    <m:t>𝐸</m:t>
                                  </m:r>
                                  <m:d>
                                    <m:dPr>
                                      <m:ctrlPr>
                                        <a:rPr lang="en-US" sz="2400" i="1" u="none" dirty="0">
                                          <a:latin typeface="Cambria Math"/>
                                        </a:rPr>
                                      </m:ctrlPr>
                                    </m:dPr>
                                    <m:e>
                                      <m:r>
                                        <a:rPr lang="en-US" sz="2400" i="1" u="none" dirty="0">
                                          <a:latin typeface="Cambria Math"/>
                                        </a:rPr>
                                        <m:t>𝑅</m:t>
                                      </m:r>
                                    </m:e>
                                  </m:d>
                                  <m:r>
                                    <a:rPr lang="en-US" sz="2400" i="1" u="none" dirty="0">
                                      <a:latin typeface="Cambria Math"/>
                                    </a:rPr>
                                    <m:t>]</m:t>
                                  </m:r>
                                </m:e>
                                <m:sup>
                                  <m:r>
                                    <a:rPr lang="en-US" sz="2400" b="0" i="1" u="none" dirty="0" smtClean="0">
                                      <a:latin typeface="Cambria Math"/>
                                    </a:rPr>
                                    <m:t>2</m:t>
                                  </m:r>
                                </m:sup>
                              </m:sSup>
                            </m:oMath>
                          </a14:m>
                          <a:r>
                            <a:rPr lang="el-GR" sz="2400" u="none" strike="noStrike" dirty="0">
                              <a:effectLst/>
                            </a:rPr>
                            <a:t> 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</a:tr>
                  <a:tr h="49678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40%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30%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12%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18.3%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3.3%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1.00%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</a:tr>
                  <a:tr h="49678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25%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25%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6.3%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3.3%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0.1%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0.03%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</a:tr>
                  <a:tr h="49678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10%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40%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4%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-11.8%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1.4%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0.55%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</a:tr>
                  <a:tr h="49678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-10%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5%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-0.5%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-31.8%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10.1%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0.50%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</a:tr>
                  <a:tr h="496786">
                    <a:tc gridSpan="2">
                      <a:txBody>
                        <a:bodyPr/>
                        <a:lstStyle/>
                        <a:p>
                          <a:pPr algn="l" fontAlgn="b"/>
                          <a:r>
                            <a:rPr lang="el-GR" sz="2400" u="none" strike="noStrike">
                              <a:effectLst/>
                            </a:rPr>
                            <a:t>Σύνολο</a:t>
                          </a:r>
                          <a:endParaRPr lang="el-GR" sz="2400" b="1" i="0" u="none" strike="noStrike">
                            <a:solidFill>
                              <a:srgbClr val="000000"/>
                            </a:solidFill>
                            <a:effectLst/>
                            <a:latin typeface="Arial Greek"/>
                          </a:endParaRPr>
                        </a:p>
                      </a:txBody>
                      <a:tcPr marL="5589" marR="5589" marT="5589" marB="0" anchor="b"/>
                    </a:tc>
                    <a:tc hMerge="1"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21.75%</a:t>
                          </a:r>
                          <a:endParaRPr lang="el-GR" sz="2400" b="1" i="0" u="none" strike="noStrike">
                            <a:solidFill>
                              <a:srgbClr val="000000"/>
                            </a:solidFill>
                            <a:effectLst/>
                            <a:latin typeface="Arial Greek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-22%</a:t>
                          </a:r>
                          <a:endParaRPr lang="el-GR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Arial Greek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 </a:t>
                          </a:r>
                          <a:endParaRPr lang="el-GR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Arial Greek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b="1" u="none" strike="noStrike" dirty="0">
                              <a:solidFill>
                                <a:srgbClr val="FF0000"/>
                              </a:solidFill>
                              <a:effectLst/>
                            </a:rPr>
                            <a:t>2.08%</a:t>
                          </a:r>
                          <a:endParaRPr lang="el-GR" sz="24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Arial Greek"/>
                          </a:endParaRPr>
                        </a:p>
                      </a:txBody>
                      <a:tcPr marL="5589" marR="5589" marT="5589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Θέση ClipArt 6"/>
              <p:cNvGraphicFramePr>
                <a:graphicFrameLocks noGrp="1"/>
              </p:cNvGraphicFramePr>
              <p:nvPr>
                <p:ph type="clipArt" sz="half" idx="2"/>
                <p:extLst>
                  <p:ext uri="{D42A27DB-BD31-4B8C-83A1-F6EECF244321}">
                    <p14:modId xmlns:p14="http://schemas.microsoft.com/office/powerpoint/2010/main" val="1996111359"/>
                  </p:ext>
                </p:extLst>
              </p:nvPr>
            </p:nvGraphicFramePr>
            <p:xfrm>
              <a:off x="-24047" y="1844824"/>
              <a:ext cx="9144000" cy="2980716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958965"/>
                    <a:gridCol w="858895"/>
                    <a:gridCol w="1379564"/>
                    <a:gridCol w="1746150"/>
                    <a:gridCol w="1996927"/>
                    <a:gridCol w="2203499"/>
                  </a:tblGrid>
                  <a:tr h="496786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5589" marR="5589" marT="5589" marB="0" anchor="b">
                        <a:blipFill rotWithShape="1">
                          <a:blip r:embed="rId4"/>
                          <a:stretch>
                            <a:fillRect t="-1220" r="-856051" b="-5329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5589" marR="5589" marT="5589" marB="0" anchor="b">
                        <a:blipFill rotWithShape="1">
                          <a:blip r:embed="rId4"/>
                          <a:stretch>
                            <a:fillRect l="-111348" t="-1220" r="-853191" b="-5329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5589" marR="5589" marT="5589" marB="0" anchor="b">
                        <a:blipFill rotWithShape="1">
                          <a:blip r:embed="rId4"/>
                          <a:stretch>
                            <a:fillRect l="-131278" t="-1220" r="-429956" b="-5329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5589" marR="5589" marT="5589" marB="0" anchor="b">
                        <a:blipFill rotWithShape="1">
                          <a:blip r:embed="rId4"/>
                          <a:stretch>
                            <a:fillRect l="-183566" t="-1220" r="-241259" b="-5329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5589" marR="5589" marT="5589" marB="0" anchor="b">
                        <a:blipFill rotWithShape="1">
                          <a:blip r:embed="rId4"/>
                          <a:stretch>
                            <a:fillRect l="-247256" t="-1220" r="-110366" b="-532927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5589" marR="5589" marT="5589" marB="0" anchor="b">
                        <a:blipFill rotWithShape="1">
                          <a:blip r:embed="rId4"/>
                          <a:stretch>
                            <a:fillRect l="-315512" t="-1220" r="-277" b="-532927"/>
                          </a:stretch>
                        </a:blipFill>
                      </a:tcPr>
                    </a:tc>
                  </a:tr>
                  <a:tr h="49678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40%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30%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12%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18.3%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3.3%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1.00%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</a:tr>
                  <a:tr h="49678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25%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25%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6.3%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3.3%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0.1%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0.03%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</a:tr>
                  <a:tr h="49678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10%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40%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4%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-11.8%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1.4%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0.55%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</a:tr>
                  <a:tr h="496786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-10%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5%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-0.5%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-31.8%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10.1%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0.50%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5589" marR="5589" marT="5589" marB="0" anchor="b"/>
                    </a:tc>
                  </a:tr>
                  <a:tr h="496786">
                    <a:tc gridSpan="2">
                      <a:txBody>
                        <a:bodyPr/>
                        <a:lstStyle/>
                        <a:p>
                          <a:pPr algn="l" fontAlgn="b"/>
                          <a:r>
                            <a:rPr lang="el-GR" sz="2400" u="none" strike="noStrike">
                              <a:effectLst/>
                            </a:rPr>
                            <a:t>Σύνολο</a:t>
                          </a:r>
                          <a:endParaRPr lang="el-GR" sz="2400" b="1" i="0" u="none" strike="noStrike">
                            <a:solidFill>
                              <a:srgbClr val="000000"/>
                            </a:solidFill>
                            <a:effectLst/>
                            <a:latin typeface="Arial Greek"/>
                          </a:endParaRPr>
                        </a:p>
                      </a:txBody>
                      <a:tcPr marL="5589" marR="5589" marT="5589" marB="0" anchor="b"/>
                    </a:tc>
                    <a:tc hMerge="1"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21.75%</a:t>
                          </a:r>
                          <a:endParaRPr lang="el-GR" sz="2400" b="1" i="0" u="none" strike="noStrike">
                            <a:solidFill>
                              <a:srgbClr val="000000"/>
                            </a:solidFill>
                            <a:effectLst/>
                            <a:latin typeface="Arial Greek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-22%</a:t>
                          </a:r>
                          <a:endParaRPr lang="el-GR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Arial Greek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 </a:t>
                          </a:r>
                          <a:endParaRPr lang="el-GR" sz="2400" b="1" i="0" u="none" strike="noStrike" dirty="0">
                            <a:solidFill>
                              <a:srgbClr val="000000"/>
                            </a:solidFill>
                            <a:effectLst/>
                            <a:latin typeface="Arial Greek"/>
                          </a:endParaRPr>
                        </a:p>
                      </a:txBody>
                      <a:tcPr marL="5589" marR="5589" marT="5589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b="1" u="none" strike="noStrike" dirty="0">
                              <a:solidFill>
                                <a:srgbClr val="FF0000"/>
                              </a:solidFill>
                              <a:effectLst/>
                            </a:rPr>
                            <a:t>2.08%</a:t>
                          </a:r>
                          <a:endParaRPr lang="el-GR" sz="24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Arial Greek"/>
                          </a:endParaRPr>
                        </a:p>
                      </a:txBody>
                      <a:tcPr marL="5589" marR="5589" marT="5589" marB="0" anchor="b"/>
                    </a:tc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534548184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0178" name="Rectangle 2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0"/>
            <a:ext cx="9144000" cy="1066800"/>
          </a:xfrm>
          <a:solidFill>
            <a:srgbClr val="FFFFFF"/>
          </a:solidFill>
        </p:spPr>
        <p:txBody>
          <a:bodyPr>
            <a:normAutofit fontScale="92500" lnSpcReduction="10000"/>
          </a:bodyPr>
          <a:lstStyle/>
          <a:p>
            <a:pPr algn="just">
              <a:lnSpc>
                <a:spcPct val="90000"/>
              </a:lnSpc>
            </a:pPr>
            <a:r>
              <a:rPr lang="el-GR" sz="2800" dirty="0">
                <a:cs typeface="Times New Roman" pitchFamily="18" charset="0"/>
              </a:rPr>
              <a:t>Ας υποθέσουμε ότι ένας αναλυτής έχει προβλέψει για τον επόμενο χρόνο τις παρακάτω 4 </a:t>
            </a:r>
            <a:r>
              <a:rPr lang="el-GR" sz="2800" dirty="0" err="1">
                <a:cs typeface="Times New Roman" pitchFamily="18" charset="0"/>
              </a:rPr>
              <a:t>ισοπίθανες</a:t>
            </a:r>
            <a:r>
              <a:rPr lang="el-GR" sz="2800" dirty="0">
                <a:cs typeface="Times New Roman" pitchFamily="18" charset="0"/>
              </a:rPr>
              <a:t> δυνατές καταστάσεις</a:t>
            </a:r>
          </a:p>
        </p:txBody>
      </p:sp>
      <p:graphicFrame>
        <p:nvGraphicFramePr>
          <p:cNvPr id="690180" name="Object 4"/>
          <p:cNvGraphicFramePr>
            <a:graphicFrameLocks noGrp="1" noChangeAspect="1"/>
          </p:cNvGraphicFramePr>
          <p:nvPr>
            <p:ph type="clipArt" sz="half" idx="2"/>
            <p:extLst>
              <p:ext uri="{D42A27DB-BD31-4B8C-83A1-F6EECF244321}">
                <p14:modId xmlns:p14="http://schemas.microsoft.com/office/powerpoint/2010/main" val="1079157718"/>
              </p:ext>
            </p:extLst>
          </p:nvPr>
        </p:nvGraphicFramePr>
        <p:xfrm>
          <a:off x="0" y="1052736"/>
          <a:ext cx="9133916" cy="316835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236" name="Φύλλο εργασίας" r:id="rId5" imgW="4045025" imgH="1339807" progId="Excel.Sheet.8">
                  <p:embed/>
                </p:oleObj>
              </mc:Choice>
              <mc:Fallback>
                <p:oleObj name="Φύλλο εργασίας" r:id="rId5" imgW="4045025" imgH="1339807" progId="Excel.Shee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1052736"/>
                        <a:ext cx="9133916" cy="3168352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AF0EE-47E0-46FA-910E-370CDE800390}" type="slidenum">
              <a:rPr lang="en-US" smtClean="0"/>
              <a:pPr/>
              <a:t>15</a:t>
            </a:fld>
            <a:endParaRPr lang="en-US"/>
          </a:p>
        </p:txBody>
      </p:sp>
      <p:graphicFrame>
        <p:nvGraphicFramePr>
          <p:cNvPr id="69018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70444883"/>
              </p:ext>
            </p:extLst>
          </p:nvPr>
        </p:nvGraphicFramePr>
        <p:xfrm>
          <a:off x="0" y="4365104"/>
          <a:ext cx="4860032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0237" name="Φύλλο εργασίας" r:id="rId8" imgW="1699200" imgH="1056240" progId="Excel.Sheet.8">
                  <p:embed/>
                </p:oleObj>
              </mc:Choice>
              <mc:Fallback>
                <p:oleObj name="Φύλλο εργασίας" r:id="rId8" imgW="1699200" imgH="1056240" progId="Excel.Sheet.8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4365104"/>
                        <a:ext cx="4860032" cy="2438400"/>
                      </a:xfrm>
                      <a:prstGeom prst="rect">
                        <a:avLst/>
                      </a:prstGeom>
                      <a:solidFill>
                        <a:srgbClr val="CCECFF"/>
                      </a:solidFill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5076056" y="4778464"/>
                <a:ext cx="4213589" cy="54098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p>
                      <m:sSupPr>
                        <m:ctrlPr>
                          <a:rPr lang="el-GR" i="1" u="none" smtClean="0">
                            <a:latin typeface="Cambria Math"/>
                          </a:rPr>
                        </m:ctrlPr>
                      </m:sSupPr>
                      <m:e>
                        <m:r>
                          <a:rPr lang="el-GR" b="0" i="1" u="none" smtClean="0">
                            <a:latin typeface="Cambria Math"/>
                          </a:rPr>
                          <m:t>𝜎</m:t>
                        </m:r>
                      </m:e>
                      <m:sup>
                        <m:r>
                          <a:rPr lang="el-GR" b="0" i="1" u="none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r>
                  <a:rPr lang="el-GR" u="none" dirty="0" smtClean="0"/>
                  <a:t>=</a:t>
                </a:r>
                <a:r>
                  <a:rPr lang="en-US" u="none" dirty="0" err="1" smtClean="0"/>
                  <a:t>Var</a:t>
                </a:r>
                <a:r>
                  <a:rPr lang="en-US" u="none" dirty="0" smtClean="0"/>
                  <a:t>(R)=</a:t>
                </a:r>
                <a14:m>
                  <m:oMath xmlns:m="http://schemas.openxmlformats.org/officeDocument/2006/math">
                    <m:sSup>
                      <m:sSupPr>
                        <m:ctrlPr>
                          <a:rPr lang="en-US" i="1" u="none" dirty="0" smtClean="0">
                            <a:latin typeface="Cambria Math"/>
                          </a:rPr>
                        </m:ctrlPr>
                      </m:sSupPr>
                      <m:e>
                        <m:nary>
                          <m:naryPr>
                            <m:chr m:val="∑"/>
                            <m:ctrlPr>
                              <a:rPr lang="en-US" i="1" u="none" dirty="0">
                                <a:latin typeface="Cambria Math"/>
                              </a:rPr>
                            </m:ctrlPr>
                          </m:naryPr>
                          <m:sub>
                            <m:r>
                              <m:rPr>
                                <m:brk m:alnAt="23"/>
                              </m:rPr>
                              <a:rPr lang="en-US" i="1" u="none" dirty="0">
                                <a:latin typeface="Cambria Math"/>
                              </a:rPr>
                              <m:t>𝑡</m:t>
                            </m:r>
                            <m:r>
                              <a:rPr lang="en-US" i="1" u="none" dirty="0">
                                <a:latin typeface="Cambria Math"/>
                              </a:rPr>
                              <m:t>=1</m:t>
                            </m:r>
                          </m:sub>
                          <m:sup>
                            <m:r>
                              <a:rPr lang="en-US" i="1" u="none" dirty="0">
                                <a:latin typeface="Cambria Math"/>
                              </a:rPr>
                              <m:t>𝑁</m:t>
                            </m:r>
                          </m:sup>
                          <m:e>
                            <m:sSub>
                              <m:sSubPr>
                                <m:ctrlPr>
                                  <a:rPr lang="en-US" i="1" u="none" dirty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 u="none" dirty="0">
                                    <a:latin typeface="Cambria Math"/>
                                  </a:rPr>
                                  <m:t>𝑃</m:t>
                                </m:r>
                              </m:e>
                              <m:sub>
                                <m:r>
                                  <a:rPr lang="en-US" i="1" u="none" dirty="0"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  <m:sSub>
                              <m:sSubPr>
                                <m:ctrlPr>
                                  <a:rPr lang="en-US" i="1" u="none" dirty="0">
                                    <a:latin typeface="Cambria Math"/>
                                  </a:rPr>
                                </m:ctrlPr>
                              </m:sSubPr>
                              <m:e>
                                <m:r>
                                  <a:rPr lang="en-US" i="1" u="none" dirty="0">
                                    <a:latin typeface="Cambria Math"/>
                                  </a:rPr>
                                  <m:t>[</m:t>
                                </m:r>
                                <m:r>
                                  <a:rPr lang="en-US" i="1" u="none" dirty="0">
                                    <a:latin typeface="Cambria Math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 u="none" dirty="0">
                                    <a:latin typeface="Cambria Math"/>
                                  </a:rPr>
                                  <m:t>𝑡</m:t>
                                </m:r>
                              </m:sub>
                            </m:sSub>
                            <m:r>
                              <a:rPr lang="en-US" i="1" u="none" dirty="0">
                                <a:latin typeface="Cambria Math"/>
                              </a:rPr>
                              <m:t>−</m:t>
                            </m:r>
                            <m:r>
                              <a:rPr lang="en-US" i="1" u="none" dirty="0">
                                <a:latin typeface="Cambria Math"/>
                              </a:rPr>
                              <m:t>𝐸</m:t>
                            </m:r>
                            <m:r>
                              <a:rPr lang="en-US" i="1" u="none" dirty="0">
                                <a:latin typeface="Cambria Math"/>
                              </a:rPr>
                              <m:t>(</m:t>
                            </m:r>
                            <m:r>
                              <a:rPr lang="en-US" i="1" u="none" dirty="0">
                                <a:latin typeface="Cambria Math"/>
                              </a:rPr>
                              <m:t>𝑅</m:t>
                            </m:r>
                            <m:r>
                              <a:rPr lang="en-US" i="1" u="none" dirty="0">
                                <a:latin typeface="Cambria Math"/>
                              </a:rPr>
                              <m:t>)]</m:t>
                            </m:r>
                          </m:e>
                        </m:nary>
                      </m:e>
                      <m:sup>
                        <m:r>
                          <a:rPr lang="en-US" b="0" i="1" u="none" dirty="0" smtClean="0">
                            <a:latin typeface="Cambria Math"/>
                          </a:rPr>
                          <m:t>2</m:t>
                        </m:r>
                      </m:sup>
                    </m:sSup>
                  </m:oMath>
                </a14:m>
                <a:endParaRPr lang="el-GR" u="none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076056" y="4778464"/>
                <a:ext cx="4213589" cy="540982"/>
              </a:xfrm>
              <a:prstGeom prst="rect">
                <a:avLst/>
              </a:prstGeom>
              <a:blipFill rotWithShape="1">
                <a:blip r:embed="rId10"/>
                <a:stretch>
                  <a:fillRect b="-2471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Ορθογώνιο 2"/>
              <p:cNvSpPr/>
              <p:nvPr/>
            </p:nvSpPr>
            <p:spPr>
              <a:xfrm>
                <a:off x="4808610" y="5865808"/>
                <a:ext cx="4481035" cy="843885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14:m>
                  <m:oMath xmlns:m="http://schemas.openxmlformats.org/officeDocument/2006/math">
                    <m:r>
                      <a:rPr lang="el-GR" b="0" i="1" u="none" smtClean="0">
                        <a:latin typeface="Cambria Math"/>
                      </a:rPr>
                      <m:t>𝜎</m:t>
                    </m:r>
                  </m:oMath>
                </a14:m>
                <a:r>
                  <a:rPr lang="el-GR" u="none" dirty="0" smtClean="0"/>
                  <a:t>=</a:t>
                </a:r>
                <a:r>
                  <a:rPr lang="en-US" u="none" dirty="0" smtClean="0"/>
                  <a:t>SDV(R</a:t>
                </a:r>
                <a:r>
                  <a:rPr lang="en-US" u="none" dirty="0"/>
                  <a:t>)=</a:t>
                </a:r>
                <a14:m>
                  <m:oMath xmlns:m="http://schemas.openxmlformats.org/officeDocument/2006/math">
                    <m:rad>
                      <m:radPr>
                        <m:degHide m:val="on"/>
                        <m:ctrlPr>
                          <a:rPr lang="en-US" i="1" u="none" dirty="0" smtClean="0">
                            <a:latin typeface="Cambria Math"/>
                          </a:rPr>
                        </m:ctrlPr>
                      </m:radPr>
                      <m:deg/>
                      <m:e>
                        <m:sSup>
                          <m:sSupPr>
                            <m:ctrlPr>
                              <a:rPr lang="en-US" i="1" u="none" dirty="0">
                                <a:latin typeface="Cambria Math"/>
                              </a:rPr>
                            </m:ctrlPr>
                          </m:sSupPr>
                          <m:e>
                            <m:nary>
                              <m:naryPr>
                                <m:chr m:val="∑"/>
                                <m:ctrlPr>
                                  <a:rPr lang="en-US" i="1" u="none" dirty="0">
                                    <a:latin typeface="Cambria Math"/>
                                  </a:rPr>
                                </m:ctrlPr>
                              </m:naryPr>
                              <m:sub>
                                <m:r>
                                  <m:rPr>
                                    <m:brk m:alnAt="23"/>
                                  </m:rPr>
                                  <a:rPr lang="en-US" i="1" u="none" dirty="0">
                                    <a:latin typeface="Cambria Math"/>
                                  </a:rPr>
                                  <m:t>𝑡</m:t>
                                </m:r>
                                <m:r>
                                  <a:rPr lang="en-US" i="1" u="none" dirty="0">
                                    <a:latin typeface="Cambria Math"/>
                                  </a:rPr>
                                  <m:t>=1</m:t>
                                </m:r>
                              </m:sub>
                              <m:sup>
                                <m:r>
                                  <a:rPr lang="en-US" i="1" u="none" dirty="0">
                                    <a:latin typeface="Cambria Math"/>
                                  </a:rPr>
                                  <m:t>𝑁</m:t>
                                </m:r>
                              </m:sup>
                              <m:e>
                                <m:sSub>
                                  <m:sSubPr>
                                    <m:ctrlPr>
                                      <a:rPr lang="en-US" i="1" u="none" dirty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 u="none" dirty="0">
                                        <a:latin typeface="Cambria Math"/>
                                      </a:rPr>
                                      <m:t>𝑃</m:t>
                                    </m:r>
                                  </m:e>
                                  <m:sub>
                                    <m:r>
                                      <a:rPr lang="en-US" i="1" u="none" dirty="0">
                                        <a:latin typeface="Cambria Math"/>
                                      </a:rPr>
                                      <m:t>𝑡</m:t>
                                    </m:r>
                                  </m:sub>
                                </m:sSub>
                                <m:sSub>
                                  <m:sSubPr>
                                    <m:ctrlPr>
                                      <a:rPr lang="en-US" i="1" u="none" dirty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i="1" u="none" dirty="0">
                                        <a:latin typeface="Cambria Math"/>
                                      </a:rPr>
                                      <m:t>[</m:t>
                                    </m:r>
                                    <m:r>
                                      <a:rPr lang="en-US" i="1" u="none" dirty="0">
                                        <a:latin typeface="Cambria Math"/>
                                      </a:rPr>
                                      <m:t>𝑅</m:t>
                                    </m:r>
                                  </m:e>
                                  <m:sub>
                                    <m:r>
                                      <a:rPr lang="en-US" i="1" u="none" dirty="0">
                                        <a:latin typeface="Cambria Math"/>
                                      </a:rPr>
                                      <m:t>𝑡</m:t>
                                    </m:r>
                                  </m:sub>
                                </m:sSub>
                                <m:r>
                                  <a:rPr lang="en-US" i="1" u="none" dirty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i="1" u="none" dirty="0">
                                    <a:latin typeface="Cambria Math"/>
                                  </a:rPr>
                                  <m:t>𝐸</m:t>
                                </m:r>
                                <m:r>
                                  <a:rPr lang="en-US" i="1" u="none" dirty="0">
                                    <a:latin typeface="Cambria Math"/>
                                  </a:rPr>
                                  <m:t>(</m:t>
                                </m:r>
                                <m:r>
                                  <a:rPr lang="en-US" i="1" u="none" dirty="0">
                                    <a:latin typeface="Cambria Math"/>
                                  </a:rPr>
                                  <m:t>𝑅</m:t>
                                </m:r>
                                <m:r>
                                  <a:rPr lang="en-US" i="1" u="none" dirty="0">
                                    <a:latin typeface="Cambria Math"/>
                                  </a:rPr>
                                  <m:t>)]</m:t>
                                </m:r>
                              </m:e>
                            </m:nary>
                          </m:e>
                          <m:sup>
                            <m:r>
                              <a:rPr lang="en-US" i="1" u="none" dirty="0">
                                <a:latin typeface="Cambria Math"/>
                              </a:rPr>
                              <m:t>2</m:t>
                            </m:r>
                          </m:sup>
                        </m:sSup>
                      </m:e>
                    </m:rad>
                  </m:oMath>
                </a14:m>
                <a:endParaRPr lang="el-GR" dirty="0"/>
              </a:p>
            </p:txBody>
          </p:sp>
        </mc:Choice>
        <mc:Fallback xmlns="">
          <p:sp>
            <p:nvSpPr>
              <p:cNvPr id="3" name="Ορθογώνιο 2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808610" y="5865808"/>
                <a:ext cx="4481035" cy="843885"/>
              </a:xfrm>
              <a:prstGeom prst="rect">
                <a:avLst/>
              </a:prstGeom>
              <a:blipFill rotWithShape="1">
                <a:blip r:embed="rId11"/>
                <a:stretch>
                  <a:fillRect b="-719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762000"/>
          </a:xfrm>
        </p:spPr>
        <p:txBody>
          <a:bodyPr/>
          <a:lstStyle/>
          <a:p>
            <a:pPr algn="ctr"/>
            <a:r>
              <a:rPr lang="el-GR" b="1" dirty="0" err="1"/>
              <a:t>Συνδιακύμανση</a:t>
            </a:r>
            <a:r>
              <a:rPr lang="el-GR" dirty="0"/>
              <a:t> </a:t>
            </a:r>
          </a:p>
        </p:txBody>
      </p:sp>
      <p:sp>
        <p:nvSpPr>
          <p:cNvPr id="692227" name="Rectangle 3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791200"/>
          </a:xfrm>
          <a:solidFill>
            <a:srgbClr val="FFFFFF"/>
          </a:solidFill>
        </p:spPr>
        <p:txBody>
          <a:bodyPr>
            <a:normAutofit lnSpcReduction="10000"/>
          </a:bodyPr>
          <a:lstStyle/>
          <a:p>
            <a:pPr algn="just"/>
            <a:r>
              <a:rPr lang="el-GR" dirty="0"/>
              <a:t>Δ</a:t>
            </a:r>
            <a:r>
              <a:rPr lang="el-GR" dirty="0">
                <a:cs typeface="Times New Roman" pitchFamily="18" charset="0"/>
              </a:rPr>
              <a:t>ιαθέτουμε τα </a:t>
            </a:r>
            <a:r>
              <a:rPr lang="en-US" dirty="0">
                <a:cs typeface="Times New Roman" pitchFamily="18" charset="0"/>
              </a:rPr>
              <a:t>n</a:t>
            </a:r>
            <a:r>
              <a:rPr lang="el-GR" dirty="0">
                <a:cs typeface="Times New Roman" pitchFamily="18" charset="0"/>
              </a:rPr>
              <a:t> ζεύγη παρατηρήσεων (Χ</a:t>
            </a:r>
            <a:r>
              <a:rPr lang="el-GR" baseline="-30000" dirty="0">
                <a:cs typeface="Times New Roman" pitchFamily="18" charset="0"/>
              </a:rPr>
              <a:t>1</a:t>
            </a:r>
            <a:r>
              <a:rPr lang="el-GR" dirty="0">
                <a:cs typeface="Times New Roman" pitchFamily="18" charset="0"/>
              </a:rPr>
              <a:t>,Υ</a:t>
            </a:r>
            <a:r>
              <a:rPr lang="el-GR" baseline="-30000" dirty="0">
                <a:cs typeface="Times New Roman" pitchFamily="18" charset="0"/>
              </a:rPr>
              <a:t>2</a:t>
            </a:r>
            <a:r>
              <a:rPr lang="el-GR" dirty="0">
                <a:cs typeface="Times New Roman" pitchFamily="18" charset="0"/>
              </a:rPr>
              <a:t>),...,(Χ</a:t>
            </a:r>
            <a:r>
              <a:rPr lang="en-US" baseline="-30000" dirty="0">
                <a:cs typeface="Times New Roman" pitchFamily="18" charset="0"/>
              </a:rPr>
              <a:t>n</a:t>
            </a:r>
            <a:r>
              <a:rPr lang="el-GR" dirty="0">
                <a:cs typeface="Times New Roman" pitchFamily="18" charset="0"/>
              </a:rPr>
              <a:t>, Υ</a:t>
            </a:r>
            <a:r>
              <a:rPr lang="en-US" baseline="-30000" dirty="0">
                <a:cs typeface="Times New Roman" pitchFamily="18" charset="0"/>
              </a:rPr>
              <a:t>n</a:t>
            </a:r>
            <a:r>
              <a:rPr lang="el-GR" dirty="0">
                <a:cs typeface="Times New Roman" pitchFamily="18" charset="0"/>
              </a:rPr>
              <a:t>). </a:t>
            </a:r>
            <a:endParaRPr lang="el-GR" dirty="0"/>
          </a:p>
          <a:p>
            <a:pPr algn="just"/>
            <a:r>
              <a:rPr lang="el-GR" dirty="0">
                <a:cs typeface="Times New Roman" pitchFamily="18" charset="0"/>
              </a:rPr>
              <a:t>Κάθε Ζεύγος (Χ</a:t>
            </a:r>
            <a:r>
              <a:rPr lang="en-US" baseline="-30000" dirty="0" err="1">
                <a:cs typeface="Times New Roman" pitchFamily="18" charset="0"/>
              </a:rPr>
              <a:t>i</a:t>
            </a:r>
            <a:r>
              <a:rPr lang="el-GR" dirty="0">
                <a:cs typeface="Times New Roman" pitchFamily="18" charset="0"/>
              </a:rPr>
              <a:t>,Υ</a:t>
            </a:r>
            <a:r>
              <a:rPr lang="en-US" baseline="-30000" dirty="0" err="1">
                <a:cs typeface="Times New Roman" pitchFamily="18" charset="0"/>
              </a:rPr>
              <a:t>i</a:t>
            </a:r>
            <a:r>
              <a:rPr lang="el-GR" dirty="0">
                <a:cs typeface="Times New Roman" pitchFamily="18" charset="0"/>
              </a:rPr>
              <a:t>), i=1,...,n αποτελεί μια </a:t>
            </a:r>
            <a:r>
              <a:rPr lang="el-GR" dirty="0" err="1">
                <a:cs typeface="Times New Roman" pitchFamily="18" charset="0"/>
              </a:rPr>
              <a:t>διμεταβλητή</a:t>
            </a:r>
            <a:r>
              <a:rPr lang="el-GR" dirty="0">
                <a:cs typeface="Times New Roman" pitchFamily="18" charset="0"/>
              </a:rPr>
              <a:t> παρατήρηση και παριστάνεται με ένα σημείο στο επίπεδο ΧΥ.</a:t>
            </a:r>
            <a:r>
              <a:rPr lang="el-GR" dirty="0">
                <a:cs typeface="Tahoma" pitchFamily="34" charset="0"/>
              </a:rPr>
              <a:t> </a:t>
            </a:r>
            <a:endParaRPr lang="el-GR" dirty="0"/>
          </a:p>
          <a:p>
            <a:pPr algn="just"/>
            <a:r>
              <a:rPr lang="el-GR" dirty="0"/>
              <a:t>Η </a:t>
            </a:r>
            <a:r>
              <a:rPr lang="el-GR" dirty="0" err="1">
                <a:cs typeface="Tahoma" pitchFamily="34" charset="0"/>
              </a:rPr>
              <a:t>συνδιακύμανση</a:t>
            </a:r>
            <a:r>
              <a:rPr lang="el-GR" dirty="0">
                <a:cs typeface="Tahoma" pitchFamily="34" charset="0"/>
              </a:rPr>
              <a:t> (</a:t>
            </a:r>
            <a:r>
              <a:rPr lang="en-US" dirty="0">
                <a:cs typeface="Tahoma" pitchFamily="34" charset="0"/>
              </a:rPr>
              <a:t>covariance</a:t>
            </a:r>
            <a:r>
              <a:rPr lang="el-GR" dirty="0">
                <a:cs typeface="Tahoma" pitchFamily="34" charset="0"/>
              </a:rPr>
              <a:t>) ορίζεται ως εξής:</a:t>
            </a:r>
            <a:endParaRPr lang="el-GR" dirty="0">
              <a:cs typeface="Times New Roman" pitchFamily="18" charset="0"/>
            </a:endParaRPr>
          </a:p>
          <a:p>
            <a:pPr algn="just"/>
            <a:endParaRPr lang="en-US" dirty="0" smtClean="0"/>
          </a:p>
          <a:p>
            <a:pPr algn="just"/>
            <a:endParaRPr lang="el-GR" dirty="0"/>
          </a:p>
          <a:p>
            <a:pPr algn="just"/>
            <a:r>
              <a:rPr lang="el-GR" dirty="0">
                <a:cs typeface="Tahoma" pitchFamily="34" charset="0"/>
              </a:rPr>
              <a:t>μετρά την γραμμική </a:t>
            </a:r>
            <a:r>
              <a:rPr lang="el-GR" dirty="0" err="1">
                <a:cs typeface="Tahoma" pitchFamily="34" charset="0"/>
              </a:rPr>
              <a:t>συμμεταβολή</a:t>
            </a:r>
            <a:r>
              <a:rPr lang="el-GR" dirty="0">
                <a:cs typeface="Tahoma" pitchFamily="34" charset="0"/>
              </a:rPr>
              <a:t> δηλαδή την τάση των σημείων (Χ</a:t>
            </a:r>
            <a:r>
              <a:rPr lang="en-US" baseline="-30000" dirty="0" err="1">
                <a:cs typeface="Tahoma" pitchFamily="34" charset="0"/>
              </a:rPr>
              <a:t>i</a:t>
            </a:r>
            <a:r>
              <a:rPr lang="el-GR" dirty="0">
                <a:cs typeface="Tahoma" pitchFamily="34" charset="0"/>
              </a:rPr>
              <a:t>,</a:t>
            </a:r>
            <a:r>
              <a:rPr lang="en-US" dirty="0">
                <a:cs typeface="Tahoma" pitchFamily="34" charset="0"/>
              </a:rPr>
              <a:t>Y</a:t>
            </a:r>
            <a:r>
              <a:rPr lang="en-US" baseline="-30000" dirty="0">
                <a:cs typeface="Tahoma" pitchFamily="34" charset="0"/>
              </a:rPr>
              <a:t>i</a:t>
            </a:r>
            <a:r>
              <a:rPr lang="el-GR" dirty="0">
                <a:cs typeface="Tahoma" pitchFamily="34" charset="0"/>
              </a:rPr>
              <a:t>) να συγκεντρώνονται κατά μήκος μιας ευθείας</a:t>
            </a:r>
            <a:r>
              <a:rPr lang="el-GR" dirty="0">
                <a:latin typeface="Bookman Old Style" pitchFamily="18" charset="0"/>
                <a:cs typeface="Tahoma" pitchFamily="34" charset="0"/>
              </a:rPr>
              <a:t>.</a:t>
            </a:r>
            <a:endParaRPr lang="el-GR" dirty="0">
              <a:latin typeface="Bookman Old Style" pitchFamily="18" charset="0"/>
            </a:endParaRP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A661-3E7B-4125-98F6-00F4BFFC8ABE}" type="slidenum">
              <a:rPr lang="en-US" smtClean="0"/>
              <a:pPr/>
              <a:t>16</a:t>
            </a:fld>
            <a:endParaRPr lang="en-US"/>
          </a:p>
        </p:txBody>
      </p:sp>
      <p:graphicFrame>
        <p:nvGraphicFramePr>
          <p:cNvPr id="692228" name="Object 4"/>
          <p:cNvGraphicFramePr>
            <a:graphicFrameLocks noChangeAspect="1"/>
          </p:cNvGraphicFramePr>
          <p:nvPr/>
        </p:nvGraphicFramePr>
        <p:xfrm>
          <a:off x="2143108" y="3929066"/>
          <a:ext cx="4419600" cy="990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2256" name="Εξίσωση" r:id="rId4" imgW="1866600" imgH="393480" progId="Equation.3">
                  <p:embed/>
                </p:oleObj>
              </mc:Choice>
              <mc:Fallback>
                <p:oleObj name="Εξίσωση" r:id="rId4" imgW="1866600" imgH="39348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43108" y="3929066"/>
                        <a:ext cx="4419600" cy="990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3250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  <a:solidFill>
            <a:srgbClr val="FFFFFF"/>
          </a:solidFill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l-GR" dirty="0">
                <a:latin typeface="Bookman Old Style" pitchFamily="18" charset="0"/>
                <a:cs typeface="Tahoma" pitchFamily="34" charset="0"/>
              </a:rPr>
              <a:t>Αν στο ζεύγος (Χ</a:t>
            </a:r>
            <a:r>
              <a:rPr lang="en-US" baseline="-30000" dirty="0" err="1">
                <a:latin typeface="Bookman Old Style" pitchFamily="18" charset="0"/>
                <a:cs typeface="Tahoma" pitchFamily="34" charset="0"/>
              </a:rPr>
              <a:t>i</a:t>
            </a:r>
            <a:r>
              <a:rPr lang="el-GR" dirty="0">
                <a:latin typeface="Bookman Old Style" pitchFamily="18" charset="0"/>
                <a:cs typeface="Tahoma" pitchFamily="34" charset="0"/>
              </a:rPr>
              <a:t>,</a:t>
            </a:r>
            <a:r>
              <a:rPr lang="en-US" dirty="0">
                <a:latin typeface="Bookman Old Style" pitchFamily="18" charset="0"/>
                <a:cs typeface="Tahoma" pitchFamily="34" charset="0"/>
              </a:rPr>
              <a:t>Y</a:t>
            </a:r>
            <a:r>
              <a:rPr lang="en-US" baseline="-30000" dirty="0">
                <a:latin typeface="Bookman Old Style" pitchFamily="18" charset="0"/>
                <a:cs typeface="Tahoma" pitchFamily="34" charset="0"/>
              </a:rPr>
              <a:t>i</a:t>
            </a:r>
            <a:r>
              <a:rPr lang="el-GR" dirty="0">
                <a:latin typeface="Bookman Old Style" pitchFamily="18" charset="0"/>
                <a:cs typeface="Tahoma" pitchFamily="34" charset="0"/>
              </a:rPr>
              <a:t>) η παρατήρηση Χ</a:t>
            </a:r>
            <a:r>
              <a:rPr lang="en-US" baseline="-30000" dirty="0" err="1">
                <a:latin typeface="Bookman Old Style" pitchFamily="18" charset="0"/>
                <a:cs typeface="Tahoma" pitchFamily="34" charset="0"/>
              </a:rPr>
              <a:t>i</a:t>
            </a:r>
            <a:r>
              <a:rPr lang="el-GR" dirty="0">
                <a:latin typeface="Bookman Old Style" pitchFamily="18" charset="0"/>
                <a:cs typeface="Tahoma" pitchFamily="34" charset="0"/>
              </a:rPr>
              <a:t>  είναι μεγαλύτερη (μικρότερη) από τον </a:t>
            </a:r>
            <a:r>
              <a:rPr lang="el-GR" dirty="0">
                <a:latin typeface="Bookman Old Style" pitchFamily="18" charset="0"/>
              </a:rPr>
              <a:t>   </a:t>
            </a:r>
            <a:r>
              <a:rPr lang="el-GR" dirty="0">
                <a:latin typeface="Bookman Old Style" pitchFamily="18" charset="0"/>
                <a:cs typeface="Tahoma" pitchFamily="34" charset="0"/>
              </a:rPr>
              <a:t>και η Υ</a:t>
            </a:r>
            <a:r>
              <a:rPr lang="en-US" baseline="-30000" dirty="0" err="1">
                <a:latin typeface="Bookman Old Style" pitchFamily="18" charset="0"/>
                <a:cs typeface="Tahoma" pitchFamily="34" charset="0"/>
              </a:rPr>
              <a:t>i</a:t>
            </a:r>
            <a:r>
              <a:rPr lang="el-GR" dirty="0">
                <a:latin typeface="Bookman Old Style" pitchFamily="18" charset="0"/>
                <a:cs typeface="Tahoma" pitchFamily="34" charset="0"/>
              </a:rPr>
              <a:t> μεγαλύτερη (μικρότερη) από τον  τότε το γινόμενο </a:t>
            </a:r>
            <a:r>
              <a:rPr lang="el-GR" dirty="0" smtClean="0">
                <a:latin typeface="Bookman Old Style" pitchFamily="18" charset="0"/>
                <a:cs typeface="Tahoma" pitchFamily="34" charset="0"/>
              </a:rPr>
              <a:t>                           είναι </a:t>
            </a:r>
            <a:r>
              <a:rPr lang="el-GR" dirty="0">
                <a:latin typeface="Bookman Old Style" pitchFamily="18" charset="0"/>
                <a:cs typeface="Tahoma" pitchFamily="34" charset="0"/>
              </a:rPr>
              <a:t>θετικό. </a:t>
            </a:r>
            <a:endParaRPr lang="el-GR" dirty="0">
              <a:latin typeface="Bookman Old Style" pitchFamily="18" charset="0"/>
            </a:endParaRPr>
          </a:p>
          <a:p>
            <a:pPr algn="just">
              <a:lnSpc>
                <a:spcPct val="150000"/>
              </a:lnSpc>
            </a:pPr>
            <a:endParaRPr lang="el-GR" dirty="0" smtClean="0">
              <a:latin typeface="Bookman Old Style" pitchFamily="18" charset="0"/>
              <a:cs typeface="Tahoma" pitchFamily="34" charset="0"/>
            </a:endParaRPr>
          </a:p>
          <a:p>
            <a:pPr algn="just">
              <a:lnSpc>
                <a:spcPct val="150000"/>
              </a:lnSpc>
            </a:pPr>
            <a:endParaRPr lang="el-GR" dirty="0" smtClean="0">
              <a:latin typeface="Bookman Old Style" pitchFamily="18" charset="0"/>
              <a:cs typeface="Tahoma" pitchFamily="34" charset="0"/>
            </a:endParaRPr>
          </a:p>
          <a:p>
            <a:pPr algn="just">
              <a:lnSpc>
                <a:spcPct val="150000"/>
              </a:lnSpc>
            </a:pPr>
            <a:r>
              <a:rPr lang="el-GR" dirty="0" smtClean="0">
                <a:latin typeface="Bookman Old Style" pitchFamily="18" charset="0"/>
                <a:cs typeface="Tahoma" pitchFamily="34" charset="0"/>
              </a:rPr>
              <a:t>Αν </a:t>
            </a:r>
            <a:r>
              <a:rPr lang="el-GR" dirty="0">
                <a:latin typeface="Bookman Old Style" pitchFamily="18" charset="0"/>
                <a:cs typeface="Tahoma" pitchFamily="34" charset="0"/>
              </a:rPr>
              <a:t>η παρατήρηση της μιας μεταβλητής είναι μεγαλύτερη από τον μέσο της, ενώ της άλλης είναι μικρότερη τότε το </a:t>
            </a:r>
            <a:r>
              <a:rPr lang="el-GR" dirty="0" smtClean="0">
                <a:latin typeface="Bookman Old Style" pitchFamily="18" charset="0"/>
                <a:cs typeface="Tahoma" pitchFamily="34" charset="0"/>
              </a:rPr>
              <a:t>παρακάτω γινόμενο  </a:t>
            </a:r>
            <a:r>
              <a:rPr lang="el-GR" dirty="0">
                <a:latin typeface="Bookman Old Style" pitchFamily="18" charset="0"/>
                <a:cs typeface="Tahoma" pitchFamily="34" charset="0"/>
              </a:rPr>
              <a:t>είναι </a:t>
            </a:r>
            <a:r>
              <a:rPr lang="el-GR" dirty="0" smtClean="0">
                <a:latin typeface="Bookman Old Style" pitchFamily="18" charset="0"/>
                <a:cs typeface="Tahoma" pitchFamily="34" charset="0"/>
              </a:rPr>
              <a:t>αρνητικό                             .</a:t>
            </a:r>
            <a:endParaRPr lang="el-GR" dirty="0">
              <a:latin typeface="Bookman Old Style" pitchFamily="18" charset="0"/>
            </a:endParaRPr>
          </a:p>
        </p:txBody>
      </p:sp>
      <p:graphicFrame>
        <p:nvGraphicFramePr>
          <p:cNvPr id="693251" name="Object 3"/>
          <p:cNvGraphicFramePr>
            <a:graphicFrameLocks noChangeAspect="1"/>
          </p:cNvGraphicFramePr>
          <p:nvPr/>
        </p:nvGraphicFramePr>
        <p:xfrm>
          <a:off x="6715140" y="714356"/>
          <a:ext cx="533400" cy="533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3369" name="Εξίσωση" r:id="rId4" imgW="177480" imgH="203040" progId="Equation.3">
                  <p:embed/>
                </p:oleObj>
              </mc:Choice>
              <mc:Fallback>
                <p:oleObj name="Εξίσωση" r:id="rId4" imgW="177480" imgH="203040" progId="Equation.3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715140" y="714356"/>
                        <a:ext cx="533400" cy="533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3252" name="Object 4"/>
          <p:cNvGraphicFramePr>
            <a:graphicFrameLocks noChangeAspect="1"/>
          </p:cNvGraphicFramePr>
          <p:nvPr/>
        </p:nvGraphicFramePr>
        <p:xfrm>
          <a:off x="7072330" y="1357298"/>
          <a:ext cx="419100" cy="609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3370" name="Εξίσωση" r:id="rId6" imgW="139680" imgH="203040" progId="Equation.3">
                  <p:embed/>
                </p:oleObj>
              </mc:Choice>
              <mc:Fallback>
                <p:oleObj name="Εξίσωση" r:id="rId6" imgW="139680" imgH="2030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72330" y="1357298"/>
                        <a:ext cx="419100" cy="609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3253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03694594"/>
              </p:ext>
            </p:extLst>
          </p:nvPr>
        </p:nvGraphicFramePr>
        <p:xfrm>
          <a:off x="2051720" y="2060848"/>
          <a:ext cx="3075824" cy="5811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3371" name="Εξίσωση" r:id="rId8" imgW="1206360" imgH="279360" progId="Equation.3">
                  <p:embed/>
                </p:oleObj>
              </mc:Choice>
              <mc:Fallback>
                <p:oleObj name="Εξίσωση" r:id="rId8" imgW="1206360" imgH="2793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51720" y="2060848"/>
                        <a:ext cx="3075824" cy="58117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3260" name="Objec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36464202"/>
              </p:ext>
            </p:extLst>
          </p:nvPr>
        </p:nvGraphicFramePr>
        <p:xfrm>
          <a:off x="3131840" y="6093296"/>
          <a:ext cx="3286125" cy="6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3372" name="Εξίσωση" r:id="rId10" imgW="1206360" imgH="279360" progId="Equation.3">
                  <p:embed/>
                </p:oleObj>
              </mc:Choice>
              <mc:Fallback>
                <p:oleObj name="Εξίσωση" r:id="rId10" imgW="1206360" imgH="279360" progId="Equation.3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1840" y="6093296"/>
                        <a:ext cx="3286125" cy="6206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52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0"/>
            <a:ext cx="7772400" cy="838200"/>
          </a:xfrm>
        </p:spPr>
        <p:txBody>
          <a:bodyPr/>
          <a:lstStyle/>
          <a:p>
            <a:pPr algn="ctr"/>
            <a:r>
              <a:rPr lang="el-GR" b="1"/>
              <a:t>Σ</a:t>
            </a:r>
            <a:r>
              <a:rPr lang="el-GR" b="1">
                <a:cs typeface="Times New Roman" pitchFamily="18" charset="0"/>
              </a:rPr>
              <a:t>υντελεστής συσχέτισης</a:t>
            </a:r>
            <a:r>
              <a:rPr lang="el-GR"/>
              <a:t> </a:t>
            </a:r>
          </a:p>
        </p:txBody>
      </p:sp>
      <p:sp>
        <p:nvSpPr>
          <p:cNvPr id="695299" name="Rectangle 3"/>
          <p:cNvSpPr>
            <a:spLocks noGrp="1" noChangeArrowheads="1"/>
          </p:cNvSpPr>
          <p:nvPr>
            <p:ph idx="1"/>
          </p:nvPr>
        </p:nvSpPr>
        <p:spPr>
          <a:xfrm>
            <a:off x="0" y="1066800"/>
            <a:ext cx="9144000" cy="5791200"/>
          </a:xfrm>
          <a:solidFill>
            <a:srgbClr val="FFFFFF"/>
          </a:solidFill>
        </p:spPr>
        <p:txBody>
          <a:bodyPr/>
          <a:lstStyle/>
          <a:p>
            <a:pPr algn="just"/>
            <a:r>
              <a:rPr lang="el-GR" dirty="0">
                <a:cs typeface="Times New Roman" pitchFamily="18" charset="0"/>
              </a:rPr>
              <a:t>Η </a:t>
            </a:r>
            <a:r>
              <a:rPr lang="el-GR" dirty="0" err="1">
                <a:cs typeface="Times New Roman" pitchFamily="18" charset="0"/>
              </a:rPr>
              <a:t>συνδιακύμανση</a:t>
            </a:r>
            <a:r>
              <a:rPr lang="el-GR" dirty="0">
                <a:cs typeface="Times New Roman" pitchFamily="18" charset="0"/>
              </a:rPr>
              <a:t> εκφράζεται σε (μονάδες Χ) (μονάδες Υ). </a:t>
            </a:r>
            <a:endParaRPr lang="el-GR" dirty="0"/>
          </a:p>
          <a:p>
            <a:pPr algn="just"/>
            <a:r>
              <a:rPr lang="el-GR" dirty="0">
                <a:cs typeface="Times New Roman" pitchFamily="18" charset="0"/>
              </a:rPr>
              <a:t>Διαιρώντας την με το γινόμενο </a:t>
            </a:r>
            <a:r>
              <a:rPr lang="en-US" dirty="0" err="1">
                <a:cs typeface="Times New Roman" pitchFamily="18" charset="0"/>
              </a:rPr>
              <a:t>S</a:t>
            </a:r>
            <a:r>
              <a:rPr lang="en-US" baseline="-30000" dirty="0" err="1">
                <a:cs typeface="Times New Roman" pitchFamily="18" charset="0"/>
              </a:rPr>
              <a:t>x</a:t>
            </a:r>
            <a:r>
              <a:rPr lang="en-US" dirty="0" err="1">
                <a:cs typeface="Times New Roman" pitchFamily="18" charset="0"/>
              </a:rPr>
              <a:t>S</a:t>
            </a:r>
            <a:r>
              <a:rPr lang="en-US" baseline="-30000" dirty="0" err="1">
                <a:cs typeface="Times New Roman" pitchFamily="18" charset="0"/>
              </a:rPr>
              <a:t>y</a:t>
            </a:r>
            <a:r>
              <a:rPr lang="el-GR" dirty="0">
                <a:cs typeface="Times New Roman" pitchFamily="18" charset="0"/>
              </a:rPr>
              <a:t> προκύπτει ένα μετρό γραμμικής </a:t>
            </a:r>
            <a:r>
              <a:rPr lang="el-GR" dirty="0" err="1">
                <a:cs typeface="Times New Roman" pitchFamily="18" charset="0"/>
              </a:rPr>
              <a:t>συμμεταβολής</a:t>
            </a:r>
            <a:r>
              <a:rPr lang="el-GR" dirty="0">
                <a:cs typeface="Times New Roman" pitchFamily="18" charset="0"/>
              </a:rPr>
              <a:t> που είναι απαλλαγμένο από μονάδες μέτρησης και ονομάζεται συντελεστής συσχέτισης του </a:t>
            </a:r>
            <a:r>
              <a:rPr lang="en-US" dirty="0">
                <a:cs typeface="Times New Roman" pitchFamily="18" charset="0"/>
              </a:rPr>
              <a:t>Pearson</a:t>
            </a:r>
            <a:endParaRPr lang="el-GR" dirty="0"/>
          </a:p>
          <a:p>
            <a:pPr algn="just"/>
            <a:endParaRPr lang="el-GR" dirty="0"/>
          </a:p>
          <a:p>
            <a:pPr algn="just"/>
            <a:endParaRPr lang="el-GR" dirty="0"/>
          </a:p>
          <a:p>
            <a:pPr algn="just"/>
            <a:r>
              <a:rPr lang="el-GR" dirty="0"/>
              <a:t>ή</a:t>
            </a:r>
          </a:p>
        </p:txBody>
      </p:sp>
      <p:sp>
        <p:nvSpPr>
          <p:cNvPr id="8" name="7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A661-3E7B-4125-98F6-00F4BFFC8ABE}" type="slidenum">
              <a:rPr lang="en-US" smtClean="0"/>
              <a:pPr/>
              <a:t>18</a:t>
            </a:fld>
            <a:endParaRPr lang="en-US"/>
          </a:p>
        </p:txBody>
      </p:sp>
      <p:graphicFrame>
        <p:nvGraphicFramePr>
          <p:cNvPr id="695300" name="Object 4"/>
          <p:cNvGraphicFramePr>
            <a:graphicFrameLocks noChangeAspect="1"/>
          </p:cNvGraphicFramePr>
          <p:nvPr/>
        </p:nvGraphicFramePr>
        <p:xfrm>
          <a:off x="1371600" y="4191000"/>
          <a:ext cx="14478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5354" name="Εξίσωση" r:id="rId4" imgW="736560" imgH="444240" progId="Equation.3">
                  <p:embed/>
                </p:oleObj>
              </mc:Choice>
              <mc:Fallback>
                <p:oleObj name="Εξίσωση" r:id="rId4" imgW="736560" imgH="44424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4191000"/>
                        <a:ext cx="14478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5301" name="Object 5"/>
          <p:cNvGraphicFramePr>
            <a:graphicFrameLocks noChangeAspect="1"/>
          </p:cNvGraphicFramePr>
          <p:nvPr/>
        </p:nvGraphicFramePr>
        <p:xfrm>
          <a:off x="1371600" y="5715000"/>
          <a:ext cx="40386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5355" name="Εξίσωση" r:id="rId6" imgW="2019240" imgH="520560" progId="Equation.3">
                  <p:embed/>
                </p:oleObj>
              </mc:Choice>
              <mc:Fallback>
                <p:oleObj name="Εξίσωση" r:id="rId6" imgW="2019240" imgH="520560" progId="Equation.3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371600" y="5715000"/>
                        <a:ext cx="4038600" cy="11430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22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  <a:solidFill>
            <a:srgbClr val="FFFFFF"/>
          </a:solidFill>
        </p:spPr>
        <p:txBody>
          <a:bodyPr/>
          <a:lstStyle/>
          <a:p>
            <a:pPr algn="just"/>
            <a:r>
              <a:rPr lang="el-GR">
                <a:latin typeface="Bookman Old Style" pitchFamily="18" charset="0"/>
                <a:cs typeface="Tahoma" pitchFamily="34" charset="0"/>
              </a:rPr>
              <a:t>Αποδεικνύεται ότι ο συντελεστής r</a:t>
            </a:r>
            <a:r>
              <a:rPr lang="en-US" baseline="-30000">
                <a:latin typeface="Bookman Old Style" pitchFamily="18" charset="0"/>
                <a:cs typeface="Tahoma" pitchFamily="34" charset="0"/>
              </a:rPr>
              <a:t>xy</a:t>
            </a:r>
            <a:r>
              <a:rPr lang="el-GR">
                <a:latin typeface="Bookman Old Style" pitchFamily="18" charset="0"/>
                <a:cs typeface="Tahoma" pitchFamily="34" charset="0"/>
              </a:rPr>
              <a:t> έχει τις ακόλουθες ιδιότητες:</a:t>
            </a:r>
            <a:endParaRPr lang="el-GR">
              <a:latin typeface="Bookman Old Style" pitchFamily="18" charset="0"/>
            </a:endParaRPr>
          </a:p>
          <a:p>
            <a:pPr algn="just"/>
            <a:r>
              <a:rPr lang="el-GR" b="1">
                <a:latin typeface="Bookman Old Style" pitchFamily="18" charset="0"/>
                <a:cs typeface="Tahoma" pitchFamily="34" charset="0"/>
              </a:rPr>
              <a:t>Ιδιότητα 1η:</a:t>
            </a:r>
            <a:r>
              <a:rPr lang="el-GR">
                <a:latin typeface="Bookman Old Style" pitchFamily="18" charset="0"/>
                <a:cs typeface="Tahoma" pitchFamily="34" charset="0"/>
              </a:rPr>
              <a:t> Παίρνει τιμές στο κλειστό διάστημα [-1,1]. </a:t>
            </a:r>
            <a:endParaRPr lang="el-GR">
              <a:latin typeface="Bookman Old Style" pitchFamily="18" charset="0"/>
              <a:cs typeface="Times New Roman" pitchFamily="18" charset="0"/>
            </a:endParaRPr>
          </a:p>
          <a:p>
            <a:pPr algn="just"/>
            <a:r>
              <a:rPr lang="el-GR">
                <a:latin typeface="Bookman Old Style" pitchFamily="18" charset="0"/>
                <a:cs typeface="Tahoma" pitchFamily="34" charset="0"/>
              </a:rPr>
              <a:t>Οι ακραίες τιμές -1 και 1 αντιστοιχούν στην περίπτωση που όλα τα σημεία (Χ</a:t>
            </a:r>
            <a:r>
              <a:rPr lang="en-US" baseline="-30000">
                <a:latin typeface="Bookman Old Style" pitchFamily="18" charset="0"/>
                <a:cs typeface="Tahoma" pitchFamily="34" charset="0"/>
              </a:rPr>
              <a:t>i</a:t>
            </a:r>
            <a:r>
              <a:rPr lang="el-GR">
                <a:latin typeface="Bookman Old Style" pitchFamily="18" charset="0"/>
                <a:cs typeface="Tahoma" pitchFamily="34" charset="0"/>
              </a:rPr>
              <a:t>,Υ</a:t>
            </a:r>
            <a:r>
              <a:rPr lang="en-US" baseline="-30000">
                <a:latin typeface="Bookman Old Style" pitchFamily="18" charset="0"/>
                <a:cs typeface="Tahoma" pitchFamily="34" charset="0"/>
              </a:rPr>
              <a:t>i</a:t>
            </a:r>
            <a:r>
              <a:rPr lang="el-GR">
                <a:latin typeface="Bookman Old Style" pitchFamily="18" charset="0"/>
                <a:cs typeface="Tahoma" pitchFamily="34" charset="0"/>
              </a:rPr>
              <a:t>), i=1,...,n βρίσκονται επάνω σε μια ευθεία με αρνητική ή θετική κλίση, αντίστοιχα. </a:t>
            </a:r>
            <a:endParaRPr lang="el-GR">
              <a:latin typeface="Bookman Old Style" pitchFamily="18" charset="0"/>
            </a:endParaRPr>
          </a:p>
          <a:p>
            <a:pPr algn="just"/>
            <a:r>
              <a:rPr lang="el-GR">
                <a:latin typeface="Bookman Old Style" pitchFamily="18" charset="0"/>
                <a:cs typeface="Tahoma" pitchFamily="34" charset="0"/>
              </a:rPr>
              <a:t>Οταν οι Χ</a:t>
            </a:r>
            <a:r>
              <a:rPr lang="en-US" baseline="-30000">
                <a:latin typeface="Bookman Old Style" pitchFamily="18" charset="0"/>
                <a:cs typeface="Tahoma" pitchFamily="34" charset="0"/>
              </a:rPr>
              <a:t>i</a:t>
            </a:r>
            <a:r>
              <a:rPr lang="el-GR">
                <a:latin typeface="Bookman Old Style" pitchFamily="18" charset="0"/>
                <a:cs typeface="Tahoma" pitchFamily="34" charset="0"/>
              </a:rPr>
              <a:t> και Υ</a:t>
            </a:r>
            <a:r>
              <a:rPr lang="en-US" baseline="-30000">
                <a:latin typeface="Bookman Old Style" pitchFamily="18" charset="0"/>
                <a:cs typeface="Tahoma" pitchFamily="34" charset="0"/>
              </a:rPr>
              <a:t>i</a:t>
            </a:r>
            <a:r>
              <a:rPr lang="el-GR">
                <a:latin typeface="Bookman Old Style" pitchFamily="18" charset="0"/>
                <a:cs typeface="Tahoma" pitchFamily="34" charset="0"/>
              </a:rPr>
              <a:t>, είναι παρατηρήσεις τυχαίων μεταβλητών, η πιθανότητα να υπολογίσουμε συντελεστή συσχέτισης ίσο με 1 ή -1 είναι μηδενική </a:t>
            </a:r>
            <a:endParaRPr lang="el-GR">
              <a:latin typeface="Bookman Old Style" pitchFamily="18" charset="0"/>
            </a:endParaRP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5323-70E4-4AE0-B82B-3F6566C448A4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22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l-GR">
                <a:cs typeface="Times New Roman" pitchFamily="18" charset="0"/>
              </a:rPr>
              <a:t>Εισαγωγή στη διαχείριση χαρτοφυλακίου</a:t>
            </a:r>
            <a:r>
              <a:rPr lang="en-GB"/>
              <a:t> </a:t>
            </a:r>
          </a:p>
        </p:txBody>
      </p:sp>
      <p:sp>
        <p:nvSpPr>
          <p:cNvPr id="491523" name="Rectangle 3"/>
          <p:cNvSpPr>
            <a:spLocks noGrp="1" noChangeArrowheads="1"/>
          </p:cNvSpPr>
          <p:nvPr>
            <p:ph idx="1"/>
          </p:nvPr>
        </p:nvSpPr>
        <p:spPr>
          <a:xfrm>
            <a:off x="533400" y="2017713"/>
            <a:ext cx="8421688" cy="4114800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el-GR">
                <a:latin typeface="Bookman Old Style" pitchFamily="18" charset="0"/>
                <a:cs typeface="Times New Roman" pitchFamily="18" charset="0"/>
              </a:rPr>
              <a:t>Mερικές από τις κυριότερες επενδυτικές κατηγορίες είναι</a:t>
            </a:r>
            <a:r>
              <a:rPr lang="en-US">
                <a:latin typeface="Bookman Old Style" pitchFamily="18" charset="0"/>
              </a:rPr>
              <a:t>:</a:t>
            </a:r>
          </a:p>
          <a:p>
            <a:pPr lvl="1" algn="just">
              <a:spcBef>
                <a:spcPct val="10000"/>
              </a:spcBef>
            </a:pPr>
            <a:r>
              <a:rPr lang="el-GR">
                <a:latin typeface="Bookman Old Style" pitchFamily="18" charset="0"/>
              </a:rPr>
              <a:t>Μετοχές </a:t>
            </a:r>
          </a:p>
          <a:p>
            <a:pPr lvl="1" algn="just">
              <a:spcBef>
                <a:spcPct val="10000"/>
              </a:spcBef>
            </a:pPr>
            <a:r>
              <a:rPr lang="el-GR">
                <a:latin typeface="Bookman Old Style" pitchFamily="18" charset="0"/>
              </a:rPr>
              <a:t>Τίτλου του Ελληνικού Δημοσίου</a:t>
            </a:r>
          </a:p>
          <a:p>
            <a:pPr lvl="1" algn="just">
              <a:spcBef>
                <a:spcPct val="10000"/>
              </a:spcBef>
            </a:pPr>
            <a:r>
              <a:rPr lang="el-GR">
                <a:latin typeface="Bookman Old Style" pitchFamily="18" charset="0"/>
              </a:rPr>
              <a:t>Ομολογίες </a:t>
            </a:r>
          </a:p>
          <a:p>
            <a:pPr lvl="1" algn="just">
              <a:spcBef>
                <a:spcPct val="10000"/>
              </a:spcBef>
            </a:pPr>
            <a:r>
              <a:rPr lang="el-GR">
                <a:latin typeface="Bookman Old Style" pitchFamily="18" charset="0"/>
              </a:rPr>
              <a:t>Τραπεζικές Καταθέσεις</a:t>
            </a:r>
          </a:p>
          <a:p>
            <a:pPr lvl="1" algn="just">
              <a:spcBef>
                <a:spcPct val="10000"/>
              </a:spcBef>
            </a:pPr>
            <a:r>
              <a:rPr lang="el-GR">
                <a:latin typeface="Bookman Old Style" pitchFamily="18" charset="0"/>
              </a:rPr>
              <a:t>Εμπορεύματα</a:t>
            </a:r>
          </a:p>
          <a:p>
            <a:pPr lvl="1" algn="just">
              <a:spcBef>
                <a:spcPct val="10000"/>
              </a:spcBef>
            </a:pPr>
            <a:r>
              <a:rPr lang="el-GR">
                <a:latin typeface="Bookman Old Style" pitchFamily="18" charset="0"/>
              </a:rPr>
              <a:t>Σ</a:t>
            </a:r>
            <a:r>
              <a:rPr lang="el-GR">
                <a:latin typeface="Bookman Old Style" pitchFamily="18" charset="0"/>
                <a:cs typeface="Times New Roman" pitchFamily="18" charset="0"/>
              </a:rPr>
              <a:t>υν</a:t>
            </a:r>
            <a:r>
              <a:rPr lang="el-GR">
                <a:latin typeface="Bookman Old Style" pitchFamily="18" charset="0"/>
              </a:rPr>
              <a:t>ά</a:t>
            </a:r>
            <a:r>
              <a:rPr lang="el-GR">
                <a:latin typeface="Bookman Old Style" pitchFamily="18" charset="0"/>
                <a:cs typeface="Times New Roman" pitchFamily="18" charset="0"/>
              </a:rPr>
              <a:t>λλ</a:t>
            </a:r>
            <a:r>
              <a:rPr lang="el-GR">
                <a:latin typeface="Bookman Old Style" pitchFamily="18" charset="0"/>
              </a:rPr>
              <a:t>α</a:t>
            </a:r>
            <a:r>
              <a:rPr lang="el-GR">
                <a:latin typeface="Bookman Old Style" pitchFamily="18" charset="0"/>
                <a:cs typeface="Times New Roman" pitchFamily="18" charset="0"/>
              </a:rPr>
              <a:t>γμα</a:t>
            </a:r>
            <a:endParaRPr lang="el-GR">
              <a:latin typeface="Bookman Old Style" pitchFamily="18" charset="0"/>
            </a:endParaRPr>
          </a:p>
          <a:p>
            <a:pPr lvl="1" algn="just">
              <a:spcBef>
                <a:spcPct val="10000"/>
              </a:spcBef>
            </a:pPr>
            <a:r>
              <a:rPr lang="el-GR">
                <a:latin typeface="Bookman Old Style" pitchFamily="18" charset="0"/>
              </a:rPr>
              <a:t>Παράγωγα</a:t>
            </a:r>
          </a:p>
          <a:p>
            <a:pPr lvl="1" algn="just">
              <a:spcBef>
                <a:spcPct val="10000"/>
              </a:spcBef>
            </a:pPr>
            <a:r>
              <a:rPr lang="el-GR">
                <a:latin typeface="Bookman Old Style" pitchFamily="18" charset="0"/>
              </a:rPr>
              <a:t>Αμοιβαία Κεφάλαια</a:t>
            </a:r>
            <a:r>
              <a:rPr lang="el-GR">
                <a:latin typeface="Bookman Old Style" pitchFamily="18" charset="0"/>
                <a:cs typeface="Times New Roman" pitchFamily="18" charset="0"/>
              </a:rPr>
              <a:t> </a:t>
            </a:r>
            <a:endParaRPr lang="el-GR"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15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" dur="500"/>
                                        <p:tgtEl>
                                          <p:spTgt spid="49152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49152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49152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9152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9152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49152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9152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49152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1523" grpId="0" build="p" autoUpdateAnimBg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7346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  <a:solidFill>
            <a:srgbClr val="FFFFFF"/>
          </a:solidFill>
        </p:spPr>
        <p:txBody>
          <a:bodyPr>
            <a:normAutofit/>
          </a:bodyPr>
          <a:lstStyle/>
          <a:p>
            <a:pPr algn="just"/>
            <a:r>
              <a:rPr lang="el-GR" dirty="0">
                <a:cs typeface="Tahoma" pitchFamily="34" charset="0"/>
              </a:rPr>
              <a:t>Οι ακραίες τιμές όμως χρησιμεύουν για να ερμηνεύσουμε τις διάμεσες. </a:t>
            </a:r>
            <a:endParaRPr lang="el-GR" dirty="0"/>
          </a:p>
          <a:p>
            <a:pPr algn="just"/>
            <a:r>
              <a:rPr lang="el-GR" dirty="0" err="1">
                <a:cs typeface="Tahoma" pitchFamily="34" charset="0"/>
              </a:rPr>
              <a:t>Οσο</a:t>
            </a:r>
            <a:r>
              <a:rPr lang="el-GR" dirty="0">
                <a:cs typeface="Tahoma" pitchFamily="34" charset="0"/>
              </a:rPr>
              <a:t> πιο κοντά σε μια απ' αυτές βρίσκεται ο r</a:t>
            </a:r>
            <a:r>
              <a:rPr lang="en-US" baseline="-30000" dirty="0" err="1">
                <a:cs typeface="Tahoma" pitchFamily="34" charset="0"/>
              </a:rPr>
              <a:t>xy</a:t>
            </a:r>
            <a:r>
              <a:rPr lang="el-GR" dirty="0">
                <a:cs typeface="Tahoma" pitchFamily="34" charset="0"/>
              </a:rPr>
              <a:t>, τόσο πιο έντονη η γραμμική </a:t>
            </a:r>
            <a:r>
              <a:rPr lang="el-GR" dirty="0" err="1">
                <a:cs typeface="Tahoma" pitchFamily="34" charset="0"/>
              </a:rPr>
              <a:t>συμμεταβολή</a:t>
            </a:r>
            <a:r>
              <a:rPr lang="el-GR" dirty="0">
                <a:cs typeface="Tahoma" pitchFamily="34" charset="0"/>
              </a:rPr>
              <a:t> των παρατηρήσεων Χ και Υ. </a:t>
            </a:r>
            <a:endParaRPr lang="el-GR" dirty="0"/>
          </a:p>
          <a:p>
            <a:pPr algn="just"/>
            <a:r>
              <a:rPr lang="el-GR" dirty="0">
                <a:cs typeface="Tahoma" pitchFamily="34" charset="0"/>
              </a:rPr>
              <a:t>Μια τιμή για τον r</a:t>
            </a:r>
            <a:r>
              <a:rPr lang="en-US" baseline="-30000" dirty="0" err="1">
                <a:cs typeface="Tahoma" pitchFamily="34" charset="0"/>
              </a:rPr>
              <a:t>xy</a:t>
            </a:r>
            <a:r>
              <a:rPr lang="el-GR" dirty="0">
                <a:cs typeface="Tahoma" pitchFamily="34" charset="0"/>
              </a:rPr>
              <a:t> ίση ή πολύ κοντά στο μηδέν, δηλώνει απουσία γραμμικής σχέσης αλλά όχι απουσία οποιασδήποτε σχέσης, </a:t>
            </a:r>
            <a:endParaRPr lang="el-GR" dirty="0"/>
          </a:p>
          <a:p>
            <a:pPr algn="just"/>
            <a:r>
              <a:rPr lang="el-GR" dirty="0">
                <a:cs typeface="Tahoma" pitchFamily="34" charset="0"/>
              </a:rPr>
              <a:t>Απρόβλεπτη είναι η επίδραση στην τιμή του </a:t>
            </a:r>
            <a:r>
              <a:rPr lang="en-US" dirty="0" err="1">
                <a:cs typeface="Tahoma" pitchFamily="34" charset="0"/>
              </a:rPr>
              <a:t>r</a:t>
            </a:r>
            <a:r>
              <a:rPr lang="en-US" baseline="-30000" dirty="0" err="1">
                <a:cs typeface="Tahoma" pitchFamily="34" charset="0"/>
              </a:rPr>
              <a:t>xy</a:t>
            </a:r>
            <a:r>
              <a:rPr lang="el-GR" dirty="0">
                <a:cs typeface="Tahoma" pitchFamily="34" charset="0"/>
              </a:rPr>
              <a:t> μιας μη γραμμικής σχέσης όπως και μιας ή περισσότερων ακραίων τιμών. Το διάγραμμα διασποράς των παρατηρήσεων (Χ</a:t>
            </a:r>
            <a:r>
              <a:rPr lang="en-US" baseline="-30000" dirty="0" err="1">
                <a:cs typeface="Tahoma" pitchFamily="34" charset="0"/>
              </a:rPr>
              <a:t>i</a:t>
            </a:r>
            <a:r>
              <a:rPr lang="el-GR" dirty="0">
                <a:cs typeface="Tahoma" pitchFamily="34" charset="0"/>
              </a:rPr>
              <a:t>, Υ</a:t>
            </a:r>
            <a:r>
              <a:rPr lang="en-US" baseline="-30000" dirty="0" err="1">
                <a:cs typeface="Tahoma" pitchFamily="34" charset="0"/>
              </a:rPr>
              <a:t>i</a:t>
            </a:r>
            <a:r>
              <a:rPr lang="el-GR" dirty="0">
                <a:cs typeface="Tahoma" pitchFamily="34" charset="0"/>
              </a:rPr>
              <a:t>) μπορεί να είναι διαφωτιστικό στην περίπτωση αυτή.</a:t>
            </a:r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5323-70E4-4AE0-B82B-3F6566C448A4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2466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28600"/>
            <a:ext cx="7772400" cy="685800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>
                <a:cs typeface="Times New Roman" pitchFamily="18" charset="0"/>
              </a:rPr>
              <a:t>Συσχέτιση και ανεξαρτησία</a:t>
            </a:r>
            <a:r>
              <a:rPr lang="el-GR"/>
              <a:t> </a:t>
            </a:r>
          </a:p>
        </p:txBody>
      </p:sp>
      <p:sp>
        <p:nvSpPr>
          <p:cNvPr id="702467" name="Rectangle 3"/>
          <p:cNvSpPr>
            <a:spLocks noGrp="1" noChangeArrowheads="1"/>
          </p:cNvSpPr>
          <p:nvPr>
            <p:ph idx="1"/>
          </p:nvPr>
        </p:nvSpPr>
        <p:spPr>
          <a:xfrm>
            <a:off x="0" y="838200"/>
            <a:ext cx="9144000" cy="6019800"/>
          </a:xfrm>
          <a:solidFill>
            <a:srgbClr val="FFFFFF"/>
          </a:solidFill>
        </p:spPr>
        <p:txBody>
          <a:bodyPr/>
          <a:lstStyle/>
          <a:p>
            <a:pPr algn="just"/>
            <a:r>
              <a:rPr lang="el-GR" dirty="0">
                <a:cs typeface="Times New Roman" pitchFamily="18" charset="0"/>
              </a:rPr>
              <a:t>Ο συντελεστής συσχέτισης μετρά την ένταση γραμμικής </a:t>
            </a:r>
            <a:r>
              <a:rPr lang="el-GR" dirty="0" err="1">
                <a:cs typeface="Times New Roman" pitchFamily="18" charset="0"/>
              </a:rPr>
              <a:t>συμμεταβολής</a:t>
            </a:r>
            <a:r>
              <a:rPr lang="el-GR" dirty="0">
                <a:cs typeface="Times New Roman" pitchFamily="18" charset="0"/>
              </a:rPr>
              <a:t>. </a:t>
            </a:r>
            <a:endParaRPr lang="el-GR" dirty="0"/>
          </a:p>
          <a:p>
            <a:pPr algn="just"/>
            <a:r>
              <a:rPr lang="el-GR" dirty="0"/>
              <a:t>Δ</a:t>
            </a:r>
            <a:r>
              <a:rPr lang="el-GR" dirty="0">
                <a:cs typeface="Times New Roman" pitchFamily="18" charset="0"/>
              </a:rPr>
              <a:t>υο μεταβλητές Χ,Υ μπορεί να έχουν συντελεστή συσχέτισης ίσο με μηδέν και οι μεταβλητές να μην είναι ανεξάρτητες αλλά να συνδέονται με  σχέση </a:t>
            </a:r>
            <a:r>
              <a:rPr lang="el-GR" dirty="0"/>
              <a:t>μ</a:t>
            </a:r>
            <a:r>
              <a:rPr lang="el-GR" dirty="0">
                <a:cs typeface="Times New Roman" pitchFamily="18" charset="0"/>
              </a:rPr>
              <a:t>η γραμμική </a:t>
            </a:r>
            <a:r>
              <a:rPr lang="el-GR" dirty="0" smtClean="0">
                <a:cs typeface="Times New Roman" pitchFamily="18" charset="0"/>
              </a:rPr>
              <a:t>. </a:t>
            </a:r>
            <a:endParaRPr lang="el-GR" dirty="0"/>
          </a:p>
          <a:p>
            <a:pPr algn="just"/>
            <a:r>
              <a:rPr lang="el-GR" dirty="0">
                <a:cs typeface="Times New Roman" pitchFamily="18" charset="0"/>
              </a:rPr>
              <a:t>Μηδενική συσχέτιση δεν συνεπάγεται ανεξαρτησία εκτός από την ακόλουθη περίπτωση: </a:t>
            </a:r>
            <a:endParaRPr lang="el-GR" dirty="0"/>
          </a:p>
          <a:p>
            <a:pPr lvl="1" algn="just"/>
            <a:r>
              <a:rPr lang="el-GR" dirty="0">
                <a:cs typeface="Times New Roman" pitchFamily="18" charset="0"/>
              </a:rPr>
              <a:t>Όταν η κοινή κατανομή των Χ και Υ είναι η κανονική. </a:t>
            </a:r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A661-3E7B-4125-98F6-00F4BFFC8ABE}" type="slidenum">
              <a:rPr lang="en-US" smtClean="0"/>
              <a:pPr/>
              <a:t>21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349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0"/>
            <a:ext cx="7696200" cy="1219200"/>
          </a:xfrm>
        </p:spPr>
        <p:txBody>
          <a:bodyPr>
            <a:normAutofit fontScale="90000"/>
          </a:bodyPr>
          <a:lstStyle/>
          <a:p>
            <a:pPr algn="ctr"/>
            <a:r>
              <a:rPr lang="el-GR" b="1">
                <a:cs typeface="Times New Roman" pitchFamily="18" charset="0"/>
              </a:rPr>
              <a:t>Συσχέτιση και το εύρος των δεδομένων</a:t>
            </a:r>
            <a:r>
              <a:rPr lang="el-GR"/>
              <a:t> </a:t>
            </a:r>
          </a:p>
        </p:txBody>
      </p:sp>
      <p:sp>
        <p:nvSpPr>
          <p:cNvPr id="703491" name="Rectangle 3"/>
          <p:cNvSpPr>
            <a:spLocks noGrp="1" noChangeArrowheads="1"/>
          </p:cNvSpPr>
          <p:nvPr>
            <p:ph idx="1"/>
          </p:nvPr>
        </p:nvSpPr>
        <p:spPr>
          <a:xfrm>
            <a:off x="0" y="1524000"/>
            <a:ext cx="9144000" cy="5334000"/>
          </a:xfrm>
        </p:spPr>
        <p:txBody>
          <a:bodyPr/>
          <a:lstStyle/>
          <a:p>
            <a:pPr algn="just"/>
            <a:r>
              <a:rPr lang="el-GR">
                <a:cs typeface="Times New Roman" pitchFamily="18" charset="0"/>
              </a:rPr>
              <a:t>Το μικρό εύρος των παρατηρήσεων της μιας ή και των δύο μεταβλητών έχει συνήθως ως αποτέλεσμα να υπολογίσουμε μια μικρή τιμή για τον </a:t>
            </a:r>
            <a:r>
              <a:rPr lang="en-US">
                <a:cs typeface="Times New Roman" pitchFamily="18" charset="0"/>
              </a:rPr>
              <a:t>r</a:t>
            </a:r>
            <a:r>
              <a:rPr lang="en-US" baseline="-30000">
                <a:cs typeface="Times New Roman" pitchFamily="18" charset="0"/>
              </a:rPr>
              <a:t>xy</a:t>
            </a:r>
            <a:r>
              <a:rPr lang="el-GR">
                <a:cs typeface="Times New Roman" pitchFamily="18" charset="0"/>
              </a:rPr>
              <a:t>. </a:t>
            </a:r>
            <a:endParaRPr lang="el-GR"/>
          </a:p>
          <a:p>
            <a:pPr algn="just"/>
            <a:r>
              <a:rPr lang="el-GR">
                <a:cs typeface="Times New Roman" pitchFamily="18" charset="0"/>
              </a:rPr>
              <a:t>Αν υποπτευόμαστε ότι η μικρή τιμή του r</a:t>
            </a:r>
            <a:r>
              <a:rPr lang="en-US" baseline="-30000">
                <a:cs typeface="Times New Roman" pitchFamily="18" charset="0"/>
              </a:rPr>
              <a:t>xy</a:t>
            </a:r>
            <a:r>
              <a:rPr lang="el-GR">
                <a:cs typeface="Times New Roman" pitchFamily="18" charset="0"/>
              </a:rPr>
              <a:t> οφείλεται σ' αυτόν το λόγο και το επιτρέπουν οι συνθήκες δειγματοληψίας θα πρέπει να διευρύνουμε το δείγμα. </a:t>
            </a:r>
            <a:endParaRPr lang="el-GR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A661-3E7B-4125-98F6-00F4BFFC8ABE}" type="slidenum">
              <a:rPr lang="en-US" smtClean="0"/>
              <a:pPr/>
              <a:t>22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971800"/>
            <a:ext cx="9144000" cy="3886200"/>
          </a:xfrm>
          <a:solidFill>
            <a:srgbClr val="FFFFFF"/>
          </a:solidFill>
        </p:spPr>
        <p:txBody>
          <a:bodyPr/>
          <a:lstStyle/>
          <a:p>
            <a:pPr algn="just">
              <a:lnSpc>
                <a:spcPct val="90000"/>
              </a:lnSpc>
            </a:pPr>
            <a:endParaRPr lang="el-GR" sz="2700" dirty="0"/>
          </a:p>
        </p:txBody>
      </p:sp>
      <p:graphicFrame>
        <p:nvGraphicFramePr>
          <p:cNvPr id="704516" name="Object 4"/>
          <p:cNvGraphicFramePr>
            <a:graphicFrameLocks noGrp="1" noChangeAspect="1"/>
          </p:cNvGraphicFramePr>
          <p:nvPr>
            <p:ph type="clipArt" sz="half" idx="2"/>
            <p:extLst>
              <p:ext uri="{D42A27DB-BD31-4B8C-83A1-F6EECF244321}">
                <p14:modId xmlns:p14="http://schemas.microsoft.com/office/powerpoint/2010/main" val="98287214"/>
              </p:ext>
            </p:extLst>
          </p:nvPr>
        </p:nvGraphicFramePr>
        <p:xfrm>
          <a:off x="3175" y="41275"/>
          <a:ext cx="9140825" cy="1773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4546" name="Worksheet" r:id="rId5" imgW="5137200" imgH="996890" progId="Excel.Sheet.8">
                  <p:embed/>
                </p:oleObj>
              </mc:Choice>
              <mc:Fallback>
                <p:oleObj name="Worksheet" r:id="rId5" imgW="5137200" imgH="996890" progId="Excel.Shee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" y="41275"/>
                        <a:ext cx="9140825" cy="17732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AF0EE-47E0-46FA-910E-370CDE800390}" type="slidenum">
              <a:rPr lang="en-US" smtClean="0"/>
              <a:pPr/>
              <a:t>23</a:t>
            </a:fld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755576" y="5877272"/>
                <a:ext cx="6794039" cy="468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i="1" u="none" dirty="0" smtClean="0">
                            <a:latin typeface="Cambria Math"/>
                          </a:rPr>
                        </m:ctrlPr>
                      </m:sSubPr>
                      <m:e>
                        <m:r>
                          <a:rPr lang="en-US" b="0" i="1" u="none" dirty="0" smtClean="0">
                            <a:latin typeface="Cambria Math"/>
                          </a:rPr>
                          <m:t>𝑆</m:t>
                        </m:r>
                      </m:e>
                      <m:sub>
                        <m:r>
                          <a:rPr lang="en-US" b="0" i="1" u="none" dirty="0" smtClean="0">
                            <a:latin typeface="Cambria Math"/>
                          </a:rPr>
                          <m:t>𝐴𝐵</m:t>
                        </m:r>
                      </m:sub>
                    </m:sSub>
                  </m:oMath>
                </a14:m>
                <a:r>
                  <a:rPr lang="en-US" u="none" dirty="0" smtClean="0"/>
                  <a:t>=</a:t>
                </a:r>
                <a:r>
                  <a:rPr lang="en-US" u="none" dirty="0" err="1" smtClean="0"/>
                  <a:t>Cov</a:t>
                </a:r>
                <a:r>
                  <a:rPr lang="en-US" u="none" dirty="0" smtClean="0"/>
                  <a:t>(A, B)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u="none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u="none" smtClean="0">
                            <a:latin typeface="Cambria Math"/>
                          </a:rPr>
                          <m:t>𝑡</m:t>
                        </m:r>
                        <m:r>
                          <a:rPr lang="en-US" b="0" i="1" u="none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b="0" i="1" u="none" smtClean="0">
                            <a:latin typeface="Cambria Math"/>
                          </a:rPr>
                          <m:t>𝑁</m:t>
                        </m:r>
                      </m:sup>
                      <m:e>
                        <m:sSub>
                          <m:sSubPr>
                            <m:ctrlPr>
                              <a:rPr lang="en-US" i="1" u="none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u="none" smtClean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u="none" smtClean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  <m:r>
                          <a:rPr lang="en-US" b="0" i="1" u="none" smtClean="0">
                            <a:latin typeface="Cambria Math"/>
                          </a:rPr>
                          <m:t>(</m:t>
                        </m:r>
                        <m:sSub>
                          <m:sSubPr>
                            <m:ctrlPr>
                              <a:rPr lang="en-US" b="0" i="1" u="none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u="none" smtClean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b="0" i="1" u="none" smtClean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  <m:r>
                          <a:rPr lang="en-US" b="0" i="1" u="none" smtClean="0">
                            <a:latin typeface="Cambria Math"/>
                          </a:rPr>
                          <m:t>−</m:t>
                        </m:r>
                        <m:r>
                          <a:rPr lang="en-US" b="0" i="1" u="none" smtClean="0">
                            <a:latin typeface="Cambria Math"/>
                          </a:rPr>
                          <m:t>𝐸</m:t>
                        </m:r>
                        <m:d>
                          <m:dPr>
                            <m:ctrlPr>
                              <a:rPr lang="en-US" b="0" i="1" u="none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u="none" smtClean="0">
                                <a:latin typeface="Cambria Math"/>
                              </a:rPr>
                              <m:t>𝐴</m:t>
                            </m:r>
                          </m:e>
                        </m:d>
                        <m:r>
                          <a:rPr lang="en-US" b="0" i="1" u="none" smtClean="0">
                            <a:latin typeface="Cambria Math"/>
                          </a:rPr>
                          <m:t>)(</m:t>
                        </m:r>
                        <m:sSub>
                          <m:sSubPr>
                            <m:ctrlPr>
                              <a:rPr lang="en-US" b="0" i="1" u="none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u="none" smtClean="0">
                                <a:latin typeface="Cambria Math"/>
                              </a:rPr>
                              <m:t>𝐵</m:t>
                            </m:r>
                          </m:e>
                          <m:sub>
                            <m:r>
                              <a:rPr lang="en-US" b="0" i="1" u="none" smtClean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  <m:r>
                          <a:rPr lang="en-US" b="0" i="1" u="none" smtClean="0">
                            <a:latin typeface="Cambria Math"/>
                          </a:rPr>
                          <m:t>−</m:t>
                        </m:r>
                        <m:r>
                          <a:rPr lang="en-US" b="0" i="1" u="none" smtClean="0">
                            <a:latin typeface="Cambria Math"/>
                          </a:rPr>
                          <m:t>𝐸</m:t>
                        </m:r>
                        <m:d>
                          <m:dPr>
                            <m:ctrlPr>
                              <a:rPr lang="en-US" b="0" i="1" u="none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u="none" smtClean="0">
                                <a:latin typeface="Cambria Math"/>
                              </a:rPr>
                              <m:t>𝐵</m:t>
                            </m:r>
                          </m:e>
                        </m:d>
                        <m:r>
                          <a:rPr lang="en-US" b="0" i="1" u="none" smtClean="0"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endParaRPr lang="el-GR" u="none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55576" y="5877272"/>
                <a:ext cx="6794039" cy="468013"/>
              </a:xfrm>
              <a:prstGeom prst="rect">
                <a:avLst/>
              </a:prstGeom>
              <a:blipFill rotWithShape="1">
                <a:blip r:embed="rId7"/>
                <a:stretch>
                  <a:fillRect l="-269" t="-125974" b="-19350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3" name="Πίνακας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0386049"/>
                  </p:ext>
                </p:extLst>
              </p:nvPr>
            </p:nvGraphicFramePr>
            <p:xfrm>
              <a:off x="1" y="2420889"/>
              <a:ext cx="9143998" cy="22326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508068"/>
                    <a:gridCol w="2423971"/>
                    <a:gridCol w="4211959"/>
                  </a:tblGrid>
                  <a:tr h="332457"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u="none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a:rPr lang="en-US" sz="2400" b="0" i="1" u="none" smtClean="0">
                                        <a:latin typeface="Cambria Math"/>
                                      </a:rPr>
                                      <m:t>𝐴</m:t>
                                    </m:r>
                                  </m:e>
                                  <m:sub>
                                    <m:r>
                                      <a:rPr lang="en-US" sz="2400" b="0" i="1" u="none" smtClean="0">
                                        <a:latin typeface="Cambria Math"/>
                                      </a:rPr>
                                      <m:t>𝑡</m:t>
                                    </m:r>
                                  </m:sub>
                                </m:sSub>
                                <m:r>
                                  <a:rPr lang="en-US" sz="2400" b="0" i="1" u="none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2400" b="0" i="1" u="none" smtClean="0">
                                    <a:latin typeface="Cambria Math"/>
                                  </a:rPr>
                                  <m:t>𝐸</m:t>
                                </m:r>
                                <m:d>
                                  <m:dPr>
                                    <m:ctrlPr>
                                      <a:rPr lang="en-US" sz="2400" b="0" i="1" u="none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a:rPr lang="en-US" sz="2400" b="0" i="1" u="none" smtClean="0">
                                        <a:latin typeface="Cambria Math"/>
                                      </a:rPr>
                                      <m:t>𝐴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sSub>
                                  <m:sSubPr>
                                    <m:ctrlPr>
                                      <a:rPr lang="en-US" sz="2400" b="0" i="1" u="none" smtClean="0">
                                        <a:latin typeface="Cambria Math"/>
                                      </a:rPr>
                                    </m:ctrlPr>
                                  </m:sSub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sz="2400" b="0" i="0" u="none" smtClean="0">
                                        <a:latin typeface="Cambria Math"/>
                                      </a:rPr>
                                      <m:t>Β</m:t>
                                    </m:r>
                                  </m:e>
                                  <m:sub>
                                    <m:r>
                                      <a:rPr lang="en-US" sz="2400" b="0" i="1" u="none" smtClean="0">
                                        <a:latin typeface="Cambria Math"/>
                                      </a:rPr>
                                      <m:t>𝑡</m:t>
                                    </m:r>
                                  </m:sub>
                                </m:sSub>
                                <m:r>
                                  <a:rPr lang="en-US" sz="2400" b="0" i="1" u="none" smtClean="0">
                                    <a:latin typeface="Cambria Math"/>
                                  </a:rPr>
                                  <m:t>−</m:t>
                                </m:r>
                                <m:r>
                                  <a:rPr lang="en-US" sz="2400" b="0" i="1" u="none" smtClean="0">
                                    <a:latin typeface="Cambria Math"/>
                                  </a:rPr>
                                  <m:t>𝐸</m:t>
                                </m:r>
                                <m:d>
                                  <m:dPr>
                                    <m:ctrlPr>
                                      <a:rPr lang="en-US" sz="2400" b="0" i="1" u="none" smtClean="0">
                                        <a:latin typeface="Cambria Math"/>
                                      </a:rPr>
                                    </m:ctrlPr>
                                  </m:dPr>
                                  <m:e>
                                    <m:r>
                                      <m:rPr>
                                        <m:sty m:val="p"/>
                                      </m:rPr>
                                      <a:rPr lang="el-GR" sz="2400" b="0" i="0" u="none" smtClean="0">
                                        <a:latin typeface="Cambria Math"/>
                                      </a:rPr>
                                      <m:t>Β</m:t>
                                    </m:r>
                                  </m:e>
                                </m:d>
                              </m:oMath>
                            </m:oMathPara>
                          </a14:m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14:m>
                            <m:oMath xmlns:m="http://schemas.openxmlformats.org/officeDocument/2006/math">
                              <m:sSub>
                                <m:sSubPr>
                                  <m:ctrlPr>
                                    <a:rPr lang="en-US" sz="2400" i="1" u="none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u="none" smtClean="0">
                                      <a:latin typeface="Cambria Math"/>
                                    </a:rPr>
                                    <m:t>𝑃</m:t>
                                  </m:r>
                                </m:e>
                                <m:sub>
                                  <m:r>
                                    <a:rPr lang="en-US" sz="2400" b="0" i="1" u="none" smtClean="0">
                                      <a:latin typeface="Cambria Math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l-GR" sz="2400" b="0" i="1" u="none" smtClean="0">
                                  <a:latin typeface="Cambria Math"/>
                                </a:rPr>
                                <m:t>[</m:t>
                              </m:r>
                              <m:r>
                                <a:rPr lang="en-US" sz="2400" b="0" i="1" u="none" smtClean="0">
                                  <a:latin typeface="Cambria Math"/>
                                </a:rPr>
                                <m:t>(</m:t>
                              </m:r>
                              <m:sSub>
                                <m:sSubPr>
                                  <m:ctrlPr>
                                    <a:rPr lang="en-US" sz="2400" b="0" i="1" u="none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u="none" smtClean="0">
                                      <a:latin typeface="Cambria Math"/>
                                    </a:rPr>
                                    <m:t>𝐴</m:t>
                                  </m:r>
                                </m:e>
                                <m:sub>
                                  <m:r>
                                    <a:rPr lang="en-US" sz="2400" b="0" i="1" u="none" smtClean="0">
                                      <a:latin typeface="Cambria Math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2400" b="0" i="1" u="none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400" b="0" i="1" u="none" smtClean="0">
                                  <a:latin typeface="Cambria Math"/>
                                </a:rPr>
                                <m:t>𝐸</m:t>
                              </m:r>
                              <m:d>
                                <m:dPr>
                                  <m:ctrlPr>
                                    <a:rPr lang="en-US" sz="2400" b="0" i="1" u="none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u="none" smtClean="0">
                                      <a:latin typeface="Cambria Math"/>
                                    </a:rPr>
                                    <m:t>𝐴</m:t>
                                  </m:r>
                                </m:e>
                              </m:d>
                              <m:r>
                                <a:rPr lang="en-US" sz="2400" b="0" i="1" u="none" smtClean="0">
                                  <a:latin typeface="Cambria Math"/>
                                </a:rPr>
                                <m:t>)(</m:t>
                              </m:r>
                              <m:sSub>
                                <m:sSubPr>
                                  <m:ctrlPr>
                                    <a:rPr lang="en-US" sz="2400" b="0" i="1" u="none" smtClean="0">
                                      <a:latin typeface="Cambria Math"/>
                                    </a:rPr>
                                  </m:ctrlPr>
                                </m:sSubPr>
                                <m:e>
                                  <m:r>
                                    <a:rPr lang="en-US" sz="2400" b="0" i="1" u="none" smtClean="0">
                                      <a:latin typeface="Cambria Math"/>
                                    </a:rPr>
                                    <m:t>𝐵</m:t>
                                  </m:r>
                                </m:e>
                                <m:sub>
                                  <m:r>
                                    <a:rPr lang="en-US" sz="2400" b="0" i="1" u="none" smtClean="0">
                                      <a:latin typeface="Cambria Math"/>
                                    </a:rPr>
                                    <m:t>𝑡</m:t>
                                  </m:r>
                                </m:sub>
                              </m:sSub>
                              <m:r>
                                <a:rPr lang="en-US" sz="2400" b="0" i="1" u="none" smtClean="0">
                                  <a:latin typeface="Cambria Math"/>
                                </a:rPr>
                                <m:t>−</m:t>
                              </m:r>
                              <m:r>
                                <a:rPr lang="en-US" sz="2400" b="0" i="1" u="none" smtClean="0">
                                  <a:latin typeface="Cambria Math"/>
                                </a:rPr>
                                <m:t>𝐸</m:t>
                              </m:r>
                              <m:d>
                                <m:dPr>
                                  <m:ctrlPr>
                                    <a:rPr lang="en-US" sz="2400" b="0" i="1" u="none" smtClean="0">
                                      <a:latin typeface="Cambria Math"/>
                                    </a:rPr>
                                  </m:ctrlPr>
                                </m:dPr>
                                <m:e>
                                  <m:r>
                                    <a:rPr lang="en-US" sz="2400" b="0" i="1" u="none" smtClean="0">
                                      <a:latin typeface="Cambria Math"/>
                                    </a:rPr>
                                    <m:t>𝐵</m:t>
                                  </m:r>
                                </m:e>
                              </m:d>
                            </m:oMath>
                          </a14:m>
                          <a:r>
                            <a:rPr lang="el-GR" sz="2400" b="0" i="0" u="none" strike="noStrike" dirty="0" smtClean="0">
                              <a:solidFill>
                                <a:srgbClr val="000000"/>
                              </a:solidFill>
                              <a:effectLst/>
                              <a:latin typeface="Calibri"/>
                            </a:rPr>
                            <a:t>]</a:t>
                          </a:r>
                          <a:endParaRPr lang="en-US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32457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-37.5%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-0.5%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0.046875%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32457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-7.5%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14.5%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-0.271875%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32457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12.5%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-17.5%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-0.546875%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32457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32.5%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3.5%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0.284375%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32457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 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 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b="1" u="none" strike="noStrike" dirty="0">
                              <a:solidFill>
                                <a:srgbClr val="FF0000"/>
                              </a:solidFill>
                              <a:effectLst/>
                            </a:rPr>
                            <a:t>-0.4875%</a:t>
                          </a:r>
                          <a:endParaRPr lang="el-GR" sz="24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Choice>
        <mc:Fallback xmlns="">
          <p:graphicFrame>
            <p:nvGraphicFramePr>
              <p:cNvPr id="3" name="Πίνακας 2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30386049"/>
                  </p:ext>
                </p:extLst>
              </p:nvPr>
            </p:nvGraphicFramePr>
            <p:xfrm>
              <a:off x="1" y="2420889"/>
              <a:ext cx="9143998" cy="2232660"/>
            </p:xfrm>
            <a:graphic>
              <a:graphicData uri="http://schemas.openxmlformats.org/drawingml/2006/table">
                <a:tbl>
                  <a:tblPr>
                    <a:tableStyleId>{5C22544A-7EE6-4342-B048-85BDC9FD1C3A}</a:tableStyleId>
                  </a:tblPr>
                  <a:tblGrid>
                    <a:gridCol w="2508068"/>
                    <a:gridCol w="2423971"/>
                    <a:gridCol w="4211959"/>
                  </a:tblGrid>
                  <a:tr h="372110"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8"/>
                          <a:stretch>
                            <a:fillRect t="-22951" r="-264964" b="-5508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8"/>
                          <a:stretch>
                            <a:fillRect l="-103266" t="-22951" r="-173618" b="-55082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el-GR"/>
                        </a:p>
                      </a:txBody>
                      <a:tcPr marL="6350" marR="6350" marT="6350" marB="0" anchor="b">
                        <a:blipFill rotWithShape="1">
                          <a:blip r:embed="rId8"/>
                          <a:stretch>
                            <a:fillRect l="-117077" t="-22951" b="-550820"/>
                          </a:stretch>
                        </a:blipFill>
                      </a:tcPr>
                    </a:tc>
                  </a:tr>
                  <a:tr h="3721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-37.5%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-0.5%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0.046875%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721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-7.5%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14.5%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-0.271875%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721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12.5%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-17.5%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-0.546875%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721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32.5%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3.5%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 dirty="0">
                              <a:effectLst/>
                            </a:rPr>
                            <a:t>0.284375%</a:t>
                          </a:r>
                          <a:endParaRPr lang="el-GR" sz="2400" b="0" i="0" u="none" strike="noStrike" dirty="0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  <a:tr h="372110"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 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u="none" strike="noStrike">
                              <a:effectLst/>
                            </a:rPr>
                            <a:t> </a:t>
                          </a:r>
                          <a:endParaRPr lang="el-GR" sz="2400" b="0" i="0" u="none" strike="noStrike">
                            <a:solidFill>
                              <a:srgbClr val="00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  <a:tc>
                      <a:txBody>
                        <a:bodyPr/>
                        <a:lstStyle/>
                        <a:p>
                          <a:pPr algn="ctr" fontAlgn="b"/>
                          <a:r>
                            <a:rPr lang="el-GR" sz="2400" b="1" u="none" strike="noStrike" dirty="0">
                              <a:solidFill>
                                <a:srgbClr val="FF0000"/>
                              </a:solidFill>
                              <a:effectLst/>
                            </a:rPr>
                            <a:t>-0.4875%</a:t>
                          </a:r>
                          <a:endParaRPr lang="el-GR" sz="2400" b="1" i="0" u="none" strike="noStrike" dirty="0">
                            <a:solidFill>
                              <a:srgbClr val="FF0000"/>
                            </a:solidFill>
                            <a:effectLst/>
                            <a:latin typeface="Calibri"/>
                          </a:endParaRPr>
                        </a:p>
                      </a:txBody>
                      <a:tcPr marL="6350" marR="6350" marT="6350" marB="0" anchor="b"/>
                    </a:tc>
                  </a:tr>
                </a:tbl>
              </a:graphicData>
            </a:graphic>
          </p:graphicFrame>
        </mc:Fallback>
      </mc:AlternateContent>
      <p:cxnSp>
        <p:nvCxnSpPr>
          <p:cNvPr id="5" name="Ευθύγραμμο βέλος σύνδεσης 4"/>
          <p:cNvCxnSpPr/>
          <p:nvPr/>
        </p:nvCxnSpPr>
        <p:spPr>
          <a:xfrm flipH="1">
            <a:off x="7812360" y="1700808"/>
            <a:ext cx="936104" cy="273630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1907704" y="5013176"/>
            <a:ext cx="37444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3200" b="1" u="none" dirty="0" err="1" smtClean="0"/>
              <a:t>Συνδιακύμανση</a:t>
            </a:r>
            <a:r>
              <a:rPr lang="el-GR" dirty="0" smtClean="0"/>
              <a:t> </a:t>
            </a:r>
            <a:endParaRPr lang="el-GR" dirty="0"/>
          </a:p>
        </p:txBody>
      </p:sp>
    </p:spTree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4515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0" y="2971800"/>
            <a:ext cx="9144000" cy="3886200"/>
          </a:xfrm>
          <a:solidFill>
            <a:srgbClr val="FFFFFF"/>
          </a:solidFill>
        </p:spPr>
        <p:txBody>
          <a:bodyPr/>
          <a:lstStyle/>
          <a:p>
            <a:pPr algn="just">
              <a:lnSpc>
                <a:spcPct val="90000"/>
              </a:lnSpc>
            </a:pPr>
            <a:r>
              <a:rPr lang="en-US" sz="2800">
                <a:cs typeface="Times New Roman" pitchFamily="18" charset="0"/>
              </a:rPr>
              <a:t>H</a:t>
            </a:r>
            <a:r>
              <a:rPr lang="el-GR" sz="2800">
                <a:cs typeface="Times New Roman" pitchFamily="18" charset="0"/>
              </a:rPr>
              <a:t> αρνητική συνδιακύμανση υποδεικνύει ότι όταν η απόδοσης της μετοχή Α είναι πάνω από το μέσο όρο της, η απόδοση της μετοχής Β θα είναι κάτω από τον μέσο όρο της και το αντίστροφο. </a:t>
            </a:r>
            <a:endParaRPr lang="el-GR" sz="2800"/>
          </a:p>
          <a:p>
            <a:pPr algn="just">
              <a:lnSpc>
                <a:spcPct val="90000"/>
              </a:lnSpc>
            </a:pPr>
            <a:r>
              <a:rPr lang="el-GR" sz="2800">
                <a:cs typeface="Times New Roman" pitchFamily="18" charset="0"/>
              </a:rPr>
              <a:t>Το γεγονός, όμως, ότι η συνδιακύμανση είναι –0,004875 είναι δύσκολο να εξηγηθεί. </a:t>
            </a:r>
            <a:endParaRPr lang="el-GR" sz="2800"/>
          </a:p>
          <a:p>
            <a:pPr algn="just">
              <a:lnSpc>
                <a:spcPct val="90000"/>
              </a:lnSpc>
            </a:pPr>
            <a:r>
              <a:rPr lang="el-GR" sz="2800">
                <a:cs typeface="Times New Roman" pitchFamily="18" charset="0"/>
              </a:rPr>
              <a:t>Για να αποκτήσει νόημα αυτός ο αριθμός θα πρέπει να υπολογίσουμε την συσχέτιση </a:t>
            </a:r>
            <a:r>
              <a:rPr lang="en-US" sz="2800">
                <a:cs typeface="Times New Roman" pitchFamily="18" charset="0"/>
              </a:rPr>
              <a:t>r</a:t>
            </a:r>
            <a:r>
              <a:rPr lang="en-US" sz="2800" baseline="-30000">
                <a:cs typeface="Times New Roman" pitchFamily="18" charset="0"/>
              </a:rPr>
              <a:t>AB</a:t>
            </a:r>
            <a:r>
              <a:rPr lang="el-GR" sz="2800">
                <a:cs typeface="Times New Roman" pitchFamily="18" charset="0"/>
              </a:rPr>
              <a:t>. </a:t>
            </a:r>
          </a:p>
          <a:p>
            <a:pPr algn="just">
              <a:lnSpc>
                <a:spcPct val="90000"/>
              </a:lnSpc>
            </a:pPr>
            <a:r>
              <a:rPr lang="en-US" sz="2700">
                <a:cs typeface="Times New Roman" pitchFamily="18" charset="0"/>
              </a:rPr>
              <a:t>r</a:t>
            </a:r>
            <a:r>
              <a:rPr lang="en-US" sz="2700" baseline="-30000">
                <a:cs typeface="Times New Roman" pitchFamily="18" charset="0"/>
              </a:rPr>
              <a:t>AB</a:t>
            </a:r>
            <a:r>
              <a:rPr lang="en-US" sz="2700">
                <a:cs typeface="Times New Roman" pitchFamily="18" charset="0"/>
              </a:rPr>
              <a:t>=Cov(A,B)/</a:t>
            </a:r>
            <a:r>
              <a:rPr lang="el-GR" sz="2700">
                <a:cs typeface="Times New Roman" pitchFamily="18" charset="0"/>
              </a:rPr>
              <a:t>σ</a:t>
            </a:r>
            <a:r>
              <a:rPr lang="el-GR" sz="2700" baseline="-30000">
                <a:cs typeface="Times New Roman" pitchFamily="18" charset="0"/>
              </a:rPr>
              <a:t>Α</a:t>
            </a:r>
            <a:r>
              <a:rPr lang="el-GR" sz="2700">
                <a:cs typeface="Times New Roman" pitchFamily="18" charset="0"/>
              </a:rPr>
              <a:t>σ</a:t>
            </a:r>
            <a:r>
              <a:rPr lang="el-GR" sz="2700" baseline="-30000">
                <a:cs typeface="Times New Roman" pitchFamily="18" charset="0"/>
              </a:rPr>
              <a:t>β</a:t>
            </a:r>
            <a:r>
              <a:rPr lang="en-US" sz="2700">
                <a:cs typeface="Times New Roman" pitchFamily="18" charset="0"/>
              </a:rPr>
              <a:t>=-0,004875/(0,2586*0,115)=</a:t>
            </a:r>
            <a:r>
              <a:rPr lang="el-GR" sz="2700"/>
              <a:t>0</a:t>
            </a:r>
            <a:r>
              <a:rPr lang="en-US" sz="2700">
                <a:cs typeface="Times New Roman" pitchFamily="18" charset="0"/>
              </a:rPr>
              <a:t>,16392</a:t>
            </a:r>
            <a:endParaRPr lang="el-GR" sz="2700"/>
          </a:p>
        </p:txBody>
      </p:sp>
      <p:graphicFrame>
        <p:nvGraphicFramePr>
          <p:cNvPr id="704516" name="Object 4"/>
          <p:cNvGraphicFramePr>
            <a:graphicFrameLocks noGrp="1" noChangeAspect="1"/>
          </p:cNvGraphicFramePr>
          <p:nvPr>
            <p:ph type="clipArt" sz="half" idx="2"/>
            <p:extLst>
              <p:ext uri="{D42A27DB-BD31-4B8C-83A1-F6EECF244321}">
                <p14:modId xmlns:p14="http://schemas.microsoft.com/office/powerpoint/2010/main" val="643610956"/>
              </p:ext>
            </p:extLst>
          </p:nvPr>
        </p:nvGraphicFramePr>
        <p:xfrm>
          <a:off x="3175" y="0"/>
          <a:ext cx="9140825" cy="18557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3740" name="Φύλλο εργασίας" r:id="rId5" imgW="5002560" imgH="1018080" progId="Excel.Sheet.8">
                  <p:embed/>
                </p:oleObj>
              </mc:Choice>
              <mc:Fallback>
                <p:oleObj name="Φύλλο εργασίας" r:id="rId5" imgW="5002560" imgH="1018080" progId="Excel.Sheet.8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75" y="0"/>
                        <a:ext cx="9140825" cy="18557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FAF0EE-47E0-46FA-910E-370CDE800390}" type="slidenum">
              <a:rPr lang="en-US" smtClean="0"/>
              <a:pPr/>
              <a:t>24</a:t>
            </a:fld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4273" y="2338275"/>
                <a:ext cx="5949706" cy="468013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u="none" dirty="0" smtClean="0"/>
                  <a:t>Cov(A, B) = </a:t>
                </a:r>
                <a14:m>
                  <m:oMath xmlns:m="http://schemas.openxmlformats.org/officeDocument/2006/math">
                    <m:nary>
                      <m:naryPr>
                        <m:chr m:val="∑"/>
                        <m:ctrlPr>
                          <a:rPr lang="en-US" i="1" u="none" smtClean="0">
                            <a:latin typeface="Cambria Math"/>
                          </a:rPr>
                        </m:ctrlPr>
                      </m:naryPr>
                      <m:sub>
                        <m:r>
                          <m:rPr>
                            <m:brk m:alnAt="23"/>
                          </m:rPr>
                          <a:rPr lang="en-US" b="0" i="1" u="none" smtClean="0">
                            <a:latin typeface="Cambria Math"/>
                          </a:rPr>
                          <m:t>𝑡</m:t>
                        </m:r>
                        <m:r>
                          <a:rPr lang="en-US" b="0" i="1" u="none" smtClean="0">
                            <a:latin typeface="Cambria Math"/>
                          </a:rPr>
                          <m:t>=1</m:t>
                        </m:r>
                      </m:sub>
                      <m:sup>
                        <m:r>
                          <a:rPr lang="en-US" b="0" i="1" u="none" smtClean="0">
                            <a:latin typeface="Cambria Math"/>
                          </a:rPr>
                          <m:t>𝑁</m:t>
                        </m:r>
                      </m:sup>
                      <m:e>
                        <m:sSub>
                          <m:sSubPr>
                            <m:ctrlPr>
                              <a:rPr lang="en-US" i="1" u="none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u="none" smtClean="0">
                                <a:latin typeface="Cambria Math"/>
                              </a:rPr>
                              <m:t>𝑃</m:t>
                            </m:r>
                          </m:e>
                          <m:sub>
                            <m:r>
                              <a:rPr lang="en-US" b="0" i="1" u="none" smtClean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  <m:r>
                          <a:rPr lang="en-US" b="0" i="1" u="none" smtClean="0">
                            <a:latin typeface="Cambria Math"/>
                          </a:rPr>
                          <m:t>(</m:t>
                        </m:r>
                        <m:sSub>
                          <m:sSubPr>
                            <m:ctrlPr>
                              <a:rPr lang="en-US" b="0" i="1" u="none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u="none" smtClean="0">
                                <a:latin typeface="Cambria Math"/>
                              </a:rPr>
                              <m:t>𝐴</m:t>
                            </m:r>
                          </m:e>
                          <m:sub>
                            <m:r>
                              <a:rPr lang="en-US" b="0" i="1" u="none" smtClean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  <m:r>
                          <a:rPr lang="en-US" b="0" i="1" u="none" smtClean="0">
                            <a:latin typeface="Cambria Math"/>
                          </a:rPr>
                          <m:t>−</m:t>
                        </m:r>
                        <m:r>
                          <a:rPr lang="en-US" b="0" i="1" u="none" smtClean="0">
                            <a:latin typeface="Cambria Math"/>
                          </a:rPr>
                          <m:t>𝐸</m:t>
                        </m:r>
                        <m:d>
                          <m:dPr>
                            <m:ctrlPr>
                              <a:rPr lang="en-US" b="0" i="1" u="none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u="none" smtClean="0">
                                <a:latin typeface="Cambria Math"/>
                              </a:rPr>
                              <m:t>𝐴</m:t>
                            </m:r>
                          </m:e>
                        </m:d>
                        <m:r>
                          <a:rPr lang="en-US" b="0" i="1" u="none" smtClean="0">
                            <a:latin typeface="Cambria Math"/>
                          </a:rPr>
                          <m:t>)(</m:t>
                        </m:r>
                        <m:sSub>
                          <m:sSubPr>
                            <m:ctrlPr>
                              <a:rPr lang="en-US" b="0" i="1" u="none" smtClean="0">
                                <a:latin typeface="Cambria Math"/>
                              </a:rPr>
                            </m:ctrlPr>
                          </m:sSubPr>
                          <m:e>
                            <m:r>
                              <a:rPr lang="en-US" b="0" i="1" u="none" smtClean="0">
                                <a:latin typeface="Cambria Math"/>
                              </a:rPr>
                              <m:t>𝐵</m:t>
                            </m:r>
                          </m:e>
                          <m:sub>
                            <m:r>
                              <a:rPr lang="en-US" b="0" i="1" u="none" smtClean="0">
                                <a:latin typeface="Cambria Math"/>
                              </a:rPr>
                              <m:t>𝑡</m:t>
                            </m:r>
                          </m:sub>
                        </m:sSub>
                        <m:r>
                          <a:rPr lang="en-US" b="0" i="1" u="none" smtClean="0">
                            <a:latin typeface="Cambria Math"/>
                          </a:rPr>
                          <m:t>−</m:t>
                        </m:r>
                        <m:r>
                          <a:rPr lang="en-US" b="0" i="1" u="none" smtClean="0">
                            <a:latin typeface="Cambria Math"/>
                          </a:rPr>
                          <m:t>𝐸</m:t>
                        </m:r>
                        <m:d>
                          <m:dPr>
                            <m:ctrlPr>
                              <a:rPr lang="en-US" b="0" i="1" u="none" smtClean="0">
                                <a:latin typeface="Cambria Math"/>
                              </a:rPr>
                            </m:ctrlPr>
                          </m:dPr>
                          <m:e>
                            <m:r>
                              <a:rPr lang="en-US" b="0" i="1" u="none" smtClean="0">
                                <a:latin typeface="Cambria Math"/>
                              </a:rPr>
                              <m:t>𝐵</m:t>
                            </m:r>
                          </m:e>
                        </m:d>
                        <m:r>
                          <a:rPr lang="en-US" b="0" i="1" u="none" smtClean="0">
                            <a:latin typeface="Cambria Math"/>
                          </a:rPr>
                          <m:t>)</m:t>
                        </m:r>
                      </m:e>
                    </m:nary>
                  </m:oMath>
                </a14:m>
                <a:endParaRPr lang="el-GR" u="none" dirty="0"/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4273" y="2338275"/>
                <a:ext cx="5949706" cy="468013"/>
              </a:xfrm>
              <a:prstGeom prst="rect">
                <a:avLst/>
              </a:prstGeom>
              <a:blipFill rotWithShape="1">
                <a:blip r:embed="rId7"/>
                <a:stretch>
                  <a:fillRect l="-1639" t="-127632" b="-197368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254253105"/>
      </p:ext>
    </p:extLst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5538" name="Object 2"/>
          <p:cNvGraphicFramePr>
            <a:graphicFrameLocks noChangeAspect="1"/>
          </p:cNvGraphicFramePr>
          <p:nvPr/>
        </p:nvGraphicFramePr>
        <p:xfrm>
          <a:off x="0" y="0"/>
          <a:ext cx="9144000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5598" name="Φύλλο εργασίας" r:id="rId5" imgW="2505960" imgH="751680" progId="Excel.Sheet.8">
                  <p:embed/>
                </p:oleObj>
              </mc:Choice>
              <mc:Fallback>
                <p:oleObj name="Φύλλο εργασίας" r:id="rId5" imgW="2505960" imgH="751680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24384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5539" name="Text Box 3"/>
          <p:cNvSpPr txBox="1">
            <a:spLocks noChangeArrowheads="1"/>
          </p:cNvSpPr>
          <p:nvPr/>
        </p:nvSpPr>
        <p:spPr bwMode="auto">
          <a:xfrm>
            <a:off x="304800" y="2362200"/>
            <a:ext cx="1616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>
                <a:cs typeface="Times New Roman" pitchFamily="18" charset="0"/>
              </a:rPr>
              <a:t> r=1 </a:t>
            </a:r>
            <a:endParaRPr lang="el-GR">
              <a:cs typeface="Times New Roman" pitchFamily="18" charset="0"/>
            </a:endParaRPr>
          </a:p>
        </p:txBody>
      </p:sp>
      <p:graphicFrame>
        <p:nvGraphicFramePr>
          <p:cNvPr id="705545" name="Object 9"/>
          <p:cNvGraphicFramePr>
            <a:graphicFrameLocks noChangeAspect="1"/>
          </p:cNvGraphicFramePr>
          <p:nvPr/>
        </p:nvGraphicFramePr>
        <p:xfrm>
          <a:off x="228600" y="2794000"/>
          <a:ext cx="6315075" cy="4064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5599" name="Έγγραφο" r:id="rId8" imgW="6315120" imgH="4064040" progId="Word.Document.8">
                  <p:embed/>
                </p:oleObj>
              </mc:Choice>
              <mc:Fallback>
                <p:oleObj name="Έγγραφο" r:id="rId8" imgW="6315120" imgH="4064040" progId="Word.Document.8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8600" y="2794000"/>
                        <a:ext cx="6315075" cy="4064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A081-FE39-409A-B0BC-AE51708EF7D3}" type="slidenum">
              <a:rPr lang="en-US" smtClean="0"/>
              <a:pPr/>
              <a:t>25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7586" name="Object 2"/>
          <p:cNvGraphicFramePr>
            <a:graphicFrameLocks noChangeAspect="1"/>
          </p:cNvGraphicFramePr>
          <p:nvPr/>
        </p:nvGraphicFramePr>
        <p:xfrm>
          <a:off x="0" y="0"/>
          <a:ext cx="9144000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641" name="Φύλλο εργασίας" r:id="rId5" imgW="2505960" imgH="751680" progId="Excel.Sheet.8">
                  <p:embed/>
                </p:oleObj>
              </mc:Choice>
              <mc:Fallback>
                <p:oleObj name="Φύλλο εργασίας" r:id="rId5" imgW="2505960" imgH="751680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24384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7587" name="Text Box 3"/>
          <p:cNvSpPr txBox="1">
            <a:spLocks noChangeArrowheads="1"/>
          </p:cNvSpPr>
          <p:nvPr/>
        </p:nvSpPr>
        <p:spPr bwMode="auto">
          <a:xfrm>
            <a:off x="304800" y="2362200"/>
            <a:ext cx="1616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u="none">
                <a:cs typeface="Times New Roman" pitchFamily="18" charset="0"/>
              </a:rPr>
              <a:t> r=</a:t>
            </a:r>
            <a:r>
              <a:rPr lang="el-GR" u="none"/>
              <a:t> -</a:t>
            </a:r>
            <a:r>
              <a:rPr lang="en-US" u="none">
                <a:cs typeface="Times New Roman" pitchFamily="18" charset="0"/>
              </a:rPr>
              <a:t>1 </a:t>
            </a:r>
            <a:endParaRPr lang="el-GR" u="none">
              <a:cs typeface="Times New Roman" pitchFamily="18" charset="0"/>
            </a:endParaRPr>
          </a:p>
        </p:txBody>
      </p:sp>
      <p:graphicFrame>
        <p:nvGraphicFramePr>
          <p:cNvPr id="707588" name="Object 4"/>
          <p:cNvGraphicFramePr>
            <a:graphicFrameLocks noChangeAspect="1"/>
          </p:cNvGraphicFramePr>
          <p:nvPr/>
        </p:nvGraphicFramePr>
        <p:xfrm>
          <a:off x="0" y="2706688"/>
          <a:ext cx="6213475" cy="4151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7642" name="Έγγραφο" r:id="rId8" imgW="6086520" imgH="4064040" progId="Word.Document.8">
                  <p:embed/>
                </p:oleObj>
              </mc:Choice>
              <mc:Fallback>
                <p:oleObj name="Έγγραφο" r:id="rId8" imgW="6086520" imgH="4064040" progId="Word.Documen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706688"/>
                        <a:ext cx="6213475" cy="4151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A081-FE39-409A-B0BC-AE51708EF7D3}" type="slidenum">
              <a:rPr lang="en-US" smtClean="0"/>
              <a:pPr/>
              <a:t>26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08610" name="Object 2"/>
          <p:cNvGraphicFramePr>
            <a:graphicFrameLocks noChangeAspect="1"/>
          </p:cNvGraphicFramePr>
          <p:nvPr/>
        </p:nvGraphicFramePr>
        <p:xfrm>
          <a:off x="0" y="0"/>
          <a:ext cx="9144000" cy="2438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665" name="Φύλλο εργασίας" r:id="rId5" imgW="2505960" imgH="751680" progId="Excel.Sheet.8">
                  <p:embed/>
                </p:oleObj>
              </mc:Choice>
              <mc:Fallback>
                <p:oleObj name="Φύλλο εργασίας" r:id="rId5" imgW="2505960" imgH="751680" progId="Excel.Sheet.8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0"/>
                        <a:ext cx="9144000" cy="2438400"/>
                      </a:xfrm>
                      <a:prstGeom prst="rect">
                        <a:avLst/>
                      </a:prstGeom>
                      <a:solidFill>
                        <a:srgbClr val="FFFFFF"/>
                      </a:solidFill>
                      <a:ln>
                        <a:noFill/>
                      </a:ln>
                      <a:effectLst/>
                      <a:extLs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08611" name="Text Box 3"/>
          <p:cNvSpPr txBox="1">
            <a:spLocks noChangeArrowheads="1"/>
          </p:cNvSpPr>
          <p:nvPr/>
        </p:nvSpPr>
        <p:spPr bwMode="auto">
          <a:xfrm>
            <a:off x="304800" y="2362200"/>
            <a:ext cx="161607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u="none">
                <a:cs typeface="Times New Roman" pitchFamily="18" charset="0"/>
              </a:rPr>
              <a:t> r=</a:t>
            </a:r>
            <a:r>
              <a:rPr lang="el-GR" u="none"/>
              <a:t> 0</a:t>
            </a:r>
            <a:r>
              <a:rPr lang="en-US" u="none">
                <a:cs typeface="Times New Roman" pitchFamily="18" charset="0"/>
              </a:rPr>
              <a:t> </a:t>
            </a:r>
            <a:endParaRPr lang="el-GR" u="none">
              <a:cs typeface="Times New Roman" pitchFamily="18" charset="0"/>
            </a:endParaRPr>
          </a:p>
        </p:txBody>
      </p:sp>
      <p:graphicFrame>
        <p:nvGraphicFramePr>
          <p:cNvPr id="708612" name="Object 4"/>
          <p:cNvGraphicFramePr>
            <a:graphicFrameLocks noChangeAspect="1"/>
          </p:cNvGraphicFramePr>
          <p:nvPr/>
        </p:nvGraphicFramePr>
        <p:xfrm>
          <a:off x="0" y="2819400"/>
          <a:ext cx="6056313" cy="4038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8666" name="Έγγραφο" r:id="rId8" imgW="5815800" imgH="4048200" progId="Word.Document.8">
                  <p:embed/>
                </p:oleObj>
              </mc:Choice>
              <mc:Fallback>
                <p:oleObj name="Έγγραφο" r:id="rId8" imgW="5815800" imgH="4048200" progId="Word.Document.8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0" y="2819400"/>
                        <a:ext cx="6056313" cy="4038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ACA081-FE39-409A-B0BC-AE51708EF7D3}" type="slidenum">
              <a:rPr lang="en-US" smtClean="0"/>
              <a:pPr/>
              <a:t>27</a:t>
            </a:fld>
            <a:endParaRPr lang="en-US"/>
          </a:p>
        </p:txBody>
      </p:sp>
    </p:spTree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9634" name="Rectangle 2"/>
          <p:cNvSpPr>
            <a:spLocks noGrp="1" noChangeArrowheads="1"/>
          </p:cNvSpPr>
          <p:nvPr>
            <p:ph/>
          </p:nvPr>
        </p:nvSpPr>
        <p:spPr>
          <a:xfrm>
            <a:off x="0" y="0"/>
            <a:ext cx="9144000" cy="6858000"/>
          </a:xfrm>
          <a:solidFill>
            <a:srgbClr val="FFFFFF"/>
          </a:solidFill>
        </p:spPr>
        <p:txBody>
          <a:bodyPr>
            <a:normAutofit fontScale="92500" lnSpcReduction="10000"/>
          </a:bodyPr>
          <a:lstStyle/>
          <a:p>
            <a:pPr algn="just">
              <a:lnSpc>
                <a:spcPct val="95000"/>
              </a:lnSpc>
              <a:spcBef>
                <a:spcPct val="10000"/>
              </a:spcBef>
            </a:pPr>
            <a:r>
              <a:rPr lang="el-GR" dirty="0">
                <a:cs typeface="Times New Roman" pitchFamily="18" charset="0"/>
              </a:rPr>
              <a:t>Αν υποθέσουμε ότι ένας επενδυτής έχει δύο μετοχές Α και Β, τότε η αναμενόμενη απόδοση του χαρτοφυλακίου θα είναι:</a:t>
            </a:r>
          </a:p>
          <a:p>
            <a:pPr algn="just">
              <a:lnSpc>
                <a:spcPct val="95000"/>
              </a:lnSpc>
              <a:spcBef>
                <a:spcPct val="10000"/>
              </a:spcBef>
            </a:pPr>
            <a:endParaRPr lang="el-GR" dirty="0">
              <a:cs typeface="Times New Roman" pitchFamily="18" charset="0"/>
            </a:endParaRPr>
          </a:p>
          <a:p>
            <a:pPr algn="just">
              <a:lnSpc>
                <a:spcPct val="95000"/>
              </a:lnSpc>
              <a:spcBef>
                <a:spcPct val="10000"/>
              </a:spcBef>
            </a:pPr>
            <a:endParaRPr lang="el-GR" dirty="0" smtClean="0">
              <a:cs typeface="Times New Roman" pitchFamily="18" charset="0"/>
            </a:endParaRPr>
          </a:p>
          <a:p>
            <a:pPr algn="just">
              <a:lnSpc>
                <a:spcPct val="95000"/>
              </a:lnSpc>
              <a:spcBef>
                <a:spcPct val="10000"/>
              </a:spcBef>
            </a:pPr>
            <a:r>
              <a:rPr lang="el-GR" dirty="0" smtClean="0">
                <a:cs typeface="Times New Roman" pitchFamily="18" charset="0"/>
              </a:rPr>
              <a:t>Χ</a:t>
            </a:r>
            <a:r>
              <a:rPr lang="el-GR" baseline="-30000" dirty="0" smtClean="0">
                <a:cs typeface="Times New Roman" pitchFamily="18" charset="0"/>
              </a:rPr>
              <a:t>Α</a:t>
            </a:r>
            <a:r>
              <a:rPr lang="el-GR" dirty="0">
                <a:cs typeface="Times New Roman" pitchFamily="18" charset="0"/>
              </a:rPr>
              <a:t>=  Ποσοστό της μετοχής Α στο χαρτοφυλάκιο</a:t>
            </a:r>
          </a:p>
          <a:p>
            <a:pPr algn="just">
              <a:lnSpc>
                <a:spcPct val="95000"/>
              </a:lnSpc>
              <a:spcBef>
                <a:spcPct val="10000"/>
              </a:spcBef>
            </a:pPr>
            <a:r>
              <a:rPr lang="el-GR" dirty="0">
                <a:cs typeface="Times New Roman" pitchFamily="18" charset="0"/>
              </a:rPr>
              <a:t>Χ</a:t>
            </a:r>
            <a:r>
              <a:rPr lang="el-GR" baseline="-30000" dirty="0">
                <a:cs typeface="Times New Roman" pitchFamily="18" charset="0"/>
              </a:rPr>
              <a:t>Β</a:t>
            </a:r>
            <a:r>
              <a:rPr lang="el-GR" dirty="0">
                <a:cs typeface="Times New Roman" pitchFamily="18" charset="0"/>
              </a:rPr>
              <a:t> = Ποσοστό της μετοχής Β στο χαρτοφυλάκιο</a:t>
            </a:r>
          </a:p>
          <a:p>
            <a:pPr algn="just">
              <a:lnSpc>
                <a:spcPct val="95000"/>
              </a:lnSpc>
              <a:spcBef>
                <a:spcPct val="10000"/>
              </a:spcBef>
            </a:pPr>
            <a:r>
              <a:rPr lang="el-GR" dirty="0">
                <a:cs typeface="Times New Roman" pitchFamily="18" charset="0"/>
              </a:rPr>
              <a:t>Ε(Α) Ε(Β) = Αναμενόμενες αποδόσεις αντίστοιχα των μετοχών Α και Β</a:t>
            </a:r>
          </a:p>
          <a:p>
            <a:pPr algn="just">
              <a:lnSpc>
                <a:spcPct val="95000"/>
              </a:lnSpc>
              <a:spcBef>
                <a:spcPct val="10000"/>
              </a:spcBef>
            </a:pPr>
            <a:r>
              <a:rPr lang="el-GR" dirty="0">
                <a:cs typeface="Times New Roman" pitchFamily="18" charset="0"/>
              </a:rPr>
              <a:t>Έστω  ο επενδυτής έχει διαθέσει 60 Ευρώ για την μετοχή Α και 40 Ευρώ για την μετοχή Β τότε </a:t>
            </a:r>
          </a:p>
          <a:p>
            <a:pPr algn="just">
              <a:lnSpc>
                <a:spcPct val="95000"/>
              </a:lnSpc>
              <a:spcBef>
                <a:spcPct val="10000"/>
              </a:spcBef>
            </a:pPr>
            <a:r>
              <a:rPr lang="el-GR" dirty="0">
                <a:cs typeface="Times New Roman" pitchFamily="18" charset="0"/>
              </a:rPr>
              <a:t>Αναμενόμενη απόδοση χαρτοφυλακίου </a:t>
            </a:r>
            <a:r>
              <a:rPr lang="el-GR" dirty="0" smtClean="0">
                <a:cs typeface="Times New Roman" pitchFamily="18" charset="0"/>
              </a:rPr>
              <a:t>θα είναι ίση με  </a:t>
            </a:r>
            <a:r>
              <a:rPr lang="el-GR" dirty="0">
                <a:cs typeface="Times New Roman" pitchFamily="18" charset="0"/>
              </a:rPr>
              <a:t>= 0,6 *17,5% + 0,4*5,5 % = 12,7 %</a:t>
            </a:r>
          </a:p>
          <a:p>
            <a:pPr algn="just">
              <a:lnSpc>
                <a:spcPct val="95000"/>
              </a:lnSpc>
              <a:spcBef>
                <a:spcPct val="10000"/>
              </a:spcBef>
            </a:pPr>
            <a:r>
              <a:rPr lang="el-GR" dirty="0">
                <a:cs typeface="Times New Roman" pitchFamily="18" charset="0"/>
              </a:rPr>
              <a:t>Είναι ευνόητο ότι η άθροιση των Χ</a:t>
            </a:r>
            <a:r>
              <a:rPr lang="el-GR" baseline="-30000" dirty="0">
                <a:cs typeface="Times New Roman" pitchFamily="18" charset="0"/>
              </a:rPr>
              <a:t>Α</a:t>
            </a:r>
            <a:r>
              <a:rPr lang="el-GR" dirty="0">
                <a:cs typeface="Times New Roman" pitchFamily="18" charset="0"/>
              </a:rPr>
              <a:t> και Χ</a:t>
            </a:r>
            <a:r>
              <a:rPr lang="el-GR" baseline="-30000" dirty="0">
                <a:cs typeface="Times New Roman" pitchFamily="18" charset="0"/>
              </a:rPr>
              <a:t>Β</a:t>
            </a:r>
            <a:r>
              <a:rPr lang="el-GR" dirty="0">
                <a:cs typeface="Times New Roman" pitchFamily="18" charset="0"/>
              </a:rPr>
              <a:t> είναι πάντοτε 1</a:t>
            </a:r>
            <a:r>
              <a:rPr lang="el-GR" dirty="0"/>
              <a:t>       </a:t>
            </a:r>
            <a:r>
              <a:rPr lang="el-GR" dirty="0">
                <a:cs typeface="Times New Roman" pitchFamily="18" charset="0"/>
              </a:rPr>
              <a:t> [Χ</a:t>
            </a:r>
            <a:r>
              <a:rPr lang="el-GR" baseline="-30000" dirty="0">
                <a:cs typeface="Times New Roman" pitchFamily="18" charset="0"/>
              </a:rPr>
              <a:t>Α</a:t>
            </a:r>
            <a:r>
              <a:rPr lang="el-GR" dirty="0">
                <a:cs typeface="Times New Roman" pitchFamily="18" charset="0"/>
              </a:rPr>
              <a:t> = 60/(60+40) ]</a:t>
            </a:r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3F5323-70E4-4AE0-B82B-3F6566C448A4}" type="slidenum">
              <a:rPr lang="en-US" smtClean="0"/>
              <a:pPr/>
              <a:t>28</a:t>
            </a:fld>
            <a:endParaRPr lang="en-US"/>
          </a:p>
        </p:txBody>
      </p:sp>
      <p:graphicFrame>
        <p:nvGraphicFramePr>
          <p:cNvPr id="709636" name="Object 4"/>
          <p:cNvGraphicFramePr>
            <a:graphicFrameLocks noChangeAspect="1"/>
          </p:cNvGraphicFramePr>
          <p:nvPr/>
        </p:nvGraphicFramePr>
        <p:xfrm>
          <a:off x="1428728" y="1285860"/>
          <a:ext cx="5768975" cy="887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9663" name="Εξίσωση" r:id="rId4" imgW="1815840" imgH="279360" progId="Equation.3">
                  <p:embed/>
                </p:oleObj>
              </mc:Choice>
              <mc:Fallback>
                <p:oleObj name="Εξίσωση" r:id="rId4" imgW="1815840" imgH="279360" progId="Equation.3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28728" y="1285860"/>
                        <a:ext cx="5768975" cy="88741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ransition spd="med">
    <p:random/>
    <p:sndAc>
      <p:stSnd>
        <p:snd r:embed="rId3" name="camera.wav"/>
      </p:stSnd>
    </p:sndAc>
  </p:transition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Απόδοση Χαρτοφυλακίου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1600200"/>
            <a:ext cx="9144000" cy="4525963"/>
          </a:xfrm>
        </p:spPr>
        <p:txBody>
          <a:bodyPr/>
          <a:lstStyle/>
          <a:p>
            <a:pPr algn="just"/>
            <a:r>
              <a:rPr lang="en-US" dirty="0" smtClean="0"/>
              <a:t>H </a:t>
            </a:r>
            <a:r>
              <a:rPr lang="el-GR" dirty="0" smtClean="0"/>
              <a:t>αναμενόμενη απόδοση ενός χαρτοφυλακίου αποτελούμενου από επενδυτικά στοιχεία (χρεόγραφα, μετοχές, κλπ), είναι ο σταθμικός μέσος όρος των αποδόσεων των επιμέρους επενδυτικών στοιχείων.   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A661-3E7B-4125-98F6-00F4BFFC8ABE}" type="slidenum">
              <a:rPr lang="en-US" smtClean="0"/>
              <a:pPr/>
              <a:t>29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3166852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2549" name="AutoShape 5"/>
          <p:cNvSpPr>
            <a:spLocks noChangeArrowheads="1"/>
          </p:cNvSpPr>
          <p:nvPr/>
        </p:nvSpPr>
        <p:spPr bwMode="auto">
          <a:xfrm>
            <a:off x="0" y="0"/>
            <a:ext cx="9144000" cy="1905000"/>
          </a:xfrm>
          <a:prstGeom prst="downArrowCallout">
            <a:avLst>
              <a:gd name="adj1" fmla="val 120000"/>
              <a:gd name="adj2" fmla="val 120000"/>
              <a:gd name="adj3" fmla="val 16667"/>
              <a:gd name="adj4" fmla="val 66667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l-GR" sz="4000" b="1" u="none" dirty="0">
                <a:latin typeface="Bookman Old Style" pitchFamily="18" charset="0"/>
              </a:rPr>
              <a:t>Δ</a:t>
            </a:r>
            <a:r>
              <a:rPr kumimoji="1" lang="el-GR" sz="4000" b="1" u="none" dirty="0">
                <a:latin typeface="Bookman Old Style" pitchFamily="18" charset="0"/>
                <a:cs typeface="Times New Roman" pitchFamily="18" charset="0"/>
              </a:rPr>
              <a:t>ιαχείριση χαρτοφυλακίου</a:t>
            </a:r>
            <a:r>
              <a:rPr kumimoji="1" lang="el-GR" sz="4000" b="1" u="none" dirty="0">
                <a:latin typeface="Bookman Old Style" pitchFamily="18" charset="0"/>
              </a:rPr>
              <a:t> είναι</a:t>
            </a:r>
          </a:p>
        </p:txBody>
      </p:sp>
      <p:sp>
        <p:nvSpPr>
          <p:cNvPr id="492550" name="Rectangle 6"/>
          <p:cNvSpPr>
            <a:spLocks noChangeArrowheads="1"/>
          </p:cNvSpPr>
          <p:nvPr/>
        </p:nvSpPr>
        <p:spPr bwMode="auto">
          <a:xfrm>
            <a:off x="0" y="2214554"/>
            <a:ext cx="9144000" cy="2214578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l-GR" sz="2800" u="none" dirty="0" smtClean="0">
                <a:latin typeface="Bookman Old Style" pitchFamily="18" charset="0"/>
                <a:cs typeface="Times New Roman" pitchFamily="18" charset="0"/>
              </a:rPr>
              <a:t> Προσπάθεια </a:t>
            </a:r>
            <a:r>
              <a:rPr kumimoji="1" lang="el-GR" sz="2800" u="none" dirty="0">
                <a:latin typeface="Bookman Old Style" pitchFamily="18" charset="0"/>
                <a:cs typeface="Times New Roman" pitchFamily="18" charset="0"/>
              </a:rPr>
              <a:t>μεγιστοποίησης της απόδοσης </a:t>
            </a:r>
            <a:endParaRPr kumimoji="1" lang="el-GR" sz="2800" u="none" dirty="0" smtClean="0">
              <a:latin typeface="Bookman Old Style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l-GR" sz="2800" u="none" dirty="0" smtClean="0">
                <a:latin typeface="Bookman Old Style" pitchFamily="18" charset="0"/>
                <a:cs typeface="Times New Roman" pitchFamily="18" charset="0"/>
              </a:rPr>
              <a:t>με </a:t>
            </a:r>
            <a:r>
              <a:rPr kumimoji="1" lang="el-GR" sz="2800" u="none" dirty="0">
                <a:latin typeface="Bookman Old Style" pitchFamily="18" charset="0"/>
                <a:cs typeface="Times New Roman" pitchFamily="18" charset="0"/>
              </a:rPr>
              <a:t>παράλληλο </a:t>
            </a:r>
            <a:endParaRPr kumimoji="1" lang="en-US" sz="2800" u="none" dirty="0">
              <a:latin typeface="Bookman Old Style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l-GR" sz="2800" u="none" dirty="0">
                <a:latin typeface="Bookman Old Style" pitchFamily="18" charset="0"/>
                <a:cs typeface="Times New Roman" pitchFamily="18" charset="0"/>
              </a:rPr>
              <a:t>- όσο το δυνατόν – </a:t>
            </a:r>
            <a:endParaRPr kumimoji="1" lang="en-US" sz="2800" u="none" dirty="0">
              <a:latin typeface="Bookman Old Style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l-GR" sz="2800" u="none" dirty="0">
                <a:latin typeface="Bookman Old Style" pitchFamily="18" charset="0"/>
                <a:cs typeface="Times New Roman" pitchFamily="18" charset="0"/>
              </a:rPr>
              <a:t>περιορισμό του επενδυτικού κινδύνου. </a:t>
            </a:r>
            <a:endParaRPr kumimoji="1" lang="el-GR" sz="2800" u="none" dirty="0">
              <a:latin typeface="Bookman Old Style" pitchFamily="18" charset="0"/>
            </a:endParaRPr>
          </a:p>
          <a:p>
            <a:pPr algn="ctr"/>
            <a:endParaRPr lang="el-GR" dirty="0"/>
          </a:p>
        </p:txBody>
      </p:sp>
      <p:sp>
        <p:nvSpPr>
          <p:cNvPr id="492551" name="Rectangle 7"/>
          <p:cNvSpPr>
            <a:spLocks noChangeArrowheads="1"/>
          </p:cNvSpPr>
          <p:nvPr/>
        </p:nvSpPr>
        <p:spPr bwMode="auto">
          <a:xfrm>
            <a:off x="0" y="4714884"/>
            <a:ext cx="9144000" cy="1785950"/>
          </a:xfrm>
          <a:prstGeom prst="rect">
            <a:avLst/>
          </a:prstGeom>
          <a:solidFill>
            <a:srgbClr val="99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endParaRPr kumimoji="1" lang="el-GR" sz="2800" u="none" dirty="0">
              <a:latin typeface="Bookman Old Style" pitchFamily="18" charset="0"/>
            </a:endParaRP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l-GR" sz="2800" u="none" dirty="0">
                <a:latin typeface="Bookman Old Style" pitchFamily="18" charset="0"/>
              </a:rPr>
              <a:t>Είναι</a:t>
            </a:r>
            <a:r>
              <a:rPr kumimoji="1" lang="el-GR" sz="2800" u="none" dirty="0">
                <a:latin typeface="Bookman Old Style" pitchFamily="18" charset="0"/>
                <a:cs typeface="Times New Roman" pitchFamily="18" charset="0"/>
              </a:rPr>
              <a:t> μια δυναμική διαδικασία αγορών και </a:t>
            </a:r>
            <a:endParaRPr kumimoji="1" lang="en-US" sz="2800" u="none" dirty="0">
              <a:latin typeface="Bookman Old Style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l-GR" sz="2800" u="none" dirty="0">
                <a:latin typeface="Bookman Old Style" pitchFamily="18" charset="0"/>
                <a:cs typeface="Times New Roman" pitchFamily="18" charset="0"/>
              </a:rPr>
              <a:t>ρευστοποιήσεων μέσα στο χρόνο.</a:t>
            </a:r>
            <a:endParaRPr kumimoji="1" lang="el-GR" sz="2800" u="none" dirty="0">
              <a:latin typeface="Bookman Old Style" pitchFamily="18" charset="0"/>
            </a:endParaRPr>
          </a:p>
          <a:p>
            <a:pPr algn="ctr"/>
            <a:endParaRPr lang="el-GR" dirty="0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3571" name="Rectangle 3"/>
          <p:cNvSpPr>
            <a:spLocks noGrp="1" noChangeArrowheads="1"/>
          </p:cNvSpPr>
          <p:nvPr>
            <p:ph idx="1"/>
          </p:nvPr>
        </p:nvSpPr>
        <p:spPr>
          <a:xfrm>
            <a:off x="0" y="5257800"/>
            <a:ext cx="9144000" cy="4075113"/>
          </a:xfrm>
          <a:solidFill>
            <a:srgbClr val="FFFF99"/>
          </a:solidFill>
        </p:spPr>
        <p:txBody>
          <a:bodyPr/>
          <a:lstStyle/>
          <a:p>
            <a:pPr algn="just"/>
            <a:r>
              <a:rPr lang="el-GR">
                <a:latin typeface="Bookman Old Style" pitchFamily="18" charset="0"/>
              </a:rPr>
              <a:t>Τ</a:t>
            </a:r>
            <a:r>
              <a:rPr lang="el-GR">
                <a:latin typeface="Bookman Old Style" pitchFamily="18" charset="0"/>
                <a:cs typeface="Times New Roman" pitchFamily="18" charset="0"/>
              </a:rPr>
              <a:t>ο χαρτοφυλάκιο θα πρέπει να είναι κατά τέτοιο τρόπο δομημένο, έτσι ώστε να ανταποκρίνεται στις τρέχουσες υποχρεώσεις των ιδιοκτητών του.</a:t>
            </a:r>
          </a:p>
        </p:txBody>
      </p:sp>
      <p:sp>
        <p:nvSpPr>
          <p:cNvPr id="493573" name="AutoShape 5"/>
          <p:cNvSpPr>
            <a:spLocks noChangeArrowheads="1"/>
          </p:cNvSpPr>
          <p:nvPr/>
        </p:nvSpPr>
        <p:spPr bwMode="auto">
          <a:xfrm>
            <a:off x="0" y="0"/>
            <a:ext cx="9144000" cy="1828800"/>
          </a:xfrm>
          <a:prstGeom prst="verticalScroll">
            <a:avLst>
              <a:gd name="adj" fmla="val 12500"/>
            </a:avLst>
          </a:prstGeom>
          <a:solidFill>
            <a:schemeClr val="accent1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l-GR" sz="3200" u="none">
                <a:latin typeface="Bookman Old Style" pitchFamily="18" charset="0"/>
              </a:rPr>
              <a:t>Ο Διαχειριστής ε</a:t>
            </a:r>
            <a:r>
              <a:rPr kumimoji="1" lang="el-GR" sz="3200" u="none">
                <a:latin typeface="Bookman Old Style" pitchFamily="18" charset="0"/>
                <a:cs typeface="Times New Roman" pitchFamily="18" charset="0"/>
              </a:rPr>
              <a:t>πειδή δρα σε ένα περιβάλλον</a:t>
            </a:r>
            <a:endParaRPr kumimoji="1" lang="en-US" sz="3200" u="none">
              <a:latin typeface="Bookman Old Style" pitchFamily="18" charset="0"/>
              <a:cs typeface="Times New Roman" pitchFamily="18" charset="0"/>
            </a:endParaRPr>
          </a:p>
          <a:p>
            <a:pPr algn="ctr"/>
            <a:r>
              <a:rPr kumimoji="1" lang="el-GR" sz="3200" u="none">
                <a:latin typeface="Bookman Old Style" pitchFamily="18" charset="0"/>
                <a:cs typeface="Times New Roman" pitchFamily="18" charset="0"/>
              </a:rPr>
              <a:t> συνεχών αλλαγών,</a:t>
            </a:r>
            <a:r>
              <a:rPr kumimoji="1" lang="en-US" sz="3200" u="none">
                <a:latin typeface="Bookman Old Style" pitchFamily="18" charset="0"/>
                <a:cs typeface="Times New Roman" pitchFamily="18" charset="0"/>
              </a:rPr>
              <a:t> </a:t>
            </a:r>
            <a:r>
              <a:rPr kumimoji="1" lang="el-GR" sz="3200" u="none">
                <a:latin typeface="Bookman Old Style" pitchFamily="18" charset="0"/>
              </a:rPr>
              <a:t>πρέπει</a:t>
            </a:r>
          </a:p>
        </p:txBody>
      </p:sp>
      <p:sp>
        <p:nvSpPr>
          <p:cNvPr id="493574" name="Line 6"/>
          <p:cNvSpPr>
            <a:spLocks noChangeShapeType="1"/>
          </p:cNvSpPr>
          <p:nvPr/>
        </p:nvSpPr>
        <p:spPr bwMode="auto">
          <a:xfrm>
            <a:off x="4648200" y="1905000"/>
            <a:ext cx="0" cy="533400"/>
          </a:xfrm>
          <a:prstGeom prst="line">
            <a:avLst/>
          </a:prstGeom>
          <a:noFill/>
          <a:ln w="76200" cmpd="tri">
            <a:solidFill>
              <a:schemeClr val="folHlink"/>
            </a:solidFill>
            <a:round/>
            <a:headEnd/>
            <a:tailEnd type="triangle" w="med" len="med"/>
          </a:ln>
          <a:effectLst/>
        </p:spPr>
        <p:txBody>
          <a:bodyPr wrap="none"/>
          <a:lstStyle/>
          <a:p>
            <a:endParaRPr lang="el-GR"/>
          </a:p>
        </p:txBody>
      </p:sp>
      <p:sp>
        <p:nvSpPr>
          <p:cNvPr id="493575" name="AutoShape 7"/>
          <p:cNvSpPr>
            <a:spLocks noChangeArrowheads="1"/>
          </p:cNvSpPr>
          <p:nvPr/>
        </p:nvSpPr>
        <p:spPr bwMode="auto">
          <a:xfrm>
            <a:off x="0" y="1981200"/>
            <a:ext cx="9144000" cy="3352800"/>
          </a:xfrm>
          <a:prstGeom prst="wave">
            <a:avLst>
              <a:gd name="adj1" fmla="val 13005"/>
              <a:gd name="adj2" fmla="val 0"/>
            </a:avLst>
          </a:prstGeom>
          <a:solidFill>
            <a:srgbClr val="FFCCFF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endParaRPr kumimoji="1" lang="el-GR" sz="3200" u="none">
              <a:latin typeface="Bookman Old Style" pitchFamily="18" charset="0"/>
            </a:endParaRP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l-GR" sz="3200" u="none">
                <a:latin typeface="Bookman Old Style" pitchFamily="18" charset="0"/>
                <a:cs typeface="Times New Roman" pitchFamily="18" charset="0"/>
              </a:rPr>
              <a:t>να δομήσει ένα αρκετά ευέλικτο χαρτοφυλάκιο, </a:t>
            </a:r>
            <a:endParaRPr kumimoji="1" lang="el-GR" sz="3200" u="none">
              <a:latin typeface="Bookman Old Style" pitchFamily="18" charset="0"/>
            </a:endParaRP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l-GR" sz="3200" u="none">
                <a:latin typeface="Bookman Old Style" pitchFamily="18" charset="0"/>
                <a:cs typeface="Times New Roman" pitchFamily="18" charset="0"/>
              </a:rPr>
              <a:t>έτσι ώστε να μπορεί να προσαρμόζεται </a:t>
            </a:r>
            <a:endParaRPr kumimoji="1" lang="el-GR" sz="3200" u="none">
              <a:latin typeface="Bookman Old Style" pitchFamily="18" charset="0"/>
            </a:endParaRP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l-GR" sz="3200" u="none">
                <a:latin typeface="Bookman Old Style" pitchFamily="18" charset="0"/>
                <a:cs typeface="Times New Roman" pitchFamily="18" charset="0"/>
              </a:rPr>
              <a:t>στις εκάστοτε αλλαγές. </a:t>
            </a:r>
            <a:endParaRPr kumimoji="1" lang="el-GR" sz="3200" u="none">
              <a:latin typeface="Bookman Old Style" pitchFamily="18" charset="0"/>
            </a:endParaRPr>
          </a:p>
          <a:p>
            <a:pPr algn="ctr"/>
            <a:endParaRPr lang="el-GR"/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3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357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3571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459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l-GR" dirty="0" smtClean="0">
                <a:cs typeface="Times New Roman" pitchFamily="18" charset="0"/>
              </a:rPr>
              <a:t>Διαχείριση </a:t>
            </a:r>
            <a:r>
              <a:rPr lang="el-GR" dirty="0">
                <a:cs typeface="Times New Roman" pitchFamily="18" charset="0"/>
              </a:rPr>
              <a:t>χαρτοφυλακίου</a:t>
            </a:r>
            <a:r>
              <a:rPr lang="en-GB" dirty="0"/>
              <a:t> </a:t>
            </a:r>
          </a:p>
        </p:txBody>
      </p:sp>
      <p:sp>
        <p:nvSpPr>
          <p:cNvPr id="494595" name="Rectangle 3"/>
          <p:cNvSpPr>
            <a:spLocks noGrp="1" noChangeArrowheads="1"/>
          </p:cNvSpPr>
          <p:nvPr>
            <p:ph idx="1"/>
          </p:nvPr>
        </p:nvSpPr>
        <p:spPr>
          <a:xfrm>
            <a:off x="381000" y="2057400"/>
            <a:ext cx="8574088" cy="4075113"/>
          </a:xfrm>
        </p:spPr>
        <p:txBody>
          <a:bodyPr>
            <a:normAutofit lnSpcReduction="10000"/>
          </a:bodyPr>
          <a:lstStyle/>
          <a:p>
            <a:pPr algn="just"/>
            <a:r>
              <a:rPr lang="el-GR">
                <a:latin typeface="Times New Roman" pitchFamily="18" charset="0"/>
                <a:cs typeface="Times New Roman" pitchFamily="18" charset="0"/>
              </a:rPr>
              <a:t>Aνάλογα με το χρονικό ορίζοντα στον οποίο κάθε διαχειριστής επιδιώκει τη μεγιστοποίηση της απόδοσης και την ελαχιστοποίηση του κινδύνου του χαρτοφυλακίου που διαχειρίζεται, μπορεί να χαρακτηριστεί ως</a:t>
            </a:r>
            <a:r>
              <a:rPr lang="en-US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l-GR">
                <a:latin typeface="Times New Roman" pitchFamily="18" charset="0"/>
              </a:rPr>
              <a:t>Βραχυπρόθεσμος</a:t>
            </a:r>
            <a:endParaRPr lang="en-US">
              <a:latin typeface="Times New Roman" pitchFamily="18" charset="0"/>
            </a:endParaRPr>
          </a:p>
          <a:p>
            <a:pPr algn="just"/>
            <a:r>
              <a:rPr lang="el-GR">
                <a:latin typeface="Times New Roman" pitchFamily="18" charset="0"/>
              </a:rPr>
              <a:t>Μ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εσοπρόθεσμος</a:t>
            </a:r>
            <a:endParaRPr lang="en-US"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l-GR">
                <a:latin typeface="Times New Roman" pitchFamily="18" charset="0"/>
              </a:rPr>
              <a:t>Μ</a:t>
            </a:r>
            <a:r>
              <a:rPr lang="el-GR">
                <a:latin typeface="Times New Roman" pitchFamily="18" charset="0"/>
                <a:cs typeface="Times New Roman" pitchFamily="18" charset="0"/>
              </a:rPr>
              <a:t>ακροπρόθεσμος </a:t>
            </a: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4945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945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4945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4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9459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4595" grpId="0" build="p" autoUpdateAnimBg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5621" name="AutoShape 5"/>
          <p:cNvSpPr>
            <a:spLocks noChangeArrowheads="1"/>
          </p:cNvSpPr>
          <p:nvPr/>
        </p:nvSpPr>
        <p:spPr bwMode="auto">
          <a:xfrm>
            <a:off x="0" y="1643050"/>
            <a:ext cx="9144000" cy="3505200"/>
          </a:xfrm>
          <a:prstGeom prst="upDownArrowCallout">
            <a:avLst>
              <a:gd name="adj1" fmla="val 65217"/>
              <a:gd name="adj2" fmla="val 65217"/>
              <a:gd name="adj3" fmla="val 12500"/>
              <a:gd name="adj4" fmla="val 5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l-GR" sz="3000" u="none" dirty="0">
                <a:latin typeface="Bookman Old Style" pitchFamily="18" charset="0"/>
              </a:rPr>
              <a:t>Ανάλογα με τον κίνδυνο που είναι διατεθειμένος </a:t>
            </a:r>
          </a:p>
          <a:p>
            <a:pPr algn="ctr"/>
            <a:r>
              <a:rPr kumimoji="1" lang="el-GR" sz="3000" u="none" dirty="0">
                <a:latin typeface="Bookman Old Style" pitchFamily="18" charset="0"/>
              </a:rPr>
              <a:t>να αναλάβει ο διαχειριστής χαρτοφυλακίου</a:t>
            </a:r>
          </a:p>
          <a:p>
            <a:pPr algn="ctr"/>
            <a:r>
              <a:rPr kumimoji="1" lang="el-GR" sz="3000" u="none" dirty="0">
                <a:latin typeface="Bookman Old Style" pitchFamily="18" charset="0"/>
              </a:rPr>
              <a:t>μπορεί να χαρακτηριστεί ως</a:t>
            </a:r>
          </a:p>
        </p:txBody>
      </p:sp>
      <p:sp>
        <p:nvSpPr>
          <p:cNvPr id="495622" name="Rectangle 6"/>
          <p:cNvSpPr>
            <a:spLocks noChangeArrowheads="1"/>
          </p:cNvSpPr>
          <p:nvPr/>
        </p:nvSpPr>
        <p:spPr bwMode="auto">
          <a:xfrm>
            <a:off x="0" y="0"/>
            <a:ext cx="9144000" cy="2562204"/>
          </a:xfrm>
          <a:prstGeom prst="rect">
            <a:avLst/>
          </a:prstGeom>
          <a:solidFill>
            <a:srgbClr val="CCFF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l-GR" sz="3200" b="1" u="none" dirty="0">
                <a:latin typeface="Bookman Old Style" pitchFamily="18" charset="0"/>
              </a:rPr>
              <a:t>Ό</a:t>
            </a:r>
            <a:r>
              <a:rPr kumimoji="1" lang="el-GR" sz="3200" b="1" u="none" dirty="0">
                <a:latin typeface="Bookman Old Style" pitchFamily="18" charset="0"/>
                <a:cs typeface="Times New Roman" pitchFamily="18" charset="0"/>
              </a:rPr>
              <a:t>σο υψηλότερη είναι η προσδοκώμενη </a:t>
            </a:r>
            <a:endParaRPr kumimoji="1" lang="en-US" sz="3200" b="1" u="none" dirty="0" smtClean="0">
              <a:latin typeface="Bookman Old Style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l-GR" sz="3200" b="1" u="none" dirty="0" smtClean="0">
                <a:latin typeface="Bookman Old Style" pitchFamily="18" charset="0"/>
                <a:cs typeface="Times New Roman" pitchFamily="18" charset="0"/>
              </a:rPr>
              <a:t>απόδοση</a:t>
            </a:r>
            <a:r>
              <a:rPr kumimoji="1" lang="en-US" sz="3200" b="1" u="none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kumimoji="1" lang="el-GR" sz="3200" b="1" u="none" dirty="0" smtClean="0">
                <a:latin typeface="Bookman Old Style" pitchFamily="18" charset="0"/>
                <a:cs typeface="Times New Roman" pitchFamily="18" charset="0"/>
              </a:rPr>
              <a:t> </a:t>
            </a:r>
            <a:r>
              <a:rPr kumimoji="1" lang="el-GR" sz="3200" b="1" u="none" dirty="0">
                <a:latin typeface="Bookman Old Style" pitchFamily="18" charset="0"/>
                <a:cs typeface="Times New Roman" pitchFamily="18" charset="0"/>
              </a:rPr>
              <a:t>ενός χαρτοφυλακίου,</a:t>
            </a:r>
            <a:r>
              <a:rPr kumimoji="1" lang="el-GR" sz="3200" b="1" u="none" dirty="0">
                <a:latin typeface="Bookman Old Style" pitchFamily="18" charset="0"/>
              </a:rPr>
              <a:t> </a:t>
            </a:r>
            <a:r>
              <a:rPr kumimoji="1" lang="el-GR" sz="3200" b="1" u="none" dirty="0">
                <a:latin typeface="Bookman Old Style" pitchFamily="18" charset="0"/>
                <a:cs typeface="Times New Roman" pitchFamily="18" charset="0"/>
              </a:rPr>
              <a:t> </a:t>
            </a:r>
            <a:endParaRPr kumimoji="1" lang="en-US" sz="3200" b="1" u="none" dirty="0" smtClean="0">
              <a:latin typeface="Bookman Old Style" pitchFamily="18" charset="0"/>
              <a:cs typeface="Times New Roman" pitchFamily="18" charset="0"/>
            </a:endParaRP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l-GR" sz="3200" b="1" u="none" dirty="0" smtClean="0">
                <a:latin typeface="Bookman Old Style" pitchFamily="18" charset="0"/>
                <a:cs typeface="Times New Roman" pitchFamily="18" charset="0"/>
              </a:rPr>
              <a:t>τόσο </a:t>
            </a:r>
            <a:r>
              <a:rPr kumimoji="1" lang="el-GR" sz="3200" b="1" u="none" dirty="0">
                <a:latin typeface="Bookman Old Style" pitchFamily="18" charset="0"/>
                <a:cs typeface="Times New Roman" pitchFamily="18" charset="0"/>
              </a:rPr>
              <a:t>υψηλότερος είναι και </a:t>
            </a:r>
            <a:endParaRPr kumimoji="1" lang="el-GR" sz="3200" b="1" u="none" dirty="0">
              <a:latin typeface="Bookman Old Style" pitchFamily="18" charset="0"/>
            </a:endParaRPr>
          </a:p>
          <a:p>
            <a:pPr algn="ctr">
              <a:spcBef>
                <a:spcPct val="20000"/>
              </a:spcBef>
              <a:buClr>
                <a:schemeClr val="accent2"/>
              </a:buClr>
              <a:buFont typeface="Monotype Sorts" pitchFamily="2" charset="2"/>
              <a:buNone/>
            </a:pPr>
            <a:r>
              <a:rPr kumimoji="1" lang="el-GR" sz="3200" b="1" u="none" dirty="0">
                <a:latin typeface="Bookman Old Style" pitchFamily="18" charset="0"/>
                <a:cs typeface="Times New Roman" pitchFamily="18" charset="0"/>
              </a:rPr>
              <a:t>ο κίνδυνος του χαρτοφυλακίου</a:t>
            </a:r>
            <a:endParaRPr kumimoji="1" lang="el-GR" sz="3200" b="1" u="none" dirty="0">
              <a:latin typeface="Bookman Old Style" pitchFamily="18" charset="0"/>
            </a:endParaRPr>
          </a:p>
          <a:p>
            <a:pPr algn="ctr"/>
            <a:endParaRPr lang="el-GR" b="1" dirty="0"/>
          </a:p>
        </p:txBody>
      </p:sp>
      <p:sp>
        <p:nvSpPr>
          <p:cNvPr id="495623" name="Rectangle 7"/>
          <p:cNvSpPr>
            <a:spLocks noChangeArrowheads="1"/>
          </p:cNvSpPr>
          <p:nvPr/>
        </p:nvSpPr>
        <p:spPr bwMode="auto">
          <a:xfrm>
            <a:off x="0" y="5181600"/>
            <a:ext cx="4191000" cy="990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l-GR" sz="3200" b="1" u="none">
                <a:latin typeface="Bookman Old Style" pitchFamily="18" charset="0"/>
              </a:rPr>
              <a:t>Επιθετικός</a:t>
            </a:r>
          </a:p>
        </p:txBody>
      </p:sp>
      <p:sp>
        <p:nvSpPr>
          <p:cNvPr id="495624" name="Rectangle 8"/>
          <p:cNvSpPr>
            <a:spLocks noChangeArrowheads="1"/>
          </p:cNvSpPr>
          <p:nvPr/>
        </p:nvSpPr>
        <p:spPr bwMode="auto">
          <a:xfrm>
            <a:off x="4953000" y="5181600"/>
            <a:ext cx="4191000" cy="990600"/>
          </a:xfrm>
          <a:prstGeom prst="rect">
            <a:avLst/>
          </a:prstGeom>
          <a:solidFill>
            <a:srgbClr val="FFFF99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kumimoji="1" lang="el-GR" sz="3200" b="1" u="none">
                <a:latin typeface="Bookman Old Style" pitchFamily="18" charset="0"/>
              </a:rPr>
              <a:t>Συντηρητικός</a:t>
            </a:r>
            <a:endParaRPr kumimoji="1" lang="el-GR" sz="3200" b="1" u="none">
              <a:latin typeface="Bookman Old Style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dirty="0" smtClean="0"/>
              <a:t>Υπόδειγμα </a:t>
            </a:r>
            <a:r>
              <a:rPr lang="en-US" dirty="0" smtClean="0"/>
              <a:t>Markowitz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1268760"/>
            <a:ext cx="9144000" cy="4857403"/>
          </a:xfrm>
        </p:spPr>
        <p:txBody>
          <a:bodyPr/>
          <a:lstStyle/>
          <a:p>
            <a:pPr algn="just"/>
            <a:r>
              <a:rPr lang="el-GR" dirty="0" smtClean="0"/>
              <a:t>Αποτελεί τη βάση κάθε κλασσικής προσέγγισης της επιλογής χαρτοφυλακίου </a:t>
            </a:r>
            <a:r>
              <a:rPr lang="en-US" dirty="0" smtClean="0"/>
              <a:t>(“Portfolio Selection”, Journal of Finance). </a:t>
            </a:r>
            <a:endParaRPr lang="el-GR" dirty="0" smtClean="0"/>
          </a:p>
          <a:p>
            <a:r>
              <a:rPr lang="el-GR" dirty="0" smtClean="0"/>
              <a:t>Βασίζεται σε δυο άξονες</a:t>
            </a:r>
          </a:p>
          <a:p>
            <a:pPr lvl="1"/>
            <a:r>
              <a:rPr lang="el-GR" b="1" dirty="0">
                <a:solidFill>
                  <a:srgbClr val="002060"/>
                </a:solidFill>
              </a:rPr>
              <a:t>τ</a:t>
            </a:r>
            <a:r>
              <a:rPr lang="el-GR" b="1" dirty="0" smtClean="0">
                <a:solidFill>
                  <a:srgbClr val="002060"/>
                </a:solidFill>
              </a:rPr>
              <a:t>η μεγιστοποίηση της απόδοσης του επενδυτή </a:t>
            </a:r>
          </a:p>
          <a:p>
            <a:pPr lvl="1"/>
            <a:r>
              <a:rPr lang="el-GR" b="1" dirty="0">
                <a:solidFill>
                  <a:srgbClr val="FF0000"/>
                </a:solidFill>
              </a:rPr>
              <a:t>τ</a:t>
            </a:r>
            <a:r>
              <a:rPr lang="el-GR" b="1" dirty="0" smtClean="0">
                <a:solidFill>
                  <a:srgbClr val="FF0000"/>
                </a:solidFill>
              </a:rPr>
              <a:t>ην ελαχιστοποίηση του κινδύνου της απόδοσης  </a:t>
            </a:r>
          </a:p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A661-3E7B-4125-98F6-00F4BFFC8ABE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323015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Θεωρία Χαρτοφυλακίου του </a:t>
            </a:r>
            <a:r>
              <a:rPr lang="en-US" dirty="0" smtClean="0"/>
              <a:t>Markowitz</a:t>
            </a:r>
            <a:r>
              <a:rPr lang="el-GR" dirty="0" smtClean="0"/>
              <a:t> - Υποθέσεις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/>
          <a:lstStyle/>
          <a:p>
            <a:pPr algn="just"/>
            <a:r>
              <a:rPr lang="en-US" dirty="0" smtClean="0"/>
              <a:t>H </a:t>
            </a:r>
            <a:r>
              <a:rPr lang="el-GR" dirty="0" smtClean="0"/>
              <a:t>κάθε επένδυση αναλύεται σε μια κατανομή πιθανοτήτων των αναμενόμενων αποδόσεων (κανονική).</a:t>
            </a:r>
          </a:p>
          <a:p>
            <a:pPr algn="just"/>
            <a:r>
              <a:rPr lang="el-GR" dirty="0" smtClean="0"/>
              <a:t>Οι επενδυτές λαμβάνουν αποφάσεις σύμφωνα με τις καμπύλες φθίνουσας οριακής χρησιμότητας τους. </a:t>
            </a:r>
          </a:p>
          <a:p>
            <a:pPr algn="just"/>
            <a:r>
              <a:rPr lang="el-GR" dirty="0" smtClean="0"/>
              <a:t>Οι επενδυτές υπολογίζουν τον κίνδυνο ενός χαρτοφυλακίου βασιζόμενοι στη μεταβλητότητα των αναμενόμενων αποδόσεών τους.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A661-3E7B-4125-98F6-00F4BFFC8AB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5" name="Δεξιό βέλος 4"/>
          <p:cNvSpPr/>
          <p:nvPr/>
        </p:nvSpPr>
        <p:spPr>
          <a:xfrm>
            <a:off x="7524328" y="6237312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119797665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dirty="0" smtClean="0"/>
              <a:t>Θεωρία Χαρτοφυλακίου του </a:t>
            </a:r>
            <a:r>
              <a:rPr lang="en-US" dirty="0" smtClean="0"/>
              <a:t>Markowitz</a:t>
            </a:r>
            <a:endParaRPr lang="el-GR" dirty="0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0" y="1484784"/>
            <a:ext cx="9144000" cy="5373216"/>
          </a:xfrm>
        </p:spPr>
        <p:txBody>
          <a:bodyPr/>
          <a:lstStyle/>
          <a:p>
            <a:pPr algn="just"/>
            <a:r>
              <a:rPr lang="el-GR" dirty="0" smtClean="0"/>
              <a:t>Οι επενδυτές παίρνουν αποφάσεις με βάση την αναμενόμενη απόδοση και τον κίνδυνο, επομένως οι καμπύλες χρησιμότητας τους είναι συναρτήσεις αναμενόμενης απόδοσης και διακύμανσης. </a:t>
            </a:r>
          </a:p>
          <a:p>
            <a:pPr algn="just"/>
            <a:r>
              <a:rPr lang="el-GR" dirty="0" smtClean="0"/>
              <a:t>Για μια συγκεκριμένη ποσότητα κινδύνου οι επενδυτές προτιμούν περισσότερη αναμενόμενη απόδοση από λιγότερη. </a:t>
            </a:r>
            <a:r>
              <a:rPr lang="el-GR" dirty="0"/>
              <a:t>Για μια συγκεκριμένη ποσότητα </a:t>
            </a:r>
            <a:r>
              <a:rPr lang="el-GR" dirty="0" smtClean="0"/>
              <a:t>αναμενόμενης απόδοσης </a:t>
            </a:r>
            <a:r>
              <a:rPr lang="el-GR" dirty="0"/>
              <a:t>οι επενδυτές προτιμούν </a:t>
            </a:r>
            <a:r>
              <a:rPr lang="el-GR" dirty="0" smtClean="0"/>
              <a:t>λιγότερο κίνδυνο από περισσότερο. </a:t>
            </a:r>
            <a:endParaRPr lang="el-GR" dirty="0"/>
          </a:p>
          <a:p>
            <a:pPr algn="just"/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CDA661-3E7B-4125-98F6-00F4BFFC8ABE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9407899"/>
      </p:ext>
    </p:extLst>
  </p:cSld>
  <p:clrMapOvr>
    <a:masterClrMapping/>
  </p:clrMapOvr>
  <p:transition spd="med">
    <p:random/>
    <p:sndAc>
      <p:stSnd>
        <p:snd r:embed="rId2" name="camera.wav"/>
      </p:stSnd>
    </p:sndAc>
  </p:transition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13297</TotalTime>
  <Words>1594</Words>
  <Application>Microsoft Office PowerPoint</Application>
  <PresentationFormat>Προβολή στην οθόνη (4:3)</PresentationFormat>
  <Paragraphs>211</Paragraphs>
  <Slides>29</Slides>
  <Notes>0</Notes>
  <HiddenSlides>0</HiddenSlides>
  <MMClips>0</MMClips>
  <ScaleCrop>false</ScaleCrop>
  <HeadingPairs>
    <vt:vector size="6" baseType="variant"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4</vt:i4>
      </vt:variant>
      <vt:variant>
        <vt:lpstr>Τίτλοι διαφανειών</vt:lpstr>
      </vt:variant>
      <vt:variant>
        <vt:i4>29</vt:i4>
      </vt:variant>
    </vt:vector>
  </HeadingPairs>
  <TitlesOfParts>
    <vt:vector size="34" baseType="lpstr">
      <vt:lpstr>Θέμα του Office</vt:lpstr>
      <vt:lpstr>Φύλλο εργασίας</vt:lpstr>
      <vt:lpstr>Εξίσωση</vt:lpstr>
      <vt:lpstr>Worksheet</vt:lpstr>
      <vt:lpstr>Έγγραφο</vt:lpstr>
      <vt:lpstr>Εισαγωγή στη διαχείριση χαρτοφυλακίου </vt:lpstr>
      <vt:lpstr>Εισαγωγή στη διαχείριση χαρτοφυλακίου </vt:lpstr>
      <vt:lpstr>Παρουσίαση του PowerPoint</vt:lpstr>
      <vt:lpstr>Παρουσίαση του PowerPoint</vt:lpstr>
      <vt:lpstr>Διαχείριση χαρτοφυλακίου </vt:lpstr>
      <vt:lpstr>Παρουσίαση του PowerPoint</vt:lpstr>
      <vt:lpstr>Υπόδειγμα Markowitz</vt:lpstr>
      <vt:lpstr>Θεωρία Χαρτοφυλακίου του Markowitz - Υποθέσεις</vt:lpstr>
      <vt:lpstr>Θεωρία Χαρτοφυλακίου του Markowitz</vt:lpstr>
      <vt:lpstr>Παρουσίαση του PowerPoint</vt:lpstr>
      <vt:lpstr>ΕΠΙΛΟΓΗ ΧΑΡΤΟΦΥΛΑΚΙΟΥ ΜΕ ΚΙΝΔΥΝΟ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Συνδιακύμανση </vt:lpstr>
      <vt:lpstr>Παρουσίαση του PowerPoint</vt:lpstr>
      <vt:lpstr>Συντελεστής συσχέτισης </vt:lpstr>
      <vt:lpstr>Παρουσίαση του PowerPoint</vt:lpstr>
      <vt:lpstr>Παρουσίαση του PowerPoint</vt:lpstr>
      <vt:lpstr>Συσχέτιση και ανεξαρτησία </vt:lpstr>
      <vt:lpstr>Συσχέτιση και το εύρος των δεδομένων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Απόδοση Χαρτοφυλακίου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Χρηματιστήριο Παραγώγων Αθηνών - ΧΠΑ</dc:title>
  <dc:creator>@</dc:creator>
  <cp:lastModifiedBy>user</cp:lastModifiedBy>
  <cp:revision>212</cp:revision>
  <dcterms:created xsi:type="dcterms:W3CDTF">2000-05-31T12:27:11Z</dcterms:created>
  <dcterms:modified xsi:type="dcterms:W3CDTF">2016-12-14T12:13:21Z</dcterms:modified>
</cp:coreProperties>
</file>