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314" r:id="rId7"/>
    <p:sldId id="309" r:id="rId8"/>
    <p:sldId id="261" r:id="rId9"/>
    <p:sldId id="315" r:id="rId10"/>
    <p:sldId id="262" r:id="rId11"/>
    <p:sldId id="316" r:id="rId12"/>
    <p:sldId id="263" r:id="rId13"/>
    <p:sldId id="264" r:id="rId14"/>
    <p:sldId id="265" r:id="rId15"/>
    <p:sldId id="266" r:id="rId16"/>
    <p:sldId id="267" r:id="rId17"/>
    <p:sldId id="268" r:id="rId18"/>
    <p:sldId id="317" r:id="rId19"/>
    <p:sldId id="269" r:id="rId20"/>
    <p:sldId id="318" r:id="rId21"/>
    <p:sldId id="270" r:id="rId22"/>
    <p:sldId id="271" r:id="rId23"/>
    <p:sldId id="272" r:id="rId24"/>
    <p:sldId id="273" r:id="rId25"/>
    <p:sldId id="319" r:id="rId26"/>
    <p:sldId id="274" r:id="rId27"/>
    <p:sldId id="320" r:id="rId28"/>
    <p:sldId id="275" r:id="rId29"/>
    <p:sldId id="321" r:id="rId30"/>
    <p:sldId id="276" r:id="rId31"/>
    <p:sldId id="277" r:id="rId32"/>
    <p:sldId id="322" r:id="rId33"/>
    <p:sldId id="278" r:id="rId34"/>
    <p:sldId id="323" r:id="rId35"/>
    <p:sldId id="279" r:id="rId36"/>
    <p:sldId id="324" r:id="rId37"/>
    <p:sldId id="280" r:id="rId38"/>
    <p:sldId id="325" r:id="rId39"/>
    <p:sldId id="281" r:id="rId40"/>
    <p:sldId id="326" r:id="rId41"/>
    <p:sldId id="282" r:id="rId42"/>
    <p:sldId id="327" r:id="rId43"/>
    <p:sldId id="283" r:id="rId44"/>
    <p:sldId id="284" r:id="rId45"/>
    <p:sldId id="328" r:id="rId46"/>
    <p:sldId id="286" r:id="rId47"/>
    <p:sldId id="329" r:id="rId48"/>
    <p:sldId id="310" r:id="rId49"/>
    <p:sldId id="287" r:id="rId50"/>
    <p:sldId id="330" r:id="rId51"/>
    <p:sldId id="288" r:id="rId52"/>
    <p:sldId id="289" r:id="rId53"/>
    <p:sldId id="290" r:id="rId54"/>
    <p:sldId id="291" r:id="rId55"/>
    <p:sldId id="292" r:id="rId56"/>
    <p:sldId id="331" r:id="rId57"/>
    <p:sldId id="311" r:id="rId58"/>
    <p:sldId id="293" r:id="rId59"/>
    <p:sldId id="294" r:id="rId60"/>
    <p:sldId id="295" r:id="rId61"/>
    <p:sldId id="296" r:id="rId62"/>
    <p:sldId id="297" r:id="rId63"/>
    <p:sldId id="298" r:id="rId64"/>
    <p:sldId id="299" r:id="rId65"/>
    <p:sldId id="332" r:id="rId66"/>
    <p:sldId id="300" r:id="rId67"/>
    <p:sldId id="301" r:id="rId68"/>
    <p:sldId id="312" r:id="rId69"/>
    <p:sldId id="302" r:id="rId70"/>
    <p:sldId id="333" r:id="rId71"/>
    <p:sldId id="303" r:id="rId72"/>
    <p:sldId id="313" r:id="rId73"/>
    <p:sldId id="304" r:id="rId74"/>
    <p:sldId id="305" r:id="rId75"/>
    <p:sldId id="306" r:id="rId76"/>
    <p:sldId id="307" r:id="rId77"/>
    <p:sldId id="308" r:id="rId7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694"/>
  </p:normalViewPr>
  <p:slideViewPr>
    <p:cSldViewPr>
      <p:cViewPr varScale="1">
        <p:scale>
          <a:sx n="164" d="100"/>
          <a:sy n="164" d="100"/>
        </p:scale>
        <p:origin x="198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a:xfrm>
            <a:off x="2743973" y="5870576"/>
            <a:ext cx="3932137" cy="377825"/>
          </a:xfrm>
        </p:spPr>
        <p:txBody>
          <a:bodyPr/>
          <a:lstStyle/>
          <a:p>
            <a:endParaRPr lang="el-GR"/>
          </a:p>
        </p:txBody>
      </p:sp>
      <p:sp>
        <p:nvSpPr>
          <p:cNvPr id="6" name="Slide Number Placeholder 5"/>
          <p:cNvSpPr>
            <a:spLocks noGrp="1"/>
          </p:cNvSpPr>
          <p:nvPr>
            <p:ph type="sldNum" sz="quarter" idx="12"/>
          </p:nvPr>
        </p:nvSpPr>
        <p:spPr>
          <a:xfrm>
            <a:off x="8040685" y="5870576"/>
            <a:ext cx="417516" cy="377825"/>
          </a:xfrm>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792754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E52D52F2-16A6-41ED-A3EE-B406ADA52F13}"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315431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753163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1834032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96753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6" name="TextBox 15"/>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816018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0105157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1632682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744750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1142759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E52D52F2-16A6-41ED-A3EE-B406ADA52F13}" type="datetimeFigureOut">
              <a:rPr lang="el-GR" smtClean="0"/>
              <a:pPr/>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563944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E52D52F2-16A6-41ED-A3EE-B406ADA52F13}"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37770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E52D52F2-16A6-41ED-A3EE-B406ADA52F13}" type="datetimeFigureOut">
              <a:rPr lang="el-GR" smtClean="0"/>
              <a:pPr/>
              <a:t>2/3/20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569163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52D52F2-16A6-41ED-A3EE-B406ADA52F13}" type="datetimeFigureOut">
              <a:rPr lang="el-GR" smtClean="0"/>
              <a:pPr/>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88231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E52D52F2-16A6-41ED-A3EE-B406ADA52F13}" type="datetimeFigureOut">
              <a:rPr lang="el-GR" smtClean="0"/>
              <a:pPr/>
              <a:t>2/3/20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2515620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E52D52F2-16A6-41ED-A3EE-B406ADA52F13}"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61488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E52D52F2-16A6-41ED-A3EE-B406ADA52F13}" type="datetimeFigureOut">
              <a:rPr lang="el-GR" smtClean="0"/>
              <a:pPr/>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929CDD7-9F9F-4530-848B-BDCF5A967624}" type="slidenum">
              <a:rPr lang="el-GR" smtClean="0"/>
              <a:pPr/>
              <a:t>‹#›</a:t>
            </a:fld>
            <a:endParaRPr lang="el-GR"/>
          </a:p>
        </p:txBody>
      </p:sp>
    </p:spTree>
    <p:extLst>
      <p:ext uri="{BB962C8B-B14F-4D97-AF65-F5344CB8AC3E}">
        <p14:creationId xmlns:p14="http://schemas.microsoft.com/office/powerpoint/2010/main" val="303085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52D52F2-16A6-41ED-A3EE-B406ADA52F13}" type="datetimeFigureOut">
              <a:rPr lang="el-GR" smtClean="0"/>
              <a:pPr/>
              <a:t>2/3/20</a:t>
            </a:fld>
            <a:endParaRPr lang="el-GR"/>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929CDD7-9F9F-4530-848B-BDCF5A967624}" type="slidenum">
              <a:rPr lang="el-GR" smtClean="0"/>
              <a:pPr/>
              <a:t>‹#›</a:t>
            </a:fld>
            <a:endParaRPr lang="el-GR"/>
          </a:p>
        </p:txBody>
      </p:sp>
    </p:spTree>
    <p:extLst>
      <p:ext uri="{BB962C8B-B14F-4D97-AF65-F5344CB8AC3E}">
        <p14:creationId xmlns:p14="http://schemas.microsoft.com/office/powerpoint/2010/main" val="1505488489"/>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14414" y="2000240"/>
            <a:ext cx="7000924" cy="4286280"/>
          </a:xfrm>
        </p:spPr>
        <p:txBody>
          <a:bodyPr>
            <a:normAutofit fontScale="92500"/>
          </a:bodyPr>
          <a:lstStyle/>
          <a:p>
            <a:pPr algn="just"/>
            <a:r>
              <a:rPr lang="el-GR" sz="2800" dirty="0">
                <a:latin typeface="Times New Roman" charset="0"/>
                <a:ea typeface="Times New Roman" charset="0"/>
                <a:cs typeface="Times New Roman" charset="0"/>
              </a:rPr>
              <a:t>Η σύγκρουση είναι στοιχείο που χαρακτηρίζει την κοινωνία και την πραγματικότητα για όλα τα ανθρώπινα όντα που συνεργάζονται. </a:t>
            </a:r>
          </a:p>
          <a:p>
            <a:pPr algn="just"/>
            <a:r>
              <a:rPr lang="el-GR" sz="2800" dirty="0">
                <a:latin typeface="Times New Roman" charset="0"/>
                <a:ea typeface="Times New Roman" charset="0"/>
                <a:cs typeface="Times New Roman" charset="0"/>
              </a:rPr>
              <a:t>Η επίλυση συγκρούσεων, που ορίζεται από βαθιά ριζωμένες διαφορές είναι δυσκολότερη σε σχέση με τις πιο απλές και ευκολότερα διευθετούμενες διαφωνίες.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628800"/>
            <a:ext cx="7027714" cy="5040560"/>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Κοινές </a:t>
            </a:r>
            <a:r>
              <a:rPr lang="el-GR" sz="2800" dirty="0" err="1">
                <a:latin typeface="Times New Roman" charset="0"/>
                <a:ea typeface="Times New Roman" charset="0"/>
                <a:cs typeface="Times New Roman" charset="0"/>
              </a:rPr>
              <a:t>οργανωσιακές</a:t>
            </a:r>
            <a:r>
              <a:rPr lang="el-GR" sz="2800" dirty="0">
                <a:latin typeface="Times New Roman" charset="0"/>
                <a:ea typeface="Times New Roman" charset="0"/>
                <a:cs typeface="Times New Roman" charset="0"/>
              </a:rPr>
              <a:t> καταστάσεις όπως: διαφορές στους στόχους μεταξύ μονάδων του οργανισμού, αλληλεξάρτηση διαφόρων δραστηριοτήτων σ᾽ ένα οργανισμό και ασαφή όρια καθηκόντων </a:t>
            </a:r>
          </a:p>
          <a:p>
            <a:pPr marL="457200" indent="-457200" algn="just">
              <a:buFontTx/>
              <a:buChar char="-"/>
            </a:pPr>
            <a:r>
              <a:rPr lang="el-GR" sz="2800" dirty="0">
                <a:latin typeface="Times New Roman" charset="0"/>
                <a:ea typeface="Times New Roman" charset="0"/>
                <a:cs typeface="Times New Roman" charset="0"/>
              </a:rPr>
              <a:t>Ανάγκες και επιθυμίες καταπιεσμένες και αίσθημα απειλής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403648" y="1916832"/>
            <a:ext cx="6811690" cy="4752528"/>
          </a:xfrm>
        </p:spPr>
        <p:txBody>
          <a:bodyPr>
            <a:noAutofit/>
          </a:bodyPr>
          <a:lstStyle/>
          <a:p>
            <a:pPr marL="457200" indent="-457200" algn="just">
              <a:buFontTx/>
              <a:buChar char="-"/>
            </a:pPr>
            <a:r>
              <a:rPr lang="el-GR" sz="2800" dirty="0">
                <a:latin typeface="Times New Roman" charset="0"/>
                <a:ea typeface="Times New Roman" charset="0"/>
                <a:cs typeface="Times New Roman" charset="0"/>
              </a:rPr>
              <a:t>Σύγχυση αρμοδιοτήτων από συναντήσεις που διεξάγονται με προχειρότητα</a:t>
            </a:r>
          </a:p>
          <a:p>
            <a:pPr marL="457200" indent="-457200" algn="l">
              <a:buFontTx/>
              <a:buChar char="-"/>
            </a:pPr>
            <a:r>
              <a:rPr lang="el-GR" sz="2800" dirty="0">
                <a:latin typeface="Times New Roman" charset="0"/>
                <a:ea typeface="Times New Roman" charset="0"/>
                <a:cs typeface="Times New Roman" charset="0"/>
              </a:rPr>
              <a:t>Προσωπικές φιλοδοξίες και αντικρουόμενες προσωπικότητες. </a:t>
            </a:r>
          </a:p>
        </p:txBody>
      </p:sp>
    </p:spTree>
    <p:extLst>
      <p:ext uri="{BB962C8B-B14F-4D97-AF65-F5344CB8AC3E}">
        <p14:creationId xmlns:p14="http://schemas.microsoft.com/office/powerpoint/2010/main" val="717179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2000240"/>
            <a:ext cx="6955706" cy="3949040"/>
          </a:xfrm>
        </p:spPr>
        <p:txBody>
          <a:bodyPr>
            <a:normAutofit fontScale="92500" lnSpcReduction="20000"/>
          </a:bodyPr>
          <a:lstStyle/>
          <a:p>
            <a:pPr marL="457200" indent="-457200" algn="just">
              <a:buFontTx/>
              <a:buChar char="-"/>
            </a:pPr>
            <a:r>
              <a:rPr lang="el-GR" sz="2800" dirty="0">
                <a:latin typeface="Times New Roman" charset="0"/>
                <a:ea typeface="Times New Roman" charset="0"/>
                <a:cs typeface="Times New Roman" charset="0"/>
              </a:rPr>
              <a:t>Περιορισμένοι πόροι. Η ανεπάρκεια πόρων εμποδίζει την ικανοποίηση των αναγκών όλων των εργαζομένων. Απαιτείται άριστη αξιοποίηση στην κατανομή των πόρων. </a:t>
            </a:r>
          </a:p>
          <a:p>
            <a:pPr marL="457200" indent="-457200" algn="just">
              <a:buFontTx/>
              <a:buChar char="-"/>
            </a:pPr>
            <a:r>
              <a:rPr lang="el-GR" sz="2800" dirty="0">
                <a:latin typeface="Times New Roman" charset="0"/>
                <a:ea typeface="Times New Roman" charset="0"/>
                <a:cs typeface="Times New Roman" charset="0"/>
              </a:rPr>
              <a:t>Η διαφωνία των διευθυντών με τους εργαζόμενους και τα συνδικάτα, με αποτέλεσμα οι συγκρούσεις να είναι αναπόφευκτες.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2000240"/>
            <a:ext cx="6480720" cy="3877032"/>
          </a:xfrm>
        </p:spPr>
        <p:txBody>
          <a:bodyPr>
            <a:normAutofit lnSpcReduction="10000"/>
          </a:bodyPr>
          <a:lstStyle/>
          <a:p>
            <a:pPr marL="457200" indent="-457200" algn="just">
              <a:buFontTx/>
              <a:buChar char="-"/>
            </a:pPr>
            <a:r>
              <a:rPr lang="el-GR" sz="2800" dirty="0">
                <a:latin typeface="Times New Roman" charset="0"/>
                <a:ea typeface="Times New Roman" charset="0"/>
                <a:cs typeface="Times New Roman" charset="0"/>
              </a:rPr>
              <a:t>Η αναποτελεσματική επικοινωνία μεταξύ των ατόμων και των ομάδων στην επιχείρηση </a:t>
            </a:r>
          </a:p>
          <a:p>
            <a:pPr marL="457200" indent="-457200" algn="just">
              <a:buFontTx/>
              <a:buChar char="-"/>
            </a:pPr>
            <a:r>
              <a:rPr lang="el-GR" sz="2800" dirty="0">
                <a:latin typeface="Times New Roman" charset="0"/>
                <a:ea typeface="Times New Roman" charset="0"/>
                <a:cs typeface="Times New Roman" charset="0"/>
              </a:rPr>
              <a:t>Η έλλειψη πληροφοριών, η κακή μετάδοση, σύλληψη και μετάφραση των μηνυμάτων δεν επιτρέπουν την αλληλοκατανόηση</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1772816"/>
            <a:ext cx="6552728" cy="4320480"/>
          </a:xfrm>
        </p:spPr>
        <p:txBody>
          <a:bodyPr>
            <a:normAutofit fontScale="92500" lnSpcReduction="10000"/>
          </a:bodyPr>
          <a:lstStyle/>
          <a:p>
            <a:pPr marL="457200" indent="-457200" algn="just">
              <a:buFontTx/>
              <a:buChar char="-"/>
            </a:pPr>
            <a:r>
              <a:rPr lang="el-GR" sz="2800" dirty="0">
                <a:latin typeface="Times New Roman" charset="0"/>
                <a:ea typeface="Times New Roman" charset="0"/>
                <a:cs typeface="Times New Roman" charset="0"/>
              </a:rPr>
              <a:t>Η κακή επικοινωνία στο προσωπικό της επιχείρησης, δημιουργείται είτε από κακές συνθήκες στο χώρο, είτε από την ασυμβατότητα των χαρακτήρων των εργαζομένων ή και από δημογραφικές διαφορές μεταξύ τους. </a:t>
            </a:r>
          </a:p>
          <a:p>
            <a:pPr marL="457200" indent="-457200" algn="just">
              <a:buFontTx/>
              <a:buChar char="-"/>
            </a:pPr>
            <a:r>
              <a:rPr lang="el-GR" sz="2800" dirty="0">
                <a:latin typeface="Times New Roman" charset="0"/>
                <a:ea typeface="Times New Roman" charset="0"/>
                <a:cs typeface="Times New Roman" charset="0"/>
              </a:rPr>
              <a:t>Διαφορετικές αντιλήψεις και ῾πιστεύω᾽ των ατόμων και των ομάδων.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1772816"/>
            <a:ext cx="6955706" cy="4513704"/>
          </a:xfrm>
        </p:spPr>
        <p:txBody>
          <a:bodyPr>
            <a:normAutofit fontScale="85000" lnSpcReduction="20000"/>
          </a:bodyPr>
          <a:lstStyle/>
          <a:p>
            <a:pPr marL="457200" indent="-457200" algn="just">
              <a:buFontTx/>
              <a:buChar char="-"/>
            </a:pPr>
            <a:r>
              <a:rPr lang="el-GR" sz="2800" dirty="0">
                <a:latin typeface="Times New Roman" charset="0"/>
                <a:ea typeface="Times New Roman" charset="0"/>
                <a:cs typeface="Times New Roman" charset="0"/>
              </a:rPr>
              <a:t>Λάθη χειρισμών των προϊσταμένων μιας επιχείρησης, που κρίνονται αυστηρώς από τους υφισταμένους και δημιουργούν αμφιβολίες για την ηγετική τους ικανότητα</a:t>
            </a:r>
          </a:p>
          <a:p>
            <a:pPr marL="457200" indent="-457200" algn="just">
              <a:buFontTx/>
              <a:buChar char="-"/>
            </a:pPr>
            <a:r>
              <a:rPr lang="el-GR" sz="2800" dirty="0">
                <a:latin typeface="Times New Roman" charset="0"/>
                <a:ea typeface="Times New Roman" charset="0"/>
                <a:cs typeface="Times New Roman" charset="0"/>
              </a:rPr>
              <a:t>Η αποδοχή της διοίκησης από το σύνολο των εργαζομένων, προβληματίζει και δημιουργεί συγκρούσεις, όταν γίνονται αλλαγές στη δομή ή στη στάση της. </a:t>
            </a:r>
          </a:p>
          <a:p>
            <a:pPr marL="457200" indent="-457200" algn="just">
              <a:buFontTx/>
              <a:buChar char="-"/>
            </a:pPr>
            <a:r>
              <a:rPr lang="el-GR" sz="2800" dirty="0">
                <a:latin typeface="Times New Roman" charset="0"/>
                <a:ea typeface="Times New Roman" charset="0"/>
                <a:cs typeface="Times New Roman" charset="0"/>
              </a:rPr>
              <a:t>Η ανισότητα μεταξύ των εργαζομένων. Διακρίσεις σε βάρος τους, σε σχέση με άλλους εργαζόμενους ή τους μετόχους.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772816"/>
            <a:ext cx="7027714" cy="4513704"/>
          </a:xfrm>
        </p:spPr>
        <p:txBody>
          <a:bodyPr>
            <a:normAutofit/>
          </a:bodyPr>
          <a:lstStyle/>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Επηρεασμός στη σφαίρα επιρροής ή ελέγχου ενός εργαζόμενου ή μίας ομάδας από έναν άλλο εργαζόμενο ή μία άλλη ομάδα. Αναγκαίο είναι για την εύρυθμη και ομαλή λειτουργία μιας επιχείρησης να υπάρχει σεβασμός στις αρμοδιότητες και στη θέση των εργαζομένων μεταξύ τους.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844824"/>
            <a:ext cx="7171730" cy="4320480"/>
          </a:xfrm>
        </p:spPr>
        <p:txBody>
          <a:bodyPr>
            <a:noAutofit/>
          </a:bodyPr>
          <a:lstStyle/>
          <a:p>
            <a:pPr algn="just"/>
            <a:r>
              <a:rPr lang="el-GR" sz="2800" dirty="0">
                <a:latin typeface="Times New Roman" charset="0"/>
                <a:ea typeface="Times New Roman" charset="0"/>
                <a:cs typeface="Times New Roman" charset="0"/>
              </a:rPr>
              <a:t>Μορφές συγκρούσεων</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Σύμφωνα με τον </a:t>
            </a:r>
            <a:r>
              <a:rPr lang="el-GR" sz="2800" dirty="0" err="1">
                <a:latin typeface="Times New Roman" charset="0"/>
                <a:ea typeface="Times New Roman" charset="0"/>
                <a:cs typeface="Times New Roman" charset="0"/>
              </a:rPr>
              <a:t>Stoner</a:t>
            </a:r>
            <a:r>
              <a:rPr lang="el-GR" sz="2800" dirty="0">
                <a:latin typeface="Times New Roman" charset="0"/>
                <a:ea typeface="Times New Roman" charset="0"/>
                <a:cs typeface="Times New Roman" charset="0"/>
              </a:rPr>
              <a:t> (1989), μια βασική διάκριση των συγκρούσεων είναι: </a:t>
            </a:r>
          </a:p>
          <a:p>
            <a:pPr algn="just"/>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r>
              <a:rPr lang="el-GR" sz="2800" b="1" dirty="0">
                <a:latin typeface="Times New Roman" charset="0"/>
                <a:ea typeface="Times New Roman" charset="0"/>
                <a:cs typeface="Times New Roman" charset="0"/>
              </a:rPr>
              <a:t>Ατομικές συγκρούσεις: </a:t>
            </a:r>
            <a:r>
              <a:rPr lang="el-GR" sz="2800" dirty="0">
                <a:latin typeface="Times New Roman" charset="0"/>
                <a:ea typeface="Times New Roman" charset="0"/>
                <a:cs typeface="Times New Roman" charset="0"/>
              </a:rPr>
              <a:t>Έχουμε σύγκρουση κατά τη διάρκεια ατομικής λήψης αποφάσεων.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2060848"/>
            <a:ext cx="7099722" cy="3744416"/>
          </a:xfrm>
        </p:spPr>
        <p:txBody>
          <a:bodyPr>
            <a:noAutofit/>
          </a:bodyPr>
          <a:lstStyle/>
          <a:p>
            <a:pPr marL="457200" indent="-457200" algn="just">
              <a:buFontTx/>
              <a:buChar char="-"/>
            </a:pPr>
            <a:r>
              <a:rPr lang="el-GR" sz="2800" b="1" dirty="0" err="1">
                <a:latin typeface="Times New Roman" charset="0"/>
                <a:ea typeface="Times New Roman" charset="0"/>
                <a:cs typeface="Times New Roman" charset="0"/>
              </a:rPr>
              <a:t>Οργανωσιακές</a:t>
            </a:r>
            <a:r>
              <a:rPr lang="el-GR" sz="2800" b="1" dirty="0">
                <a:latin typeface="Times New Roman" charset="0"/>
                <a:ea typeface="Times New Roman" charset="0"/>
                <a:cs typeface="Times New Roman" charset="0"/>
              </a:rPr>
              <a:t> συγκρούσεις: </a:t>
            </a:r>
            <a:r>
              <a:rPr lang="el-GR" sz="2800" dirty="0">
                <a:latin typeface="Times New Roman" charset="0"/>
                <a:ea typeface="Times New Roman" charset="0"/>
                <a:cs typeface="Times New Roman" charset="0"/>
              </a:rPr>
              <a:t>Έχουμε σύγκρουση ατόμων ή ομάδων μέσα σε μια οργάνωση. </a:t>
            </a:r>
          </a:p>
          <a:p>
            <a:pPr marL="457200" indent="-457200" algn="just">
              <a:buFontTx/>
              <a:buChar char="-"/>
            </a:pPr>
            <a:r>
              <a:rPr lang="el-GR" sz="2800" b="1" dirty="0">
                <a:latin typeface="Times New Roman" charset="0"/>
                <a:ea typeface="Times New Roman" charset="0"/>
                <a:cs typeface="Times New Roman" charset="0"/>
              </a:rPr>
              <a:t>Συγκρούσεις μεταξύ οργανώσεων: </a:t>
            </a:r>
            <a:r>
              <a:rPr lang="el-GR" sz="2800" dirty="0">
                <a:latin typeface="Times New Roman" charset="0"/>
                <a:ea typeface="Times New Roman" charset="0"/>
                <a:cs typeface="Times New Roman" charset="0"/>
              </a:rPr>
              <a:t>Σύγκρουση μεταξύ οργανώσεων ή ομάδων. </a:t>
            </a:r>
          </a:p>
        </p:txBody>
      </p:sp>
    </p:spTree>
    <p:extLst>
      <p:ext uri="{BB962C8B-B14F-4D97-AF65-F5344CB8AC3E}">
        <p14:creationId xmlns:p14="http://schemas.microsoft.com/office/powerpoint/2010/main" val="3371709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556792"/>
            <a:ext cx="7488832" cy="5040560"/>
          </a:xfrm>
        </p:spPr>
        <p:txBody>
          <a:bodyPr>
            <a:noAutofit/>
          </a:bodyPr>
          <a:lstStyle/>
          <a:p>
            <a:pPr algn="just"/>
            <a:r>
              <a:rPr lang="el-GR" sz="2800" b="1" dirty="0">
                <a:latin typeface="Times New Roman" charset="0"/>
                <a:ea typeface="Times New Roman" charset="0"/>
                <a:cs typeface="Times New Roman" charset="0"/>
              </a:rPr>
              <a:t>Διαδικασία σύγκρουσης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Ο </a:t>
            </a:r>
            <a:r>
              <a:rPr lang="el-GR" sz="2800" dirty="0" err="1">
                <a:latin typeface="Times New Roman" charset="0"/>
                <a:ea typeface="Times New Roman" charset="0"/>
                <a:cs typeface="Times New Roman" charset="0"/>
              </a:rPr>
              <a:t>Pondy</a:t>
            </a:r>
            <a:r>
              <a:rPr lang="el-GR" sz="2800" dirty="0">
                <a:latin typeface="Times New Roman" charset="0"/>
                <a:ea typeface="Times New Roman" charset="0"/>
                <a:cs typeface="Times New Roman" charset="0"/>
              </a:rPr>
              <a:t> (1967) έδειξε πέντε φάσεις που χαρακτηρίζουν την </a:t>
            </a:r>
            <a:r>
              <a:rPr lang="el-GR" sz="2800" dirty="0" err="1">
                <a:latin typeface="Times New Roman" charset="0"/>
                <a:ea typeface="Times New Roman" charset="0"/>
                <a:cs typeface="Times New Roman" charset="0"/>
              </a:rPr>
              <a:t>οργανωσιακή</a:t>
            </a:r>
            <a:r>
              <a:rPr lang="el-GR" sz="2800" dirty="0">
                <a:latin typeface="Times New Roman" charset="0"/>
                <a:ea typeface="Times New Roman" charset="0"/>
                <a:cs typeface="Times New Roman" charset="0"/>
              </a:rPr>
              <a:t> σύγκρουση</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a:t>
            </a:r>
            <a:r>
              <a:rPr lang="en-US" sz="2800" dirty="0">
                <a:latin typeface="Times New Roman" charset="0"/>
                <a:ea typeface="Times New Roman" charset="0"/>
                <a:cs typeface="Times New Roman" charset="0"/>
              </a:rPr>
              <a:t>1o</a:t>
            </a:r>
            <a:r>
              <a:rPr lang="el-GR" sz="2800" dirty="0">
                <a:latin typeface="Times New Roman" charset="0"/>
                <a:ea typeface="Times New Roman" charset="0"/>
                <a:cs typeface="Times New Roman" charset="0"/>
              </a:rPr>
              <a:t> στάδιο υπάρχει μια υποβόσκουσα σύγκρουση. Δεν είναι τόσο αισθητή, αλλά η σύγκρουση είναι υπαρκτή και εντοπίζει αδυναμίες, όπως</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772816"/>
            <a:ext cx="7027714" cy="4513704"/>
          </a:xfrm>
        </p:spPr>
        <p:txBody>
          <a:bodyPr>
            <a:normAutofit fontScale="92500" lnSpcReduction="10000"/>
          </a:bodyPr>
          <a:lstStyle/>
          <a:p>
            <a:pPr algn="just"/>
            <a:r>
              <a:rPr lang="el-GR" sz="2800" dirty="0">
                <a:latin typeface="Times New Roman" charset="0"/>
                <a:ea typeface="Times New Roman" charset="0"/>
                <a:cs typeface="Times New Roman" charset="0"/>
              </a:rPr>
              <a:t>Σύμφωνα με τους </a:t>
            </a:r>
            <a:r>
              <a:rPr lang="el-GR" sz="2800" dirty="0" err="1">
                <a:latin typeface="Times New Roman" charset="0"/>
                <a:ea typeface="Times New Roman" charset="0"/>
                <a:cs typeface="Times New Roman" charset="0"/>
              </a:rPr>
              <a:t>Griffin</a:t>
            </a:r>
            <a:r>
              <a:rPr lang="el-GR" sz="2800" dirty="0">
                <a:latin typeface="Times New Roman" charset="0"/>
                <a:ea typeface="Times New Roman" charset="0"/>
                <a:cs typeface="Times New Roman" charset="0"/>
              </a:rPr>
              <a:t> και </a:t>
            </a:r>
            <a:r>
              <a:rPr lang="el-GR" sz="2800" dirty="0" err="1">
                <a:latin typeface="Times New Roman" charset="0"/>
                <a:ea typeface="Times New Roman" charset="0"/>
                <a:cs typeface="Times New Roman" charset="0"/>
              </a:rPr>
              <a:t>Moorhead</a:t>
            </a:r>
            <a:r>
              <a:rPr lang="el-GR" sz="2800" dirty="0">
                <a:latin typeface="Times New Roman" charset="0"/>
                <a:ea typeface="Times New Roman" charset="0"/>
                <a:cs typeface="Times New Roman" charset="0"/>
              </a:rPr>
              <a:t> (1986) η σύγκρουση αφορά την αλληλεπίδραση ανάμεσα σε δύο ομάδες, στις οποίες η μια ομάδα αντιλαμβάνεται ότι η άλλη εμποδίζει τις προσπάθειες της, για να φτάσει στην εκπλήρωση των στόχων της. </a:t>
            </a:r>
          </a:p>
          <a:p>
            <a:pPr algn="just"/>
            <a:r>
              <a:rPr lang="el-GR" sz="2800" dirty="0">
                <a:latin typeface="Times New Roman" charset="0"/>
                <a:ea typeface="Times New Roman" charset="0"/>
                <a:cs typeface="Times New Roman" charset="0"/>
              </a:rPr>
              <a:t>Συγκεκριμένα ο </a:t>
            </a:r>
            <a:r>
              <a:rPr lang="el-GR" sz="2800" dirty="0" err="1">
                <a:latin typeface="Times New Roman" charset="0"/>
                <a:ea typeface="Times New Roman" charset="0"/>
                <a:cs typeface="Times New Roman" charset="0"/>
              </a:rPr>
              <a:t>Jones</a:t>
            </a:r>
            <a:r>
              <a:rPr lang="el-GR" sz="2800" dirty="0">
                <a:latin typeface="Times New Roman" charset="0"/>
                <a:ea typeface="Times New Roman" charset="0"/>
                <a:cs typeface="Times New Roman" charset="0"/>
              </a:rPr>
              <a:t> (1994) ισχυρίζεται ότι η σύγκρουση αρχίζει, όταν μία ομάδα επιδιώκει να πετύχει τα συμφέροντά της σε βάρος των συμφερόντων των άλλων ομάδων.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971600" y="1772816"/>
            <a:ext cx="7560840" cy="4176464"/>
          </a:xfrm>
        </p:spPr>
        <p:txBody>
          <a:bodyPr>
            <a:noAutofit/>
          </a:bodyPr>
          <a:lstStyle/>
          <a:p>
            <a:pPr algn="just"/>
            <a:r>
              <a:rPr lang="el-GR" sz="2800" b="1" dirty="0">
                <a:latin typeface="Times New Roman" charset="0"/>
                <a:ea typeface="Times New Roman" charset="0"/>
                <a:cs typeface="Times New Roman" charset="0"/>
              </a:rPr>
              <a:t>Διαδικασία σύγκρουσης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Διαφορές στους στόχους των εργαζομένων και της διοίκησης, </a:t>
            </a:r>
          </a:p>
          <a:p>
            <a:pPr marL="457200" indent="-457200" algn="just">
              <a:buFontTx/>
              <a:buChar char="-"/>
            </a:pPr>
            <a:r>
              <a:rPr lang="el-GR" sz="2800" dirty="0">
                <a:latin typeface="Times New Roman" charset="0"/>
                <a:ea typeface="Times New Roman" charset="0"/>
                <a:cs typeface="Times New Roman" charset="0"/>
              </a:rPr>
              <a:t>Αλληλεξάρτηση, μη αποδεκτά κριτήρια απόδοσης και πηγές ανταγωνισμού,</a:t>
            </a:r>
          </a:p>
        </p:txBody>
      </p:sp>
    </p:spTree>
    <p:extLst>
      <p:ext uri="{BB962C8B-B14F-4D97-AF65-F5344CB8AC3E}">
        <p14:creationId xmlns:p14="http://schemas.microsoft.com/office/powerpoint/2010/main" val="3530980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772816"/>
            <a:ext cx="7099722" cy="4513704"/>
          </a:xfrm>
        </p:spPr>
        <p:txBody>
          <a:bodyPr>
            <a:normAutofit fontScale="92500" lnSpcReduction="20000"/>
          </a:bodyPr>
          <a:lstStyle/>
          <a:p>
            <a:pPr marL="457200" indent="-457200" algn="just">
              <a:buFontTx/>
              <a:buChar char="-"/>
            </a:pPr>
            <a:r>
              <a:rPr lang="el-GR" sz="2800" dirty="0">
                <a:latin typeface="Times New Roman" charset="0"/>
                <a:ea typeface="Times New Roman" charset="0"/>
                <a:cs typeface="Times New Roman" charset="0"/>
              </a:rPr>
              <a:t>Διαφορετικές προσεγγίσεις για τον τρόπο αύξησης της παραγωγικότητας. </a:t>
            </a:r>
          </a:p>
          <a:p>
            <a:pPr algn="just"/>
            <a:r>
              <a:rPr lang="el-GR" sz="2800" dirty="0">
                <a:latin typeface="Times New Roman" charset="0"/>
                <a:ea typeface="Times New Roman" charset="0"/>
                <a:cs typeface="Times New Roman" charset="0"/>
              </a:rPr>
              <a:t>Στο 2ο στάδιο η σύγκρουση γίνεται αντιληπτή</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Διοίκηση και εργαζόμενοι αντιλαμβάνονται την ύπαρξή της, αρχίζουν να εντοπίζουν τα αίτια που την προκάλεσαν, ρωτώντας και προτείνοντας ο ένας στον άλλον να αναθεωρήσει τις θέσεις τους, ώστε να συμφωνήσουν.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772816"/>
            <a:ext cx="7099722" cy="4513704"/>
          </a:xfrm>
        </p:spPr>
        <p:txBody>
          <a:bodyPr>
            <a:normAutofit fontScale="92500" lnSpcReduction="10000"/>
          </a:bodyPr>
          <a:lstStyle/>
          <a:p>
            <a:pPr algn="just"/>
            <a:r>
              <a:rPr lang="el-GR" sz="2800" dirty="0">
                <a:latin typeface="Times New Roman" charset="0"/>
                <a:ea typeface="Times New Roman" charset="0"/>
                <a:cs typeface="Times New Roman" charset="0"/>
              </a:rPr>
              <a:t>Στο 3</a:t>
            </a:r>
            <a:r>
              <a:rPr lang="el-GR" sz="2800" baseline="30000" dirty="0">
                <a:latin typeface="Times New Roman" charset="0"/>
                <a:ea typeface="Times New Roman" charset="0"/>
                <a:cs typeface="Times New Roman" charset="0"/>
              </a:rPr>
              <a:t>ο</a:t>
            </a:r>
            <a:r>
              <a:rPr lang="el-GR" sz="2800" dirty="0">
                <a:latin typeface="Times New Roman" charset="0"/>
                <a:ea typeface="Times New Roman" charset="0"/>
                <a:cs typeface="Times New Roman" charset="0"/>
              </a:rPr>
              <a:t> στάδιο της αισθητής σύγκρουσης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Τα άτομα των ομάδων διατυπώνουν στρατηγικές, για να αντιμετωπίσουν τη σύγκρουση και να εξετάζουν τα αποτελέσματα που θα ήταν ή δεν θα ήταν αποδεκτά. </a:t>
            </a:r>
          </a:p>
          <a:p>
            <a:pPr marL="457200" indent="-457200" algn="just">
              <a:buFontTx/>
              <a:buChar char="-"/>
            </a:pPr>
            <a:r>
              <a:rPr lang="el-GR" sz="2800" dirty="0">
                <a:latin typeface="Times New Roman" charset="0"/>
                <a:ea typeface="Times New Roman" charset="0"/>
                <a:cs typeface="Times New Roman" charset="0"/>
              </a:rPr>
              <a:t>Οι στρατηγικές και οι στόχοι προσανατολίζονται στην επικοινωνία κατά τη διάρκεια του σταδίου της έκδηλης σύγκρουσης.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916832"/>
            <a:ext cx="7027714" cy="4369688"/>
          </a:xfrm>
        </p:spPr>
        <p:txBody>
          <a:bodyPr>
            <a:normAutofit lnSpcReduction="10000"/>
          </a:bodyPr>
          <a:lstStyle/>
          <a:p>
            <a:pPr algn="just"/>
            <a:r>
              <a:rPr lang="en-US" sz="2800" dirty="0">
                <a:latin typeface="Times New Roman" charset="0"/>
                <a:ea typeface="Times New Roman" charset="0"/>
                <a:cs typeface="Times New Roman" charset="0"/>
              </a:rPr>
              <a:t>To</a:t>
            </a:r>
            <a:r>
              <a:rPr lang="el-GR" sz="2800" dirty="0">
                <a:latin typeface="Times New Roman" charset="0"/>
                <a:ea typeface="Times New Roman" charset="0"/>
                <a:cs typeface="Times New Roman" charset="0"/>
              </a:rPr>
              <a:t> τελικό στάδιο κατά τον </a:t>
            </a:r>
            <a:r>
              <a:rPr lang="el-GR" sz="2800" dirty="0" err="1">
                <a:latin typeface="Times New Roman" charset="0"/>
                <a:ea typeface="Times New Roman" charset="0"/>
                <a:cs typeface="Times New Roman" charset="0"/>
              </a:rPr>
              <a:t>Pondy</a:t>
            </a:r>
            <a:r>
              <a:rPr lang="el-GR" sz="2800" dirty="0">
                <a:latin typeface="Times New Roman" charset="0"/>
                <a:ea typeface="Times New Roman" charset="0"/>
                <a:cs typeface="Times New Roman" charset="0"/>
              </a:rPr>
              <a:t>, είναι το μετά τη σύγκρουση στάδιο. Επισημαίνει ότι οι συγκρούσεις μπορεί να έχουν βραχυχρόνιες και μακροχρόνιες συνέπειες. </a:t>
            </a:r>
          </a:p>
          <a:p>
            <a:pPr algn="just"/>
            <a:r>
              <a:rPr lang="el-GR" sz="2800" dirty="0">
                <a:latin typeface="Times New Roman" charset="0"/>
                <a:ea typeface="Times New Roman" charset="0"/>
                <a:cs typeface="Times New Roman" charset="0"/>
              </a:rPr>
              <a:t>Μετά τη διευθέτησή της η σύγκρουση μπορεί να επιφέρει αλλαγές στη φύση των ατόμων, στις σχέσεις τους και στη λειτουργία του οργανισμού.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827584" y="1844824"/>
            <a:ext cx="7776864" cy="4464496"/>
          </a:xfrm>
        </p:spPr>
        <p:txBody>
          <a:bodyPr>
            <a:noAutofit/>
          </a:bodyPr>
          <a:lstStyle/>
          <a:p>
            <a:pPr algn="just"/>
            <a:r>
              <a:rPr lang="el-GR" sz="2800" b="1" dirty="0">
                <a:latin typeface="Times New Roman" charset="0"/>
                <a:ea typeface="Times New Roman" charset="0"/>
                <a:cs typeface="Times New Roman" charset="0"/>
              </a:rPr>
              <a:t>Φάσεις σύγκρουσης που διακρίνουμε στον οργανισμό/επιχείρηση</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Κατά τον </a:t>
            </a:r>
            <a:r>
              <a:rPr lang="el-GR" sz="2800" b="1" dirty="0" err="1">
                <a:latin typeface="Times New Roman" charset="0"/>
                <a:ea typeface="Times New Roman" charset="0"/>
                <a:cs typeface="Times New Roman" charset="0"/>
              </a:rPr>
              <a:t>Pondy</a:t>
            </a:r>
            <a:r>
              <a:rPr lang="el-GR" sz="2800" b="1" dirty="0">
                <a:latin typeface="Times New Roman" charset="0"/>
                <a:ea typeface="Times New Roman" charset="0"/>
                <a:cs typeface="Times New Roman" charset="0"/>
              </a:rPr>
              <a:t> (1967), οι φάσεις της σύγκρουσης είναι οι εξής: </a:t>
            </a:r>
          </a:p>
          <a:p>
            <a:pPr algn="just"/>
            <a:r>
              <a:rPr lang="el-GR" sz="2800" b="1" dirty="0">
                <a:latin typeface="Times New Roman" charset="0"/>
                <a:ea typeface="Times New Roman" charset="0"/>
                <a:cs typeface="Times New Roman" charset="0"/>
              </a:rPr>
              <a:t>Σιωπηρή σύγκρουση: </a:t>
            </a:r>
            <a:r>
              <a:rPr lang="el-GR" sz="2800" dirty="0">
                <a:latin typeface="Times New Roman" charset="0"/>
                <a:ea typeface="Times New Roman" charset="0"/>
                <a:cs typeface="Times New Roman" charset="0"/>
              </a:rPr>
              <a:t>Οι λόγοι σύγκρουσης είναι αποτέλεσμα των σχέσεων αλληλεξάρτησης των μερών, των οποίων οι στόχοι είναι ασύμβατοι.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971600" y="1556792"/>
            <a:ext cx="7632848" cy="4248472"/>
          </a:xfrm>
        </p:spPr>
        <p:txBody>
          <a:bodyPr>
            <a:noAutofit/>
          </a:bodyPr>
          <a:lstStyle/>
          <a:p>
            <a:pPr algn="just"/>
            <a:r>
              <a:rPr lang="el-GR" sz="2800" dirty="0">
                <a:latin typeface="Times New Roman" charset="0"/>
                <a:ea typeface="Times New Roman" charset="0"/>
                <a:cs typeface="Times New Roman" charset="0"/>
              </a:rPr>
              <a:t> </a:t>
            </a:r>
          </a:p>
          <a:p>
            <a:pPr algn="just"/>
            <a:r>
              <a:rPr lang="el-GR" sz="2800" b="1" dirty="0">
                <a:latin typeface="Times New Roman" charset="0"/>
                <a:ea typeface="Times New Roman" charset="0"/>
                <a:cs typeface="Times New Roman" charset="0"/>
              </a:rPr>
              <a:t>Αντιληπτή σύγκρουση: </a:t>
            </a:r>
            <a:r>
              <a:rPr lang="el-GR" sz="2800" dirty="0">
                <a:latin typeface="Times New Roman" charset="0"/>
                <a:ea typeface="Times New Roman" charset="0"/>
                <a:cs typeface="Times New Roman" charset="0"/>
              </a:rPr>
              <a:t>Ένα ή περισσότερα μέρη αντιλαμβάνονται ότι η κατάστασή τους χαρακτηρίζεται από ασυμβατότητα και αλληλεξάρτηση. </a:t>
            </a:r>
          </a:p>
        </p:txBody>
      </p:sp>
    </p:spTree>
    <p:extLst>
      <p:ext uri="{BB962C8B-B14F-4D97-AF65-F5344CB8AC3E}">
        <p14:creationId xmlns:p14="http://schemas.microsoft.com/office/powerpoint/2010/main" val="156477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971600" y="1844824"/>
            <a:ext cx="7486600" cy="3960440"/>
          </a:xfrm>
        </p:spPr>
        <p:txBody>
          <a:bodyPr>
            <a:noAutofit/>
          </a:bodyPr>
          <a:lstStyle/>
          <a:p>
            <a:pPr algn="just"/>
            <a:r>
              <a:rPr lang="el-GR" sz="2800" b="1" dirty="0">
                <a:latin typeface="Times New Roman" charset="0"/>
                <a:ea typeface="Times New Roman" charset="0"/>
                <a:cs typeface="Times New Roman" charset="0"/>
              </a:rPr>
              <a:t>Αισθητή σύγκρουση: </a:t>
            </a:r>
            <a:r>
              <a:rPr lang="el-GR" sz="2800" dirty="0">
                <a:latin typeface="Times New Roman" charset="0"/>
                <a:ea typeface="Times New Roman" charset="0"/>
                <a:cs typeface="Times New Roman" charset="0"/>
              </a:rPr>
              <a:t>Τα μέρη αρχίζουν να προσωποποιούν την αντιληπτή σύγκρουση, δείχνουν ενδιαφέρον για τα θέματα της σύγκρουσης και σχεδιάζουν στρατηγικές διαχείρισης της σύγκρουσης.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85786" y="1916832"/>
            <a:ext cx="7672414" cy="4680520"/>
          </a:xfrm>
        </p:spPr>
        <p:txBody>
          <a:bodyPr>
            <a:noAutofit/>
          </a:bodyPr>
          <a:lstStyle/>
          <a:p>
            <a:pPr algn="just"/>
            <a:r>
              <a:rPr lang="el-GR" sz="2800" b="1" dirty="0">
                <a:latin typeface="Times New Roman" charset="0"/>
                <a:ea typeface="Times New Roman" charset="0"/>
                <a:cs typeface="Times New Roman" charset="0"/>
              </a:rPr>
              <a:t>Έκδηλη σύγκρουση: </a:t>
            </a:r>
            <a:r>
              <a:rPr lang="el-GR" sz="2800" dirty="0">
                <a:latin typeface="Times New Roman" charset="0"/>
                <a:ea typeface="Times New Roman" charset="0"/>
                <a:cs typeface="Times New Roman" charset="0"/>
              </a:rPr>
              <a:t>Η σύγκρουση εκδηλώνεται μέσω της επικοινωνίας. Με την υλοποίηση διαφορετικών στρατηγικών η </a:t>
            </a:r>
            <a:r>
              <a:rPr lang="el-GR" sz="2800" dirty="0" err="1">
                <a:latin typeface="Times New Roman" charset="0"/>
                <a:ea typeface="Times New Roman" charset="0"/>
                <a:cs typeface="Times New Roman" charset="0"/>
              </a:rPr>
              <a:t>διάδραση</a:t>
            </a:r>
            <a:r>
              <a:rPr lang="el-GR" sz="2800" dirty="0">
                <a:latin typeface="Times New Roman" charset="0"/>
                <a:ea typeface="Times New Roman" charset="0"/>
                <a:cs typeface="Times New Roman" charset="0"/>
              </a:rPr>
              <a:t> περιλαμβάνει κύκλους όξυνσης και ύφεσης. </a:t>
            </a:r>
          </a:p>
          <a:p>
            <a:pPr algn="just"/>
            <a:r>
              <a:rPr lang="el-GR" sz="2800" b="1" dirty="0">
                <a:latin typeface="Times New Roman" charset="0"/>
                <a:ea typeface="Times New Roman" charset="0"/>
                <a:cs typeface="Times New Roman" charset="0"/>
              </a:rPr>
              <a:t>Μετά τη σύγκρουση</a:t>
            </a:r>
            <a:r>
              <a:rPr lang="el-GR" sz="2800" dirty="0">
                <a:latin typeface="Times New Roman" charset="0"/>
                <a:ea typeface="Times New Roman" charset="0"/>
                <a:cs typeface="Times New Roman" charset="0"/>
              </a:rPr>
              <a:t>: Το επεισόδιο σύγκρουσης έχει βραχυχρόνια και μακροχρόνια αποτελέσματα στα άτομα, στις σχέσεις τους και στον οργανισμό. </a:t>
            </a:r>
          </a:p>
        </p:txBody>
      </p:sp>
    </p:spTree>
    <p:extLst>
      <p:ext uri="{BB962C8B-B14F-4D97-AF65-F5344CB8AC3E}">
        <p14:creationId xmlns:p14="http://schemas.microsoft.com/office/powerpoint/2010/main" val="3777002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85786" y="1556792"/>
            <a:ext cx="7672414" cy="5184576"/>
          </a:xfrm>
        </p:spPr>
        <p:txBody>
          <a:bodyPr>
            <a:noAutofit/>
          </a:bodyPr>
          <a:lstStyle/>
          <a:p>
            <a:pPr algn="just"/>
            <a:r>
              <a:rPr lang="el-GR" sz="2800" b="1" dirty="0">
                <a:latin typeface="Times New Roman" charset="0"/>
                <a:ea typeface="Times New Roman" charset="0"/>
                <a:cs typeface="Times New Roman" charset="0"/>
              </a:rPr>
              <a:t>Τι σημαίνει Διαχείριση συγκρούσεων</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Είναι η πράξη αναγνώρισης και διαχείρισης της σύγκρουσης με τρόπο λογικό, δίκαιο και αποτελεσματικό. </a:t>
            </a:r>
          </a:p>
          <a:p>
            <a:pPr algn="just"/>
            <a:r>
              <a:rPr lang="el-GR" sz="2800" dirty="0">
                <a:latin typeface="Times New Roman" charset="0"/>
                <a:ea typeface="Times New Roman" charset="0"/>
                <a:cs typeface="Times New Roman" charset="0"/>
              </a:rPr>
              <a:t>Απαιτεί ικανότητες όπως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Αποτελεσματικής επικοινωνίας επίλυσης προβλημάτων και διαπραγμάτευσης. </a:t>
            </a:r>
          </a:p>
          <a:p>
            <a:pPr algn="just"/>
            <a:r>
              <a:rPr lang="el-GR" sz="2800" dirty="0">
                <a:latin typeface="Times New Roman" charset="0"/>
                <a:ea typeface="Times New Roman" charset="0"/>
                <a:cs typeface="Times New Roman" charset="0"/>
              </a:rPr>
              <a:t>Διαχείριση συγκρούσεων</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Είναι η συστηματική διαδικασία που αποσκοπεί στην αναζήτηση αμοιβαία ικανοποιητικών αποτελεσμάτων για τα συγκρουόμενα μέρη.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475656" y="1916832"/>
            <a:ext cx="6624736" cy="3744416"/>
          </a:xfrm>
        </p:spPr>
        <p:txBody>
          <a:bodyPr>
            <a:noAutofit/>
          </a:bodyPr>
          <a:lstStyle/>
          <a:p>
            <a:pPr algn="just"/>
            <a:r>
              <a:rPr lang="el-GR" sz="2800" b="1" dirty="0">
                <a:latin typeface="Times New Roman" charset="0"/>
                <a:ea typeface="Times New Roman" charset="0"/>
                <a:cs typeface="Times New Roman" charset="0"/>
              </a:rPr>
              <a:t>Τι σημαίνει Διαχείριση συγκρούσεων</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Είναι η πράξη αναγνώρισης και διαχείρισης της σύγκρουσης με τρόπο λογικό, δίκαιο και αποτελεσματικό. </a:t>
            </a:r>
          </a:p>
          <a:p>
            <a:pPr algn="just"/>
            <a:r>
              <a:rPr lang="el-GR" sz="2800" dirty="0">
                <a:latin typeface="Times New Roman" charset="0"/>
                <a:ea typeface="Times New Roman" charset="0"/>
                <a:cs typeface="Times New Roman" charset="0"/>
              </a:rPr>
              <a:t>Απαιτεί ικανότητες όπως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9146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683568" y="1700808"/>
            <a:ext cx="7774632" cy="4824536"/>
          </a:xfrm>
        </p:spPr>
        <p:txBody>
          <a:bodyPr>
            <a:normAutofit fontScale="85000" lnSpcReduction="20000"/>
          </a:bodyPr>
          <a:lstStyle/>
          <a:p>
            <a:pPr algn="just"/>
            <a:r>
              <a:rPr lang="el-GR" sz="2800" dirty="0">
                <a:latin typeface="Times New Roman" charset="0"/>
                <a:ea typeface="Times New Roman" charset="0"/>
                <a:cs typeface="Times New Roman" charset="0"/>
              </a:rPr>
              <a:t>Σύμφωνα με τον </a:t>
            </a:r>
            <a:r>
              <a:rPr lang="el-GR" sz="2800" dirty="0" err="1">
                <a:latin typeface="Times New Roman" charset="0"/>
                <a:ea typeface="Times New Roman" charset="0"/>
                <a:cs typeface="Times New Roman" charset="0"/>
              </a:rPr>
              <a:t>Robbins</a:t>
            </a:r>
            <a:r>
              <a:rPr lang="el-GR" sz="2800" dirty="0">
                <a:latin typeface="Times New Roman" charset="0"/>
                <a:ea typeface="Times New Roman" charset="0"/>
                <a:cs typeface="Times New Roman" charset="0"/>
              </a:rPr>
              <a:t> (1993) και τη θεωρία των συγκρούσεων, η σύγκρουση μπορεί να είναι αποτέλεσμα μιας φτωχής επικοινωνίας, δυσπιστίας και κακής διοίκησης ή δυσχερών εργασιακών σχέσεων. </a:t>
            </a:r>
          </a:p>
          <a:p>
            <a:pPr algn="just"/>
            <a:r>
              <a:rPr lang="el-GR" sz="2800" dirty="0">
                <a:latin typeface="Times New Roman" charset="0"/>
                <a:ea typeface="Times New Roman" charset="0"/>
                <a:cs typeface="Times New Roman" charset="0"/>
              </a:rPr>
              <a:t>Η σύγκρουση είναι κακή, σε αντίθεση με τη θεωρία των ανθρωπίνων σχέσεων, η οποία υποστηρίζει ότι η σύγκρουση στις ομάδες είναι φυσική και συνήθως λειτουργεί ως πλεονέκτημα της ομάδας. </a:t>
            </a:r>
          </a:p>
          <a:p>
            <a:pPr algn="just"/>
            <a:r>
              <a:rPr lang="el-GR" sz="2800" dirty="0">
                <a:latin typeface="Times New Roman" charset="0"/>
                <a:ea typeface="Times New Roman" charset="0"/>
                <a:cs typeface="Times New Roman" charset="0"/>
              </a:rPr>
              <a:t>Η σύγκρουση είναι μία κατάσταση στην οποία η συμπεριφορά ενός ατόμου ή ομάδας σκοπίμως επιδιώκει να εμποδίσει την επίτευξη των στόχων ενός άλλου ατόμου ή ομάδας.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2060848"/>
            <a:ext cx="7027714" cy="4225672"/>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να μειώσει την παρουσία δυσλειτουργικών συγκρούσεων, που δυσκολεύουν την απόδοση της ομάδας, </a:t>
            </a:r>
            <a:endParaRPr lang="en-US" sz="2800"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να αυξήσει την πιθανότητα να επιλυθούν αποτελεσματικά οι διαφορές.</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700808"/>
            <a:ext cx="7128792" cy="4248472"/>
          </a:xfrm>
        </p:spPr>
        <p:txBody>
          <a:bodyPr>
            <a:noAutofit/>
          </a:bodyPr>
          <a:lstStyle/>
          <a:p>
            <a:pPr algn="just"/>
            <a:r>
              <a:rPr lang="el-GR" sz="2800" b="1" dirty="0">
                <a:latin typeface="Times New Roman" charset="0"/>
                <a:ea typeface="Times New Roman" charset="0"/>
                <a:cs typeface="Times New Roman" charset="0"/>
              </a:rPr>
              <a:t>Βασικοί ορισμοί</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έκφραση στρατηγικές διαχείρισης συγκρούσεων περιγράφει οποιαδήποτε δράση αναλαμβάνει ένας αντιμαχόμενος ή τρίτο μέρος, για να διαχειριστεί ή να επιλύσει μια σύγκρουση.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700808"/>
            <a:ext cx="7200800" cy="4464496"/>
          </a:xfrm>
        </p:spPr>
        <p:txBody>
          <a:bodyPr>
            <a:noAutofit/>
          </a:bodyPr>
          <a:lstStyle/>
          <a:p>
            <a:pPr algn="just"/>
            <a:r>
              <a:rPr lang="el-GR" sz="2800" b="1" dirty="0">
                <a:latin typeface="Times New Roman" charset="0"/>
                <a:ea typeface="Times New Roman" charset="0"/>
                <a:cs typeface="Times New Roman" charset="0"/>
              </a:rPr>
              <a:t>Βασικοί ορισμοί</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Οι στρατηγικές αποβλέπουν στην πρόληψη  συγκεκριμένων μηχανισμών για τη διαχείριση μιας σύγκρουσης, όπως</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διαπραγμάτευση, διαμεσολάβηση ή διαιτησία, δράση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αναζήτηση συμβουλών και δημιουργία συμμαχιών.</a:t>
            </a:r>
          </a:p>
        </p:txBody>
      </p:sp>
    </p:spTree>
    <p:extLst>
      <p:ext uri="{BB962C8B-B14F-4D97-AF65-F5344CB8AC3E}">
        <p14:creationId xmlns:p14="http://schemas.microsoft.com/office/powerpoint/2010/main" val="451899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988840"/>
            <a:ext cx="7027714" cy="3600400"/>
          </a:xfrm>
        </p:spPr>
        <p:txBody>
          <a:bodyPr>
            <a:noAutofit/>
          </a:bodyPr>
          <a:lstStyle/>
          <a:p>
            <a:pPr algn="just"/>
            <a:r>
              <a:rPr lang="el-GR" sz="2800" dirty="0">
                <a:latin typeface="Times New Roman" charset="0"/>
                <a:ea typeface="Times New Roman" charset="0"/>
                <a:cs typeface="Times New Roman" charset="0"/>
              </a:rPr>
              <a:t>Η λέξη ῾τρίτο μέρος᾽ αναφέρεται σε οποιονδήποτε που δεν μετέχει στην αρχική σύγκρουση, αλλά αναμιγνύεται, για να συμβάλλει στη διαχείριση ή την επίλυσή της.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844824"/>
            <a:ext cx="7099722" cy="4752528"/>
          </a:xfrm>
        </p:spPr>
        <p:txBody>
          <a:bodyPr>
            <a:noAutofit/>
          </a:bodyPr>
          <a:lstStyle/>
          <a:p>
            <a:pPr algn="just"/>
            <a:r>
              <a:rPr lang="el-GR" sz="2800" dirty="0">
                <a:latin typeface="Times New Roman" charset="0"/>
                <a:ea typeface="Times New Roman" charset="0"/>
                <a:cs typeface="Times New Roman" charset="0"/>
              </a:rPr>
              <a:t>Η λέξη περιλαμβάνει άτομα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όπως προϊσταμένους ή διευθυντές των αντιπάλων, άλλα μέλη του οργανισμού που παρεμβαίνουν, λόγω των ικανοτήτων ή της εμπειρίας τους στη Διαχείριση συγκρούσεων, καθώς και άτομα που δεν ανήκουν στον οργανισμό, όπως συμβούλους, διαμεσολαβητές και διαιτητές.</a:t>
            </a:r>
          </a:p>
        </p:txBody>
      </p:sp>
    </p:spTree>
    <p:extLst>
      <p:ext uri="{BB962C8B-B14F-4D97-AF65-F5344CB8AC3E}">
        <p14:creationId xmlns:p14="http://schemas.microsoft.com/office/powerpoint/2010/main" val="2418287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331640" y="2060848"/>
            <a:ext cx="6883698" cy="3456384"/>
          </a:xfrm>
        </p:spPr>
        <p:txBody>
          <a:bodyPr>
            <a:noAutofit/>
          </a:bodyPr>
          <a:lstStyle/>
          <a:p>
            <a:pPr algn="just"/>
            <a:r>
              <a:rPr lang="el-GR" sz="2800" dirty="0">
                <a:latin typeface="Times New Roman" charset="0"/>
                <a:ea typeface="Times New Roman" charset="0"/>
                <a:cs typeface="Times New Roman" charset="0"/>
              </a:rPr>
              <a:t>O όρος ῾επιθυμητά αποτελέσματα᾽ αφορά κυρίως τους στόχους των διαφωνούντων και των τρίτων μερών κατά τη διαχείριση της σύγκρουσης.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1916832"/>
            <a:ext cx="6955706" cy="4320480"/>
          </a:xfrm>
        </p:spPr>
        <p:txBody>
          <a:bodyPr>
            <a:noAutofit/>
          </a:bodyPr>
          <a:lstStyle/>
          <a:p>
            <a:pPr algn="just"/>
            <a:r>
              <a:rPr lang="el-GR" sz="2800" dirty="0">
                <a:latin typeface="Times New Roman" charset="0"/>
                <a:ea typeface="Times New Roman" charset="0"/>
                <a:cs typeface="Times New Roman" charset="0"/>
              </a:rPr>
              <a:t>Ορισμένοι χρησιμοποιούν τον όρο ῾κριτήριο᾽, για να περιγράψουν τον στόχο που θεωρείται  σημαντικός για μια ικανοποιητική λύση. Ο όρος αρμόζει κυρίως στο τρόπο που επιλέγουν τη στρατηγική τους τα τρίτα μέλη, και όχι στον τρόπο δράσης των αντιμαχόμενων, που επικεντρώνονται σε προσωπικούς στόχους.</a:t>
            </a:r>
          </a:p>
        </p:txBody>
      </p:sp>
    </p:spTree>
    <p:extLst>
      <p:ext uri="{BB962C8B-B14F-4D97-AF65-F5344CB8AC3E}">
        <p14:creationId xmlns:p14="http://schemas.microsoft.com/office/powerpoint/2010/main" val="25941715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85786" y="1916832"/>
            <a:ext cx="7429552" cy="4176464"/>
          </a:xfrm>
        </p:spPr>
        <p:txBody>
          <a:bodyPr>
            <a:noAutofit/>
          </a:bodyPr>
          <a:lstStyle/>
          <a:p>
            <a:pPr algn="just"/>
            <a:r>
              <a:rPr lang="el-GR" sz="2800" b="1" dirty="0">
                <a:latin typeface="Times New Roman" charset="0"/>
                <a:ea typeface="Times New Roman" charset="0"/>
                <a:cs typeface="Times New Roman" charset="0"/>
              </a:rPr>
              <a:t>Ορισμός Ομάδας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Είναι δύο ή περισσότερα άτομα που αλληλοεπηρεάζονται από τη μεταξύ τους κοινωνική αλληλεπίδραση. </a:t>
            </a:r>
          </a:p>
          <a:p>
            <a:pPr algn="just"/>
            <a:r>
              <a:rPr lang="el-GR" sz="2800" b="1" dirty="0">
                <a:latin typeface="Times New Roman" charset="0"/>
                <a:ea typeface="Times New Roman" charset="0"/>
                <a:cs typeface="Times New Roman" charset="0"/>
              </a:rPr>
              <a:t>Τα βασικά στοιχεία στον παραπάνω ορισμό είναι: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827584" y="1700808"/>
            <a:ext cx="7387754" cy="4680520"/>
          </a:xfrm>
        </p:spPr>
        <p:txBody>
          <a:bodyPr>
            <a:noAutofit/>
          </a:bodyPr>
          <a:lstStyle/>
          <a:p>
            <a:pPr algn="just"/>
            <a:r>
              <a:rPr lang="el-GR" sz="2800" b="1" dirty="0">
                <a:latin typeface="Times New Roman" charset="0"/>
                <a:ea typeface="Times New Roman" charset="0"/>
                <a:cs typeface="Times New Roman" charset="0"/>
              </a:rPr>
              <a:t>Ορισμός Ομάδας</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marL="457200" indent="-457200" algn="just">
              <a:buFontTx/>
              <a:buChar char="-"/>
            </a:pPr>
            <a:r>
              <a:rPr lang="el-GR" sz="2800" dirty="0">
                <a:latin typeface="Times New Roman" charset="0"/>
                <a:ea typeface="Times New Roman" charset="0"/>
                <a:cs typeface="Times New Roman" charset="0"/>
              </a:rPr>
              <a:t>Υπάρχει αλληλεπίδραση, τα άτομα έχουν τακτική επικοινωνία μεταξύ τους. </a:t>
            </a:r>
          </a:p>
          <a:p>
            <a:pPr marL="457200" indent="-457200" algn="just">
              <a:buFontTx/>
              <a:buChar char="-"/>
            </a:pPr>
            <a:r>
              <a:rPr lang="el-GR" sz="2800" dirty="0">
                <a:latin typeface="Times New Roman" charset="0"/>
                <a:ea typeface="Times New Roman" charset="0"/>
                <a:cs typeface="Times New Roman" charset="0"/>
              </a:rPr>
              <a:t>Μέσα από την αλληλεπίδραση το ένα άτομο επηρεάζει τις αντιλήψεις και τις πράξεις των άλλων ατόμων.</a:t>
            </a:r>
          </a:p>
        </p:txBody>
      </p:sp>
    </p:spTree>
    <p:extLst>
      <p:ext uri="{BB962C8B-B14F-4D97-AF65-F5344CB8AC3E}">
        <p14:creationId xmlns:p14="http://schemas.microsoft.com/office/powerpoint/2010/main" val="1463518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700808"/>
            <a:ext cx="7171730" cy="4176464"/>
          </a:xfrm>
        </p:spPr>
        <p:txBody>
          <a:bodyPr>
            <a:noAutofit/>
          </a:bodyPr>
          <a:lstStyle/>
          <a:p>
            <a:pPr algn="just"/>
            <a:r>
              <a:rPr lang="el-GR" sz="2800" dirty="0">
                <a:latin typeface="Times New Roman" charset="0"/>
                <a:ea typeface="Times New Roman" charset="0"/>
                <a:cs typeface="Times New Roman" charset="0"/>
              </a:rPr>
              <a:t>Σε μία ομάδα υπάρχουν σε μικρότερο ή μεγαλύτερο βαθμό τα εξής χαρακτηριστικά: </a:t>
            </a:r>
          </a:p>
          <a:p>
            <a:pPr marL="457200" indent="-457200" algn="just">
              <a:buFontTx/>
              <a:buChar char="-"/>
            </a:pPr>
            <a:r>
              <a:rPr lang="el-GR" sz="2800" dirty="0">
                <a:latin typeface="Times New Roman" charset="0"/>
                <a:ea typeface="Times New Roman" charset="0"/>
                <a:cs typeface="Times New Roman" charset="0"/>
              </a:rPr>
              <a:t>Η κοινή αντίληψη των ατόμων </a:t>
            </a:r>
          </a:p>
          <a:p>
            <a:pPr marL="457200" indent="-457200" algn="just">
              <a:buFontTx/>
              <a:buChar char="-"/>
            </a:pPr>
            <a:r>
              <a:rPr lang="el-GR" sz="2800" dirty="0">
                <a:latin typeface="Times New Roman" charset="0"/>
                <a:ea typeface="Times New Roman" charset="0"/>
                <a:cs typeface="Times New Roman" charset="0"/>
              </a:rPr>
              <a:t>Τα κοινά κίνητρα να ικανοποιήσουν αμοιβαία τις ανάγκες τους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844824"/>
            <a:ext cx="7099722" cy="4441696"/>
          </a:xfrm>
        </p:spPr>
        <p:txBody>
          <a:bodyPr>
            <a:normAutofit fontScale="77500" lnSpcReduction="20000"/>
          </a:bodyPr>
          <a:lstStyle/>
          <a:p>
            <a:pPr algn="just"/>
            <a:r>
              <a:rPr lang="el-GR" sz="2800" b="1" dirty="0">
                <a:latin typeface="Times New Roman" charset="0"/>
                <a:ea typeface="Times New Roman" charset="0"/>
                <a:cs typeface="Times New Roman" charset="0"/>
              </a:rPr>
              <a:t>Ορισμοί συγκρούσεων</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Ο </a:t>
            </a:r>
            <a:r>
              <a:rPr lang="el-GR" sz="2800" dirty="0" err="1">
                <a:latin typeface="Times New Roman" charset="0"/>
                <a:ea typeface="Times New Roman" charset="0"/>
                <a:cs typeface="Times New Roman" charset="0"/>
              </a:rPr>
              <a:t>Pawlak</a:t>
            </a:r>
            <a:r>
              <a:rPr lang="el-GR" sz="2800" dirty="0">
                <a:latin typeface="Times New Roman" charset="0"/>
                <a:ea typeface="Times New Roman" charset="0"/>
                <a:cs typeface="Times New Roman" charset="0"/>
              </a:rPr>
              <a:t> (1998) επισημαίνει ότι σε μια σύγκρουση, τουλάχιστον δυο μέλη, που αποκαλούνται παράγοντες διαπληκτίζονται για ένα ζήτημα. Οι παράγοντες μπορεί να είναι άτομα, εταιρείες, κράτη, πολιτικά κόμματα και άλλοι. </a:t>
            </a:r>
          </a:p>
          <a:p>
            <a:pPr algn="just"/>
            <a:r>
              <a:rPr lang="el-GR" sz="2800" dirty="0">
                <a:latin typeface="Times New Roman" charset="0"/>
                <a:ea typeface="Times New Roman" charset="0"/>
                <a:cs typeface="Times New Roman" charset="0"/>
              </a:rPr>
              <a:t>Οι </a:t>
            </a:r>
            <a:r>
              <a:rPr lang="el-GR" sz="2800" dirty="0" err="1">
                <a:latin typeface="Times New Roman" charset="0"/>
                <a:ea typeface="Times New Roman" charset="0"/>
                <a:cs typeface="Times New Roman" charset="0"/>
              </a:rPr>
              <a:t>Katz</a:t>
            </a:r>
            <a:r>
              <a:rPr lang="el-GR" sz="2800" dirty="0">
                <a:latin typeface="Times New Roman" charset="0"/>
                <a:ea typeface="Times New Roman" charset="0"/>
                <a:cs typeface="Times New Roman" charset="0"/>
              </a:rPr>
              <a:t> και </a:t>
            </a:r>
            <a:r>
              <a:rPr lang="el-GR" sz="2800" dirty="0" err="1">
                <a:latin typeface="Times New Roman" charset="0"/>
                <a:ea typeface="Times New Roman" charset="0"/>
                <a:cs typeface="Times New Roman" charset="0"/>
              </a:rPr>
              <a:t>Kahn</a:t>
            </a:r>
            <a:r>
              <a:rPr lang="el-GR" sz="2800" dirty="0">
                <a:latin typeface="Times New Roman" charset="0"/>
                <a:ea typeface="Times New Roman" charset="0"/>
                <a:cs typeface="Times New Roman" charset="0"/>
              </a:rPr>
              <a:t> (1978) ορίζουν τη σύγκρουση ως μια αλληλεπίδραση συγκεκριμένου τύπου, η οποία </a:t>
            </a:r>
            <a:r>
              <a:rPr lang="el-GR" sz="2800" dirty="0" err="1">
                <a:latin typeface="Times New Roman" charset="0"/>
                <a:ea typeface="Times New Roman" charset="0"/>
                <a:cs typeface="Times New Roman" charset="0"/>
              </a:rPr>
              <a:t>νοηματοδοτείται</a:t>
            </a:r>
            <a:r>
              <a:rPr lang="el-GR" sz="2800" dirty="0">
                <a:latin typeface="Times New Roman" charset="0"/>
                <a:ea typeface="Times New Roman" charset="0"/>
                <a:cs typeface="Times New Roman" charset="0"/>
              </a:rPr>
              <a:t> από προσπάθεια παρεμπόδισης, πράξεις περιορισμού ή προκατάληψης, αλλά και από αντίσταση ή ανταπόδοση ενάντια σε αυτές τις προσπάθειες.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916832"/>
            <a:ext cx="7171730" cy="4032448"/>
          </a:xfrm>
        </p:spPr>
        <p:txBody>
          <a:bodyPr>
            <a:noAutofit/>
          </a:bodyPr>
          <a:lstStyle/>
          <a:p>
            <a:pPr marL="457200" indent="-457200" algn="just">
              <a:buFontTx/>
              <a:buChar char="-"/>
            </a:pPr>
            <a:r>
              <a:rPr lang="el-GR" sz="2800" dirty="0">
                <a:latin typeface="Times New Roman" charset="0"/>
                <a:ea typeface="Times New Roman" charset="0"/>
                <a:cs typeface="Times New Roman" charset="0"/>
              </a:rPr>
              <a:t>Οι κοινοί στόχοι και σκοποί </a:t>
            </a:r>
          </a:p>
          <a:p>
            <a:pPr marL="457200" indent="-457200" algn="just">
              <a:buFontTx/>
              <a:buChar char="-"/>
            </a:pPr>
            <a:r>
              <a:rPr lang="el-GR" sz="2800" dirty="0">
                <a:latin typeface="Times New Roman" charset="0"/>
                <a:ea typeface="Times New Roman" charset="0"/>
                <a:cs typeface="Times New Roman" charset="0"/>
              </a:rPr>
              <a:t>Η οργάνωση, οι σχέσεις των ατόμων προσδιορίζονται από ένα σύστημα ρόλων και κοινά αποδεκτών κανόνων</a:t>
            </a:r>
          </a:p>
          <a:p>
            <a:pPr marL="457200" indent="-457200" algn="just">
              <a:buFontTx/>
              <a:buChar char="-"/>
            </a:pPr>
            <a:r>
              <a:rPr lang="el-GR" sz="2800" dirty="0">
                <a:latin typeface="Times New Roman" charset="0"/>
                <a:ea typeface="Times New Roman" charset="0"/>
                <a:cs typeface="Times New Roman" charset="0"/>
              </a:rPr>
              <a:t>Η αλληλεξάρτηση μεταξύ των ατόμων.</a:t>
            </a:r>
          </a:p>
        </p:txBody>
      </p:sp>
    </p:spTree>
    <p:extLst>
      <p:ext uri="{BB962C8B-B14F-4D97-AF65-F5344CB8AC3E}">
        <p14:creationId xmlns:p14="http://schemas.microsoft.com/office/powerpoint/2010/main" val="5119156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971600" y="1628800"/>
            <a:ext cx="7632848" cy="4536504"/>
          </a:xfrm>
        </p:spPr>
        <p:txBody>
          <a:bodyPr>
            <a:noAutofit/>
          </a:bodyPr>
          <a:lstStyle/>
          <a:p>
            <a:pPr algn="just"/>
            <a:r>
              <a:rPr lang="el-GR" sz="2800" dirty="0">
                <a:latin typeface="Times New Roman" charset="0"/>
                <a:ea typeface="Times New Roman" charset="0"/>
                <a:cs typeface="Times New Roman" charset="0"/>
              </a:rPr>
              <a:t>Οι συγκρούσεις είναι στοιχείο που συναντάμε σε κάθε οργανισμό. Για την επίτευξη του στόχου και τα θετικά αποτελέσματα πρέπει να δημιουργηθεί ο κατάλληλος συνδυασμός όλων των χαρακτηριστικών γνωρισμάτων, που έχει κάθε άτομο χωριστά ή ακόμα και κάθε ομάδα.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2348880"/>
            <a:ext cx="7488832" cy="3816424"/>
          </a:xfrm>
        </p:spPr>
        <p:txBody>
          <a:bodyPr>
            <a:noAutofit/>
          </a:bodyPr>
          <a:lstStyle/>
          <a:p>
            <a:pPr algn="just"/>
            <a:r>
              <a:rPr lang="el-GR" sz="2800" dirty="0">
                <a:latin typeface="Times New Roman" charset="0"/>
                <a:ea typeface="Times New Roman" charset="0"/>
                <a:cs typeface="Times New Roman" charset="0"/>
              </a:rPr>
              <a:t>Έτσι, θα μπορούν να επιτευχθούν οι αναμενόμενοι στόχοι. Η σύγκρουση συχνά καταλήγει καταστροφική. Σε άλλες περιπτώσεις διεγείρει την δημιουργικότητα, ενθαρρύνει την ευελιξία και παρέχει ένα ενδιαφέρον εργασιακό περιβάλλον. </a:t>
            </a:r>
          </a:p>
        </p:txBody>
      </p:sp>
    </p:spTree>
    <p:extLst>
      <p:ext uri="{BB962C8B-B14F-4D97-AF65-F5344CB8AC3E}">
        <p14:creationId xmlns:p14="http://schemas.microsoft.com/office/powerpoint/2010/main" val="5267506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988840"/>
            <a:ext cx="7200800" cy="4392488"/>
          </a:xfrm>
        </p:spPr>
        <p:txBody>
          <a:bodyPr>
            <a:normAutofit fontScale="77500" lnSpcReduction="20000"/>
          </a:bodyPr>
          <a:lstStyle/>
          <a:p>
            <a:pPr algn="just"/>
            <a:r>
              <a:rPr lang="el-GR" sz="3000" dirty="0">
                <a:latin typeface="Times New Roman" charset="0"/>
                <a:ea typeface="Times New Roman" charset="0"/>
                <a:cs typeface="Times New Roman" charset="0"/>
              </a:rPr>
              <a:t>Είναι σημαντικό να προσδιοριστεί εάν η σύγκρουση είναι λειτουργική ή δυσλειτουργική και να γίνει σωστά η διαχείρισή της. </a:t>
            </a:r>
          </a:p>
          <a:p>
            <a:pPr algn="just"/>
            <a:r>
              <a:rPr lang="el-GR" sz="3000" dirty="0">
                <a:latin typeface="Times New Roman" charset="0"/>
                <a:ea typeface="Times New Roman" charset="0"/>
                <a:cs typeface="Times New Roman" charset="0"/>
              </a:rPr>
              <a:t>Μια σύγκρουση δεν μπορεί εξαρχής να χαρακτηριστεί ως καλή ή κακή, εποικοδομητική ή καταστροφική. </a:t>
            </a:r>
          </a:p>
          <a:p>
            <a:pPr algn="just"/>
            <a:r>
              <a:rPr lang="el-GR" sz="3000" dirty="0">
                <a:latin typeface="Times New Roman" charset="0"/>
                <a:ea typeface="Times New Roman" charset="0"/>
                <a:cs typeface="Times New Roman" charset="0"/>
              </a:rPr>
              <a:t>Η διαδικασία μιας σύγκρουσης οδηγεί σε συγκεκριμένα αποτελέσματα και η αξία τους αποτιμάται ως ευνοϊκή ή μη, ανάλογα με τα μέτρα που χρησιμοποιούνται, τους υποκειμενικούς συμμετέχοντες σε αυτήν και τα υποκειμενικά τους κριτήρια.</a:t>
            </a:r>
            <a:r>
              <a:rPr lang="el-GR" sz="2800" dirty="0">
                <a:latin typeface="Times New Roman" charset="0"/>
                <a:ea typeface="Times New Roman" charset="0"/>
                <a:cs typeface="Times New Roman" charset="0"/>
              </a:rPr>
              <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85786" y="1628800"/>
            <a:ext cx="7458622" cy="4824536"/>
          </a:xfrm>
        </p:spPr>
        <p:txBody>
          <a:bodyPr>
            <a:noAutofit/>
          </a:bodyPr>
          <a:lstStyle/>
          <a:p>
            <a:pPr algn="just"/>
            <a:r>
              <a:rPr lang="el-GR" sz="2800" dirty="0">
                <a:latin typeface="Times New Roman" charset="0"/>
                <a:ea typeface="Times New Roman" charset="0"/>
                <a:cs typeface="Times New Roman" charset="0"/>
              </a:rPr>
              <a:t>Αποτελεσματικότητα και μη των συγκρούσεων στον οργανισμό/επιχείρηση είναι</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Η σύγκρουση θα υπάρχει πάντα στους οργανισμούς. Αρκετές φορές είναι καλό στοιχείο εποικοδομητικής αλλαγής. Ορισμένες φορές η σύγκρουση μειώνει την ικανότητα ενός οργανισμού να τελειοποιήσει ένα έργο.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899592" y="1988840"/>
            <a:ext cx="7272808" cy="4032448"/>
          </a:xfrm>
        </p:spPr>
        <p:txBody>
          <a:bodyPr>
            <a:noAutofit/>
          </a:bodyPr>
          <a:lstStyle/>
          <a:p>
            <a:pPr algn="just"/>
            <a:r>
              <a:rPr lang="el-GR" sz="2800" dirty="0">
                <a:latin typeface="Times New Roman" charset="0"/>
                <a:ea typeface="Times New Roman" charset="0"/>
                <a:cs typeface="Times New Roman" charset="0"/>
              </a:rPr>
              <a:t>Όταν σε μια σύγκρουση αντιλαμβανόμαστε το ακριβές περιεχόμενο και την αιτία ύπαρξής της, αυτή έχει αρκετές πιθανότητες να εξελιχθεί σε μια λειτουργική και αποτελεσματική σύγκρουση. </a:t>
            </a:r>
          </a:p>
        </p:txBody>
      </p:sp>
    </p:spTree>
    <p:extLst>
      <p:ext uri="{BB962C8B-B14F-4D97-AF65-F5344CB8AC3E}">
        <p14:creationId xmlns:p14="http://schemas.microsoft.com/office/powerpoint/2010/main" val="36130184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1916832"/>
            <a:ext cx="6955706" cy="4369688"/>
          </a:xfrm>
        </p:spPr>
        <p:txBody>
          <a:bodyPr>
            <a:noAutofit/>
          </a:bodyPr>
          <a:lstStyle/>
          <a:p>
            <a:pPr algn="just"/>
            <a:r>
              <a:rPr lang="el-GR" sz="2800" dirty="0">
                <a:latin typeface="Times New Roman" charset="0"/>
                <a:ea typeface="Times New Roman" charset="0"/>
                <a:cs typeface="Times New Roman" charset="0"/>
              </a:rPr>
              <a:t>Η σύγκρουση ῾νοητικού τύπου᾽, όταν είναι σωστά </a:t>
            </a:r>
            <a:r>
              <a:rPr lang="el-GR" sz="2800" dirty="0" err="1">
                <a:latin typeface="Times New Roman" charset="0"/>
                <a:ea typeface="Times New Roman" charset="0"/>
                <a:cs typeface="Times New Roman" charset="0"/>
              </a:rPr>
              <a:t>διαχειρίσιμη</a:t>
            </a:r>
            <a:r>
              <a:rPr lang="el-GR" sz="2800" dirty="0">
                <a:latin typeface="Times New Roman" charset="0"/>
                <a:ea typeface="Times New Roman" charset="0"/>
                <a:cs typeface="Times New Roman" charset="0"/>
              </a:rPr>
              <a:t>, ενθαρρύνει την καινοτομία, την επικοινωνία και την συναίνεση. Συχνά οι συγκρούσεις στις ομάδες δεν είναι προσωπικές και δεν είναι αρκετά σημαντικές για να εμποδίσουν τη λειτουργικότητα της ομάδας.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59632" y="2132856"/>
            <a:ext cx="6955706" cy="3888432"/>
          </a:xfrm>
        </p:spPr>
        <p:txBody>
          <a:bodyPr>
            <a:noAutofit/>
          </a:bodyPr>
          <a:lstStyle/>
          <a:p>
            <a:pPr algn="just"/>
            <a:r>
              <a:rPr lang="el-GR" sz="2800" dirty="0">
                <a:latin typeface="Times New Roman" charset="0"/>
                <a:ea typeface="Times New Roman" charset="0"/>
                <a:cs typeface="Times New Roman" charset="0"/>
              </a:rPr>
              <a:t>Πρόκειται για συγκρούσεις που μπορούν να αντιμετωπιστούν με την υπενθύμιση του κοινού σκοπού και τη γενική συμφωνία της ομάδας. </a:t>
            </a:r>
          </a:p>
          <a:p>
            <a:pPr algn="just"/>
            <a:endParaRPr lang="el-GR"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2000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latin typeface="Times New Roman" pitchFamily="18" charset="0"/>
                <a:cs typeface="Times New Roman" pitchFamily="18" charset="0"/>
              </a:rPr>
              <a:t>ΣΥΓΚΡΟΥΣΕΙΣ ΚΑΙ ΑΠΟΤΕΛΕΣΜΑΤΑ ΣΥΓΚΡΟΥΣΕΩΝ</a:t>
            </a:r>
            <a:endParaRPr lang="en-US" sz="3200" dirty="0"/>
          </a:p>
        </p:txBody>
      </p:sp>
      <p:sp>
        <p:nvSpPr>
          <p:cNvPr id="3" name="Content Placeholder 2"/>
          <p:cNvSpPr>
            <a:spLocks noGrp="1"/>
          </p:cNvSpPr>
          <p:nvPr>
            <p:ph idx="1"/>
          </p:nvPr>
        </p:nvSpPr>
        <p:spPr>
          <a:xfrm>
            <a:off x="457200" y="2142068"/>
            <a:ext cx="7772400" cy="4167252"/>
          </a:xfrm>
        </p:spPr>
        <p:txBody>
          <a:bodyPr>
            <a:normAutofit fontScale="92500" lnSpcReduction="10000"/>
          </a:bodyPr>
          <a:lstStyle/>
          <a:p>
            <a:pPr marL="0" indent="0" algn="just">
              <a:buNone/>
            </a:pPr>
            <a:r>
              <a:rPr lang="el-GR" sz="2800" dirty="0">
                <a:latin typeface="Times New Roman" charset="0"/>
                <a:ea typeface="Times New Roman" charset="0"/>
                <a:cs typeface="Times New Roman" charset="0"/>
              </a:rPr>
              <a:t>ΤΑ ΜΕΛΗ ΚΑΘΕ ΟΜΑΔΑΣ ΟΦΕΙΛΟΥΝ ΝΑ ΚΑΤΑΝΟΗΣΟΥΝ ΟΤΙ ΕΠΙΘΥΜΩΝΤΑΣ ΝΑ ΠΑΡΑΜΕΙΝΟΥΝ ΣΤΟ ΛΕΙΤΟΥΡΓΙΚΟ ΚΑΙ ΑΠΟΤΕΛΕΣΜΑΤΙΚΟ ΚΟΜΜΑΤΙ ΤΗΣ ΣΥΓΚΡΟΥΣΗΣ ΠΡΕΠΕΙ ΣΥΓΧΡΟΝΩΣ ΝΑ ΕΠΙΜΕΝΟΥΝ ΣΤΑ ΚΑΙΡΙΑ ΖΗΤΗΜΑΤΑ ΚΑΙ ΝΑ ΠΡΟΣΠΑΘΗΣΟΥΝ ΝΑ ΕΠΙΚΕΝΤΡΩΘΟΥΝ ΣΤΑ ΚΟΙΝΑ ΤΟΥΣ ΣΗΜΕΙΑ,  ΩΣΤΕ ΝΑ ΜΗΝ ΔΩΣΟΥΝ ΙΔΙΑΙΤΕΡΗ ΕΜΦΑΣΗ ΣΤΙΣ ΜΕΤΑΞΥ ΤΟΥΣ ΔΙΑΦΟΡΕΣ ΜΕ ΑΠΟΤΕΛΕΣΜΑ ΝΑ ΕΠΙΣΚΙΑΣΤΕΙ Η ΟΠΟΙΑ ΘΕΤΙΚΗ ΕΝΕΡΓΕΙΑ ΔΥΝΑΤΑΙ ΝΑ ΥΠΑΡΞΕΙ ΜΕΤΑΞΥ ΤΟΥΣ.</a:t>
            </a:r>
            <a:endParaRPr lang="en-US" sz="2800" dirty="0"/>
          </a:p>
        </p:txBody>
      </p:sp>
    </p:spTree>
    <p:extLst>
      <p:ext uri="{BB962C8B-B14F-4D97-AF65-F5344CB8AC3E}">
        <p14:creationId xmlns:p14="http://schemas.microsoft.com/office/powerpoint/2010/main" val="1251393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2132856"/>
            <a:ext cx="7272808" cy="3960440"/>
          </a:xfrm>
        </p:spPr>
        <p:txBody>
          <a:bodyPr>
            <a:noAutofit/>
          </a:bodyPr>
          <a:lstStyle/>
          <a:p>
            <a:pPr algn="just"/>
            <a:r>
              <a:rPr lang="el-GR" sz="2800" dirty="0">
                <a:latin typeface="Times New Roman" charset="0"/>
                <a:ea typeface="Times New Roman" charset="0"/>
                <a:cs typeface="Times New Roman" charset="0"/>
              </a:rPr>
              <a:t>Ανάμεσα στα άτομα κάθε ομάδας πρέπει να υπάρχει καλή επικοινωνία, ώστε το κάθε άτομο να κατανοήσει τις ικανότητες και τις διαφορές που υπάρχουν και να ωθείται στη λήψη μέτρων που να επιλύουν τις διαφορές αυτές.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728061"/>
            <a:ext cx="7099722" cy="4149211"/>
          </a:xfrm>
        </p:spPr>
        <p:txBody>
          <a:bodyPr>
            <a:noAutofit/>
          </a:bodyPr>
          <a:lstStyle/>
          <a:p>
            <a:pPr algn="just"/>
            <a:r>
              <a:rPr lang="el-GR" sz="2800" dirty="0">
                <a:latin typeface="Times New Roman" charset="0"/>
                <a:ea typeface="Times New Roman" charset="0"/>
                <a:cs typeface="Times New Roman" charset="0"/>
              </a:rPr>
              <a:t>Σύμφωνα με τους </a:t>
            </a:r>
            <a:r>
              <a:rPr lang="el-GR" sz="2800" dirty="0" err="1">
                <a:latin typeface="Times New Roman" charset="0"/>
                <a:ea typeface="Times New Roman" charset="0"/>
                <a:cs typeface="Times New Roman" charset="0"/>
              </a:rPr>
              <a:t>March</a:t>
            </a:r>
            <a:r>
              <a:rPr lang="el-GR" sz="2800" dirty="0">
                <a:latin typeface="Times New Roman" charset="0"/>
                <a:ea typeface="Times New Roman" charset="0"/>
                <a:cs typeface="Times New Roman" charset="0"/>
              </a:rPr>
              <a:t> και </a:t>
            </a:r>
            <a:r>
              <a:rPr lang="el-GR" sz="2800" dirty="0" err="1">
                <a:latin typeface="Times New Roman" charset="0"/>
                <a:ea typeface="Times New Roman" charset="0"/>
                <a:cs typeface="Times New Roman" charset="0"/>
              </a:rPr>
              <a:t>Simon</a:t>
            </a:r>
            <a:r>
              <a:rPr lang="el-GR" sz="2800" dirty="0">
                <a:latin typeface="Times New Roman" charset="0"/>
                <a:ea typeface="Times New Roman" charset="0"/>
                <a:cs typeface="Times New Roman" charset="0"/>
              </a:rPr>
              <a:t> (1993) η σύγκρουση μπορεί να είναι το αποτέλεσμα αδυναμίας λήψης απόφασης, είτε γιατί δεν υπάρχει μια μοναδική και κοινά αποδεκτή λύση, είτε γιατί τα άτομα κάνουν διαφορετικές  επιλογές.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539552" y="1844824"/>
            <a:ext cx="8136904" cy="4176464"/>
          </a:xfrm>
        </p:spPr>
        <p:txBody>
          <a:bodyPr>
            <a:noAutofit/>
          </a:bodyPr>
          <a:lstStyle/>
          <a:p>
            <a:pPr algn="just"/>
            <a:r>
              <a:rPr lang="el-GR" sz="2800" dirty="0">
                <a:latin typeface="Times New Roman" charset="0"/>
                <a:ea typeface="Times New Roman" charset="0"/>
                <a:cs typeface="Times New Roman" charset="0"/>
              </a:rPr>
              <a:t>Κάθε άτομο ανακαλύπτει τα θετικά γνωρίσματα της ομάδας, καθώς η ομάδα προβάλει το στοιχείο των κοινών στόχων και αποφάσεων που λαμβάνονται </a:t>
            </a:r>
            <a:r>
              <a:rPr lang="el-GR" sz="2800" dirty="0" err="1">
                <a:latin typeface="Times New Roman" charset="0"/>
                <a:ea typeface="Times New Roman" charset="0"/>
                <a:cs typeface="Times New Roman" charset="0"/>
              </a:rPr>
              <a:t>απ</a:t>
            </a:r>
            <a:r>
              <a:rPr lang="el-GR" sz="2800" dirty="0">
                <a:latin typeface="Times New Roman" charset="0"/>
                <a:ea typeface="Times New Roman" charset="0"/>
                <a:cs typeface="Times New Roman" charset="0"/>
              </a:rPr>
              <a:t>᾽ όλα τα άτομα. Η στάση αυτή ωθεί τα άτομα σε σκέψης συμμετοχής και κοινής δράσης, αφήνοντας κατά μέρος  τις προσωπικές φιλοδοξίες, που  οδηγούν στην καταστροφή της ομάδας. </a:t>
            </a:r>
          </a:p>
        </p:txBody>
      </p:sp>
    </p:spTree>
    <p:extLst>
      <p:ext uri="{BB962C8B-B14F-4D97-AF65-F5344CB8AC3E}">
        <p14:creationId xmlns:p14="http://schemas.microsoft.com/office/powerpoint/2010/main" val="31743614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14414" y="2000240"/>
            <a:ext cx="7000924" cy="4286280"/>
          </a:xfrm>
        </p:spPr>
        <p:txBody>
          <a:bodyPr>
            <a:normAutofit/>
          </a:bodyPr>
          <a:lstStyle/>
          <a:p>
            <a:pPr algn="just"/>
            <a:r>
              <a:rPr lang="el-GR" sz="2800" dirty="0">
                <a:latin typeface="Times New Roman" charset="0"/>
                <a:ea typeface="Times New Roman" charset="0"/>
                <a:cs typeface="Times New Roman" charset="0"/>
              </a:rPr>
              <a:t>Η σχέση σύγκρουσης και συνεργασίας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σύγκρουση και η συνεργασία είναι αντίθετες, όταν η σύγκρουση είναι καταστροφική. </a:t>
            </a:r>
          </a:p>
          <a:p>
            <a:pPr algn="just"/>
            <a:r>
              <a:rPr lang="el-GR" sz="2800" dirty="0">
                <a:latin typeface="Times New Roman" charset="0"/>
                <a:ea typeface="Times New Roman" charset="0"/>
                <a:cs typeface="Times New Roman" charset="0"/>
              </a:rPr>
              <a:t>Όταν οι δημιουργικές πτυχές έρχονται στο προσκήνιο, η σύγκρουση και η συνεργασία είναι συμπληρωματικές διαδικασίες.</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214414" y="2000240"/>
            <a:ext cx="7000924" cy="4286280"/>
          </a:xfrm>
        </p:spPr>
        <p:txBody>
          <a:bodyPr>
            <a:normAutofit lnSpcReduction="10000"/>
          </a:bodyPr>
          <a:lstStyle/>
          <a:p>
            <a:pPr algn="just"/>
            <a:r>
              <a:rPr lang="el-GR" sz="2800" dirty="0">
                <a:latin typeface="Times New Roman" charset="0"/>
                <a:ea typeface="Times New Roman" charset="0"/>
                <a:cs typeface="Times New Roman" charset="0"/>
              </a:rPr>
              <a:t>Η αποτελεσματική αλλαγή στις ομάδες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Σύμφωνα με τον </a:t>
            </a:r>
            <a:r>
              <a:rPr lang="el-GR" sz="2800" dirty="0" err="1">
                <a:latin typeface="Times New Roman" charset="0"/>
                <a:ea typeface="Times New Roman" charset="0"/>
                <a:cs typeface="Times New Roman" charset="0"/>
              </a:rPr>
              <a:t>Schein</a:t>
            </a:r>
            <a:r>
              <a:rPr lang="el-GR" sz="2800" dirty="0">
                <a:latin typeface="Times New Roman" charset="0"/>
                <a:ea typeface="Times New Roman" charset="0"/>
                <a:cs typeface="Times New Roman" charset="0"/>
              </a:rPr>
              <a:t> (1965), όταν έχουμε την εμφάνιση σύγκρουσης ανάμεσα σε ομάδες με διαφορετικά χαρακτηριστικά γνωρίσματα, που πρέπει να έρθουν σε αλληλεπίδραση οι αλλαγές που παρατηρούμε συνήθως είναι οι εξής: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2000240"/>
            <a:ext cx="7171730" cy="4093056"/>
          </a:xfrm>
        </p:spPr>
        <p:txBody>
          <a:bodyPr>
            <a:normAutofit/>
          </a:bodyPr>
          <a:lstStyle/>
          <a:p>
            <a:pPr algn="just"/>
            <a:r>
              <a:rPr lang="el-GR" sz="2800" b="1" dirty="0">
                <a:latin typeface="Times New Roman" charset="0"/>
                <a:ea typeface="Times New Roman" charset="0"/>
                <a:cs typeface="Times New Roman" charset="0"/>
              </a:rPr>
              <a:t>Αυξημένη συνοχή: </a:t>
            </a:r>
          </a:p>
          <a:p>
            <a:pPr algn="just"/>
            <a:r>
              <a:rPr lang="el-GR" sz="2800" dirty="0">
                <a:latin typeface="Times New Roman" charset="0"/>
                <a:ea typeface="Times New Roman" charset="0"/>
                <a:cs typeface="Times New Roman" charset="0"/>
              </a:rPr>
              <a:t>Παρατηρείται όταν μια ομάδα αντιληφθεί ότι απειλείται από μια άλλη και για το λόγο αυτό εστιάζει κυρίως στην αντιμετώπιση των επικείμενων ζητημάτων ως προς τον κοινό εχθρό, παραμερίζοντας τις προσωπικές τους διαφορές.</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556792"/>
            <a:ext cx="7171730" cy="4729728"/>
          </a:xfrm>
        </p:spPr>
        <p:txBody>
          <a:bodyPr>
            <a:normAutofit fontScale="85000" lnSpcReduction="20000"/>
          </a:bodyPr>
          <a:lstStyle/>
          <a:p>
            <a:pPr algn="just"/>
            <a:r>
              <a:rPr lang="el-GR" sz="2800" b="1" dirty="0">
                <a:latin typeface="Times New Roman" charset="0"/>
                <a:ea typeface="Times New Roman" charset="0"/>
                <a:cs typeface="Times New Roman" charset="0"/>
              </a:rPr>
              <a:t>Αυξημένη αφοσίωση:</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Παρατηρούμε ότι τα μέλη κάθε ομάδας κατανοούν τη σπουδαιότητα των κοινών στόχων, οι οποίοι έχουν σε προτεραιότητα, σε σχέση με τις προσωπικές φιλοδοξίες. Για την ολοκλήρωση ενός στόχου με επιτυχία χρειάζεται η από κοινού συνεργασία των μελών της ομάδας. Έτσι, καταλαβαίνουμε ότι η επίτευξη των στόχων προϋποθέτει τη εφαρμογή  κατάλληλων κανόνων ή ακόμα και την εφαρμογή καινούργιων, στους οποίους υπακούνε τα μέλη, με σκοπό την επιτυχή ολοκλήρωση των έργων που έχει αναλάβει η ομάδα.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16633"/>
            <a:ext cx="7414592" cy="1080120"/>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827584" y="1700808"/>
            <a:ext cx="7776864" cy="4176464"/>
          </a:xfrm>
        </p:spPr>
        <p:txBody>
          <a:bodyPr>
            <a:noAutofit/>
          </a:bodyPr>
          <a:lstStyle/>
          <a:p>
            <a:pPr algn="just"/>
            <a:r>
              <a:rPr lang="el-GR" sz="2800" b="1" dirty="0">
                <a:latin typeface="Times New Roman" charset="0"/>
                <a:ea typeface="Times New Roman" charset="0"/>
                <a:cs typeface="Times New Roman" charset="0"/>
              </a:rPr>
              <a:t>Αποδοχή αυταρχικής ηγεσίας:</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Την αυταρχική ηγεσία δέχεται μια ομάδα σε περίπτωση κάποιας ενδεχόμενης κρίσιμης κατάστασης στην οποία περιέρχεται ο οργανισμός και προμηνύει δυσμενείς συνθήκες ή και αποτυχία των τιθέμενων στόχων.</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43608" y="116633"/>
            <a:ext cx="7414592" cy="1080120"/>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700808"/>
            <a:ext cx="7344816" cy="4032448"/>
          </a:xfrm>
        </p:spPr>
        <p:txBody>
          <a:bodyPr>
            <a:noAutofit/>
          </a:bodyPr>
          <a:lstStyle/>
          <a:p>
            <a:pPr algn="just"/>
            <a:r>
              <a:rPr lang="el-GR" sz="2800" b="1" dirty="0">
                <a:latin typeface="Times New Roman" charset="0"/>
                <a:ea typeface="Times New Roman" charset="0"/>
                <a:cs typeface="Times New Roman" charset="0"/>
              </a:rPr>
              <a:t>Αποδοχή αυταρχικής ηγεσίας:</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Σε αυτήν την περίπτωση η ομάδα αποδέχεται την ύπαρξη ενός κεντρικού προσώπου-ηγέτη, ο οποίος θα λάβει αποφάσεις, που θα ισχύουν και θα εφαρμοστούν ανεξάρτητα από την αποδοχή ή μη των άλλων μελών. </a:t>
            </a:r>
          </a:p>
        </p:txBody>
      </p:sp>
    </p:spTree>
    <p:extLst>
      <p:ext uri="{BB962C8B-B14F-4D97-AF65-F5344CB8AC3E}">
        <p14:creationId xmlns:p14="http://schemas.microsoft.com/office/powerpoint/2010/main" val="14750600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32656"/>
            <a:ext cx="8229600" cy="1143000"/>
          </a:xfrm>
        </p:spPr>
        <p:txBody>
          <a:bodyPr>
            <a:normAutofit/>
          </a:bodyPr>
          <a:lstStyle/>
          <a:p>
            <a:r>
              <a:rPr lang="el-GR" sz="3200" b="1" dirty="0">
                <a:latin typeface="Times New Roman" pitchFamily="18" charset="0"/>
                <a:cs typeface="Times New Roman" pitchFamily="18" charset="0"/>
              </a:rPr>
              <a:t>ΣΥΓΚΡΟΥΣΕΙΣ ΚΑΙ ΑΠΟΤΕΛΕΣΜΑΤΑ ΣΥΓΚΡΟΥΣΕΩΝ</a:t>
            </a:r>
            <a:endParaRPr lang="en-US" sz="3200" dirty="0"/>
          </a:p>
        </p:txBody>
      </p:sp>
      <p:sp>
        <p:nvSpPr>
          <p:cNvPr id="3" name="Content Placeholder 2"/>
          <p:cNvSpPr>
            <a:spLocks noGrp="1"/>
          </p:cNvSpPr>
          <p:nvPr>
            <p:ph idx="1"/>
          </p:nvPr>
        </p:nvSpPr>
        <p:spPr>
          <a:xfrm>
            <a:off x="914400" y="1772816"/>
            <a:ext cx="7315200" cy="4018385"/>
          </a:xfrm>
        </p:spPr>
        <p:txBody>
          <a:bodyPr/>
          <a:lstStyle/>
          <a:p>
            <a:pPr marL="0" indent="0" algn="just">
              <a:buNone/>
            </a:pPr>
            <a:r>
              <a:rPr lang="el-GR" sz="2800" dirty="0">
                <a:latin typeface="Times New Roman" charset="0"/>
                <a:ea typeface="Times New Roman" charset="0"/>
                <a:cs typeface="Times New Roman" charset="0"/>
              </a:rPr>
              <a:t>ΤΗΝ ΚΑΤΑΣΤΑΣΗ ΑΠΟΔΕΧΟΝΤΑΙ ΛΑΜΒΑΝΟΝΤΑΣ ΥΠΟΨΗ ΤΟΝ ΧΡΟΝΟ ΠΟΥ ΘΑ ΚΕΡΔΙΣΟΥΝ, ΚΑΘΩΣ ΕΝΑ ΑΤΟΜΟ ΕΙΝΑΙ ΠΟΛΥ ΕΥΚΟΛΟΤΕΡΟ ΝΑ ΛΑΜΒΑΝΕΙ ΚΑΙ ΝΑ ΕΚΤΕΛΕΙ ΑΠΟΦΑΣΕΙΣ, ΣΕ ΑΝΤΙΘΕΣΗ ΜΕ ΜΙΑ ΟΜΑΔΑ ΣΤΗΝ ΟΠΟΙΑ ΥΠΑΡΧΕΙ ΠΟΙΚΙΛΙΑ ΑΠΟΨΕΩΝ ΚΑΙ ΜΕΓΑΛΥΤΕΡΗ ΧΡΟΝΟΤΡΙΒΗ. </a:t>
            </a:r>
          </a:p>
          <a:p>
            <a:pPr algn="just"/>
            <a:endParaRPr lang="en-US" dirty="0"/>
          </a:p>
        </p:txBody>
      </p:sp>
    </p:spTree>
    <p:extLst>
      <p:ext uri="{BB962C8B-B14F-4D97-AF65-F5344CB8AC3E}">
        <p14:creationId xmlns:p14="http://schemas.microsoft.com/office/powerpoint/2010/main" val="18938402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700808"/>
            <a:ext cx="7099722" cy="4585712"/>
          </a:xfrm>
        </p:spPr>
        <p:txBody>
          <a:bodyPr>
            <a:normAutofit fontScale="92500" lnSpcReduction="20000"/>
          </a:bodyPr>
          <a:lstStyle/>
          <a:p>
            <a:pPr algn="just"/>
            <a:r>
              <a:rPr lang="el-GR" sz="2800" b="1" dirty="0">
                <a:latin typeface="Times New Roman" charset="0"/>
                <a:ea typeface="Times New Roman" charset="0"/>
                <a:cs typeface="Times New Roman" charset="0"/>
              </a:rPr>
              <a:t>Έμφαση στην επιτέλεση του έργου:</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Τα μέλη θα πρέπει να παραμερίσουν τις προσωπικές τους φιλοδοξίες και στόχους, ώστε να χρησιμοποιήσουν τις γνώσεις, την επαγγελματική τους εμπειρία, για να ανταπεξέλθουν στις ανταγωνίστριες ομάδες. </a:t>
            </a:r>
          </a:p>
          <a:p>
            <a:pPr algn="just"/>
            <a:r>
              <a:rPr lang="el-GR" sz="2800" dirty="0">
                <a:latin typeface="Times New Roman" charset="0"/>
                <a:ea typeface="Times New Roman" charset="0"/>
                <a:cs typeface="Times New Roman" charset="0"/>
              </a:rPr>
              <a:t>Αυτό που ενδιαφέρει στην επιτέλεση του έργου είναι η συνεχής ενασχόληση με το έργο που ανέλαβε η ομάδα, χωρίς να υπάρχει χρόνος για παρόμοιες δραστηριότητες.</a:t>
            </a:r>
            <a:r>
              <a:rPr lang="el-GR" sz="2800" dirty="0"/>
              <a:t> </a:t>
            </a:r>
            <a:endParaRPr lang="el-GR" sz="2800"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87624" y="1772816"/>
            <a:ext cx="7027714" cy="4513704"/>
          </a:xfrm>
        </p:spPr>
        <p:txBody>
          <a:bodyPr>
            <a:normAutofit/>
          </a:bodyPr>
          <a:lstStyle/>
          <a:p>
            <a:pPr algn="just"/>
            <a:r>
              <a:rPr lang="el-GR" sz="2800" b="1" dirty="0">
                <a:latin typeface="Times New Roman" charset="0"/>
                <a:ea typeface="Times New Roman" charset="0"/>
                <a:cs typeface="Times New Roman" charset="0"/>
              </a:rPr>
              <a:t>Μη αποτελεσματικές αλλαγές στην ομάδα</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Θα πρέπει να αναφέρουμε τις αρνητικές συνέπειες και ορισμένους παράγοντες που προξενούν την επιδείνωση των αρνητικών αποτελεσμάτων στις συγκρούσεις που δημιουργούνται μεταξύ των ομάδων, όπως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916832"/>
            <a:ext cx="7171730" cy="3744416"/>
          </a:xfrm>
        </p:spPr>
        <p:txBody>
          <a:bodyPr>
            <a:noAutofit/>
          </a:bodyPr>
          <a:lstStyle/>
          <a:p>
            <a:pPr algn="just"/>
            <a:r>
              <a:rPr lang="el-GR" sz="2800" dirty="0">
                <a:latin typeface="Times New Roman" charset="0"/>
                <a:ea typeface="Times New Roman" charset="0"/>
                <a:cs typeface="Times New Roman" charset="0"/>
              </a:rPr>
              <a:t>Η Ν. </a:t>
            </a:r>
            <a:r>
              <a:rPr lang="el-GR" sz="2800" dirty="0" err="1">
                <a:latin typeface="Times New Roman" charset="0"/>
                <a:ea typeface="Times New Roman" charset="0"/>
                <a:cs typeface="Times New Roman" charset="0"/>
              </a:rPr>
              <a:t>Ρουμπάνη</a:t>
            </a:r>
            <a:r>
              <a:rPr lang="el-GR" sz="2800" dirty="0">
                <a:latin typeface="Times New Roman" charset="0"/>
                <a:ea typeface="Times New Roman" charset="0"/>
                <a:cs typeface="Times New Roman" charset="0"/>
              </a:rPr>
              <a:t> (2011), θεωρεί ότι η  σύγκρουση είναι μια ανοιχτή ή κρυφή αντιπαράθεση που δεν αντιμετωπίζεται αποτελεσματικά. </a:t>
            </a:r>
          </a:p>
        </p:txBody>
      </p:sp>
    </p:spTree>
    <p:extLst>
      <p:ext uri="{BB962C8B-B14F-4D97-AF65-F5344CB8AC3E}">
        <p14:creationId xmlns:p14="http://schemas.microsoft.com/office/powerpoint/2010/main" val="16487728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899592" y="1628800"/>
            <a:ext cx="7315746" cy="4657720"/>
          </a:xfrm>
        </p:spPr>
        <p:txBody>
          <a:bodyPr>
            <a:normAutofit fontScale="92500" lnSpcReduction="10000"/>
          </a:bodyPr>
          <a:lstStyle/>
          <a:p>
            <a:pPr algn="just"/>
            <a:r>
              <a:rPr lang="el-GR" sz="2800" b="1" dirty="0">
                <a:latin typeface="Times New Roman" charset="0"/>
                <a:ea typeface="Times New Roman" charset="0"/>
                <a:cs typeface="Times New Roman" charset="0"/>
              </a:rPr>
              <a:t>Εχθρότητα: </a:t>
            </a:r>
          </a:p>
          <a:p>
            <a:pPr algn="just"/>
            <a:r>
              <a:rPr lang="el-GR" sz="2800" dirty="0">
                <a:latin typeface="Times New Roman" charset="0"/>
                <a:ea typeface="Times New Roman" charset="0"/>
                <a:cs typeface="Times New Roman" charset="0"/>
              </a:rPr>
              <a:t>Οι συγκρούσεις που δημιουργούνται μεταξύ των ομάδων και προκαλούν αίσθημα εχθρότητας ανάμεσα στα μέλη, δίνουν την αίσθηση ότι καθεμιά από αυτές υπερέχει έναντι των άλλων. </a:t>
            </a:r>
          </a:p>
          <a:p>
            <a:pPr algn="just"/>
            <a:r>
              <a:rPr lang="el-GR" sz="2800" dirty="0">
                <a:latin typeface="Times New Roman" charset="0"/>
                <a:ea typeface="Times New Roman" charset="0"/>
                <a:cs typeface="Times New Roman" charset="0"/>
              </a:rPr>
              <a:t>Το έντονο αυτό αίσθημα εχθρότητας που αναπτύσσεται δημιουργεί ολοένα και πιο πολλές δυσκολίες στην οποιαδήποτε πιθανότητα αποκατάστασης των σχέσεων ανάμεσα στην ομάδα.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556792"/>
            <a:ext cx="7272808" cy="4536504"/>
          </a:xfrm>
        </p:spPr>
        <p:txBody>
          <a:bodyPr>
            <a:normAutofit fontScale="77500" lnSpcReduction="20000"/>
          </a:bodyPr>
          <a:lstStyle/>
          <a:p>
            <a:pPr algn="just"/>
            <a:r>
              <a:rPr lang="el-GR" sz="2800" b="1" dirty="0">
                <a:latin typeface="Times New Roman" charset="0"/>
                <a:ea typeface="Times New Roman" charset="0"/>
                <a:cs typeface="Times New Roman" charset="0"/>
              </a:rPr>
              <a:t>Στρεβλές αντιλήψεις: </a:t>
            </a:r>
          </a:p>
          <a:p>
            <a:pPr algn="just"/>
            <a:r>
              <a:rPr lang="el-GR" sz="2800" dirty="0">
                <a:latin typeface="Times New Roman" charset="0"/>
                <a:ea typeface="Times New Roman" charset="0"/>
                <a:cs typeface="Times New Roman" charset="0"/>
              </a:rPr>
              <a:t>Κάθε ομάδα που βρίσκεται σε σύγκρουση υπό την επήρεια της είναι αδύνατο να αντιληφθεί τα τυχόν θετικά γνωρίσματα και χαρακτηριστικά που διαθέτει η ανταγωνίστρια ομάδα. Έτσι, δημιουργείται εχθρότητα σε τέτοιο βαθμό, που δίνει έμφαση μόνο στα αρνητικά χαρακτηριστικά που έχει αυτή. </a:t>
            </a:r>
          </a:p>
          <a:p>
            <a:pPr algn="just"/>
            <a:r>
              <a:rPr lang="el-GR" sz="2800" dirty="0">
                <a:latin typeface="Times New Roman" charset="0"/>
                <a:ea typeface="Times New Roman" charset="0"/>
                <a:cs typeface="Times New Roman" charset="0"/>
              </a:rPr>
              <a:t>Αρκετές φορές υποτιμώνται οι δυνατότητες που μπορεί να έχουν οι ανταγωνιστές, καθώς η μια ομάδα επιχειρεί να προβάλλει με μεγάλο ζήλο μόνο τα δικά της θετικά στοιχεία, αγνοώντας τα προσόντα και τα ιδιαίτερα  χαρακτηριστικά των ανταγωνιστών.</a:t>
            </a:r>
            <a:r>
              <a:rPr lang="el-GR" sz="2800" dirty="0"/>
              <a:t> </a:t>
            </a:r>
            <a:endParaRPr lang="el-GR" sz="2800" dirty="0">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628800"/>
            <a:ext cx="7099722" cy="4657720"/>
          </a:xfrm>
        </p:spPr>
        <p:txBody>
          <a:bodyPr>
            <a:normAutofit fontScale="92500" lnSpcReduction="10000"/>
          </a:bodyPr>
          <a:lstStyle/>
          <a:p>
            <a:pPr algn="just"/>
            <a:r>
              <a:rPr lang="el-GR" sz="2800" b="1" dirty="0">
                <a:latin typeface="Times New Roman" charset="0"/>
                <a:ea typeface="Times New Roman" charset="0"/>
                <a:cs typeface="Times New Roman" charset="0"/>
              </a:rPr>
              <a:t>Αρνητικά στερεότυπα:</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Τα στερεότυπα που υπάρχουν και αναπτύσσονται μεταξύ των ομάδων είναι αυτά που συνήθως προκαλούν προβλήματα στην επικοινωνία και στο συντονισμό. Αυτό προκαλείται από την εσφαλμένη αντίληψη που προβάλλουν τα μέλη της ομάδας, τα οποία οικειοποιούνται τα στοιχεία των αρνητικών στερεότυπων και αυξάνουν το πρόβλημα των συγκρούσεων.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115616" y="1556792"/>
            <a:ext cx="7342584" cy="4752528"/>
          </a:xfrm>
        </p:spPr>
        <p:txBody>
          <a:bodyPr>
            <a:normAutofit fontScale="85000" lnSpcReduction="20000"/>
          </a:bodyPr>
          <a:lstStyle/>
          <a:p>
            <a:pPr algn="just"/>
            <a:r>
              <a:rPr lang="el-GR" sz="2800" b="1" dirty="0">
                <a:latin typeface="Times New Roman" charset="0"/>
                <a:ea typeface="Times New Roman" charset="0"/>
                <a:cs typeface="Times New Roman" charset="0"/>
              </a:rPr>
              <a:t>Μειωμένη επικοινωνία: </a:t>
            </a:r>
          </a:p>
          <a:p>
            <a:pPr algn="just"/>
            <a:r>
              <a:rPr lang="el-GR" sz="2800" dirty="0">
                <a:latin typeface="Times New Roman" charset="0"/>
                <a:ea typeface="Times New Roman" charset="0"/>
                <a:cs typeface="Times New Roman" charset="0"/>
              </a:rPr>
              <a:t>Προκύπτει κυρίως εξαιτίας των στρεβλών αντιλήψεων και των αρνητικών στερεότυπων που κυριαρχούν στα μέλη κάθε ομάδας. Τα μέλη συχνά προβαίνουν σε λανθασμένες ενέργειες, για να φανερώσουν πτυχές και πληροφορίες που ενοχοποιούν ή εκθέτουν τις ανταγωνίστριες ομάδες. Όλες αυτές οι πληροφορίες τις περισσότερες φορές στηρίζονται σε ανυπόστατα στοιχεία, καταλήγουμε στο συμπέρασμα ότι δεν μπορούμε να έχουμε καμία πραγματική ανταλλαγή πληροφοριών άρα και κανένα ουσιαστικό αποτέλεσμα.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971600" y="2060848"/>
            <a:ext cx="7486600" cy="4104456"/>
          </a:xfrm>
        </p:spPr>
        <p:txBody>
          <a:bodyPr>
            <a:noAutofit/>
          </a:bodyPr>
          <a:lstStyle/>
          <a:p>
            <a:pPr algn="just"/>
            <a:r>
              <a:rPr lang="el-GR" sz="2400" b="1" dirty="0">
                <a:latin typeface="Times New Roman" charset="0"/>
                <a:ea typeface="Times New Roman" charset="0"/>
                <a:cs typeface="Times New Roman" charset="0"/>
              </a:rPr>
              <a:t>Τα αποτελέσματα της σύγκρουσης και του άγχους στους εργαζόμενους</a:t>
            </a:r>
            <a:r>
              <a:rPr lang="en-US" sz="2400" b="1" dirty="0">
                <a:latin typeface="Times New Roman" charset="0"/>
                <a:ea typeface="Times New Roman" charset="0"/>
                <a:cs typeface="Times New Roman" charset="0"/>
              </a:rPr>
              <a:t>:</a:t>
            </a:r>
            <a:endParaRPr lang="el-GR" sz="2400" b="1" dirty="0">
              <a:latin typeface="Times New Roman" charset="0"/>
              <a:ea typeface="Times New Roman" charset="0"/>
              <a:cs typeface="Times New Roman" charset="0"/>
            </a:endParaRPr>
          </a:p>
          <a:p>
            <a:pPr algn="just"/>
            <a:r>
              <a:rPr lang="el-GR" sz="2400" dirty="0">
                <a:latin typeface="Times New Roman" charset="0"/>
                <a:ea typeface="Times New Roman" charset="0"/>
                <a:cs typeface="Times New Roman" charset="0"/>
              </a:rPr>
              <a:t>Οι σημερινές συνθήκες διαβίωσης οδηγούν τον άνθρωπο σε μη φυσιολογικούς ρυθμούς της καθημερινότητας στην προσωπική του ζωή και στον εργασιακό του χώρο, με αποτέλεσμα να οδηγείται σε </a:t>
            </a:r>
            <a:r>
              <a:rPr lang="el-GR" sz="2400" dirty="0" err="1">
                <a:latin typeface="Times New Roman" charset="0"/>
                <a:ea typeface="Times New Roman" charset="0"/>
                <a:cs typeface="Times New Roman" charset="0"/>
              </a:rPr>
              <a:t>αγχογόνο</a:t>
            </a:r>
            <a:r>
              <a:rPr lang="el-GR" sz="2400" dirty="0">
                <a:latin typeface="Times New Roman" charset="0"/>
                <a:ea typeface="Times New Roman" charset="0"/>
                <a:cs typeface="Times New Roman" charset="0"/>
              </a:rPr>
              <a:t> κατάσταση.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2348880"/>
            <a:ext cx="7414592" cy="4032448"/>
          </a:xfrm>
        </p:spPr>
        <p:txBody>
          <a:bodyPr>
            <a:noAutofit/>
          </a:bodyPr>
          <a:lstStyle/>
          <a:p>
            <a:pPr algn="just"/>
            <a:r>
              <a:rPr lang="el-GR" sz="2400" b="1" dirty="0">
                <a:latin typeface="Times New Roman" charset="0"/>
                <a:ea typeface="Times New Roman" charset="0"/>
                <a:cs typeface="Times New Roman" charset="0"/>
              </a:rPr>
              <a:t>Τα αποτελέσματα της σύγκρουσης και του άγχους στους εργαζόμενους</a:t>
            </a:r>
            <a:r>
              <a:rPr lang="en-US" sz="2400" b="1" dirty="0">
                <a:latin typeface="Times New Roman" charset="0"/>
                <a:ea typeface="Times New Roman" charset="0"/>
                <a:cs typeface="Times New Roman" charset="0"/>
              </a:rPr>
              <a:t>:</a:t>
            </a:r>
            <a:endParaRPr lang="el-GR" sz="2400" b="1" dirty="0">
              <a:latin typeface="Times New Roman" charset="0"/>
              <a:ea typeface="Times New Roman" charset="0"/>
              <a:cs typeface="Times New Roman" charset="0"/>
            </a:endParaRPr>
          </a:p>
          <a:p>
            <a:pPr algn="just"/>
            <a:r>
              <a:rPr lang="el-GR" sz="2400" dirty="0">
                <a:latin typeface="Times New Roman" charset="0"/>
                <a:ea typeface="Times New Roman" charset="0"/>
                <a:cs typeface="Times New Roman" charset="0"/>
              </a:rPr>
              <a:t>Σωματικά συμπτώματα όπως</a:t>
            </a:r>
            <a:r>
              <a:rPr lang="en-US" sz="2400" dirty="0">
                <a:latin typeface="Times New Roman" charset="0"/>
                <a:ea typeface="Times New Roman" charset="0"/>
                <a:cs typeface="Times New Roman" charset="0"/>
              </a:rPr>
              <a:t>:</a:t>
            </a:r>
            <a:r>
              <a:rPr lang="el-GR" sz="2400" dirty="0">
                <a:latin typeface="Times New Roman" charset="0"/>
                <a:ea typeface="Times New Roman" charset="0"/>
                <a:cs typeface="Times New Roman" charset="0"/>
              </a:rPr>
              <a:t> πονοκέφαλοι και υπέρταση, ψυχολογικές εκδηλώσεις όπως </a:t>
            </a:r>
            <a:r>
              <a:rPr lang="el-GR" sz="2400" dirty="0" err="1">
                <a:latin typeface="Times New Roman" charset="0"/>
                <a:ea typeface="Times New Roman" charset="0"/>
                <a:cs typeface="Times New Roman" charset="0"/>
              </a:rPr>
              <a:t>αρρωστοφοβίες</a:t>
            </a:r>
            <a:r>
              <a:rPr lang="el-GR" sz="2400" dirty="0">
                <a:latin typeface="Times New Roman" charset="0"/>
                <a:ea typeface="Times New Roman" charset="0"/>
                <a:cs typeface="Times New Roman" charset="0"/>
              </a:rPr>
              <a:t>, αίσθημα αποτυχίας, </a:t>
            </a:r>
            <a:r>
              <a:rPr lang="el-GR" sz="2400" dirty="0" err="1">
                <a:latin typeface="Times New Roman" charset="0"/>
                <a:ea typeface="Times New Roman" charset="0"/>
                <a:cs typeface="Times New Roman" charset="0"/>
              </a:rPr>
              <a:t>συμπεριφορικές</a:t>
            </a:r>
            <a:r>
              <a:rPr lang="el-GR" sz="2400" dirty="0">
                <a:latin typeface="Times New Roman" charset="0"/>
                <a:ea typeface="Times New Roman" charset="0"/>
                <a:cs typeface="Times New Roman" charset="0"/>
              </a:rPr>
              <a:t> εκδηλώσεις όπως αποφυγή της εργασίας και απουσίες από αυτήν, είναι αποτελέσματα του άγχους. </a:t>
            </a:r>
          </a:p>
        </p:txBody>
      </p:sp>
    </p:spTree>
    <p:extLst>
      <p:ext uri="{BB962C8B-B14F-4D97-AF65-F5344CB8AC3E}">
        <p14:creationId xmlns:p14="http://schemas.microsoft.com/office/powerpoint/2010/main" val="34504250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85786" y="1556792"/>
            <a:ext cx="7890670" cy="4752528"/>
          </a:xfrm>
        </p:spPr>
        <p:txBody>
          <a:bodyPr>
            <a:normAutofit fontScale="85000" lnSpcReduction="20000"/>
          </a:bodyPr>
          <a:lstStyle/>
          <a:p>
            <a:pPr algn="just"/>
            <a:r>
              <a:rPr lang="el-GR" sz="2800" dirty="0">
                <a:latin typeface="Times New Roman" charset="0"/>
                <a:ea typeface="Times New Roman" charset="0"/>
                <a:cs typeface="Times New Roman" charset="0"/>
              </a:rPr>
              <a:t>Το άγχος προέρχεται από τη σχέση και την αλληλεπίδραση ανθρώπου και περιβάλλοντος και ορίζεται ως η πίεση που ασκεί το περιβάλλον στο άτομο. </a:t>
            </a:r>
          </a:p>
          <a:p>
            <a:pPr algn="just"/>
            <a:r>
              <a:rPr lang="el-GR" sz="2800" dirty="0">
                <a:latin typeface="Times New Roman" charset="0"/>
                <a:ea typeface="Times New Roman" charset="0"/>
                <a:cs typeface="Times New Roman" charset="0"/>
              </a:rPr>
              <a:t>Σήμερα αναγνωρίζεται ότι η πίεση αυτή έχει υποκειμενικό χαρακτήρα, δηλαδή οι ίδιες συνθήκες μπορούν για ορισμένους να αποτελέσουν πηγές άγχους, ενώ για άλλους όχι. Ο βαθμός επίδρασης των δυνητικά </a:t>
            </a:r>
            <a:r>
              <a:rPr lang="el-GR" sz="2800" dirty="0" err="1">
                <a:latin typeface="Times New Roman" charset="0"/>
                <a:ea typeface="Times New Roman" charset="0"/>
                <a:cs typeface="Times New Roman" charset="0"/>
              </a:rPr>
              <a:t>αγχογόνων</a:t>
            </a:r>
            <a:r>
              <a:rPr lang="el-GR" sz="2800" dirty="0">
                <a:latin typeface="Times New Roman" charset="0"/>
                <a:ea typeface="Times New Roman" charset="0"/>
                <a:cs typeface="Times New Roman" charset="0"/>
              </a:rPr>
              <a:t> καταστάσεων στο άτομο καθορίζεται από τις υποκειμενικές αντιλήψεις του ατόμου, σχετικά με τη σοβαρότητα τη κατάστασης, και με τις δυνατότητες που έχει για την αντιμετώπισή της.</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467544" y="1628800"/>
            <a:ext cx="8280920" cy="4968552"/>
          </a:xfrm>
        </p:spPr>
        <p:txBody>
          <a:bodyPr>
            <a:noAutofit/>
          </a:bodyPr>
          <a:lstStyle/>
          <a:p>
            <a:pPr algn="just"/>
            <a:r>
              <a:rPr lang="el-GR" sz="2800" b="1" dirty="0">
                <a:latin typeface="Times New Roman" charset="0"/>
                <a:ea typeface="Times New Roman" charset="0"/>
                <a:cs typeface="Times New Roman" charset="0"/>
              </a:rPr>
              <a:t>Η επαγγελματική εξουθένωση</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Προβλήματα που αντιμετωπίζει κάποιος σε σχέση με τη δουλειά του αποτελούν πηγή μεγάλης δυσφορίας. Η επαγγελματική εξουθένωση είναι πολύ σοβαρό φαινόμενο από μια παροδική μελαγχολία ή μια δύσκολη μέρα. Είναι μια χρόνια κατάσταση, στην οποία ο εργαζόμενος δεν αισθάνεται κανένα συγχρονισμό με τη δουλειά του, και αυτό αποτελεί μια σοβαρή κρίση στη ζωή.</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latin typeface="Times New Roman" pitchFamily="18" charset="0"/>
                <a:cs typeface="Times New Roman" pitchFamily="18" charset="0"/>
              </a:rPr>
              <a:t>ΣΥΓΚΡΟΥΣΕΙΣ ΚΑΙ ΑΠΟΤΕΛΕΣΜΑΤΑ ΣΥΓΚΡΟΥΣΕΩΝ</a:t>
            </a:r>
            <a:endParaRPr lang="en-US" sz="3200" dirty="0"/>
          </a:p>
        </p:txBody>
      </p:sp>
      <p:sp>
        <p:nvSpPr>
          <p:cNvPr id="3" name="Content Placeholder 2"/>
          <p:cNvSpPr>
            <a:spLocks noGrp="1"/>
          </p:cNvSpPr>
          <p:nvPr>
            <p:ph idx="1"/>
          </p:nvPr>
        </p:nvSpPr>
        <p:spPr>
          <a:xfrm>
            <a:off x="457200" y="2142068"/>
            <a:ext cx="7772400" cy="4095244"/>
          </a:xfrm>
        </p:spPr>
        <p:txBody>
          <a:bodyPr/>
          <a:lstStyle/>
          <a:p>
            <a:pPr marL="0" indent="0" algn="just">
              <a:buNone/>
            </a:pPr>
            <a:r>
              <a:rPr lang="el-GR" sz="2800" dirty="0">
                <a:latin typeface="Times New Roman" charset="0"/>
                <a:ea typeface="Times New Roman" charset="0"/>
                <a:cs typeface="Times New Roman" charset="0"/>
              </a:rPr>
              <a:t>Η ΕΠΑΓΓΕΛΜΑΤΙΚΗ ΕΞΟΥΘΕΝΩΣΗ ΟΡΙΖΕΤΑΙ ΚΑΙ ΩΣ ΜΙΑ ΜΟΡΦΗ ΕΠΑΓΓΕΛΜΑΤΙΚΟΥ ΑΓΧΟΥΣ, ΔΙΟΤΙ Η ΕΜΦΑΝΙΣΗ ΤΗΣ ΠΡΟΣΔΙΟΡΙΖΕΤΑΙ ΑΠΟ ΤΙΣ ΙΔΙΑΙΤΕΡΕΣ ΑΠΑΙΤΗΣΕΙΣ ΤΗΣ ΕΡΓΑΣΙΑΣ, ΠΡΟΣ ΑΥΤΗ ΤΗΝ ΚΑΤΕΥΘΥΝΣΗ ΥΠΑΡΧΕΙ ΣΗΜΕΡΑ ΚΑΠΟΙΑ ΣΥΓΚΛΙΣΗ.</a:t>
            </a:r>
            <a:r>
              <a:rPr lang="el-GR" dirty="0">
                <a:latin typeface="Times New Roman" charset="0"/>
                <a:ea typeface="Times New Roman" charset="0"/>
                <a:cs typeface="Times New Roman" charset="0"/>
              </a:rPr>
              <a:t> </a:t>
            </a:r>
          </a:p>
          <a:p>
            <a:pPr algn="just"/>
            <a:endParaRPr lang="en-US" dirty="0"/>
          </a:p>
        </p:txBody>
      </p:sp>
    </p:spTree>
    <p:extLst>
      <p:ext uri="{BB962C8B-B14F-4D97-AF65-F5344CB8AC3E}">
        <p14:creationId xmlns:p14="http://schemas.microsoft.com/office/powerpoint/2010/main" val="21429803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683568" y="1988840"/>
            <a:ext cx="8064896" cy="4320480"/>
          </a:xfrm>
        </p:spPr>
        <p:txBody>
          <a:bodyPr>
            <a:noAutofit/>
          </a:bodyPr>
          <a:lstStyle/>
          <a:p>
            <a:pPr algn="just"/>
            <a:r>
              <a:rPr lang="el-GR" sz="2800" dirty="0">
                <a:latin typeface="Times New Roman" charset="0"/>
                <a:ea typeface="Times New Roman" charset="0"/>
                <a:cs typeface="Times New Roman" charset="0"/>
              </a:rPr>
              <a:t>Ορισμένες καταστάσεις συνεπάγονται σύγκρουση ή ασάφεια ρόλων. Κάτω από φορτισμένες συνθήκες, ο εργαζόμενος αποσυντονίζεται, δεν έχει αυτοπεποίθηση, δεν σκέφτεται ξεκάθαρα, με αποτέλεσμα να επιδεινώνονται οι σχέσεις του με τους συναδέλφους του στον εργασιακό χώρο ή και έξω από αυτόν.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b="1" dirty="0">
                <a:latin typeface="Times New Roman" pitchFamily="18" charset="0"/>
                <a:cs typeface="Times New Roman" pitchFamily="18" charset="0"/>
              </a:rPr>
              <a:t>ΣΥΓΚΡΟΥΣΕΙΣ ΚΑΙ ΑΠΟΤΕΛΕΣΜΑΤΑ ΣΥΓΚΡΟΥΣΕΩΝ</a:t>
            </a:r>
            <a:endParaRPr lang="en-US" sz="3200" dirty="0"/>
          </a:p>
        </p:txBody>
      </p:sp>
      <p:sp>
        <p:nvSpPr>
          <p:cNvPr id="3" name="Content Placeholder 2"/>
          <p:cNvSpPr>
            <a:spLocks noGrp="1"/>
          </p:cNvSpPr>
          <p:nvPr>
            <p:ph idx="1"/>
          </p:nvPr>
        </p:nvSpPr>
        <p:spPr>
          <a:xfrm>
            <a:off x="457200" y="2142068"/>
            <a:ext cx="7772400" cy="4095244"/>
          </a:xfrm>
        </p:spPr>
        <p:txBody>
          <a:bodyPr>
            <a:normAutofit fontScale="92500"/>
          </a:bodyPr>
          <a:lstStyle/>
          <a:p>
            <a:pPr marL="0" indent="0">
              <a:buNone/>
            </a:pPr>
            <a:r>
              <a:rPr lang="el-GR" sz="2800" dirty="0">
                <a:latin typeface="Times New Roman" charset="0"/>
                <a:ea typeface="Times New Roman" charset="0"/>
                <a:cs typeface="Times New Roman" charset="0"/>
              </a:rPr>
              <a:t>ΟΙ ΣΥΓΚΡΟΥΣΕΙΣ ΑΠΑΝΤΩΝΤΑΙ ΣΥΧΝΑ ΣΤΗ ΖΩΗ ΜΑΣ, ΣΤΟΙΧΕΙΟ ΑΝΑΓΚΑΙΟ ΜΙΑΣ ΚΟΙΝΩΝΙΑΣ, ΟΠΩΣ ΚΑΙ ΕΝΟΣ ΕΡΓΑΣΙΑΚΟΥ ΧΩΡΟΥ. Ο ΣΥΓΚΡΟΥΣΕΙΣ ΜΠΟΡΕΙ ΝΑ ΓΙΝΟΥΝ Η ΑΙΤΙΑ ΓΙΑ ΠΡΟΟΔΟ ΚΑΙ ΜΑΘΗΣΗ. </a:t>
            </a:r>
          </a:p>
          <a:p>
            <a:pPr marL="0" indent="0">
              <a:buNone/>
            </a:pPr>
            <a:r>
              <a:rPr lang="el-GR" sz="2800" dirty="0">
                <a:latin typeface="Times New Roman" charset="0"/>
                <a:ea typeface="Times New Roman" charset="0"/>
                <a:cs typeface="Times New Roman" charset="0"/>
              </a:rPr>
              <a:t>Η ΠΡΟΛΗΨΗ ΤΩΝ ΣΥΓΚΡΟΥΣΕΩΝ ΔΙΝΕΙ ΚΑΛΥΤΕΡΑ ΑΠΟΤΕΛΕΣΜΑΤΑ, ΚΑΘΩΣ ΟΙ ΑΝΘΡΩΠΟΙ ΔΙΑΤΗΡΟΥΝ ΑΚΟΜΗ ΤΟΝ ΕΛΕΓΧΟ ΤΩΝ ΕΚΦΡΑΣΕΩΝ ΤΩΝ ΣΥΝΑΙΣΘΗΜΑΤΩΝ ΤΟΥΣ. </a:t>
            </a:r>
          </a:p>
          <a:p>
            <a:endParaRPr lang="en-US" sz="2800" dirty="0"/>
          </a:p>
        </p:txBody>
      </p:sp>
    </p:spTree>
    <p:extLst>
      <p:ext uri="{BB962C8B-B14F-4D97-AF65-F5344CB8AC3E}">
        <p14:creationId xmlns:p14="http://schemas.microsoft.com/office/powerpoint/2010/main" val="20363712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395536" y="2420888"/>
            <a:ext cx="8496944" cy="3744416"/>
          </a:xfrm>
        </p:spPr>
        <p:txBody>
          <a:bodyPr>
            <a:noAutofit/>
          </a:bodyPr>
          <a:lstStyle/>
          <a:p>
            <a:pPr algn="just"/>
            <a:r>
              <a:rPr lang="el-GR" sz="2800" dirty="0">
                <a:latin typeface="Times New Roman" charset="0"/>
                <a:ea typeface="Times New Roman" charset="0"/>
                <a:cs typeface="Times New Roman" charset="0"/>
              </a:rPr>
              <a:t>Σύμφωνα με τους </a:t>
            </a:r>
            <a:r>
              <a:rPr lang="el-GR" sz="2800" dirty="0" err="1">
                <a:latin typeface="Times New Roman" charset="0"/>
                <a:ea typeface="Times New Roman" charset="0"/>
                <a:cs typeface="Times New Roman" charset="0"/>
              </a:rPr>
              <a:t>Cordes</a:t>
            </a:r>
            <a:r>
              <a:rPr lang="el-GR" sz="2800" dirty="0">
                <a:latin typeface="Times New Roman" charset="0"/>
                <a:ea typeface="Times New Roman" charset="0"/>
                <a:cs typeface="Times New Roman" charset="0"/>
              </a:rPr>
              <a:t> &amp; </a:t>
            </a:r>
            <a:r>
              <a:rPr lang="el-GR" sz="2800" dirty="0" err="1">
                <a:latin typeface="Times New Roman" charset="0"/>
                <a:ea typeface="Times New Roman" charset="0"/>
                <a:cs typeface="Times New Roman" charset="0"/>
              </a:rPr>
              <a:t>Dougherty</a:t>
            </a:r>
            <a:r>
              <a:rPr lang="el-GR" sz="2800" dirty="0">
                <a:latin typeface="Times New Roman" charset="0"/>
                <a:ea typeface="Times New Roman" charset="0"/>
                <a:cs typeface="Times New Roman" charset="0"/>
              </a:rPr>
              <a:t> (1993), ορισμένοι παράγοντες που θα πρέπει να αναφέρουμε και οι οποίοι επιδρούν στην ανάπτυξη της επαγγελματικής εξουθένωσης, είναι: </a:t>
            </a:r>
          </a:p>
        </p:txBody>
      </p:sp>
    </p:spTree>
    <p:extLst>
      <p:ext uri="{BB962C8B-B14F-4D97-AF65-F5344CB8AC3E}">
        <p14:creationId xmlns:p14="http://schemas.microsoft.com/office/powerpoint/2010/main" val="13521114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332656"/>
            <a:ext cx="7342584" cy="936104"/>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755576" y="1916832"/>
            <a:ext cx="7632848" cy="4464496"/>
          </a:xfrm>
        </p:spPr>
        <p:txBody>
          <a:bodyPr>
            <a:noAutofit/>
          </a:bodyPr>
          <a:lstStyle/>
          <a:p>
            <a:pPr algn="just"/>
            <a:r>
              <a:rPr lang="el-GR" sz="2800" b="1" dirty="0">
                <a:latin typeface="Times New Roman" charset="0"/>
                <a:ea typeface="Times New Roman" charset="0"/>
                <a:cs typeface="Times New Roman" charset="0"/>
              </a:rPr>
              <a:t>Χαρακτηριστικά του ατόμου: </a:t>
            </a:r>
          </a:p>
          <a:p>
            <a:pPr algn="just"/>
            <a:r>
              <a:rPr lang="el-GR" sz="2800" dirty="0">
                <a:latin typeface="Times New Roman" charset="0"/>
                <a:ea typeface="Times New Roman" charset="0"/>
                <a:cs typeface="Times New Roman" charset="0"/>
              </a:rPr>
              <a:t>Όπως η ηλικία των εργαζομένων, η πείρα, οι προσδοκίες του ίδιου, το κοινωνικό και οικογενειακό περιβάλλον. </a:t>
            </a:r>
          </a:p>
          <a:p>
            <a:pPr algn="just"/>
            <a:r>
              <a:rPr lang="el-GR" sz="2800" b="1" dirty="0">
                <a:latin typeface="Times New Roman" charset="0"/>
                <a:ea typeface="Times New Roman" charset="0"/>
                <a:cs typeface="Times New Roman" charset="0"/>
              </a:rPr>
              <a:t>Οργανωτικοί παράγοντες:</a:t>
            </a:r>
            <a:r>
              <a:rPr lang="el-GR" sz="2800" dirty="0">
                <a:latin typeface="Times New Roman" charset="0"/>
                <a:ea typeface="Times New Roman" charset="0"/>
                <a:cs typeface="Times New Roman" charset="0"/>
              </a:rPr>
              <a:t> </a:t>
            </a:r>
          </a:p>
          <a:p>
            <a:pPr algn="just"/>
            <a:r>
              <a:rPr lang="el-GR" sz="2800" dirty="0">
                <a:latin typeface="Times New Roman" charset="0"/>
                <a:ea typeface="Times New Roman" charset="0"/>
                <a:cs typeface="Times New Roman" charset="0"/>
              </a:rPr>
              <a:t>Όπως οι επαφές με πελάτες, το περιβάλλον εργασίας, ο ρόλος του εργοδότη.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latin typeface="Times New Roman" pitchFamily="18" charset="0"/>
                <a:cs typeface="Times New Roman" pitchFamily="18" charset="0"/>
              </a:rPr>
              <a:t>ΣΥΓΚΡΟΥΣΕΙΣ ΚΑΙ ΑΠΟΤΕΛΕΣΜΑΤΑ ΣΥΓΚΡΟΥΣΕΩΝ</a:t>
            </a:r>
            <a:endParaRPr lang="en-US" sz="3200" dirty="0"/>
          </a:p>
        </p:txBody>
      </p:sp>
      <p:sp>
        <p:nvSpPr>
          <p:cNvPr id="3" name="Content Placeholder 2"/>
          <p:cNvSpPr>
            <a:spLocks noGrp="1"/>
          </p:cNvSpPr>
          <p:nvPr>
            <p:ph idx="1"/>
          </p:nvPr>
        </p:nvSpPr>
        <p:spPr>
          <a:xfrm>
            <a:off x="755576" y="2204864"/>
            <a:ext cx="7848872" cy="3960440"/>
          </a:xfrm>
        </p:spPr>
        <p:txBody>
          <a:bodyPr>
            <a:normAutofit/>
          </a:bodyPr>
          <a:lstStyle/>
          <a:p>
            <a:pPr marL="0" indent="0" algn="just">
              <a:buNone/>
            </a:pPr>
            <a:r>
              <a:rPr lang="el-GR" sz="2800" b="1" dirty="0">
                <a:latin typeface="Times New Roman" charset="0"/>
                <a:ea typeface="Times New Roman" charset="0"/>
                <a:cs typeface="Times New Roman" charset="0"/>
              </a:rPr>
              <a:t>ΔΙΑΠΡΟΣΩΠΙΚΟΙ ΠΑΡΑΓΟΝΤΕΣ: </a:t>
            </a:r>
          </a:p>
          <a:p>
            <a:pPr marL="0" indent="0" algn="just">
              <a:buNone/>
            </a:pPr>
            <a:r>
              <a:rPr lang="el-GR" sz="2800" dirty="0">
                <a:latin typeface="Times New Roman" charset="0"/>
                <a:ea typeface="Times New Roman" charset="0"/>
                <a:cs typeface="Times New Roman" charset="0"/>
              </a:rPr>
              <a:t>ΟΠΩΣ ΠΟΙΟΣ ΕΙΝΑΙ Ο ΡΟΛΟΣ ΤΩΝ ΑΝΘΡΩΠΩΝ ΠΟΥ ΠΕΡΙΒΑΛΛΟΥΝ ΤΟΝ ΕΡΓΑΖΟΜΕΝΟ, ΠΩΣ ΑΥΤΟΙ ΤΟΝ ΕΠΗΡΕΑΖΟΥΝ ΚΑΙ ΤΟΝ ΟΔΗΓΟΥΝ ΣΤΗΝ ΕΠΑΓΓΕΛΜΑΤΙΚΗ ΕΞΟΥΘΕΝΩΣΗ. </a:t>
            </a:r>
          </a:p>
          <a:p>
            <a:endParaRPr lang="en-US" sz="2800" dirty="0"/>
          </a:p>
        </p:txBody>
      </p:sp>
    </p:spTree>
    <p:extLst>
      <p:ext uri="{BB962C8B-B14F-4D97-AF65-F5344CB8AC3E}">
        <p14:creationId xmlns:p14="http://schemas.microsoft.com/office/powerpoint/2010/main" val="48861931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323528" y="2132856"/>
            <a:ext cx="8208912" cy="4392488"/>
          </a:xfrm>
        </p:spPr>
        <p:txBody>
          <a:bodyPr>
            <a:noAutofit/>
          </a:bodyPr>
          <a:lstStyle/>
          <a:p>
            <a:pPr algn="just"/>
            <a:r>
              <a:rPr lang="el-GR" sz="2400" dirty="0">
                <a:latin typeface="Times New Roman" charset="0"/>
                <a:ea typeface="Times New Roman" charset="0"/>
                <a:cs typeface="Times New Roman" charset="0"/>
              </a:rPr>
              <a:t>Αντωνάκης, Ι.</a:t>
            </a:r>
            <a:r>
              <a:rPr lang="el-GR" sz="2400" i="1" dirty="0">
                <a:latin typeface="Times New Roman" charset="0"/>
                <a:ea typeface="Times New Roman" charset="0"/>
                <a:cs typeface="Times New Roman" charset="0"/>
              </a:rPr>
              <a:t> </a:t>
            </a:r>
            <a:r>
              <a:rPr lang="el-GR" sz="2400" i="1" dirty="0" err="1">
                <a:latin typeface="Times New Roman" charset="0"/>
                <a:ea typeface="Times New Roman" charset="0"/>
                <a:cs typeface="Times New Roman" charset="0"/>
              </a:rPr>
              <a:t>Οργανωσιακές</a:t>
            </a:r>
            <a:r>
              <a:rPr lang="el-GR" sz="2400" i="1" dirty="0">
                <a:latin typeface="Times New Roman" charset="0"/>
                <a:ea typeface="Times New Roman" charset="0"/>
                <a:cs typeface="Times New Roman" charset="0"/>
              </a:rPr>
              <a:t> Συγκρούσεις</a:t>
            </a:r>
            <a:r>
              <a:rPr lang="el-GR" sz="2400" dirty="0">
                <a:latin typeface="Times New Roman" charset="0"/>
                <a:ea typeface="Times New Roman" charset="0"/>
                <a:cs typeface="Times New Roman" charset="0"/>
              </a:rPr>
              <a:t>. Ηράκλειο</a:t>
            </a:r>
            <a:r>
              <a:rPr lang="en-US" sz="2400" dirty="0">
                <a:latin typeface="Times New Roman" charset="0"/>
                <a:ea typeface="Times New Roman" charset="0"/>
                <a:cs typeface="Times New Roman" charset="0"/>
              </a:rPr>
              <a:t>:</a:t>
            </a:r>
            <a:r>
              <a:rPr lang="el-GR" sz="2400" dirty="0">
                <a:latin typeface="Times New Roman" charset="0"/>
                <a:ea typeface="Times New Roman" charset="0"/>
                <a:cs typeface="Times New Roman" charset="0"/>
              </a:rPr>
              <a:t>Τεχνολογικό Εκπαιδευτικό Ίδρυμα Κρήτης, 2012.</a:t>
            </a:r>
          </a:p>
          <a:p>
            <a:pPr algn="just"/>
            <a:r>
              <a:rPr lang="en-US" sz="2400" dirty="0">
                <a:latin typeface="Times New Roman" charset="0"/>
                <a:ea typeface="Times New Roman" charset="0"/>
                <a:cs typeface="Times New Roman" charset="0"/>
              </a:rPr>
              <a:t>Griffin R.W., G. Moorhead, (1986). </a:t>
            </a:r>
            <a:r>
              <a:rPr lang="en-US" sz="2400" i="1" dirty="0">
                <a:latin typeface="Times New Roman" charset="0"/>
                <a:ea typeface="Times New Roman" charset="0"/>
                <a:cs typeface="Times New Roman" charset="0"/>
              </a:rPr>
              <a:t>Organizational Behavior. Houghton Mifflin, Boston. </a:t>
            </a:r>
            <a:endParaRPr lang="el-GR" sz="2400" i="1" dirty="0">
              <a:latin typeface="Times New Roman" charset="0"/>
              <a:ea typeface="Times New Roman" charset="0"/>
              <a:cs typeface="Times New Roman" charset="0"/>
            </a:endParaRPr>
          </a:p>
          <a:p>
            <a:pPr algn="just"/>
            <a:r>
              <a:rPr lang="en-US" sz="2400" dirty="0">
                <a:latin typeface="Times New Roman" charset="0"/>
                <a:ea typeface="Times New Roman" charset="0"/>
                <a:cs typeface="Times New Roman" charset="0"/>
              </a:rPr>
              <a:t>Robbins, S.P., (1993). ORGANIZATIONAL BEHAVIOR. Englewood Cliffs , 6th edition, Prentice Hall. </a:t>
            </a:r>
            <a:endParaRPr lang="el-GR" sz="2400" dirty="0">
              <a:latin typeface="Times New Roman" charset="0"/>
              <a:ea typeface="Times New Roman" charset="0"/>
              <a:cs typeface="Times New Roman" charset="0"/>
            </a:endParaRPr>
          </a:p>
          <a:p>
            <a:pPr algn="just"/>
            <a:r>
              <a:rPr lang="en-US" sz="2400" dirty="0">
                <a:latin typeface="Times New Roman" charset="0"/>
                <a:ea typeface="Times New Roman" charset="0"/>
                <a:cs typeface="Times New Roman" charset="0"/>
              </a:rPr>
              <a:t>Pawlak, Z. (1998). AN INQUIRY INTO ANATOMY OF CONFLICTS. Journal of Information Sciences 109. </a:t>
            </a:r>
            <a:endParaRPr lang="el-GR" sz="2400" dirty="0">
              <a:latin typeface="Times New Roman" charset="0"/>
              <a:ea typeface="Times New Roman" charset="0"/>
              <a:cs typeface="Times New Roman"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899592" y="1772816"/>
            <a:ext cx="7920880" cy="4608512"/>
          </a:xfrm>
        </p:spPr>
        <p:txBody>
          <a:bodyPr>
            <a:noAutofit/>
          </a:bodyPr>
          <a:lstStyle/>
          <a:p>
            <a:pPr algn="just"/>
            <a:r>
              <a:rPr lang="en-US" sz="2400" dirty="0">
                <a:latin typeface="Times New Roman" charset="0"/>
                <a:ea typeface="Times New Roman" charset="0"/>
                <a:cs typeface="Times New Roman" charset="0"/>
              </a:rPr>
              <a:t>Katz, D. and Kahn, R. L. (1978), THE SOCIAL PSYCHOLOGY OF ORGANIZATIONS. John Wiley &amp; Sons, New York. </a:t>
            </a:r>
            <a:endParaRPr lang="el-GR" sz="2400" dirty="0">
              <a:latin typeface="Times New Roman" charset="0"/>
              <a:ea typeface="Times New Roman" charset="0"/>
              <a:cs typeface="Times New Roman" charset="0"/>
            </a:endParaRPr>
          </a:p>
          <a:p>
            <a:pPr algn="just"/>
            <a:r>
              <a:rPr lang="en-US" sz="2400" dirty="0">
                <a:latin typeface="Times New Roman" charset="0"/>
                <a:ea typeface="Times New Roman" charset="0"/>
                <a:cs typeface="Times New Roman" charset="0"/>
              </a:rPr>
              <a:t>March J. G. &amp; Simon H. A., (1958). ORGANIZATIONS. New York: John Wiley &amp; Sons. </a:t>
            </a:r>
            <a:endParaRPr lang="el-GR" sz="2400" dirty="0">
              <a:latin typeface="Times New Roman" charset="0"/>
              <a:ea typeface="Times New Roman" charset="0"/>
              <a:cs typeface="Times New Roman" charset="0"/>
            </a:endParaRPr>
          </a:p>
          <a:p>
            <a:pPr algn="just"/>
            <a:r>
              <a:rPr lang="el-GR" sz="2400" dirty="0">
                <a:latin typeface="Times New Roman" charset="0"/>
                <a:ea typeface="Times New Roman" charset="0"/>
                <a:cs typeface="Times New Roman" charset="0"/>
              </a:rPr>
              <a:t>Ρουμπάνη, Ν., (2007). ΔΙΑΜΕΣΟΛΑΒΗΣΗ ΣΥΝΟΜΗΛΙΚΩΝ ΓΙΑ ΤΗΝ ΕΠΙΛΥΣΗ ΤΩΝ ΣΥΓΚΡΟΥΣΕΩΝ ΣΤΑ ΣΧΟΛΕΙΑ. </a:t>
            </a:r>
            <a:r>
              <a:rPr lang="el-GR" sz="2400" i="1" dirty="0">
                <a:latin typeface="Times New Roman" charset="0"/>
                <a:ea typeface="Times New Roman" charset="0"/>
                <a:cs typeface="Times New Roman" charset="0"/>
              </a:rPr>
              <a:t>ΕΓΧΕΙΡΙΔΙΟ ΓΙΑ ΕΚΠΑΙΔΕΥΤΙΚΟΥΣ ΚΑΙ ΕΚΠΑΙΔΕΥΤΕΣ ΝΕΩΝ ΚΙ ΕΝΗΛΙΚΩΝ. Διαθέσιμο στο: </a:t>
            </a:r>
            <a:r>
              <a:rPr lang="el-GR" sz="2400" i="1" dirty="0" err="1">
                <a:latin typeface="Times New Roman" charset="0"/>
                <a:ea typeface="Times New Roman" charset="0"/>
                <a:cs typeface="Times New Roman" charset="0"/>
              </a:rPr>
              <a:t>www.Humanrights</a:t>
            </a:r>
            <a:r>
              <a:rPr lang="el-GR" sz="2400" i="1" dirty="0">
                <a:latin typeface="Times New Roman" charset="0"/>
                <a:ea typeface="Times New Roman" charset="0"/>
                <a:cs typeface="Times New Roman" charset="0"/>
              </a:rPr>
              <a:t>-</a:t>
            </a:r>
            <a:r>
              <a:rPr lang="el-GR" sz="2400" i="1" dirty="0" err="1">
                <a:latin typeface="Times New Roman" charset="0"/>
                <a:ea typeface="Times New Roman" charset="0"/>
                <a:cs typeface="Times New Roman" charset="0"/>
              </a:rPr>
              <a:t>edu</a:t>
            </a:r>
            <a:r>
              <a:rPr lang="el-GR" sz="2400" i="1" dirty="0">
                <a:latin typeface="Times New Roman" charset="0"/>
                <a:ea typeface="Times New Roman" charset="0"/>
                <a:cs typeface="Times New Roman" charset="0"/>
              </a:rPr>
              <a:t>-</a:t>
            </a:r>
            <a:r>
              <a:rPr lang="el-GR" sz="2400" i="1" dirty="0" err="1">
                <a:latin typeface="Times New Roman" charset="0"/>
                <a:ea typeface="Times New Roman" charset="0"/>
                <a:cs typeface="Times New Roman" charset="0"/>
              </a:rPr>
              <a:t>cy.org</a:t>
            </a:r>
            <a:r>
              <a:rPr lang="el-GR" sz="2400" i="1" dirty="0">
                <a:latin typeface="Times New Roman" charset="0"/>
                <a:ea typeface="Times New Roman" charset="0"/>
                <a:cs typeface="Times New Roman" charset="0"/>
              </a:rPr>
              <a:t>. </a:t>
            </a:r>
            <a:endParaRPr lang="el-GR" sz="2400" dirty="0">
              <a:latin typeface="Times New Roman" charset="0"/>
              <a:ea typeface="Times New Roman" charset="0"/>
              <a:cs typeface="Times New Roman"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899592" y="1772816"/>
            <a:ext cx="7315746" cy="4513704"/>
          </a:xfrm>
        </p:spPr>
        <p:txBody>
          <a:bodyPr>
            <a:normAutofit fontScale="77500" lnSpcReduction="20000"/>
          </a:bodyPr>
          <a:lstStyle/>
          <a:p>
            <a:pPr algn="just"/>
            <a:r>
              <a:rPr lang="el-GR" sz="2800" dirty="0">
                <a:latin typeface="Times New Roman" charset="0"/>
                <a:ea typeface="Times New Roman" charset="0"/>
                <a:cs typeface="Times New Roman" charset="0"/>
              </a:rPr>
              <a:t>Μπουραντάς, (2002). ΜΑΝΑΝΤΖΜΕΝΤ. Αθήνα: Εκδόσεις </a:t>
            </a:r>
            <a:r>
              <a:rPr lang="el-GR" sz="2800" dirty="0" err="1">
                <a:latin typeface="Times New Roman" charset="0"/>
                <a:ea typeface="Times New Roman" charset="0"/>
                <a:cs typeface="Times New Roman" charset="0"/>
              </a:rPr>
              <a:t>Μπένου</a:t>
            </a:r>
            <a:r>
              <a:rPr lang="el-GR" sz="2800" dirty="0">
                <a:latin typeface="Times New Roman" charset="0"/>
                <a:ea typeface="Times New Roman" charset="0"/>
                <a:cs typeface="Times New Roman" charset="0"/>
              </a:rPr>
              <a:t>. </a:t>
            </a:r>
          </a:p>
          <a:p>
            <a:pPr algn="just"/>
            <a:r>
              <a:rPr lang="en-US" sz="2800" dirty="0">
                <a:latin typeface="Times New Roman" charset="0"/>
                <a:ea typeface="Times New Roman" charset="0"/>
                <a:cs typeface="Times New Roman" charset="0"/>
              </a:rPr>
              <a:t>Katz, D. and Kahn, R. L. (1978), THE SOCIAL PSYCHOLOGY OF ORGANIZATIONS. John Wiley &amp; Sons, New York. </a:t>
            </a:r>
            <a:endParaRPr lang="el-GR"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March J. G. &amp; Simon H. A., (1958). ORGANIZATIONS. New York: John Wiley &amp; Sons. </a:t>
            </a:r>
            <a:endParaRPr lang="el-GR" sz="2800" dirty="0">
              <a:latin typeface="Times New Roman" charset="0"/>
              <a:ea typeface="Times New Roman" charset="0"/>
              <a:cs typeface="Times New Roman" charset="0"/>
            </a:endParaRPr>
          </a:p>
          <a:p>
            <a:pPr algn="just"/>
            <a:r>
              <a:rPr lang="el-GR" sz="2800" dirty="0" err="1">
                <a:latin typeface="Times New Roman" charset="0"/>
                <a:ea typeface="Times New Roman" charset="0"/>
                <a:cs typeface="Times New Roman" charset="0"/>
              </a:rPr>
              <a:t>Ρουμπάνη</a:t>
            </a:r>
            <a:r>
              <a:rPr lang="el-GR" sz="2800" dirty="0">
                <a:latin typeface="Times New Roman" charset="0"/>
                <a:ea typeface="Times New Roman" charset="0"/>
                <a:cs typeface="Times New Roman" charset="0"/>
              </a:rPr>
              <a:t>, Ν., (2007). ΔΙΑΜΕΣΟΛΑΒΗΣΗ ΣΥΝΟΜΗΛΙΚΩΝ ΓΙΑ ΤΗΝ ΕΠΙΛΥΣΗ ΤΩΝ ΣΥΓΚΡΟΥΣΕΩΝ ΣΤΑ ΣΧΟΛΕΙΑ. </a:t>
            </a:r>
            <a:r>
              <a:rPr lang="el-GR" sz="2800" i="1" dirty="0">
                <a:latin typeface="Times New Roman" charset="0"/>
                <a:ea typeface="Times New Roman" charset="0"/>
                <a:cs typeface="Times New Roman" charset="0"/>
              </a:rPr>
              <a:t>ΕΓΧΕΙΡΙΔΙΟ ΓΙΑ ΕΚΠΑΙΔΕΥΤΙΚΟΥΣ ΚΑΙ ΕΚΠΑΙΔΕΥΤΕΣ ΝΕΩΝ ΚΙ ΕΝΗΛΙΚΩΝ. Διαθέσιμο στο: </a:t>
            </a:r>
            <a:r>
              <a:rPr lang="el-GR" sz="2800" i="1" dirty="0" err="1">
                <a:latin typeface="Times New Roman" charset="0"/>
                <a:ea typeface="Times New Roman" charset="0"/>
                <a:cs typeface="Times New Roman" charset="0"/>
              </a:rPr>
              <a:t>www.Humanrights-edu-cy.org</a:t>
            </a:r>
            <a:r>
              <a:rPr lang="el-GR" sz="2800" i="1" dirty="0">
                <a:latin typeface="Times New Roman" charset="0"/>
                <a:ea typeface="Times New Roman" charset="0"/>
                <a:cs typeface="Times New Roman" charset="0"/>
              </a:rPr>
              <a:t>. </a:t>
            </a:r>
            <a:endParaRPr lang="el-GR" sz="2800" dirty="0">
              <a:latin typeface="Times New Roman" charset="0"/>
              <a:ea typeface="Times New Roman" charset="0"/>
              <a:cs typeface="Times New Roman"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785786" y="1628800"/>
            <a:ext cx="7818662" cy="5040560"/>
          </a:xfrm>
        </p:spPr>
        <p:txBody>
          <a:bodyPr>
            <a:noAutofit/>
          </a:bodyPr>
          <a:lstStyle/>
          <a:p>
            <a:pPr algn="just"/>
            <a:r>
              <a:rPr lang="en-US" sz="2400" dirty="0">
                <a:latin typeface="Times New Roman" charset="0"/>
                <a:ea typeface="Times New Roman" charset="0"/>
                <a:cs typeface="Times New Roman" charset="0"/>
              </a:rPr>
              <a:t>Rahim, M.A. (2001). MANAGING CONFLICT IN ORGANIZATIONS. Westport, Conn.: Quorum Books. </a:t>
            </a:r>
            <a:endParaRPr lang="el-GR" sz="2400" dirty="0">
              <a:latin typeface="Times New Roman" charset="0"/>
              <a:ea typeface="Times New Roman" charset="0"/>
              <a:cs typeface="Times New Roman" charset="0"/>
            </a:endParaRPr>
          </a:p>
          <a:p>
            <a:pPr algn="just"/>
            <a:r>
              <a:rPr lang="en-US" sz="2400" dirty="0">
                <a:latin typeface="Times New Roman" charset="0"/>
                <a:ea typeface="Times New Roman" charset="0"/>
                <a:cs typeface="Times New Roman" charset="0"/>
              </a:rPr>
              <a:t>Schein, E. H. 1980. ORGANIZATIONAL PSYCHOLOGY</a:t>
            </a:r>
            <a:r>
              <a:rPr lang="en-US" sz="2400" i="1" dirty="0">
                <a:latin typeface="Times New Roman" charset="0"/>
                <a:ea typeface="Times New Roman" charset="0"/>
                <a:cs typeface="Times New Roman" charset="0"/>
              </a:rPr>
              <a:t>, 3rd edition. Prentice – Hall. </a:t>
            </a:r>
          </a:p>
          <a:p>
            <a:pPr algn="just"/>
            <a:r>
              <a:rPr lang="en-US" sz="2400" dirty="0" err="1">
                <a:latin typeface="Times New Roman" charset="0"/>
                <a:ea typeface="Times New Roman" charset="0"/>
                <a:cs typeface="Times New Roman" charset="0"/>
              </a:rPr>
              <a:t>Sichel</a:t>
            </a:r>
            <a:r>
              <a:rPr lang="en-US" sz="2400" dirty="0">
                <a:latin typeface="Times New Roman" charset="0"/>
                <a:ea typeface="Times New Roman" charset="0"/>
                <a:cs typeface="Times New Roman" charset="0"/>
              </a:rPr>
              <a:t>, M., (1999). HOW TO AVOID CONFLICT IN THE WORKPLACE. </a:t>
            </a:r>
            <a:r>
              <a:rPr lang="en-US" sz="2400" i="1" dirty="0">
                <a:latin typeface="Times New Roman" charset="0"/>
                <a:ea typeface="Times New Roman" charset="0"/>
                <a:cs typeface="Times New Roman" charset="0"/>
              </a:rPr>
              <a:t>ELEVEN RULES TO HELP YOU AVOID CONFLICT IN THE WORKPLACE. </a:t>
            </a:r>
            <a:r>
              <a:rPr lang="en-US" sz="2400" i="1" dirty="0" err="1">
                <a:latin typeface="Times New Roman" charset="0"/>
                <a:ea typeface="Times New Roman" charset="0"/>
                <a:cs typeface="Times New Roman" charset="0"/>
              </a:rPr>
              <a:t>Διαθέσιμο</a:t>
            </a:r>
            <a:r>
              <a:rPr lang="en-US" sz="2400" i="1" dirty="0">
                <a:latin typeface="Times New Roman" charset="0"/>
                <a:ea typeface="Times New Roman" charset="0"/>
                <a:cs typeface="Times New Roman" charset="0"/>
              </a:rPr>
              <a:t> </a:t>
            </a:r>
            <a:r>
              <a:rPr lang="en-US" sz="2400" i="1" dirty="0" err="1">
                <a:latin typeface="Times New Roman" charset="0"/>
                <a:ea typeface="Times New Roman" charset="0"/>
                <a:cs typeface="Times New Roman" charset="0"/>
              </a:rPr>
              <a:t>στο</a:t>
            </a:r>
            <a:r>
              <a:rPr lang="en-US" sz="2400" i="1" dirty="0">
                <a:latin typeface="Times New Roman" charset="0"/>
                <a:ea typeface="Times New Roman" charset="0"/>
                <a:cs typeface="Times New Roman" charset="0"/>
              </a:rPr>
              <a:t>: http://www.brijj.com/group/work-place-ethics--link--Workplace-Etiquette-How-To-Avoid-Conflict-In-The-Workplace-By-Mark-Sichel-The-Sideroad?eid=411209. </a:t>
            </a:r>
            <a:endParaRPr lang="el-GR" sz="2400" dirty="0">
              <a:latin typeface="Times New Roman" charset="0"/>
              <a:ea typeface="Times New Roman" charset="0"/>
              <a:cs typeface="Times New Roman"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a:bodyPr>
          <a:lstStyle/>
          <a:p>
            <a:r>
              <a:rPr lang="el-GR" sz="3600" b="1" dirty="0">
                <a:latin typeface="Times New Roman" pitchFamily="18" charset="0"/>
                <a:cs typeface="Times New Roman" pitchFamily="18" charset="0"/>
              </a:rPr>
              <a:t>ΒΙΒΛΙΟΓΡΑΦΙΑ</a:t>
            </a:r>
          </a:p>
        </p:txBody>
      </p:sp>
      <p:sp>
        <p:nvSpPr>
          <p:cNvPr id="3" name="2 - Υπότιτλος"/>
          <p:cNvSpPr>
            <a:spLocks noGrp="1"/>
          </p:cNvSpPr>
          <p:nvPr>
            <p:ph type="subTitle" idx="1"/>
          </p:nvPr>
        </p:nvSpPr>
        <p:spPr>
          <a:xfrm>
            <a:off x="785786" y="2000240"/>
            <a:ext cx="7429552" cy="3805024"/>
          </a:xfrm>
        </p:spPr>
        <p:txBody>
          <a:bodyPr>
            <a:normAutofit/>
          </a:bodyPr>
          <a:lstStyle/>
          <a:p>
            <a:pPr algn="just"/>
            <a:r>
              <a:rPr lang="en-US" sz="2800" dirty="0">
                <a:latin typeface="Times New Roman" charset="0"/>
                <a:ea typeface="Times New Roman" charset="0"/>
                <a:cs typeface="Times New Roman" charset="0"/>
              </a:rPr>
              <a:t>Stewart Levine (1998). GETTING TO RESOLUTION: TURNING CONFLICT INTO COLLABORATION. </a:t>
            </a:r>
            <a:r>
              <a:rPr lang="en-US" sz="2800" dirty="0" err="1">
                <a:latin typeface="Times New Roman" charset="0"/>
                <a:ea typeface="Times New Roman" charset="0"/>
                <a:cs typeface="Times New Roman" charset="0"/>
              </a:rPr>
              <a:t>Berrett</a:t>
            </a:r>
            <a:r>
              <a:rPr lang="en-US" sz="2800" dirty="0">
                <a:latin typeface="Times New Roman" charset="0"/>
                <a:ea typeface="Times New Roman" charset="0"/>
                <a:cs typeface="Times New Roman" charset="0"/>
              </a:rPr>
              <a:t>-Koehler, San </a:t>
            </a:r>
            <a:r>
              <a:rPr lang="en-US" sz="2800" dirty="0" err="1">
                <a:latin typeface="Times New Roman" charset="0"/>
                <a:ea typeface="Times New Roman" charset="0"/>
                <a:cs typeface="Times New Roman" charset="0"/>
              </a:rPr>
              <a:t>Fransisco</a:t>
            </a:r>
            <a:r>
              <a:rPr lang="en-US" sz="2800" dirty="0">
                <a:latin typeface="Times New Roman" charset="0"/>
                <a:ea typeface="Times New Roman" charset="0"/>
                <a:cs typeface="Times New Roman" charset="0"/>
              </a:rPr>
              <a:t>. </a:t>
            </a:r>
          </a:p>
          <a:p>
            <a:pPr algn="just"/>
            <a:r>
              <a:rPr lang="el-GR" sz="2800" dirty="0" err="1">
                <a:latin typeface="Times New Roman" charset="0"/>
                <a:ea typeface="Times New Roman" charset="0"/>
                <a:cs typeface="Times New Roman" charset="0"/>
              </a:rPr>
              <a:t>Στειακάκης</a:t>
            </a:r>
            <a:r>
              <a:rPr lang="el-GR" sz="2800" dirty="0">
                <a:latin typeface="Times New Roman" charset="0"/>
                <a:ea typeface="Times New Roman" charset="0"/>
                <a:cs typeface="Times New Roman" charset="0"/>
              </a:rPr>
              <a:t> Ε. </a:t>
            </a:r>
            <a:r>
              <a:rPr lang="el-GR" sz="2800" dirty="0" err="1">
                <a:latin typeface="Times New Roman" charset="0"/>
                <a:ea typeface="Times New Roman" charset="0"/>
                <a:cs typeface="Times New Roman" charset="0"/>
              </a:rPr>
              <a:t>Κατζός</a:t>
            </a:r>
            <a:r>
              <a:rPr lang="el-GR" sz="2800" dirty="0">
                <a:latin typeface="Times New Roman" charset="0"/>
                <a:ea typeface="Times New Roman" charset="0"/>
                <a:cs typeface="Times New Roman" charset="0"/>
              </a:rPr>
              <a:t> Ν. (2002). MANAGEMENT ΜΙΑ ΣΥΓΧΡΟΝΗ ΑΠΟΨΗ. Θεσσαλονίκη :Εκδόσεις Ζήτη.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772816"/>
            <a:ext cx="7171730" cy="4824536"/>
          </a:xfrm>
        </p:spPr>
        <p:txBody>
          <a:bodyPr>
            <a:noAutofit/>
          </a:bodyPr>
          <a:lstStyle/>
          <a:p>
            <a:pPr algn="just"/>
            <a:r>
              <a:rPr lang="el-GR" sz="2800" b="1" dirty="0">
                <a:latin typeface="Times New Roman" charset="0"/>
                <a:ea typeface="Times New Roman" charset="0"/>
                <a:cs typeface="Times New Roman" charset="0"/>
              </a:rPr>
              <a:t>Συμπέρασμα</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Οι συγκρούσεις είναι λειτουργικές, όταν βοηθούν τον Οργανισμό να πετύχει τους στόχους του. Είναι δυσλειτουργικές όταν εμποδίζουν την απόδοση.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500043"/>
            <a:ext cx="7672414" cy="928693"/>
          </a:xfrm>
        </p:spPr>
        <p:txBody>
          <a:bodyPr>
            <a:normAutofit fontScale="90000"/>
          </a:bodyPr>
          <a:lstStyle/>
          <a:p>
            <a:r>
              <a:rPr lang="el-GR" sz="3600" b="1" dirty="0">
                <a:latin typeface="Times New Roman" pitchFamily="18" charset="0"/>
                <a:cs typeface="Times New Roman" pitchFamily="18" charset="0"/>
              </a:rPr>
              <a:t>ΣΥΓΚΡΟΥΣΕΙΣ ΚΑΙ ΑΠΟΤΕΛΕΣΜΑΤΑ ΣΥΓΚΡΟΥΣΕΩΝ</a:t>
            </a:r>
          </a:p>
        </p:txBody>
      </p:sp>
      <p:sp>
        <p:nvSpPr>
          <p:cNvPr id="3" name="2 - Υπότιτλος"/>
          <p:cNvSpPr>
            <a:spLocks noGrp="1"/>
          </p:cNvSpPr>
          <p:nvPr>
            <p:ph type="subTitle" idx="1"/>
          </p:nvPr>
        </p:nvSpPr>
        <p:spPr>
          <a:xfrm>
            <a:off x="1043608" y="1556792"/>
            <a:ext cx="7171730" cy="5040560"/>
          </a:xfrm>
        </p:spPr>
        <p:txBody>
          <a:bodyPr>
            <a:noAutofit/>
          </a:bodyPr>
          <a:lstStyle/>
          <a:p>
            <a:pPr algn="just"/>
            <a:r>
              <a:rPr lang="el-GR" sz="2800" b="1" dirty="0">
                <a:latin typeface="Times New Roman" charset="0"/>
                <a:ea typeface="Times New Roman" charset="0"/>
                <a:cs typeface="Times New Roman" charset="0"/>
              </a:rPr>
              <a:t>Συμπέρασμα</a:t>
            </a:r>
            <a:r>
              <a:rPr lang="en-US" sz="2800" b="1" dirty="0">
                <a:latin typeface="Times New Roman" charset="0"/>
                <a:ea typeface="Times New Roman" charset="0"/>
                <a:cs typeface="Times New Roman" charset="0"/>
              </a:rPr>
              <a:t>:</a:t>
            </a:r>
            <a:endParaRPr lang="el-GR" sz="2800" b="1"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Αίτια σύγκρουσης</a:t>
            </a:r>
            <a:r>
              <a:rPr lang="en-US" sz="2800" dirty="0">
                <a:latin typeface="Times New Roman" charset="0"/>
                <a:ea typeface="Times New Roman" charset="0"/>
                <a:cs typeface="Times New Roman" charset="0"/>
              </a:rPr>
              <a:t>:</a:t>
            </a:r>
            <a:endParaRPr lang="el-GR"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 Η επίτευξη αντίθετων στόχων, όπου η μια ομάδα αποκλείει τους στόχους της άλλης και οδηγεί σε μια συμπεριφορά, που για την υλοποίηση των στόχων η μια ενεργεί σε βάρος του στόχου της άλλης. </a:t>
            </a:r>
          </a:p>
        </p:txBody>
      </p:sp>
    </p:spTree>
    <p:extLst>
      <p:ext uri="{BB962C8B-B14F-4D97-AF65-F5344CB8AC3E}">
        <p14:creationId xmlns:p14="http://schemas.microsoft.com/office/powerpoint/2010/main" val="27298215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υράνιο">
  <a:themeElements>
    <a:clrScheme name="Ουράνιο">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Ουράνιο">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Ουράνιο">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{35EBDA24-CDE5-FC45-A55D-ED84D63DB788}tf10001058</Template>
  <TotalTime>567</TotalTime>
  <Words>3735</Words>
  <Application>Microsoft Macintosh PowerPoint</Application>
  <PresentationFormat>Προβολή στην οθόνη (4:3)</PresentationFormat>
  <Paragraphs>243</Paragraphs>
  <Slides>77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77</vt:i4>
      </vt:variant>
    </vt:vector>
  </HeadingPairs>
  <TitlesOfParts>
    <vt:vector size="82" baseType="lpstr">
      <vt:lpstr>Arial</vt:lpstr>
      <vt:lpstr>Calibri</vt:lpstr>
      <vt:lpstr>Calibri Light</vt:lpstr>
      <vt:lpstr>Times New Roman</vt:lpstr>
      <vt:lpstr>Ουράνιο</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ΣΥΓΚΡΟΥΣΕΙΣ ΚΑΙ ΑΠΟΤΕΛΕΣΜΑΤΑ ΣΥΓΚΡΟΥΣΕΩΝ</vt:lpstr>
      <vt:lpstr>ΒΙΒΛΙΟΓΡΑΦΙΑ</vt:lpstr>
      <vt:lpstr>ΒΙΒΛΙΟΓΡΑΦΙΑ</vt:lpstr>
      <vt:lpstr>ΒΙΒΛΙΟΓΡΑΦΙΑ</vt:lpstr>
      <vt:lpstr>ΒΙΒΛΙΟΓΡΑΦΙΑ</vt:lpstr>
      <vt:lpstr>ΒΙΒΛΙΟΓΡΑΦΙΑ</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ΑΠΟΦΥΓΗ ΣΥΓΚΡΟΥΣΕΩΝ</dc:title>
  <dc:creator>user</dc:creator>
  <cp:lastModifiedBy>Microsoft Office User</cp:lastModifiedBy>
  <cp:revision>126</cp:revision>
  <dcterms:created xsi:type="dcterms:W3CDTF">2016-06-13T13:18:48Z</dcterms:created>
  <dcterms:modified xsi:type="dcterms:W3CDTF">2020-03-02T09:06:11Z</dcterms:modified>
</cp:coreProperties>
</file>