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67" r:id="rId15"/>
    <p:sldId id="270" r:id="rId16"/>
    <p:sldId id="271" r:id="rId17"/>
    <p:sldId id="272" r:id="rId18"/>
    <p:sldId id="273" r:id="rId19"/>
    <p:sldId id="274" r:id="rId20"/>
    <p:sldId id="275" r:id="rId21"/>
    <p:sldId id="276" r:id="rId22"/>
    <p:sldId id="281" r:id="rId23"/>
    <p:sldId id="282" r:id="rId24"/>
    <p:sldId id="283" r:id="rId25"/>
    <p:sldId id="284" r:id="rId26"/>
    <p:sldId id="277" r:id="rId27"/>
    <p:sldId id="278" r:id="rId28"/>
    <p:sldId id="279" r:id="rId29"/>
    <p:sldId id="285"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71125B-BD79-4D96-8206-4C9048E8D412}" v="10" dt="2020-11-16T19:11:51.761"/>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ΣΤΑΜΠΟΥΛΗΣ" userId="49e95bbdedea2cd2" providerId="LiveId" clId="{8771125B-BD79-4D96-8206-4C9048E8D412}"/>
    <pc:docChg chg="custSel addSld modSld sldOrd">
      <pc:chgData name="ΧΡΗΣΤΟΣ ΣΤΑΜΠΟΥΛΗΣ" userId="49e95bbdedea2cd2" providerId="LiveId" clId="{8771125B-BD79-4D96-8206-4C9048E8D412}" dt="2020-11-22T06:42:56.609" v="246" actId="20577"/>
      <pc:docMkLst>
        <pc:docMk/>
      </pc:docMkLst>
      <pc:sldChg chg="modSp mod">
        <pc:chgData name="ΧΡΗΣΤΟΣ ΣΤΑΜΠΟΥΛΗΣ" userId="49e95bbdedea2cd2" providerId="LiveId" clId="{8771125B-BD79-4D96-8206-4C9048E8D412}" dt="2020-11-16T19:16:36.186" v="94" actId="1037"/>
        <pc:sldMkLst>
          <pc:docMk/>
          <pc:sldMk cId="4017056070" sldId="257"/>
        </pc:sldMkLst>
        <pc:cxnChg chg="mod">
          <ac:chgData name="ΧΡΗΣΤΟΣ ΣΤΑΜΠΟΥΛΗΣ" userId="49e95bbdedea2cd2" providerId="LiveId" clId="{8771125B-BD79-4D96-8206-4C9048E8D412}" dt="2020-11-16T19:16:36.186" v="94" actId="1037"/>
          <ac:cxnSpMkLst>
            <pc:docMk/>
            <pc:sldMk cId="4017056070" sldId="257"/>
            <ac:cxnSpMk id="8" creationId="{14BEFAC2-3154-455F-8F7C-82384D2D3889}"/>
          </ac:cxnSpMkLst>
        </pc:cxnChg>
      </pc:sldChg>
      <pc:sldChg chg="modSp mod">
        <pc:chgData name="ΧΡΗΣΤΟΣ ΣΤΑΜΠΟΥΛΗΣ" userId="49e95bbdedea2cd2" providerId="LiveId" clId="{8771125B-BD79-4D96-8206-4C9048E8D412}" dt="2020-11-16T19:01:12.786" v="29" actId="20577"/>
        <pc:sldMkLst>
          <pc:docMk/>
          <pc:sldMk cId="3949752279" sldId="258"/>
        </pc:sldMkLst>
        <pc:spChg chg="mod">
          <ac:chgData name="ΧΡΗΣΤΟΣ ΣΤΑΜΠΟΥΛΗΣ" userId="49e95bbdedea2cd2" providerId="LiveId" clId="{8771125B-BD79-4D96-8206-4C9048E8D412}" dt="2020-11-16T19:01:12.786" v="29" actId="20577"/>
          <ac:spMkLst>
            <pc:docMk/>
            <pc:sldMk cId="3949752279" sldId="258"/>
            <ac:spMk id="3" creationId="{92391477-00BF-487B-A94A-063DBA29DFBE}"/>
          </ac:spMkLst>
        </pc:spChg>
      </pc:sldChg>
      <pc:sldChg chg="modSp mod">
        <pc:chgData name="ΧΡΗΣΤΟΣ ΣΤΑΜΠΟΥΛΗΣ" userId="49e95bbdedea2cd2" providerId="LiveId" clId="{8771125B-BD79-4D96-8206-4C9048E8D412}" dt="2020-11-22T06:25:31.108" v="113" actId="122"/>
        <pc:sldMkLst>
          <pc:docMk/>
          <pc:sldMk cId="2482156301" sldId="259"/>
        </pc:sldMkLst>
        <pc:spChg chg="mod">
          <ac:chgData name="ΧΡΗΣΤΟΣ ΣΤΑΜΠΟΥΛΗΣ" userId="49e95bbdedea2cd2" providerId="LiveId" clId="{8771125B-BD79-4D96-8206-4C9048E8D412}" dt="2020-11-22T06:25:31.108" v="113" actId="122"/>
          <ac:spMkLst>
            <pc:docMk/>
            <pc:sldMk cId="2482156301" sldId="259"/>
            <ac:spMk id="3" creationId="{CF29BCF4-DBC3-459A-8F28-ABF7841A33FE}"/>
          </ac:spMkLst>
        </pc:spChg>
      </pc:sldChg>
      <pc:sldChg chg="modSp mod">
        <pc:chgData name="ΧΡΗΣΤΟΣ ΣΤΑΜΠΟΥΛΗΣ" userId="49e95bbdedea2cd2" providerId="LiveId" clId="{8771125B-BD79-4D96-8206-4C9048E8D412}" dt="2020-11-16T19:17:25.829" v="95" actId="313"/>
        <pc:sldMkLst>
          <pc:docMk/>
          <pc:sldMk cId="2453320328" sldId="260"/>
        </pc:sldMkLst>
        <pc:spChg chg="mod">
          <ac:chgData name="ΧΡΗΣΤΟΣ ΣΤΑΜΠΟΥΛΗΣ" userId="49e95bbdedea2cd2" providerId="LiveId" clId="{8771125B-BD79-4D96-8206-4C9048E8D412}" dt="2020-11-16T19:17:25.829" v="95" actId="313"/>
          <ac:spMkLst>
            <pc:docMk/>
            <pc:sldMk cId="2453320328" sldId="260"/>
            <ac:spMk id="3" creationId="{74FA7FBB-93DE-46ED-90B0-BFFE7349C959}"/>
          </ac:spMkLst>
        </pc:spChg>
      </pc:sldChg>
      <pc:sldChg chg="modSp mod">
        <pc:chgData name="ΧΡΗΣΤΟΣ ΣΤΑΜΠΟΥΛΗΣ" userId="49e95bbdedea2cd2" providerId="LiveId" clId="{8771125B-BD79-4D96-8206-4C9048E8D412}" dt="2020-11-22T06:26:02.056" v="132" actId="122"/>
        <pc:sldMkLst>
          <pc:docMk/>
          <pc:sldMk cId="2626955720" sldId="262"/>
        </pc:sldMkLst>
        <pc:spChg chg="mod">
          <ac:chgData name="ΧΡΗΣΤΟΣ ΣΤΑΜΠΟΥΛΗΣ" userId="49e95bbdedea2cd2" providerId="LiveId" clId="{8771125B-BD79-4D96-8206-4C9048E8D412}" dt="2020-11-22T06:26:02.056" v="132" actId="122"/>
          <ac:spMkLst>
            <pc:docMk/>
            <pc:sldMk cId="2626955720" sldId="262"/>
            <ac:spMk id="3" creationId="{19C31C34-88D7-485A-81D4-3AF0BF53BE6E}"/>
          </ac:spMkLst>
        </pc:spChg>
      </pc:sldChg>
      <pc:sldChg chg="modSp mod">
        <pc:chgData name="ΧΡΗΣΤΟΣ ΣΤΑΜΠΟΥΛΗΣ" userId="49e95bbdedea2cd2" providerId="LiveId" clId="{8771125B-BD79-4D96-8206-4C9048E8D412}" dt="2020-11-16T19:04:10.767" v="32" actId="20577"/>
        <pc:sldMkLst>
          <pc:docMk/>
          <pc:sldMk cId="1105474264" sldId="265"/>
        </pc:sldMkLst>
        <pc:spChg chg="mod">
          <ac:chgData name="ΧΡΗΣΤΟΣ ΣΤΑΜΠΟΥΛΗΣ" userId="49e95bbdedea2cd2" providerId="LiveId" clId="{8771125B-BD79-4D96-8206-4C9048E8D412}" dt="2020-11-16T19:04:10.767" v="32" actId="20577"/>
          <ac:spMkLst>
            <pc:docMk/>
            <pc:sldMk cId="1105474264" sldId="265"/>
            <ac:spMk id="3" creationId="{10823A0B-D27B-465C-B95E-CB15BACF9C37}"/>
          </ac:spMkLst>
        </pc:spChg>
      </pc:sldChg>
      <pc:sldChg chg="modSp mod ord">
        <pc:chgData name="ΧΡΗΣΤΟΣ ΣΤΑΜΠΟΥΛΗΣ" userId="49e95bbdedea2cd2" providerId="LiveId" clId="{8771125B-BD79-4D96-8206-4C9048E8D412}" dt="2020-11-16T19:08:24.179" v="40" actId="20577"/>
        <pc:sldMkLst>
          <pc:docMk/>
          <pc:sldMk cId="952473344" sldId="267"/>
        </pc:sldMkLst>
        <pc:spChg chg="mod">
          <ac:chgData name="ΧΡΗΣΤΟΣ ΣΤΑΜΠΟΥΛΗΣ" userId="49e95bbdedea2cd2" providerId="LiveId" clId="{8771125B-BD79-4D96-8206-4C9048E8D412}" dt="2020-11-16T19:08:24.179" v="40" actId="20577"/>
          <ac:spMkLst>
            <pc:docMk/>
            <pc:sldMk cId="952473344" sldId="267"/>
            <ac:spMk id="3" creationId="{1F45D75A-166C-4AA2-A623-2E74515886FE}"/>
          </ac:spMkLst>
        </pc:spChg>
      </pc:sldChg>
      <pc:sldChg chg="modSp mod">
        <pc:chgData name="ΧΡΗΣΤΟΣ ΣΤΑΜΠΟΥΛΗΣ" userId="49e95bbdedea2cd2" providerId="LiveId" clId="{8771125B-BD79-4D96-8206-4C9048E8D412}" dt="2020-11-16T19:10:43.746" v="70" actId="20577"/>
        <pc:sldMkLst>
          <pc:docMk/>
          <pc:sldMk cId="3719101284" sldId="268"/>
        </pc:sldMkLst>
        <pc:spChg chg="mod">
          <ac:chgData name="ΧΡΗΣΤΟΣ ΣΤΑΜΠΟΥΛΗΣ" userId="49e95bbdedea2cd2" providerId="LiveId" clId="{8771125B-BD79-4D96-8206-4C9048E8D412}" dt="2020-11-16T19:10:43.746" v="70" actId="20577"/>
          <ac:spMkLst>
            <pc:docMk/>
            <pc:sldMk cId="3719101284" sldId="268"/>
            <ac:spMk id="3" creationId="{B94A0422-7DF9-4884-A4A6-3CF542FB3337}"/>
          </ac:spMkLst>
        </pc:spChg>
      </pc:sldChg>
      <pc:sldChg chg="modSp mod">
        <pc:chgData name="ΧΡΗΣΤΟΣ ΣΤΑΜΠΟΥΛΗΣ" userId="49e95bbdedea2cd2" providerId="LiveId" clId="{8771125B-BD79-4D96-8206-4C9048E8D412}" dt="2020-11-16T19:11:27.046" v="85" actId="5793"/>
        <pc:sldMkLst>
          <pc:docMk/>
          <pc:sldMk cId="1869647320" sldId="274"/>
        </pc:sldMkLst>
        <pc:spChg chg="mod">
          <ac:chgData name="ΧΡΗΣΤΟΣ ΣΤΑΜΠΟΥΛΗΣ" userId="49e95bbdedea2cd2" providerId="LiveId" clId="{8771125B-BD79-4D96-8206-4C9048E8D412}" dt="2020-11-16T19:11:27.046" v="85" actId="5793"/>
          <ac:spMkLst>
            <pc:docMk/>
            <pc:sldMk cId="1869647320" sldId="274"/>
            <ac:spMk id="3" creationId="{09BD9F4D-6D16-4685-842A-E11EA224CC03}"/>
          </ac:spMkLst>
        </pc:spChg>
      </pc:sldChg>
      <pc:sldChg chg="modSp mod">
        <pc:chgData name="ΧΡΗΣΤΟΣ ΣΤΑΜΠΟΥΛΗΣ" userId="49e95bbdedea2cd2" providerId="LiveId" clId="{8771125B-BD79-4D96-8206-4C9048E8D412}" dt="2020-11-22T06:28:49.712" v="224" actId="207"/>
        <pc:sldMkLst>
          <pc:docMk/>
          <pc:sldMk cId="3934798604" sldId="275"/>
        </pc:sldMkLst>
        <pc:spChg chg="mod">
          <ac:chgData name="ΧΡΗΣΤΟΣ ΣΤΑΜΠΟΥΛΗΣ" userId="49e95bbdedea2cd2" providerId="LiveId" clId="{8771125B-BD79-4D96-8206-4C9048E8D412}" dt="2020-11-22T06:28:49.712" v="224" actId="207"/>
          <ac:spMkLst>
            <pc:docMk/>
            <pc:sldMk cId="3934798604" sldId="275"/>
            <ac:spMk id="3" creationId="{3B348488-12B9-4D1E-BE6D-5E9C1F869DF7}"/>
          </ac:spMkLst>
        </pc:spChg>
      </pc:sldChg>
      <pc:sldChg chg="addSp modSp mod">
        <pc:chgData name="ΧΡΗΣΤΟΣ ΣΤΑΜΠΟΥΛΗΣ" userId="49e95bbdedea2cd2" providerId="LiveId" clId="{8771125B-BD79-4D96-8206-4C9048E8D412}" dt="2020-11-22T06:31:59.299" v="229" actId="1076"/>
        <pc:sldMkLst>
          <pc:docMk/>
          <pc:sldMk cId="571923563" sldId="277"/>
        </pc:sldMkLst>
        <pc:spChg chg="mod">
          <ac:chgData name="ΧΡΗΣΤΟΣ ΣΤΑΜΠΟΥΛΗΣ" userId="49e95bbdedea2cd2" providerId="LiveId" clId="{8771125B-BD79-4D96-8206-4C9048E8D412}" dt="2020-11-22T06:31:59.299" v="229" actId="1076"/>
          <ac:spMkLst>
            <pc:docMk/>
            <pc:sldMk cId="571923563" sldId="277"/>
            <ac:spMk id="6" creationId="{479AAB89-059C-4120-B6C7-9884A9FA6C76}"/>
          </ac:spMkLst>
        </pc:spChg>
        <pc:spChg chg="add mod">
          <ac:chgData name="ΧΡΗΣΤΟΣ ΣΤΑΜΠΟΥΛΗΣ" userId="49e95bbdedea2cd2" providerId="LiveId" clId="{8771125B-BD79-4D96-8206-4C9048E8D412}" dt="2020-11-22T06:31:32.094" v="226" actId="1076"/>
          <ac:spMkLst>
            <pc:docMk/>
            <pc:sldMk cId="571923563" sldId="277"/>
            <ac:spMk id="14" creationId="{C4B94509-DFE2-4613-A885-99C97D7554FB}"/>
          </ac:spMkLst>
        </pc:spChg>
      </pc:sldChg>
      <pc:sldChg chg="modSp mod">
        <pc:chgData name="ΧΡΗΣΤΟΣ ΣΤΑΜΠΟΥΛΗΣ" userId="49e95bbdedea2cd2" providerId="LiveId" clId="{8771125B-BD79-4D96-8206-4C9048E8D412}" dt="2020-11-16T19:09:37.773" v="45" actId="20577"/>
        <pc:sldMkLst>
          <pc:docMk/>
          <pc:sldMk cId="2256289425" sldId="278"/>
        </pc:sldMkLst>
        <pc:spChg chg="mod">
          <ac:chgData name="ΧΡΗΣΤΟΣ ΣΤΑΜΠΟΥΛΗΣ" userId="49e95bbdedea2cd2" providerId="LiveId" clId="{8771125B-BD79-4D96-8206-4C9048E8D412}" dt="2020-11-16T19:09:37.773" v="45" actId="20577"/>
          <ac:spMkLst>
            <pc:docMk/>
            <pc:sldMk cId="2256289425" sldId="278"/>
            <ac:spMk id="3" creationId="{8D6CBBE5-FA85-489B-B7AE-EED80837E6B9}"/>
          </ac:spMkLst>
        </pc:spChg>
      </pc:sldChg>
      <pc:sldChg chg="modSp mod">
        <pc:chgData name="ΧΡΗΣΤΟΣ ΣΤΑΜΠΟΥΛΗΣ" userId="49e95bbdedea2cd2" providerId="LiveId" clId="{8771125B-BD79-4D96-8206-4C9048E8D412}" dt="2020-11-22T06:32:38.634" v="230" actId="207"/>
        <pc:sldMkLst>
          <pc:docMk/>
          <pc:sldMk cId="555916109" sldId="279"/>
        </pc:sldMkLst>
        <pc:spChg chg="mod">
          <ac:chgData name="ΧΡΗΣΤΟΣ ΣΤΑΜΠΟΥΛΗΣ" userId="49e95bbdedea2cd2" providerId="LiveId" clId="{8771125B-BD79-4D96-8206-4C9048E8D412}" dt="2020-11-22T06:32:38.634" v="230" actId="207"/>
          <ac:spMkLst>
            <pc:docMk/>
            <pc:sldMk cId="555916109" sldId="279"/>
            <ac:spMk id="3" creationId="{E74146ED-E827-4E7F-8E9C-448759BA4961}"/>
          </ac:spMkLst>
        </pc:spChg>
      </pc:sldChg>
      <pc:sldChg chg="modSp new mod">
        <pc:chgData name="ΧΡΗΣΤΟΣ ΣΤΑΜΠΟΥΛΗΣ" userId="49e95bbdedea2cd2" providerId="LiveId" clId="{8771125B-BD79-4D96-8206-4C9048E8D412}" dt="2020-11-22T06:42:56.609" v="246" actId="20577"/>
        <pc:sldMkLst>
          <pc:docMk/>
          <pc:sldMk cId="2178752680" sldId="285"/>
        </pc:sldMkLst>
        <pc:spChg chg="mod">
          <ac:chgData name="ΧΡΗΣΤΟΣ ΣΤΑΜΠΟΥΛΗΣ" userId="49e95bbdedea2cd2" providerId="LiveId" clId="{8771125B-BD79-4D96-8206-4C9048E8D412}" dt="2020-11-22T06:42:47.628" v="243" actId="120"/>
          <ac:spMkLst>
            <pc:docMk/>
            <pc:sldMk cId="2178752680" sldId="285"/>
            <ac:spMk id="2" creationId="{D5A95523-FDF2-490E-8CD9-E617C98C69D7}"/>
          </ac:spMkLst>
        </pc:spChg>
        <pc:spChg chg="mod">
          <ac:chgData name="ΧΡΗΣΤΟΣ ΣΤΑΜΠΟΥΛΗΣ" userId="49e95bbdedea2cd2" providerId="LiveId" clId="{8771125B-BD79-4D96-8206-4C9048E8D412}" dt="2020-11-22T06:42:56.609" v="246" actId="20577"/>
          <ac:spMkLst>
            <pc:docMk/>
            <pc:sldMk cId="2178752680" sldId="285"/>
            <ac:spMk id="3" creationId="{BE7044C4-354A-49C0-86B6-274BFF61DAFA}"/>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11/22/2020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11/22/2020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11/22/2020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11/22/2020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E5059C3-6A89-4494-99FF-5A4D6FFD50EB}" type="datetimeFigureOut">
              <a:rPr lang="en-US" dirty="0"/>
              <a:t>11/22/2020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11/22/2020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609285" y="2851331"/>
            <a:ext cx="3893623"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666635" y="2851331"/>
            <a:ext cx="3899798"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11/22/2020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11/22/2020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11/22/2020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D525BB-DA17-4BA0-B3C8-3AC3ABC827E6}" type="datetimeFigureOut">
              <a:rPr lang="en-US" dirty="0"/>
              <a:t>11/22/2020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16C4C9A-3960-41CF-A4E9-2A8FB932454B}" type="datetimeFigureOut">
              <a:rPr lang="en-US" dirty="0"/>
              <a:t>11/22/2020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11/22/2020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2D85F8-D8D7-4A64-895D-CD38BC214173}"/>
              </a:ext>
            </a:extLst>
          </p:cNvPr>
          <p:cNvSpPr>
            <a:spLocks noGrp="1"/>
          </p:cNvSpPr>
          <p:nvPr>
            <p:ph type="ctrTitle"/>
          </p:nvPr>
        </p:nvSpPr>
        <p:spPr>
          <a:xfrm>
            <a:off x="2692041" y="828673"/>
            <a:ext cx="5518066" cy="2268559"/>
          </a:xfrm>
        </p:spPr>
        <p:txBody>
          <a:bodyPr>
            <a:normAutofit fontScale="90000"/>
          </a:bodyPr>
          <a:lstStyle/>
          <a:p>
            <a:pPr algn="ctr"/>
            <a:r>
              <a:rPr kumimoji="0" lang="el-GR" sz="3200" b="0" i="0" u="none" strike="noStrike" kern="1200" cap="none" spc="0" normalizeH="0" baseline="0" noProof="0" dirty="0">
                <a:ln>
                  <a:noFill/>
                </a:ln>
                <a:solidFill>
                  <a:prstClr val="white"/>
                </a:solidFill>
                <a:effectLst/>
                <a:uLnTx/>
                <a:uFillTx/>
                <a:latin typeface="Arial" panose="020B0604020202020204"/>
                <a:ea typeface="+mj-ea"/>
                <a:cs typeface="+mj-cs"/>
              </a:rPr>
              <a:t>ΜΑΘΗΜΑ 7</a:t>
            </a:r>
            <a:r>
              <a:rPr kumimoji="0" lang="el-GR" sz="3200" b="0" i="0" u="none" strike="noStrike" kern="1200" cap="none" spc="0" normalizeH="0" baseline="30000" noProof="0" dirty="0">
                <a:ln>
                  <a:noFill/>
                </a:ln>
                <a:solidFill>
                  <a:prstClr val="white"/>
                </a:solidFill>
                <a:effectLst/>
                <a:uLnTx/>
                <a:uFillTx/>
                <a:latin typeface="Arial" panose="020B0604020202020204"/>
                <a:ea typeface="+mj-ea"/>
                <a:cs typeface="+mj-cs"/>
              </a:rPr>
              <a:t>ο</a:t>
            </a:r>
            <a:br>
              <a:rPr kumimoji="0" lang="el-GR" sz="32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200" b="0" i="0" u="none" strike="noStrike" kern="1200" cap="none" spc="0" normalizeH="0" baseline="0" noProof="0" dirty="0">
                <a:ln>
                  <a:noFill/>
                </a:ln>
                <a:solidFill>
                  <a:prstClr val="white"/>
                </a:solidFill>
                <a:effectLst/>
                <a:uLnTx/>
                <a:uFillTx/>
                <a:latin typeface="Arial" panose="020B0604020202020204"/>
                <a:ea typeface="+mj-ea"/>
                <a:cs typeface="+mj-cs"/>
              </a:rPr>
              <a:t>Μέθοδος ετήσιας αποδοτικότητας – </a:t>
            </a:r>
            <a:br>
              <a:rPr kumimoji="0" lang="el-GR" sz="3200" b="0" i="0" u="none" strike="noStrike" kern="1200" cap="none" spc="0" normalizeH="0" baseline="0" noProof="0" dirty="0">
                <a:ln>
                  <a:noFill/>
                </a:ln>
                <a:solidFill>
                  <a:prstClr val="white"/>
                </a:solidFill>
                <a:effectLst/>
                <a:uLnTx/>
                <a:uFillTx/>
                <a:latin typeface="Arial" panose="020B0604020202020204"/>
                <a:ea typeface="+mj-ea"/>
                <a:cs typeface="+mj-cs"/>
              </a:rPr>
            </a:br>
            <a:r>
              <a:rPr kumimoji="0" lang="el-GR" sz="3200" b="0" i="0" u="none" strike="noStrike" kern="1200" cap="none" spc="0" normalizeH="0" baseline="0" noProof="0" dirty="0">
                <a:ln>
                  <a:noFill/>
                </a:ln>
                <a:solidFill>
                  <a:prstClr val="white"/>
                </a:solidFill>
                <a:effectLst/>
                <a:uLnTx/>
                <a:uFillTx/>
                <a:latin typeface="Arial" panose="020B0604020202020204"/>
                <a:ea typeface="+mj-ea"/>
                <a:cs typeface="+mj-cs"/>
              </a:rPr>
              <a:t>Μέθοδος περιόδου </a:t>
            </a:r>
            <a:r>
              <a:rPr kumimoji="0" lang="el-GR" sz="3200" b="0" i="0" u="none" strike="noStrike" kern="1200" cap="none" spc="0" normalizeH="0" baseline="0" noProof="0" dirty="0" err="1">
                <a:ln>
                  <a:noFill/>
                </a:ln>
                <a:solidFill>
                  <a:prstClr val="white"/>
                </a:solidFill>
                <a:effectLst/>
                <a:uLnTx/>
                <a:uFillTx/>
                <a:latin typeface="Arial" panose="020B0604020202020204"/>
                <a:ea typeface="+mj-ea"/>
                <a:cs typeface="+mj-cs"/>
              </a:rPr>
              <a:t>επανείσπραξης</a:t>
            </a:r>
            <a:r>
              <a:rPr kumimoji="0" lang="el-GR" sz="3200" b="0" i="0" u="none" strike="noStrike" kern="1200" cap="none" spc="0" normalizeH="0" baseline="0" noProof="0" dirty="0">
                <a:ln>
                  <a:noFill/>
                </a:ln>
                <a:solidFill>
                  <a:prstClr val="white"/>
                </a:solidFill>
                <a:effectLst/>
                <a:uLnTx/>
                <a:uFillTx/>
                <a:latin typeface="Arial" panose="020B0604020202020204"/>
                <a:ea typeface="+mj-ea"/>
                <a:cs typeface="+mj-cs"/>
              </a:rPr>
              <a:t> κεφαλαίου</a:t>
            </a:r>
            <a:endParaRPr lang="el-GR" dirty="0"/>
          </a:p>
        </p:txBody>
      </p:sp>
      <p:sp>
        <p:nvSpPr>
          <p:cNvPr id="3" name="Υπότιτλος 2">
            <a:extLst>
              <a:ext uri="{FF2B5EF4-FFF2-40B4-BE49-F238E27FC236}">
                <a16:creationId xmlns:a16="http://schemas.microsoft.com/office/drawing/2014/main" id="{128B7B85-7EA2-409A-AEC5-94122DE1C288}"/>
              </a:ext>
            </a:extLst>
          </p:cNvPr>
          <p:cNvSpPr>
            <a:spLocks noGrp="1"/>
          </p:cNvSpPr>
          <p:nvPr>
            <p:ph type="subTitle" idx="1"/>
          </p:nvPr>
        </p:nvSpPr>
        <p:spPr>
          <a:xfrm>
            <a:off x="2692041" y="3543300"/>
            <a:ext cx="5357600" cy="1695449"/>
          </a:xfrm>
        </p:spPr>
        <p:txBody>
          <a:bodyPr/>
          <a:lstStyle/>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ΣΤΑΜΠΟΥΛΗΣ ΧΡΗΣΤΟΣ </a:t>
            </a:r>
            <a:r>
              <a:rPr kumimoji="0" lang="el-GR" sz="1800" b="0" i="0" u="none" strike="noStrike" kern="1200" cap="none" spc="0" normalizeH="0" baseline="0" noProof="0" dirty="0" err="1">
                <a:ln>
                  <a:noFill/>
                </a:ln>
                <a:solidFill>
                  <a:prstClr val="white"/>
                </a:solidFill>
                <a:effectLst/>
                <a:uLnTx/>
                <a:uFillTx/>
                <a:latin typeface="Arial" panose="020B0604020202020204"/>
                <a:ea typeface="+mn-ea"/>
                <a:cs typeface="+mn-cs"/>
              </a:rPr>
              <a:t>Ph</a:t>
            </a: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 D.</a:t>
            </a:r>
          </a:p>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cstamp@agro.auth.gr</a:t>
            </a:r>
          </a:p>
          <a:p>
            <a:endParaRPr lang="el-GR" dirty="0"/>
          </a:p>
        </p:txBody>
      </p:sp>
    </p:spTree>
    <p:extLst>
      <p:ext uri="{BB962C8B-B14F-4D97-AF65-F5344CB8AC3E}">
        <p14:creationId xmlns:p14="http://schemas.microsoft.com/office/powerpoint/2010/main" val="2596438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CE99ED-25BA-4197-A840-02DEB0D44129}"/>
              </a:ext>
            </a:extLst>
          </p:cNvPr>
          <p:cNvSpPr>
            <a:spLocks noGrp="1"/>
          </p:cNvSpPr>
          <p:nvPr>
            <p:ph type="title"/>
          </p:nvPr>
        </p:nvSpPr>
        <p:spPr/>
        <p:txBody>
          <a:bodyPr/>
          <a:lstStyle/>
          <a:p>
            <a:pPr algn="l"/>
            <a:r>
              <a:rPr lang="el-GR" dirty="0"/>
              <a:t>Αριθμητικό παράδειγμα υπολογισμού του AROR</a:t>
            </a:r>
          </a:p>
        </p:txBody>
      </p:sp>
      <p:sp>
        <p:nvSpPr>
          <p:cNvPr id="3" name="Θέση περιεχομένου 2">
            <a:extLst>
              <a:ext uri="{FF2B5EF4-FFF2-40B4-BE49-F238E27FC236}">
                <a16:creationId xmlns:a16="http://schemas.microsoft.com/office/drawing/2014/main" id="{10823A0B-D27B-465C-B95E-CB15BACF9C37}"/>
              </a:ext>
            </a:extLst>
          </p:cNvPr>
          <p:cNvSpPr>
            <a:spLocks noGrp="1"/>
          </p:cNvSpPr>
          <p:nvPr>
            <p:ph idx="1"/>
          </p:nvPr>
        </p:nvSpPr>
        <p:spPr>
          <a:xfrm>
            <a:off x="1371600" y="2052116"/>
            <a:ext cx="9198539" cy="3997828"/>
          </a:xfrm>
        </p:spPr>
        <p:txBody>
          <a:bodyPr/>
          <a:lstStyle/>
          <a:p>
            <a:pPr marL="0" indent="0" algn="just">
              <a:buNone/>
            </a:pPr>
            <a:r>
              <a:rPr lang="el-GR" dirty="0"/>
              <a:t>Ένα νέο μηχάνημα αξίας 120.000 χιλ.€ έχει ωφέλιμη ζωή πέντε ετών και υπολειμματική αξία 20.000 χιλ.€ </a:t>
            </a:r>
          </a:p>
          <a:p>
            <a:pPr marL="0" indent="0" algn="just">
              <a:buNone/>
            </a:pPr>
            <a:r>
              <a:rPr lang="el-GR" dirty="0"/>
              <a:t>Η εγκατάσταση του μηχανήματος απαιτεί λοιπά έξοδα για βοηθητικό εξοπλισμό 10.000 χιλ.€ </a:t>
            </a:r>
          </a:p>
          <a:p>
            <a:pPr marL="0" indent="0" algn="just">
              <a:buNone/>
            </a:pPr>
            <a:r>
              <a:rPr lang="el-GR" dirty="0"/>
              <a:t>Εκτιμάται ότι το νέο μηχάνημα θα αυξήσει τα έσοδα κατά 50.000 χιλ.€ κάθε χρόνο και θα χρειαστούν αποσβέσεις 20.000 € το χρόνο. </a:t>
            </a:r>
          </a:p>
          <a:p>
            <a:pPr marL="0" indent="0" algn="just">
              <a:buNone/>
            </a:pPr>
            <a:r>
              <a:rPr lang="el-GR" dirty="0"/>
              <a:t>Ποιος είναι ο AROR της επένδυσης αυτής;</a:t>
            </a:r>
          </a:p>
        </p:txBody>
      </p:sp>
    </p:spTree>
    <p:extLst>
      <p:ext uri="{BB962C8B-B14F-4D97-AF65-F5344CB8AC3E}">
        <p14:creationId xmlns:p14="http://schemas.microsoft.com/office/powerpoint/2010/main" val="1105474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A40C5E-C18F-4539-A6CD-D7DA7B123950}"/>
              </a:ext>
            </a:extLst>
          </p:cNvPr>
          <p:cNvSpPr>
            <a:spLocks noGrp="1"/>
          </p:cNvSpPr>
          <p:nvPr>
            <p:ph type="title"/>
          </p:nvPr>
        </p:nvSpPr>
        <p:spPr/>
        <p:txBody>
          <a:bodyPr/>
          <a:lstStyle/>
          <a:p>
            <a:pPr algn="l"/>
            <a:r>
              <a:rPr lang="el-GR" dirty="0"/>
              <a:t>Αριθμητικό παράδειγμα υπολογισμού του AROR</a:t>
            </a:r>
          </a:p>
        </p:txBody>
      </p:sp>
      <p:sp>
        <p:nvSpPr>
          <p:cNvPr id="3" name="Θέση περιεχομένου 2">
            <a:extLst>
              <a:ext uri="{FF2B5EF4-FFF2-40B4-BE49-F238E27FC236}">
                <a16:creationId xmlns:a16="http://schemas.microsoft.com/office/drawing/2014/main" id="{08067D79-29A1-44B1-9D92-38B651127B64}"/>
              </a:ext>
            </a:extLst>
          </p:cNvPr>
          <p:cNvSpPr>
            <a:spLocks noGrp="1"/>
          </p:cNvSpPr>
          <p:nvPr>
            <p:ph idx="1"/>
          </p:nvPr>
        </p:nvSpPr>
        <p:spPr>
          <a:xfrm>
            <a:off x="1261872" y="2052116"/>
            <a:ext cx="9308267" cy="3997828"/>
          </a:xfrm>
        </p:spPr>
        <p:txBody>
          <a:bodyPr/>
          <a:lstStyle/>
          <a:p>
            <a:pPr marL="0" indent="0" algn="just">
              <a:buNone/>
            </a:pPr>
            <a:r>
              <a:rPr lang="el-GR" dirty="0"/>
              <a:t>Το μηχάνημα αυτό δημιουργεί κέρδος προ φόρων: 50.000 - 20.000 = 30.000€ (δηλ. αύξηση κερδών της εταιρίας μείον αποσβέσεις) για κάθε ένα από τα πέντε χρόνια της ωφέλιμης ζωής του. </a:t>
            </a:r>
          </a:p>
          <a:p>
            <a:pPr marL="0" indent="0" algn="just">
              <a:buNone/>
            </a:pPr>
            <a:r>
              <a:rPr lang="el-GR" dirty="0"/>
              <a:t>Έτσι, αν εφαρμόσουμε τους τύπους που αναφέραμε προηγούμενα έχουμε:</a:t>
            </a:r>
          </a:p>
          <a:p>
            <a:pPr marL="0" indent="0" algn="just">
              <a:buNone/>
            </a:pPr>
            <a:r>
              <a:rPr lang="el-GR" dirty="0"/>
              <a:t>AROR (1) =  (30.000) / (120.000+10.000) = (30.000) / (130.000) = 23,08%</a:t>
            </a:r>
          </a:p>
          <a:p>
            <a:pPr marL="0" indent="0" algn="just">
              <a:buNone/>
            </a:pPr>
            <a:r>
              <a:rPr lang="el-GR" dirty="0"/>
              <a:t>AROR (2) =  (30.000 / 75.000) = 40%</a:t>
            </a:r>
          </a:p>
        </p:txBody>
      </p:sp>
    </p:spTree>
    <p:extLst>
      <p:ext uri="{BB962C8B-B14F-4D97-AF65-F5344CB8AC3E}">
        <p14:creationId xmlns:p14="http://schemas.microsoft.com/office/powerpoint/2010/main" val="3936360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A0EF1B-DEF2-4B1F-B1DB-36DD305E2190}"/>
              </a:ext>
            </a:extLst>
          </p:cNvPr>
          <p:cNvSpPr>
            <a:spLocks noGrp="1"/>
          </p:cNvSpPr>
          <p:nvPr>
            <p:ph type="title"/>
          </p:nvPr>
        </p:nvSpPr>
        <p:spPr/>
        <p:txBody>
          <a:bodyPr/>
          <a:lstStyle/>
          <a:p>
            <a:pPr algn="l"/>
            <a:r>
              <a:rPr lang="en-US" dirty="0"/>
              <a:t>AROR - </a:t>
            </a:r>
            <a:r>
              <a:rPr lang="el-GR" dirty="0"/>
              <a:t>Λογιστικός λόγος απόδοσης </a:t>
            </a:r>
          </a:p>
        </p:txBody>
      </p:sp>
      <p:sp>
        <p:nvSpPr>
          <p:cNvPr id="3" name="Θέση περιεχομένου 2">
            <a:extLst>
              <a:ext uri="{FF2B5EF4-FFF2-40B4-BE49-F238E27FC236}">
                <a16:creationId xmlns:a16="http://schemas.microsoft.com/office/drawing/2014/main" id="{B94A0422-7DF9-4884-A4A6-3CF542FB3337}"/>
              </a:ext>
            </a:extLst>
          </p:cNvPr>
          <p:cNvSpPr>
            <a:spLocks noGrp="1"/>
          </p:cNvSpPr>
          <p:nvPr>
            <p:ph idx="1"/>
          </p:nvPr>
        </p:nvSpPr>
        <p:spPr>
          <a:xfrm>
            <a:off x="1609344" y="2052116"/>
            <a:ext cx="8960795" cy="3997828"/>
          </a:xfrm>
        </p:spPr>
        <p:txBody>
          <a:bodyPr/>
          <a:lstStyle/>
          <a:p>
            <a:pPr marL="0" indent="0" algn="just">
              <a:buNone/>
            </a:pPr>
            <a:r>
              <a:rPr lang="el-GR" dirty="0"/>
              <a:t>Ένα δεύτερο παράδειγμα (2) θα μας βοηθήσει να καταλάβουμε καλύτερα τα παραπάνω. Ας υποθέσουμε ότι μία επιχείρηση πρόκειται να κάνει μία επένδυση 10.000 ευρώ η οποία όμως χρειάζεται και 2.000 ευρώ ως κεφάλαιο κίνησης. Γνωρίζοντας ότι: το αρχικό κεφάλαιο αποσβένεται με σταθερή μέθοδο απόσβεσης, η διάρκεια της επένδυσης είναι τέσσερα χρόνια και έχει τις ακόλουθες </a:t>
            </a:r>
            <a:r>
              <a:rPr lang="el-GR" dirty="0" err="1"/>
              <a:t>χρηματοροές</a:t>
            </a:r>
            <a:r>
              <a:rPr lang="el-GR" dirty="0"/>
              <a:t> που φαίνονται στον ακόλουθο πίνακα, θα υπολογίσουμε το Λογιστικό Λόγο Απόδοσης.</a:t>
            </a:r>
          </a:p>
        </p:txBody>
      </p:sp>
    </p:spTree>
    <p:extLst>
      <p:ext uri="{BB962C8B-B14F-4D97-AF65-F5344CB8AC3E}">
        <p14:creationId xmlns:p14="http://schemas.microsoft.com/office/powerpoint/2010/main" val="3719101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AFA686-D24C-49A2-A580-46FF8291A63C}"/>
              </a:ext>
            </a:extLst>
          </p:cNvPr>
          <p:cNvSpPr>
            <a:spLocks noGrp="1"/>
          </p:cNvSpPr>
          <p:nvPr>
            <p:ph type="title"/>
          </p:nvPr>
        </p:nvSpPr>
        <p:spPr/>
        <p:txBody>
          <a:bodyPr/>
          <a:lstStyle/>
          <a:p>
            <a:pPr algn="l"/>
            <a:r>
              <a:rPr lang="en-US" dirty="0"/>
              <a:t>AROR - </a:t>
            </a:r>
            <a:r>
              <a:rPr lang="el-GR" dirty="0"/>
              <a:t>Λογιστικός λόγος απόδοσης </a:t>
            </a:r>
          </a:p>
        </p:txBody>
      </p:sp>
      <p:graphicFrame>
        <p:nvGraphicFramePr>
          <p:cNvPr id="4" name="Αντικείμενο 3">
            <a:extLst>
              <a:ext uri="{FF2B5EF4-FFF2-40B4-BE49-F238E27FC236}">
                <a16:creationId xmlns:a16="http://schemas.microsoft.com/office/drawing/2014/main" id="{F51D89F5-63D4-4DD3-93C2-B7E25040F91C}"/>
              </a:ext>
            </a:extLst>
          </p:cNvPr>
          <p:cNvGraphicFramePr>
            <a:graphicFrameLocks noChangeAspect="1"/>
          </p:cNvGraphicFramePr>
          <p:nvPr>
            <p:extLst>
              <p:ext uri="{D42A27DB-BD31-4B8C-83A1-F6EECF244321}">
                <p14:modId xmlns:p14="http://schemas.microsoft.com/office/powerpoint/2010/main" val="39637253"/>
              </p:ext>
            </p:extLst>
          </p:nvPr>
        </p:nvGraphicFramePr>
        <p:xfrm>
          <a:off x="1928379" y="2494280"/>
          <a:ext cx="8335242" cy="2800096"/>
        </p:xfrm>
        <a:graphic>
          <a:graphicData uri="http://schemas.openxmlformats.org/presentationml/2006/ole">
            <mc:AlternateContent xmlns:mc="http://schemas.openxmlformats.org/markup-compatibility/2006">
              <mc:Choice xmlns:v="urn:schemas-microsoft-com:vml" Requires="v">
                <p:oleObj spid="_x0000_s1026" name="Document" r:id="rId3" imgW="5396803" imgH="2233520" progId="Word.Document.12">
                  <p:embed/>
                </p:oleObj>
              </mc:Choice>
              <mc:Fallback>
                <p:oleObj name="Document" r:id="rId3" imgW="5396803" imgH="2233520" progId="Word.Document.12">
                  <p:embed/>
                  <p:pic>
                    <p:nvPicPr>
                      <p:cNvPr id="4" name="Αντικείμενο 3">
                        <a:extLst>
                          <a:ext uri="{FF2B5EF4-FFF2-40B4-BE49-F238E27FC236}">
                            <a16:creationId xmlns:a16="http://schemas.microsoft.com/office/drawing/2014/main" id="{F51D89F5-63D4-4DD3-93C2-B7E25040F91C}"/>
                          </a:ext>
                        </a:extLst>
                      </p:cNvPr>
                      <p:cNvPicPr/>
                      <p:nvPr/>
                    </p:nvPicPr>
                    <p:blipFill>
                      <a:blip r:embed="rId4"/>
                      <a:stretch>
                        <a:fillRect/>
                      </a:stretch>
                    </p:blipFill>
                    <p:spPr>
                      <a:xfrm>
                        <a:off x="1928379" y="2494280"/>
                        <a:ext cx="8335242" cy="2800096"/>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E5E377FC-0FD5-4BB2-B4D5-5ACD41CA619E}"/>
              </a:ext>
            </a:extLst>
          </p:cNvPr>
          <p:cNvSpPr txBox="1"/>
          <p:nvPr/>
        </p:nvSpPr>
        <p:spPr>
          <a:xfrm>
            <a:off x="2505456" y="5403613"/>
            <a:ext cx="7529925" cy="646331"/>
          </a:xfrm>
          <a:prstGeom prst="rect">
            <a:avLst/>
          </a:prstGeom>
          <a:noFill/>
        </p:spPr>
        <p:txBody>
          <a:bodyPr wrap="square">
            <a:spAutoFit/>
          </a:bodyPr>
          <a:lstStyle/>
          <a:p>
            <a:r>
              <a:rPr lang="el-GR" dirty="0"/>
              <a:t>Υπολογίζουμε πρώτα το μέσο ετήσιο κέρδος 6.000/ 4= 1.500, και στη συνέχεια υπολογίζουμε τον AROR= 1.500/ 12.000= 12,5%. </a:t>
            </a:r>
          </a:p>
        </p:txBody>
      </p:sp>
    </p:spTree>
    <p:extLst>
      <p:ext uri="{BB962C8B-B14F-4D97-AF65-F5344CB8AC3E}">
        <p14:creationId xmlns:p14="http://schemas.microsoft.com/office/powerpoint/2010/main" val="395186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7F946E-1A00-4D45-91F9-65DC9877F2FD}"/>
              </a:ext>
            </a:extLst>
          </p:cNvPr>
          <p:cNvSpPr>
            <a:spLocks noGrp="1"/>
          </p:cNvSpPr>
          <p:nvPr>
            <p:ph type="title"/>
          </p:nvPr>
        </p:nvSpPr>
        <p:spPr/>
        <p:txBody>
          <a:bodyPr/>
          <a:lstStyle/>
          <a:p>
            <a:pPr algn="l"/>
            <a:r>
              <a:rPr lang="en-US" dirty="0"/>
              <a:t>AROR - </a:t>
            </a:r>
            <a:r>
              <a:rPr lang="el-GR" dirty="0"/>
              <a:t>Λογιστικός λόγος απόδοσης </a:t>
            </a:r>
          </a:p>
        </p:txBody>
      </p:sp>
      <p:sp>
        <p:nvSpPr>
          <p:cNvPr id="3" name="Θέση περιεχομένου 2">
            <a:extLst>
              <a:ext uri="{FF2B5EF4-FFF2-40B4-BE49-F238E27FC236}">
                <a16:creationId xmlns:a16="http://schemas.microsoft.com/office/drawing/2014/main" id="{1F45D75A-166C-4AA2-A623-2E74515886FE}"/>
              </a:ext>
            </a:extLst>
          </p:cNvPr>
          <p:cNvSpPr>
            <a:spLocks noGrp="1"/>
          </p:cNvSpPr>
          <p:nvPr>
            <p:ph idx="1"/>
          </p:nvPr>
        </p:nvSpPr>
        <p:spPr>
          <a:xfrm>
            <a:off x="1371600" y="2052116"/>
            <a:ext cx="9198539" cy="3997828"/>
          </a:xfrm>
        </p:spPr>
        <p:txBody>
          <a:bodyPr>
            <a:normAutofit fontScale="77500" lnSpcReduction="20000"/>
          </a:bodyPr>
          <a:lstStyle/>
          <a:p>
            <a:pPr algn="just"/>
            <a:r>
              <a:rPr lang="el-GR" dirty="0"/>
              <a:t>Φαίνεται καθαρά στο παράδειγμα 1 ότι τα αποτελέσματα διαφέρουν σημαντικά ανάλογα με τον τρόπο υπολογισμού του AROR. </a:t>
            </a:r>
          </a:p>
          <a:p>
            <a:pPr algn="just"/>
            <a:r>
              <a:rPr lang="el-GR" dirty="0"/>
              <a:t>Μειονεκτήματα???</a:t>
            </a:r>
          </a:p>
          <a:p>
            <a:pPr algn="just"/>
            <a:r>
              <a:rPr lang="el-GR" dirty="0"/>
              <a:t>Χρησιμοποιεί το "λογιστικό κέρδος" ως μέτρο υπολογισμό της απόδοσης της επένδυσης. Τα "λογιστικά κέρδη" όπως συνήθως παρουσιάζονται δημιουργούν "στρεβλώσεις" στις πραγματικές χρηματικές ροές κ αποδόσεις μιας επένδυσης.</a:t>
            </a:r>
          </a:p>
          <a:p>
            <a:pPr algn="just"/>
            <a:r>
              <a:rPr lang="el-GR" dirty="0"/>
              <a:t>Άλλο μειονέκτημα είναι ότι η μέθοδος αυτή δεν παίρνει καθόλου υπόψη τη χρονική αξία του χρήματος.</a:t>
            </a:r>
          </a:p>
          <a:p>
            <a:pPr algn="just"/>
            <a:r>
              <a:rPr lang="el-GR" dirty="0"/>
              <a:t>Ένα άλλο πρόβλημα είναι ο υπολογισμός του "μέσου κεφαλαίου" της επένδυσης. Όσο πιο μεγάλη είναι η υπολειμματική αξία της επένδυσης/ τόσο πιο μεγάλος γίνεται ο παρονομαστής στον τύπο του AROR κα τόσο πιο χαμηλός ο λογιστικός λόγος απόδοσης της επένδυση (AROR).</a:t>
            </a:r>
          </a:p>
          <a:p>
            <a:pPr algn="just"/>
            <a:endParaRPr lang="el-GR" dirty="0"/>
          </a:p>
        </p:txBody>
      </p:sp>
    </p:spTree>
    <p:extLst>
      <p:ext uri="{BB962C8B-B14F-4D97-AF65-F5344CB8AC3E}">
        <p14:creationId xmlns:p14="http://schemas.microsoft.com/office/powerpoint/2010/main" val="952473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81E963-C278-4385-90FC-10A2D23C078B}"/>
              </a:ext>
            </a:extLst>
          </p:cNvPr>
          <p:cNvSpPr>
            <a:spLocks noGrp="1"/>
          </p:cNvSpPr>
          <p:nvPr>
            <p:ph type="title"/>
          </p:nvPr>
        </p:nvSpPr>
        <p:spPr/>
        <p:txBody>
          <a:bodyPr/>
          <a:lstStyle/>
          <a:p>
            <a:pPr algn="l"/>
            <a:r>
              <a:rPr lang="el-GR" dirty="0"/>
              <a:t>Η Περίοδος </a:t>
            </a:r>
            <a:r>
              <a:rPr lang="el-GR" dirty="0" err="1"/>
              <a:t>Επανείσπραξης</a:t>
            </a:r>
            <a:r>
              <a:rPr lang="el-GR" dirty="0"/>
              <a:t> Κεφαλαίου (</a:t>
            </a:r>
            <a:r>
              <a:rPr lang="el-GR" dirty="0" err="1"/>
              <a:t>Payback</a:t>
            </a:r>
            <a:r>
              <a:rPr lang="el-GR" dirty="0"/>
              <a:t> </a:t>
            </a:r>
            <a:r>
              <a:rPr lang="el-GR" dirty="0" err="1"/>
              <a:t>Period</a:t>
            </a:r>
            <a:r>
              <a:rPr lang="el-GR" dirty="0"/>
              <a:t>) </a:t>
            </a:r>
          </a:p>
        </p:txBody>
      </p:sp>
      <p:sp>
        <p:nvSpPr>
          <p:cNvPr id="3" name="Θέση περιεχομένου 2">
            <a:extLst>
              <a:ext uri="{FF2B5EF4-FFF2-40B4-BE49-F238E27FC236}">
                <a16:creationId xmlns:a16="http://schemas.microsoft.com/office/drawing/2014/main" id="{1F16CF5C-FD31-4DEC-B737-C92518BC6076}"/>
              </a:ext>
            </a:extLst>
          </p:cNvPr>
          <p:cNvSpPr>
            <a:spLocks noGrp="1"/>
          </p:cNvSpPr>
          <p:nvPr>
            <p:ph idx="1"/>
          </p:nvPr>
        </p:nvSpPr>
        <p:spPr>
          <a:xfrm>
            <a:off x="1783080" y="2052116"/>
            <a:ext cx="8787059" cy="3997828"/>
          </a:xfrm>
        </p:spPr>
        <p:txBody>
          <a:bodyPr/>
          <a:lstStyle/>
          <a:p>
            <a:pPr marL="0" indent="0" algn="just">
              <a:buNone/>
            </a:pPr>
            <a:r>
              <a:rPr lang="el-GR" dirty="0"/>
              <a:t>Κατά την εφαρμογή της ανωτέρω μεθόδου αξιολόγησης επενδύσεων λαμβάνεται ως κριτήριο ο χρόνος που απαιτείται για την </a:t>
            </a:r>
            <a:r>
              <a:rPr lang="el-GR" dirty="0" err="1"/>
              <a:t>επανείσπραξη</a:t>
            </a:r>
            <a:r>
              <a:rPr lang="el-GR" dirty="0"/>
              <a:t> των χρημάτων (με τη μορφή ταμιακών εισροών) που διατίθενται για την πραγματοποίηση συγκεκριμένης επένδυσης. Αν το εν λόγω χρονικό διάστημα είναι μικρότερο του ανώτατου αποδεκτού (από την οικονομική μονάδα) χρονικού διαστήματος για το σκοπό αυτό, τότε η επένδυση γίνεται αποδεκτή.</a:t>
            </a:r>
          </a:p>
        </p:txBody>
      </p:sp>
    </p:spTree>
    <p:extLst>
      <p:ext uri="{BB962C8B-B14F-4D97-AF65-F5344CB8AC3E}">
        <p14:creationId xmlns:p14="http://schemas.microsoft.com/office/powerpoint/2010/main" val="4024782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ABBDE1-D26F-484E-8D88-730E83502C2E}"/>
              </a:ext>
            </a:extLst>
          </p:cNvPr>
          <p:cNvSpPr>
            <a:spLocks noGrp="1"/>
          </p:cNvSpPr>
          <p:nvPr>
            <p:ph type="title"/>
          </p:nvPr>
        </p:nvSpPr>
        <p:spPr/>
        <p:txBody>
          <a:bodyPr/>
          <a:lstStyle/>
          <a:p>
            <a:pPr algn="l"/>
            <a:r>
              <a:rPr lang="el-GR" dirty="0"/>
              <a:t>Η Περίοδος </a:t>
            </a:r>
            <a:r>
              <a:rPr lang="el-GR" dirty="0" err="1"/>
              <a:t>Επανείσπραξης</a:t>
            </a:r>
            <a:r>
              <a:rPr lang="el-GR" dirty="0"/>
              <a:t> Κεφαλαίου (</a:t>
            </a:r>
            <a:r>
              <a:rPr lang="el-GR" dirty="0" err="1"/>
              <a:t>Payback</a:t>
            </a:r>
            <a:r>
              <a:rPr lang="el-GR" dirty="0"/>
              <a:t> </a:t>
            </a:r>
            <a:r>
              <a:rPr lang="el-GR" dirty="0" err="1"/>
              <a:t>Period</a:t>
            </a:r>
            <a:r>
              <a:rPr lang="el-GR" dirty="0"/>
              <a:t>) </a:t>
            </a:r>
          </a:p>
        </p:txBody>
      </p:sp>
      <p:sp>
        <p:nvSpPr>
          <p:cNvPr id="3" name="Θέση περιεχομένου 2">
            <a:extLst>
              <a:ext uri="{FF2B5EF4-FFF2-40B4-BE49-F238E27FC236}">
                <a16:creationId xmlns:a16="http://schemas.microsoft.com/office/drawing/2014/main" id="{F4F75E42-B995-4D94-BCDB-1C80A29A4493}"/>
              </a:ext>
            </a:extLst>
          </p:cNvPr>
          <p:cNvSpPr>
            <a:spLocks noGrp="1"/>
          </p:cNvSpPr>
          <p:nvPr>
            <p:ph idx="1"/>
          </p:nvPr>
        </p:nvSpPr>
        <p:spPr>
          <a:xfrm>
            <a:off x="1828800" y="2052116"/>
            <a:ext cx="8741339" cy="3997828"/>
          </a:xfrm>
        </p:spPr>
        <p:txBody>
          <a:bodyPr/>
          <a:lstStyle/>
          <a:p>
            <a:pPr marL="0" indent="0" algn="just">
              <a:buNone/>
            </a:pPr>
            <a:r>
              <a:rPr lang="el-GR" dirty="0"/>
              <a:t>Έτσι, λοιπόν ο τύπος που χρησιμοποιείται για την εφαρμογή της ανωτέρω μεθόδου αξιολόγησης επενδύσεων είναι ο ακόλουθος:</a:t>
            </a:r>
          </a:p>
          <a:p>
            <a:pPr algn="just"/>
            <a:endParaRPr lang="el-GR" dirty="0"/>
          </a:p>
          <a:p>
            <a:pPr marL="0" indent="0" algn="ctr">
              <a:buNone/>
            </a:pPr>
            <a:r>
              <a:rPr lang="el-GR" dirty="0"/>
              <a:t>Χρόνος </a:t>
            </a:r>
            <a:r>
              <a:rPr lang="el-GR" dirty="0" err="1"/>
              <a:t>επανείσπραξης</a:t>
            </a:r>
            <a:r>
              <a:rPr lang="el-GR" dirty="0"/>
              <a:t> της Επένδυσης</a:t>
            </a:r>
          </a:p>
          <a:p>
            <a:pPr marL="0" indent="0" algn="ctr">
              <a:buNone/>
            </a:pPr>
            <a:r>
              <a:rPr lang="el-GR" dirty="0"/>
              <a:t> =  </a:t>
            </a:r>
          </a:p>
          <a:p>
            <a:pPr marL="0" indent="0">
              <a:buNone/>
            </a:pPr>
            <a:r>
              <a:rPr lang="el-GR" dirty="0"/>
              <a:t>(Συνολική Καθαρή Εκροή) / (Ετήσια Αύξηση Καθαρών Ταμιακών Εισροών)</a:t>
            </a:r>
          </a:p>
          <a:p>
            <a:endParaRPr lang="el-GR" dirty="0"/>
          </a:p>
        </p:txBody>
      </p:sp>
    </p:spTree>
    <p:extLst>
      <p:ext uri="{BB962C8B-B14F-4D97-AF65-F5344CB8AC3E}">
        <p14:creationId xmlns:p14="http://schemas.microsoft.com/office/powerpoint/2010/main" val="2185786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5F4879-3404-4D2D-A2E0-1D4CEBB7F023}"/>
              </a:ext>
            </a:extLst>
          </p:cNvPr>
          <p:cNvSpPr>
            <a:spLocks noGrp="1"/>
          </p:cNvSpPr>
          <p:nvPr>
            <p:ph type="title"/>
          </p:nvPr>
        </p:nvSpPr>
        <p:spPr/>
        <p:txBody>
          <a:bodyPr/>
          <a:lstStyle/>
          <a:p>
            <a:pPr algn="l"/>
            <a:r>
              <a:rPr lang="el-GR" dirty="0"/>
              <a:t>Η Περίοδος </a:t>
            </a:r>
            <a:r>
              <a:rPr lang="el-GR" dirty="0" err="1"/>
              <a:t>Επανείσπραξης</a:t>
            </a:r>
            <a:r>
              <a:rPr lang="el-GR" dirty="0"/>
              <a:t> Κεφαλαίου (</a:t>
            </a:r>
            <a:r>
              <a:rPr lang="el-GR" dirty="0" err="1"/>
              <a:t>Payback</a:t>
            </a:r>
            <a:r>
              <a:rPr lang="el-GR" dirty="0"/>
              <a:t> </a:t>
            </a:r>
            <a:r>
              <a:rPr lang="el-GR" dirty="0" err="1"/>
              <a:t>Period</a:t>
            </a:r>
            <a:r>
              <a:rPr lang="el-GR" dirty="0"/>
              <a:t>) </a:t>
            </a:r>
          </a:p>
        </p:txBody>
      </p:sp>
      <p:sp>
        <p:nvSpPr>
          <p:cNvPr id="3" name="Θέση περιεχομένου 2">
            <a:extLst>
              <a:ext uri="{FF2B5EF4-FFF2-40B4-BE49-F238E27FC236}">
                <a16:creationId xmlns:a16="http://schemas.microsoft.com/office/drawing/2014/main" id="{5CDBCC49-A295-46CA-A3EB-A44B5551654F}"/>
              </a:ext>
            </a:extLst>
          </p:cNvPr>
          <p:cNvSpPr>
            <a:spLocks noGrp="1"/>
          </p:cNvSpPr>
          <p:nvPr>
            <p:ph idx="1"/>
          </p:nvPr>
        </p:nvSpPr>
        <p:spPr>
          <a:xfrm>
            <a:off x="1444752" y="2052116"/>
            <a:ext cx="9125387" cy="3997828"/>
          </a:xfrm>
        </p:spPr>
        <p:txBody>
          <a:bodyPr>
            <a:normAutofit/>
          </a:bodyPr>
          <a:lstStyle/>
          <a:p>
            <a:pPr marL="0" indent="0" algn="just">
              <a:buNone/>
            </a:pPr>
            <a:r>
              <a:rPr lang="el-GR" dirty="0"/>
              <a:t>Ως πλεονέκτημα της εν λόγω μεθόδου μπορούμε ν’ αναφέρουμε ότι είναι απλή η εφαρμογή της και ότι χρησιμοποιείται συνήθως στις εξής περιπτώσεις:</a:t>
            </a:r>
          </a:p>
          <a:p>
            <a:pPr algn="just"/>
            <a:r>
              <a:rPr lang="el-GR" dirty="0"/>
              <a:t>	Από επιχειρήσεις που έχουν περιορισμένη ρευστότητα και ως εκ τούτου δίνουν μεγάλη βαρύτητα στο χρόνο </a:t>
            </a:r>
            <a:r>
              <a:rPr lang="el-GR" dirty="0" err="1"/>
              <a:t>επανείσπραξης</a:t>
            </a:r>
            <a:r>
              <a:rPr lang="el-GR" dirty="0"/>
              <a:t> των χρημάτων τους από τη διενέργεια μιας επένδυσης,</a:t>
            </a:r>
          </a:p>
          <a:p>
            <a:pPr algn="just"/>
            <a:r>
              <a:rPr lang="el-GR" dirty="0"/>
              <a:t>	Σε περιόδους ασταθών οικονομικών και πολιτικών καταστάσεων ή ταχύτατων τεχνολογικών αλλαγών, όπου και πάλι ο χρόνος </a:t>
            </a:r>
            <a:r>
              <a:rPr lang="el-GR" dirty="0" err="1"/>
              <a:t>επανείσπραξης</a:t>
            </a:r>
            <a:r>
              <a:rPr lang="el-GR" dirty="0"/>
              <a:t> μιας επένδυσης είναι το πλέον σημαντικό κριτήριο για την αξιολόγηση αυτής.</a:t>
            </a:r>
          </a:p>
          <a:p>
            <a:pPr algn="just"/>
            <a:endParaRPr lang="el-GR" dirty="0"/>
          </a:p>
        </p:txBody>
      </p:sp>
    </p:spTree>
    <p:extLst>
      <p:ext uri="{BB962C8B-B14F-4D97-AF65-F5344CB8AC3E}">
        <p14:creationId xmlns:p14="http://schemas.microsoft.com/office/powerpoint/2010/main" val="154184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FAC2C1-59AB-4F02-BBCC-84066B3DB293}"/>
              </a:ext>
            </a:extLst>
          </p:cNvPr>
          <p:cNvSpPr>
            <a:spLocks noGrp="1"/>
          </p:cNvSpPr>
          <p:nvPr>
            <p:ph type="title"/>
          </p:nvPr>
        </p:nvSpPr>
        <p:spPr/>
        <p:txBody>
          <a:bodyPr/>
          <a:lstStyle/>
          <a:p>
            <a:pPr algn="l"/>
            <a:r>
              <a:rPr lang="el-GR" dirty="0"/>
              <a:t>Η Περίοδος </a:t>
            </a:r>
            <a:r>
              <a:rPr lang="el-GR" dirty="0" err="1"/>
              <a:t>Επανείσπραξης</a:t>
            </a:r>
            <a:r>
              <a:rPr lang="el-GR" dirty="0"/>
              <a:t> Κεφαλαίου (</a:t>
            </a:r>
            <a:r>
              <a:rPr lang="el-GR" dirty="0" err="1"/>
              <a:t>Payback</a:t>
            </a:r>
            <a:r>
              <a:rPr lang="el-GR" dirty="0"/>
              <a:t> </a:t>
            </a:r>
            <a:r>
              <a:rPr lang="el-GR" dirty="0" err="1"/>
              <a:t>Period</a:t>
            </a:r>
            <a:r>
              <a:rPr lang="el-GR" dirty="0"/>
              <a:t>) </a:t>
            </a:r>
          </a:p>
        </p:txBody>
      </p:sp>
      <p:sp>
        <p:nvSpPr>
          <p:cNvPr id="3" name="Θέση περιεχομένου 2">
            <a:extLst>
              <a:ext uri="{FF2B5EF4-FFF2-40B4-BE49-F238E27FC236}">
                <a16:creationId xmlns:a16="http://schemas.microsoft.com/office/drawing/2014/main" id="{9D7AD3AF-D209-4CCA-9A8E-9007EDA706E4}"/>
              </a:ext>
            </a:extLst>
          </p:cNvPr>
          <p:cNvSpPr>
            <a:spLocks noGrp="1"/>
          </p:cNvSpPr>
          <p:nvPr>
            <p:ph idx="1"/>
          </p:nvPr>
        </p:nvSpPr>
        <p:spPr>
          <a:xfrm>
            <a:off x="1581912" y="2052116"/>
            <a:ext cx="8988227" cy="3997828"/>
          </a:xfrm>
        </p:spPr>
        <p:txBody>
          <a:bodyPr/>
          <a:lstStyle/>
          <a:p>
            <a:pPr marL="0" indent="0">
              <a:buNone/>
            </a:pPr>
            <a:r>
              <a:rPr lang="el-GR" dirty="0"/>
              <a:t>Ως μειονέκτημα της ανωτέρω μεθόδου θεωρούνται τα ακόλουθα:</a:t>
            </a:r>
          </a:p>
          <a:p>
            <a:pPr marL="0" indent="0">
              <a:buNone/>
            </a:pPr>
            <a:r>
              <a:rPr lang="el-GR" dirty="0"/>
              <a:t>1.	Δεν εξετάζει (τουλάχιστον άμεσα) την αποδοτικότητα της επένδυσης</a:t>
            </a:r>
          </a:p>
          <a:p>
            <a:pPr marL="0" indent="0">
              <a:buNone/>
            </a:pPr>
            <a:r>
              <a:rPr lang="el-GR" dirty="0"/>
              <a:t>2.	Δεν λαμβάνει υπόψη το γεγονός ότι η πραγματική (αγοραστική) αξία των ταμιακών εισροών μεταβάλλεται διαχρονικά.</a:t>
            </a:r>
          </a:p>
          <a:p>
            <a:endParaRPr lang="el-GR" dirty="0"/>
          </a:p>
        </p:txBody>
      </p:sp>
    </p:spTree>
    <p:extLst>
      <p:ext uri="{BB962C8B-B14F-4D97-AF65-F5344CB8AC3E}">
        <p14:creationId xmlns:p14="http://schemas.microsoft.com/office/powerpoint/2010/main" val="34884877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F4A23E-79D3-4AC3-98C9-3179073A4B88}"/>
              </a:ext>
            </a:extLst>
          </p:cNvPr>
          <p:cNvSpPr>
            <a:spLocks noGrp="1"/>
          </p:cNvSpPr>
          <p:nvPr>
            <p:ph type="title"/>
          </p:nvPr>
        </p:nvSpPr>
        <p:spPr/>
        <p:txBody>
          <a:bodyPr/>
          <a:lstStyle/>
          <a:p>
            <a:pPr algn="l"/>
            <a:r>
              <a:rPr lang="el-GR" dirty="0"/>
              <a:t>Η Περίοδος </a:t>
            </a:r>
            <a:r>
              <a:rPr lang="el-GR" dirty="0" err="1"/>
              <a:t>Επανείσπραξης</a:t>
            </a:r>
            <a:r>
              <a:rPr lang="el-GR" dirty="0"/>
              <a:t> Κεφαλαίου (</a:t>
            </a:r>
            <a:r>
              <a:rPr lang="el-GR" dirty="0" err="1"/>
              <a:t>Payback</a:t>
            </a:r>
            <a:r>
              <a:rPr lang="el-GR" dirty="0"/>
              <a:t> </a:t>
            </a:r>
            <a:r>
              <a:rPr lang="el-GR" dirty="0" err="1"/>
              <a:t>Period</a:t>
            </a:r>
            <a:r>
              <a:rPr lang="el-GR" dirty="0"/>
              <a:t>) - Εφαρμογή</a:t>
            </a:r>
          </a:p>
        </p:txBody>
      </p:sp>
      <p:sp>
        <p:nvSpPr>
          <p:cNvPr id="3" name="Θέση περιεχομένου 2">
            <a:extLst>
              <a:ext uri="{FF2B5EF4-FFF2-40B4-BE49-F238E27FC236}">
                <a16:creationId xmlns:a16="http://schemas.microsoft.com/office/drawing/2014/main" id="{09BD9F4D-6D16-4685-842A-E11EA224CC03}"/>
              </a:ext>
            </a:extLst>
          </p:cNvPr>
          <p:cNvSpPr>
            <a:spLocks noGrp="1"/>
          </p:cNvSpPr>
          <p:nvPr>
            <p:ph idx="1"/>
          </p:nvPr>
        </p:nvSpPr>
        <p:spPr>
          <a:xfrm>
            <a:off x="1792224" y="2052116"/>
            <a:ext cx="8777915" cy="3997828"/>
          </a:xfrm>
        </p:spPr>
        <p:txBody>
          <a:bodyPr>
            <a:normAutofit fontScale="77500" lnSpcReduction="20000"/>
          </a:bodyPr>
          <a:lstStyle/>
          <a:p>
            <a:pPr marL="0" indent="0">
              <a:buNone/>
            </a:pPr>
            <a:r>
              <a:rPr lang="el-GR" dirty="0"/>
              <a:t>Η βιομηχανική εταιρία (Α) ενδιαφέρεται για την απόκτηση ενός μηχανήματος παραγωγής σύγχρονης τεχνολογίας.</a:t>
            </a:r>
          </a:p>
          <a:p>
            <a:pPr marL="0" indent="0">
              <a:buNone/>
            </a:pPr>
            <a:r>
              <a:rPr lang="el-GR" dirty="0"/>
              <a:t>Δίδονται τα παρακάτω:</a:t>
            </a:r>
          </a:p>
          <a:p>
            <a:pPr marL="0" indent="0">
              <a:buNone/>
            </a:pPr>
            <a:r>
              <a:rPr lang="el-GR" dirty="0"/>
              <a:t>1.	Αξία νέου μηχανολογικού εξοπλισμού: 370.000 ευρώ</a:t>
            </a:r>
          </a:p>
          <a:p>
            <a:pPr marL="0" indent="0">
              <a:buNone/>
            </a:pPr>
            <a:r>
              <a:rPr lang="el-GR" dirty="0"/>
              <a:t>2.	Έξοδα εγκατάστασης νέου μηχανολογικού εξοπλισμού: 30.000 ευρώ</a:t>
            </a:r>
          </a:p>
          <a:p>
            <a:pPr marL="0" indent="0">
              <a:buNone/>
            </a:pPr>
            <a:r>
              <a:rPr lang="el-GR" dirty="0"/>
              <a:t>3.	Ανώτατο αποδεκτό χρονικό διάστημα για την </a:t>
            </a:r>
            <a:r>
              <a:rPr lang="el-GR" dirty="0" err="1"/>
              <a:t>επανείσπραξη</a:t>
            </a:r>
            <a:r>
              <a:rPr lang="el-GR" dirty="0"/>
              <a:t> της επένδυσης: 4 έτη</a:t>
            </a:r>
          </a:p>
          <a:p>
            <a:pPr marL="0" indent="0">
              <a:buNone/>
            </a:pPr>
            <a:r>
              <a:rPr lang="el-GR" dirty="0"/>
              <a:t>Ζητείται να γίνει αξιολόγηση της ανωτέρω επένδυσης με τη μέθοδο του χρόνου </a:t>
            </a:r>
            <a:r>
              <a:rPr lang="el-GR" dirty="0" err="1"/>
              <a:t>επανείσπραξης</a:t>
            </a:r>
            <a:r>
              <a:rPr lang="el-GR" dirty="0"/>
              <a:t> αυτής, γνωρίζοντας ότι η ετήσια αύξηση των καθαρών ταμιακών εισροών της επιχείρησης (από την πραγματοποίηση της επένδυσης) θα είναι της τάξεως των 112.000 ευρώ.</a:t>
            </a:r>
          </a:p>
          <a:p>
            <a:pPr marL="0" indent="0">
              <a:buNone/>
            </a:pPr>
            <a:endParaRPr lang="el-GR" dirty="0"/>
          </a:p>
        </p:txBody>
      </p:sp>
    </p:spTree>
    <p:extLst>
      <p:ext uri="{BB962C8B-B14F-4D97-AF65-F5344CB8AC3E}">
        <p14:creationId xmlns:p14="http://schemas.microsoft.com/office/powerpoint/2010/main" val="1869647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8AB893-049C-4286-82C0-692512F4B4E7}"/>
              </a:ext>
            </a:extLst>
          </p:cNvPr>
          <p:cNvSpPr>
            <a:spLocks noGrp="1"/>
          </p:cNvSpPr>
          <p:nvPr>
            <p:ph type="title"/>
          </p:nvPr>
        </p:nvSpPr>
        <p:spPr/>
        <p:txBody>
          <a:bodyPr/>
          <a:lstStyle/>
          <a:p>
            <a:r>
              <a:rPr lang="el-GR" dirty="0"/>
              <a:t>Παραδοσιακά κριτήρια αξιολόγησης επενδύσεων</a:t>
            </a:r>
          </a:p>
        </p:txBody>
      </p:sp>
      <p:sp>
        <p:nvSpPr>
          <p:cNvPr id="3" name="Θέση περιεχομένου 2">
            <a:extLst>
              <a:ext uri="{FF2B5EF4-FFF2-40B4-BE49-F238E27FC236}">
                <a16:creationId xmlns:a16="http://schemas.microsoft.com/office/drawing/2014/main" id="{B597C9A0-8C8C-469F-8D63-C5A62F4C549A}"/>
              </a:ext>
            </a:extLst>
          </p:cNvPr>
          <p:cNvSpPr>
            <a:spLocks noGrp="1"/>
          </p:cNvSpPr>
          <p:nvPr>
            <p:ph idx="1"/>
          </p:nvPr>
        </p:nvSpPr>
        <p:spPr/>
        <p:txBody>
          <a:bodyPr/>
          <a:lstStyle/>
          <a:p>
            <a:endParaRPr lang="el-GR" dirty="0"/>
          </a:p>
        </p:txBody>
      </p:sp>
      <p:sp>
        <p:nvSpPr>
          <p:cNvPr id="4" name="Ορθογώνιο 3">
            <a:extLst>
              <a:ext uri="{FF2B5EF4-FFF2-40B4-BE49-F238E27FC236}">
                <a16:creationId xmlns:a16="http://schemas.microsoft.com/office/drawing/2014/main" id="{AC368042-984B-4311-AE56-3431CEAC1D62}"/>
              </a:ext>
            </a:extLst>
          </p:cNvPr>
          <p:cNvSpPr/>
          <p:nvPr/>
        </p:nvSpPr>
        <p:spPr>
          <a:xfrm>
            <a:off x="5486399" y="2505075"/>
            <a:ext cx="256222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Παραδοσιακά κριτήρια αξιολόγησης επενδύσεων</a:t>
            </a:r>
          </a:p>
        </p:txBody>
      </p:sp>
      <p:sp>
        <p:nvSpPr>
          <p:cNvPr id="5" name="Ορθογώνιο 4">
            <a:extLst>
              <a:ext uri="{FF2B5EF4-FFF2-40B4-BE49-F238E27FC236}">
                <a16:creationId xmlns:a16="http://schemas.microsoft.com/office/drawing/2014/main" id="{63850CC1-E9FE-4299-AFA1-E5FC19A66C58}"/>
              </a:ext>
            </a:extLst>
          </p:cNvPr>
          <p:cNvSpPr/>
          <p:nvPr/>
        </p:nvSpPr>
        <p:spPr>
          <a:xfrm>
            <a:off x="3238500" y="4286250"/>
            <a:ext cx="2362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Μέθοδος ετήσιας αποδοτικότητας </a:t>
            </a:r>
          </a:p>
        </p:txBody>
      </p:sp>
      <p:sp>
        <p:nvSpPr>
          <p:cNvPr id="6" name="Ορθογώνιο 5">
            <a:extLst>
              <a:ext uri="{FF2B5EF4-FFF2-40B4-BE49-F238E27FC236}">
                <a16:creationId xmlns:a16="http://schemas.microsoft.com/office/drawing/2014/main" id="{EDD153DE-0107-4B14-B136-7C50951BA53A}"/>
              </a:ext>
            </a:extLst>
          </p:cNvPr>
          <p:cNvSpPr/>
          <p:nvPr/>
        </p:nvSpPr>
        <p:spPr>
          <a:xfrm>
            <a:off x="8048624" y="4277509"/>
            <a:ext cx="217169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a:t>Μέθοδος περιόδου επανείσπραξης κεφαλαίου</a:t>
            </a:r>
          </a:p>
        </p:txBody>
      </p:sp>
      <p:cxnSp>
        <p:nvCxnSpPr>
          <p:cNvPr id="8" name="Ευθύγραμμο βέλος σύνδεσης 7">
            <a:extLst>
              <a:ext uri="{FF2B5EF4-FFF2-40B4-BE49-F238E27FC236}">
                <a16:creationId xmlns:a16="http://schemas.microsoft.com/office/drawing/2014/main" id="{14BEFAC2-3154-455F-8F7C-82384D2D3889}"/>
              </a:ext>
            </a:extLst>
          </p:cNvPr>
          <p:cNvCxnSpPr/>
          <p:nvPr/>
        </p:nvCxnSpPr>
        <p:spPr>
          <a:xfrm flipH="1">
            <a:off x="4333875" y="2962275"/>
            <a:ext cx="1066799" cy="1143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Ευθύγραμμο βέλος σύνδεσης 9">
            <a:extLst>
              <a:ext uri="{FF2B5EF4-FFF2-40B4-BE49-F238E27FC236}">
                <a16:creationId xmlns:a16="http://schemas.microsoft.com/office/drawing/2014/main" id="{FCEAD51D-9CB6-4C37-ACDF-254BD71D98D5}"/>
              </a:ext>
            </a:extLst>
          </p:cNvPr>
          <p:cNvCxnSpPr/>
          <p:nvPr/>
        </p:nvCxnSpPr>
        <p:spPr>
          <a:xfrm>
            <a:off x="8153400" y="2962275"/>
            <a:ext cx="981073" cy="11571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70560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CBCF96-64BE-4D0A-ABEC-0A7CAF2EB177}"/>
              </a:ext>
            </a:extLst>
          </p:cNvPr>
          <p:cNvSpPr>
            <a:spLocks noGrp="1"/>
          </p:cNvSpPr>
          <p:nvPr>
            <p:ph type="title"/>
          </p:nvPr>
        </p:nvSpPr>
        <p:spPr/>
        <p:txBody>
          <a:bodyPr/>
          <a:lstStyle/>
          <a:p>
            <a:pPr algn="l"/>
            <a:r>
              <a:rPr lang="el-GR" dirty="0"/>
              <a:t>Η Περίοδος </a:t>
            </a:r>
            <a:r>
              <a:rPr lang="el-GR" dirty="0" err="1"/>
              <a:t>Επανείσπραξης</a:t>
            </a:r>
            <a:r>
              <a:rPr lang="el-GR" dirty="0"/>
              <a:t> Κεφαλαίου (</a:t>
            </a:r>
            <a:r>
              <a:rPr lang="el-GR" dirty="0" err="1"/>
              <a:t>Payback</a:t>
            </a:r>
            <a:r>
              <a:rPr lang="el-GR" dirty="0"/>
              <a:t> </a:t>
            </a:r>
            <a:r>
              <a:rPr lang="el-GR" dirty="0" err="1"/>
              <a:t>Period</a:t>
            </a:r>
            <a:r>
              <a:rPr lang="el-GR" dirty="0"/>
              <a:t>) - Εφαρμογή</a:t>
            </a:r>
          </a:p>
        </p:txBody>
      </p:sp>
      <p:sp>
        <p:nvSpPr>
          <p:cNvPr id="3" name="Θέση περιεχομένου 2">
            <a:extLst>
              <a:ext uri="{FF2B5EF4-FFF2-40B4-BE49-F238E27FC236}">
                <a16:creationId xmlns:a16="http://schemas.microsoft.com/office/drawing/2014/main" id="{3B348488-12B9-4D1E-BE6D-5E9C1F869DF7}"/>
              </a:ext>
            </a:extLst>
          </p:cNvPr>
          <p:cNvSpPr>
            <a:spLocks noGrp="1"/>
          </p:cNvSpPr>
          <p:nvPr>
            <p:ph idx="1"/>
          </p:nvPr>
        </p:nvSpPr>
        <p:spPr>
          <a:xfrm>
            <a:off x="978408" y="2052116"/>
            <a:ext cx="9591731" cy="4677868"/>
          </a:xfrm>
        </p:spPr>
        <p:txBody>
          <a:bodyPr>
            <a:noAutofit/>
          </a:bodyPr>
          <a:lstStyle/>
          <a:p>
            <a:pPr marL="0" indent="0">
              <a:buNone/>
            </a:pPr>
            <a:r>
              <a:rPr lang="el-GR" sz="1800" dirty="0"/>
              <a:t>Γνωρίζουμε ότι ισχύει ο τύπος:</a:t>
            </a:r>
          </a:p>
          <a:p>
            <a:pPr marL="0" indent="0" algn="ctr">
              <a:buNone/>
            </a:pPr>
            <a:r>
              <a:rPr lang="el-GR" sz="1800" dirty="0"/>
              <a:t>Χρόνος </a:t>
            </a:r>
            <a:r>
              <a:rPr lang="el-GR" sz="1800" dirty="0" err="1"/>
              <a:t>επανείσπραξης</a:t>
            </a:r>
            <a:r>
              <a:rPr lang="el-GR" sz="1800" dirty="0"/>
              <a:t> της Επένδυσης </a:t>
            </a:r>
          </a:p>
          <a:p>
            <a:pPr marL="0" indent="0" algn="ctr">
              <a:buNone/>
            </a:pPr>
            <a:r>
              <a:rPr lang="el-GR" sz="1800" dirty="0"/>
              <a:t>=  </a:t>
            </a:r>
          </a:p>
          <a:p>
            <a:pPr marL="0" indent="0" algn="ctr">
              <a:buNone/>
            </a:pPr>
            <a:r>
              <a:rPr lang="el-GR" sz="1800" dirty="0"/>
              <a:t>(Συνολική Καθαρή Εκροή) / (Ετήσια Αύξηση Καθαρών Ταμιακών Εισροών)</a:t>
            </a:r>
          </a:p>
          <a:p>
            <a:pPr marL="0" indent="0" algn="ctr">
              <a:buNone/>
            </a:pPr>
            <a:r>
              <a:rPr lang="el-GR" sz="1800" dirty="0"/>
              <a:t>400.000 / 112.000 </a:t>
            </a:r>
          </a:p>
          <a:p>
            <a:pPr marL="0" indent="0" algn="ctr">
              <a:buNone/>
            </a:pPr>
            <a:r>
              <a:rPr lang="el-GR" sz="1800" dirty="0"/>
              <a:t>Χρόνος </a:t>
            </a:r>
            <a:r>
              <a:rPr lang="el-GR" sz="1800" dirty="0" err="1"/>
              <a:t>επανείσπραξης</a:t>
            </a:r>
            <a:r>
              <a:rPr lang="el-GR" sz="1800" dirty="0"/>
              <a:t> της Επένδυσης = 3,57 έτη</a:t>
            </a:r>
          </a:p>
          <a:p>
            <a:pPr marL="0" indent="0">
              <a:buNone/>
            </a:pPr>
            <a:r>
              <a:rPr lang="el-GR" sz="1800" dirty="0"/>
              <a:t>Συμπέρασμα: Εφ’ όσον ο χρόνος </a:t>
            </a:r>
            <a:r>
              <a:rPr lang="el-GR" sz="1800" dirty="0" err="1"/>
              <a:t>επανείσπραξης</a:t>
            </a:r>
            <a:r>
              <a:rPr lang="el-GR" sz="1800" dirty="0"/>
              <a:t> της επένδυσης είναι μικρότερος από το ανώτατο αποδεκτό όριο που θέτει η επιχείρηση (για την ίδια μεταβλητή), η επένδυση γίνεται αποδεκτή.</a:t>
            </a:r>
          </a:p>
          <a:p>
            <a:pPr marL="0" indent="0" algn="ctr">
              <a:buNone/>
            </a:pPr>
            <a:r>
              <a:rPr lang="el-GR" sz="1800" dirty="0">
                <a:solidFill>
                  <a:srgbClr val="FF0000"/>
                </a:solidFill>
              </a:rPr>
              <a:t>ΠΡΟΣΟΧΗ!!!! </a:t>
            </a:r>
            <a:r>
              <a:rPr lang="el-GR" sz="1800" dirty="0"/>
              <a:t>Απλοποιημένος τύπος ο οποίος προϋποθέτει ίδιες ετήσιες αποδόσεις (112.000)</a:t>
            </a:r>
          </a:p>
          <a:p>
            <a:endParaRPr lang="el-GR" sz="1800" dirty="0"/>
          </a:p>
        </p:txBody>
      </p:sp>
    </p:spTree>
    <p:extLst>
      <p:ext uri="{BB962C8B-B14F-4D97-AF65-F5344CB8AC3E}">
        <p14:creationId xmlns:p14="http://schemas.microsoft.com/office/powerpoint/2010/main" val="39347986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5D7E06-1534-4E7C-921D-F1C50E1DE875}"/>
              </a:ext>
            </a:extLst>
          </p:cNvPr>
          <p:cNvSpPr>
            <a:spLocks noGrp="1"/>
          </p:cNvSpPr>
          <p:nvPr>
            <p:ph type="title"/>
          </p:nvPr>
        </p:nvSpPr>
        <p:spPr/>
        <p:txBody>
          <a:bodyPr/>
          <a:lstStyle/>
          <a:p>
            <a:pPr algn="l"/>
            <a:r>
              <a:rPr lang="el-GR" dirty="0"/>
              <a:t>Η Περίοδος </a:t>
            </a:r>
            <a:r>
              <a:rPr lang="el-GR" dirty="0" err="1"/>
              <a:t>Επανείσπραξης</a:t>
            </a:r>
            <a:r>
              <a:rPr lang="el-GR" dirty="0"/>
              <a:t> Κεφαλαίου (</a:t>
            </a:r>
            <a:r>
              <a:rPr lang="el-GR" dirty="0" err="1"/>
              <a:t>Payback</a:t>
            </a:r>
            <a:r>
              <a:rPr lang="el-GR" dirty="0"/>
              <a:t> </a:t>
            </a:r>
            <a:r>
              <a:rPr lang="el-GR" dirty="0" err="1"/>
              <a:t>Period</a:t>
            </a:r>
            <a:r>
              <a:rPr lang="el-GR" dirty="0"/>
              <a:t>) - Εφαρμογή</a:t>
            </a:r>
          </a:p>
        </p:txBody>
      </p:sp>
      <p:sp>
        <p:nvSpPr>
          <p:cNvPr id="3" name="Θέση περιεχομένου 2">
            <a:extLst>
              <a:ext uri="{FF2B5EF4-FFF2-40B4-BE49-F238E27FC236}">
                <a16:creationId xmlns:a16="http://schemas.microsoft.com/office/drawing/2014/main" id="{46513396-5C5F-4C6D-A470-6DE5C74289D2}"/>
              </a:ext>
            </a:extLst>
          </p:cNvPr>
          <p:cNvSpPr>
            <a:spLocks noGrp="1"/>
          </p:cNvSpPr>
          <p:nvPr>
            <p:ph idx="1"/>
          </p:nvPr>
        </p:nvSpPr>
        <p:spPr>
          <a:xfrm>
            <a:off x="1664208" y="2052116"/>
            <a:ext cx="8905931" cy="3997828"/>
          </a:xfrm>
        </p:spPr>
        <p:txBody>
          <a:bodyPr/>
          <a:lstStyle/>
          <a:p>
            <a:pPr marL="0" indent="0" algn="just">
              <a:buNone/>
            </a:pPr>
            <a:r>
              <a:rPr lang="el-GR" dirty="0"/>
              <a:t>Σε όρους αγοράς, είναι το πόσο γρήγορα θα πάρω πίσω τα κεφάλαια που έχω δεσμεύσει στην παρούσα επένδυση. Προκρίνει πάντα την επένδυση που επιστρέφει γρηγορότερα το αρχικό κόστος της επένδυσης.</a:t>
            </a:r>
          </a:p>
          <a:p>
            <a:pPr marL="0" indent="0">
              <a:buNone/>
            </a:pPr>
            <a:r>
              <a:rPr lang="el-GR" dirty="0"/>
              <a:t>ΣΩΣΤΟ ΚΑΤΆ ΤΗ ΓΝΩΜΗ ΣΑΣ???</a:t>
            </a:r>
          </a:p>
        </p:txBody>
      </p:sp>
    </p:spTree>
    <p:extLst>
      <p:ext uri="{BB962C8B-B14F-4D97-AF65-F5344CB8AC3E}">
        <p14:creationId xmlns:p14="http://schemas.microsoft.com/office/powerpoint/2010/main" val="1383453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B0F3308-12C4-4DD7-ABB4-D0DFAA3C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6A24046D-AAB6-4470-AC22-6448D576E5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a:extLst>
              <a:ext uri="{FF2B5EF4-FFF2-40B4-BE49-F238E27FC236}">
                <a16:creationId xmlns:a16="http://schemas.microsoft.com/office/drawing/2014/main" id="{211A0A85-392D-49DA-B9EC-82262B3B96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7" name="Rectangle 16">
            <a:extLst>
              <a:ext uri="{FF2B5EF4-FFF2-40B4-BE49-F238E27FC236}">
                <a16:creationId xmlns:a16="http://schemas.microsoft.com/office/drawing/2014/main" id="{73AFD74C-283C-45BD-885B-6E6635E4B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E3DE725-FEB0-422F-BDBA-A29C95768A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05058156-257B-4118-BA50-5869C8AF6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AC964217-0782-484E-8F8E-B99A8DCDD76E}"/>
              </a:ext>
            </a:extLst>
          </p:cNvPr>
          <p:cNvSpPr>
            <a:spLocks noGrp="1"/>
          </p:cNvSpPr>
          <p:nvPr>
            <p:ph type="title"/>
          </p:nvPr>
        </p:nvSpPr>
        <p:spPr>
          <a:xfrm>
            <a:off x="1969803" y="808056"/>
            <a:ext cx="8608037" cy="1077229"/>
          </a:xfrm>
        </p:spPr>
        <p:txBody>
          <a:bodyPr vert="horz" lIns="91440" tIns="45720" rIns="91440" bIns="45720" rtlCol="0" anchor="t">
            <a:normAutofit/>
          </a:bodyPr>
          <a:lstStyle/>
          <a:p>
            <a:pPr algn="l"/>
            <a:r>
              <a:rPr lang="en-US" dirty="0"/>
              <a:t>Η </a:t>
            </a:r>
            <a:r>
              <a:rPr lang="en-US" dirty="0" err="1"/>
              <a:t>Περίοδος</a:t>
            </a:r>
            <a:r>
              <a:rPr lang="en-US" dirty="0"/>
              <a:t> Επα</a:t>
            </a:r>
            <a:r>
              <a:rPr lang="en-US" dirty="0" err="1"/>
              <a:t>νείσ</a:t>
            </a:r>
            <a:r>
              <a:rPr lang="en-US" dirty="0"/>
              <a:t>πραξης Κεφαλαίου (Payback Period) </a:t>
            </a:r>
          </a:p>
        </p:txBody>
      </p:sp>
      <p:sp>
        <p:nvSpPr>
          <p:cNvPr id="6" name="TextBox 5">
            <a:extLst>
              <a:ext uri="{FF2B5EF4-FFF2-40B4-BE49-F238E27FC236}">
                <a16:creationId xmlns:a16="http://schemas.microsoft.com/office/drawing/2014/main" id="{DF37A9F2-1546-4268-B5B5-E96006A654D8}"/>
              </a:ext>
            </a:extLst>
          </p:cNvPr>
          <p:cNvSpPr txBox="1"/>
          <p:nvPr/>
        </p:nvSpPr>
        <p:spPr>
          <a:xfrm>
            <a:off x="1572769" y="2052116"/>
            <a:ext cx="3520440" cy="3997828"/>
          </a:xfrm>
          <a:prstGeom prst="rect">
            <a:avLst/>
          </a:prstGeom>
        </p:spPr>
        <p:txBody>
          <a:bodyPr vert="horz" lIns="91440" tIns="45720" rIns="91440" bIns="45720" rtlCol="0" anchor="ctr">
            <a:normAutofit/>
          </a:bodyPr>
          <a:lstStyle/>
          <a:p>
            <a:pPr algn="ctr" defTabSz="914400">
              <a:lnSpc>
                <a:spcPct val="110000"/>
              </a:lnSpc>
              <a:spcAft>
                <a:spcPts val="600"/>
              </a:spcAft>
              <a:buClr>
                <a:schemeClr val="accent6"/>
              </a:buClr>
              <a:buSzPct val="90000"/>
            </a:pPr>
            <a:r>
              <a:rPr lang="en-US" sz="1400" dirty="0" err="1"/>
              <a:t>Στο</a:t>
            </a:r>
            <a:r>
              <a:rPr lang="en-US" sz="1400" dirty="0"/>
              <a:t> α</a:t>
            </a:r>
            <a:r>
              <a:rPr lang="en-US" sz="1400" dirty="0" err="1"/>
              <a:t>κόλουθο</a:t>
            </a:r>
            <a:r>
              <a:rPr lang="en-US" sz="1400" dirty="0"/>
              <a:t> πα</a:t>
            </a:r>
            <a:r>
              <a:rPr lang="en-US" sz="1400" dirty="0" err="1"/>
              <a:t>ράδειγμ</a:t>
            </a:r>
            <a:r>
              <a:rPr lang="en-US" sz="1400" dirty="0"/>
              <a:t>α, βλέπουμε τις χρηματοροές δύο επενδυτικών προτάσεων. Όπ</a:t>
            </a:r>
            <a:r>
              <a:rPr lang="en-US" sz="1400" dirty="0" err="1"/>
              <a:t>ως</a:t>
            </a:r>
            <a:r>
              <a:rPr lang="en-US" sz="1400" dirty="0"/>
              <a:t> παρα</a:t>
            </a:r>
            <a:r>
              <a:rPr lang="en-US" sz="1400" dirty="0" err="1"/>
              <a:t>τηρούμε</a:t>
            </a:r>
            <a:r>
              <a:rPr lang="en-US" sz="1400" dirty="0"/>
              <a:t> η επ</a:t>
            </a:r>
            <a:r>
              <a:rPr lang="en-US" sz="1400" dirty="0" err="1"/>
              <a:t>ένδυση</a:t>
            </a:r>
            <a:r>
              <a:rPr lang="en-US" sz="1400" dirty="0"/>
              <a:t> Α, </a:t>
            </a:r>
            <a:r>
              <a:rPr lang="en-US" sz="1400" dirty="0" err="1"/>
              <a:t>μετά</a:t>
            </a:r>
            <a:r>
              <a:rPr lang="en-US" sz="1400" dirty="0"/>
              <a:t> από </a:t>
            </a:r>
            <a:r>
              <a:rPr lang="en-US" sz="1400" dirty="0" err="1"/>
              <a:t>δύο</a:t>
            </a:r>
            <a:r>
              <a:rPr lang="en-US" sz="1400" dirty="0"/>
              <a:t> </a:t>
            </a:r>
            <a:r>
              <a:rPr lang="en-US" sz="1400" dirty="0" err="1"/>
              <a:t>χρόνι</a:t>
            </a:r>
            <a:r>
              <a:rPr lang="en-US" sz="1400" dirty="0"/>
              <a:t>α λειτουργίας, δεν καλύπτει το αρχικό κόστος της επένδυσης, επειδή 5.000+ 4.000= 9.000 που είναι μικρότερο των 11.000. </a:t>
            </a:r>
            <a:r>
              <a:rPr lang="en-US" sz="1400" dirty="0" err="1"/>
              <a:t>Αντίθετ</a:t>
            </a:r>
            <a:r>
              <a:rPr lang="en-US" sz="1400" dirty="0"/>
              <a:t>α, η δεύτερη επένδυση Β, στα δύο χρόνια έχει καλύψει το αρχικό κόστος της επένδυσης (5.000+ 8.500&gt; 13.000). Επ</a:t>
            </a:r>
            <a:r>
              <a:rPr lang="en-US" sz="1400" dirty="0" err="1"/>
              <a:t>ομένως</a:t>
            </a:r>
            <a:r>
              <a:rPr lang="en-US" sz="1400" dirty="0"/>
              <a:t>, π</a:t>
            </a:r>
            <a:r>
              <a:rPr lang="en-US" sz="1400" dirty="0" err="1"/>
              <a:t>ροκρίνετ</a:t>
            </a:r>
            <a:r>
              <a:rPr lang="en-US" sz="1400" dirty="0"/>
              <a:t>αι η επένδυση Β. </a:t>
            </a:r>
            <a:r>
              <a:rPr lang="en-US" sz="1400" dirty="0" err="1"/>
              <a:t>Αν</a:t>
            </a:r>
            <a:r>
              <a:rPr lang="en-US" sz="1400" dirty="0"/>
              <a:t> παρα</a:t>
            </a:r>
            <a:r>
              <a:rPr lang="en-US" sz="1400" dirty="0" err="1"/>
              <a:t>τηρήσουμε</a:t>
            </a:r>
            <a:r>
              <a:rPr lang="en-US" sz="1400" dirty="0"/>
              <a:t> </a:t>
            </a:r>
            <a:r>
              <a:rPr lang="en-US" sz="1400" dirty="0" err="1"/>
              <a:t>όμως</a:t>
            </a:r>
            <a:r>
              <a:rPr lang="en-US" sz="1400" dirty="0"/>
              <a:t> </a:t>
            </a:r>
            <a:r>
              <a:rPr lang="en-US" sz="1400" dirty="0" err="1"/>
              <a:t>λίγο</a:t>
            </a:r>
            <a:r>
              <a:rPr lang="en-US" sz="1400" dirty="0"/>
              <a:t> π</a:t>
            </a:r>
            <a:r>
              <a:rPr lang="en-US" sz="1400" dirty="0" err="1"/>
              <a:t>ιο</a:t>
            </a:r>
            <a:r>
              <a:rPr lang="en-US" sz="1400" dirty="0"/>
              <a:t> π</a:t>
            </a:r>
            <a:r>
              <a:rPr lang="en-US" sz="1400" dirty="0" err="1"/>
              <a:t>ροσεκτικά</a:t>
            </a:r>
            <a:r>
              <a:rPr lang="en-US" sz="1400" dirty="0"/>
              <a:t> </a:t>
            </a:r>
            <a:r>
              <a:rPr lang="en-US" sz="1400" dirty="0" err="1"/>
              <a:t>τον</a:t>
            </a:r>
            <a:r>
              <a:rPr lang="en-US" sz="1400" dirty="0"/>
              <a:t> </a:t>
            </a:r>
            <a:r>
              <a:rPr lang="en-US" sz="1400" dirty="0" err="1"/>
              <a:t>Πίν</a:t>
            </a:r>
            <a:r>
              <a:rPr lang="en-US" sz="1400" dirty="0"/>
              <a:t>ακα, θα δούμε ότι μετά το δεύτερο έτος η επένδυση Β παράγει πολύ μικρότερες χρηματοροές.</a:t>
            </a:r>
          </a:p>
        </p:txBody>
      </p:sp>
      <p:sp>
        <p:nvSpPr>
          <p:cNvPr id="23" name="Rectangle 22">
            <a:extLst>
              <a:ext uri="{FF2B5EF4-FFF2-40B4-BE49-F238E27FC236}">
                <a16:creationId xmlns:a16="http://schemas.microsoft.com/office/drawing/2014/main" id="{D23B4D99-FEA8-489A-8436-A2F113BE1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Θέση περιεχομένου 3">
            <a:extLst>
              <a:ext uri="{FF2B5EF4-FFF2-40B4-BE49-F238E27FC236}">
                <a16:creationId xmlns:a16="http://schemas.microsoft.com/office/drawing/2014/main" id="{98B852AD-8801-4474-8460-B61E22F88BCE}"/>
              </a:ext>
            </a:extLst>
          </p:cNvPr>
          <p:cNvGraphicFramePr>
            <a:graphicFrameLocks noGrp="1"/>
          </p:cNvGraphicFramePr>
          <p:nvPr>
            <p:ph idx="1"/>
            <p:extLst>
              <p:ext uri="{D42A27DB-BD31-4B8C-83A1-F6EECF244321}">
                <p14:modId xmlns:p14="http://schemas.microsoft.com/office/powerpoint/2010/main" val="403603576"/>
              </p:ext>
            </p:extLst>
          </p:nvPr>
        </p:nvGraphicFramePr>
        <p:xfrm>
          <a:off x="5586842" y="2348779"/>
          <a:ext cx="4511275" cy="3373470"/>
        </p:xfrm>
        <a:graphic>
          <a:graphicData uri="http://schemas.openxmlformats.org/drawingml/2006/table">
            <a:tbl>
              <a:tblPr firstRow="1" firstCol="1" bandRow="1">
                <a:tableStyleId>{5C22544A-7EE6-4342-B048-85BDC9FD1C3A}</a:tableStyleId>
              </a:tblPr>
              <a:tblGrid>
                <a:gridCol w="974845">
                  <a:extLst>
                    <a:ext uri="{9D8B030D-6E8A-4147-A177-3AD203B41FA5}">
                      <a16:colId xmlns:a16="http://schemas.microsoft.com/office/drawing/2014/main" val="3048738126"/>
                    </a:ext>
                  </a:extLst>
                </a:gridCol>
                <a:gridCol w="1768215">
                  <a:extLst>
                    <a:ext uri="{9D8B030D-6E8A-4147-A177-3AD203B41FA5}">
                      <a16:colId xmlns:a16="http://schemas.microsoft.com/office/drawing/2014/main" val="809849121"/>
                    </a:ext>
                  </a:extLst>
                </a:gridCol>
                <a:gridCol w="1768215">
                  <a:extLst>
                    <a:ext uri="{9D8B030D-6E8A-4147-A177-3AD203B41FA5}">
                      <a16:colId xmlns:a16="http://schemas.microsoft.com/office/drawing/2014/main" val="595337657"/>
                    </a:ext>
                  </a:extLst>
                </a:gridCol>
              </a:tblGrid>
              <a:tr h="676649">
                <a:tc>
                  <a:txBody>
                    <a:bodyPr/>
                    <a:lstStyle/>
                    <a:p>
                      <a:endParaRPr lang="el-GR" sz="2700"/>
                    </a:p>
                  </a:txBody>
                  <a:tcPr marL="101497" marR="101497" marT="0" marB="0"/>
                </a:tc>
                <a:tc>
                  <a:txBody>
                    <a:bodyPr/>
                    <a:lstStyle/>
                    <a:p>
                      <a:endParaRPr lang="el-GR" sz="2700"/>
                    </a:p>
                  </a:txBody>
                  <a:tcPr marL="135330" marR="135330" marT="67665" marB="67665"/>
                </a:tc>
                <a:tc>
                  <a:txBody>
                    <a:bodyPr/>
                    <a:lstStyle/>
                    <a:p>
                      <a:endParaRPr lang="el-GR" sz="2700"/>
                    </a:p>
                  </a:txBody>
                  <a:tcPr marL="135330" marR="135330" marT="67665" marB="67665"/>
                </a:tc>
                <a:extLst>
                  <a:ext uri="{0D108BD9-81ED-4DB2-BD59-A6C34878D82A}">
                    <a16:rowId xmlns:a16="http://schemas.microsoft.com/office/drawing/2014/main" val="1689847335"/>
                  </a:ext>
                </a:extLst>
              </a:tr>
              <a:tr h="790927">
                <a:tc>
                  <a:txBody>
                    <a:bodyPr/>
                    <a:lstStyle/>
                    <a:p>
                      <a:pPr algn="just">
                        <a:lnSpc>
                          <a:spcPct val="115000"/>
                        </a:lnSpc>
                        <a:spcAft>
                          <a:spcPts val="1000"/>
                        </a:spcAft>
                      </a:pPr>
                      <a:r>
                        <a:rPr lang="el-GR" sz="1800">
                          <a:effectLst/>
                        </a:rPr>
                        <a:t>Έτος </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Χρηματοροή Α </a:t>
                      </a:r>
                      <a:endParaRPr lang="el-GR" sz="1800">
                        <a:effectLst/>
                      </a:endParaRPr>
                    </a:p>
                    <a:p>
                      <a:pPr algn="just">
                        <a:lnSpc>
                          <a:spcPct val="115000"/>
                        </a:lnSpc>
                        <a:spcAft>
                          <a:spcPts val="1000"/>
                        </a:spcAft>
                      </a:pPr>
                      <a:r>
                        <a:rPr lang="el-GR" sz="1600">
                          <a:effectLst/>
                        </a:rPr>
                        <a:t> </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Χρηματοροή Β </a:t>
                      </a:r>
                      <a:endParaRPr lang="el-GR" sz="1800">
                        <a:effectLst/>
                      </a:endParaRPr>
                    </a:p>
                    <a:p>
                      <a:pPr algn="just">
                        <a:lnSpc>
                          <a:spcPct val="115000"/>
                        </a:lnSpc>
                        <a:spcAft>
                          <a:spcPts val="1000"/>
                        </a:spcAft>
                      </a:pPr>
                      <a:r>
                        <a:rPr lang="el-GR" sz="1600">
                          <a:effectLst/>
                        </a:rPr>
                        <a:t> </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extLst>
                  <a:ext uri="{0D108BD9-81ED-4DB2-BD59-A6C34878D82A}">
                    <a16:rowId xmlns:a16="http://schemas.microsoft.com/office/drawing/2014/main" val="873126421"/>
                  </a:ext>
                </a:extLst>
              </a:tr>
              <a:tr h="317649">
                <a:tc>
                  <a:txBody>
                    <a:bodyPr/>
                    <a:lstStyle/>
                    <a:p>
                      <a:pPr algn="just">
                        <a:lnSpc>
                          <a:spcPct val="115000"/>
                        </a:lnSpc>
                        <a:spcAft>
                          <a:spcPts val="1000"/>
                        </a:spcAft>
                      </a:pPr>
                      <a:r>
                        <a:rPr lang="el-GR" sz="1600">
                          <a:effectLst/>
                        </a:rPr>
                        <a:t>0</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-11.000</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-13.000</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extLst>
                  <a:ext uri="{0D108BD9-81ED-4DB2-BD59-A6C34878D82A}">
                    <a16:rowId xmlns:a16="http://schemas.microsoft.com/office/drawing/2014/main" val="3214670863"/>
                  </a:ext>
                </a:extLst>
              </a:tr>
              <a:tr h="317649">
                <a:tc>
                  <a:txBody>
                    <a:bodyPr/>
                    <a:lstStyle/>
                    <a:p>
                      <a:pPr algn="just">
                        <a:lnSpc>
                          <a:spcPct val="115000"/>
                        </a:lnSpc>
                        <a:spcAft>
                          <a:spcPts val="1000"/>
                        </a:spcAft>
                      </a:pPr>
                      <a:r>
                        <a:rPr lang="el-GR" sz="1600">
                          <a:effectLst/>
                        </a:rPr>
                        <a:t>1</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+4.000</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+5.000</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extLst>
                  <a:ext uri="{0D108BD9-81ED-4DB2-BD59-A6C34878D82A}">
                    <a16:rowId xmlns:a16="http://schemas.microsoft.com/office/drawing/2014/main" val="2672824165"/>
                  </a:ext>
                </a:extLst>
              </a:tr>
              <a:tr h="317649">
                <a:tc>
                  <a:txBody>
                    <a:bodyPr/>
                    <a:lstStyle/>
                    <a:p>
                      <a:pPr algn="just">
                        <a:lnSpc>
                          <a:spcPct val="115000"/>
                        </a:lnSpc>
                        <a:spcAft>
                          <a:spcPts val="1000"/>
                        </a:spcAft>
                      </a:pPr>
                      <a:r>
                        <a:rPr lang="el-GR" sz="1600">
                          <a:effectLst/>
                        </a:rPr>
                        <a:t>2</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+5.000</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+8.500</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extLst>
                  <a:ext uri="{0D108BD9-81ED-4DB2-BD59-A6C34878D82A}">
                    <a16:rowId xmlns:a16="http://schemas.microsoft.com/office/drawing/2014/main" val="746742045"/>
                  </a:ext>
                </a:extLst>
              </a:tr>
              <a:tr h="317649">
                <a:tc>
                  <a:txBody>
                    <a:bodyPr/>
                    <a:lstStyle/>
                    <a:p>
                      <a:pPr algn="just">
                        <a:lnSpc>
                          <a:spcPct val="115000"/>
                        </a:lnSpc>
                        <a:spcAft>
                          <a:spcPts val="1000"/>
                        </a:spcAft>
                      </a:pPr>
                      <a:r>
                        <a:rPr lang="el-GR" sz="1600">
                          <a:effectLst/>
                        </a:rPr>
                        <a:t>3</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+6.000</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+1.500</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extLst>
                  <a:ext uri="{0D108BD9-81ED-4DB2-BD59-A6C34878D82A}">
                    <a16:rowId xmlns:a16="http://schemas.microsoft.com/office/drawing/2014/main" val="1862845135"/>
                  </a:ext>
                </a:extLst>
              </a:tr>
              <a:tr h="317649">
                <a:tc>
                  <a:txBody>
                    <a:bodyPr/>
                    <a:lstStyle/>
                    <a:p>
                      <a:pPr algn="just">
                        <a:lnSpc>
                          <a:spcPct val="115000"/>
                        </a:lnSpc>
                        <a:spcAft>
                          <a:spcPts val="1000"/>
                        </a:spcAft>
                      </a:pPr>
                      <a:r>
                        <a:rPr lang="el-GR" sz="1600">
                          <a:effectLst/>
                        </a:rPr>
                        <a:t>4</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+6.000</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+1.500</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extLst>
                  <a:ext uri="{0D108BD9-81ED-4DB2-BD59-A6C34878D82A}">
                    <a16:rowId xmlns:a16="http://schemas.microsoft.com/office/drawing/2014/main" val="1465706283"/>
                  </a:ext>
                </a:extLst>
              </a:tr>
              <a:tr h="317649">
                <a:tc>
                  <a:txBody>
                    <a:bodyPr/>
                    <a:lstStyle/>
                    <a:p>
                      <a:pPr algn="just">
                        <a:lnSpc>
                          <a:spcPct val="115000"/>
                        </a:lnSpc>
                        <a:spcAft>
                          <a:spcPts val="1000"/>
                        </a:spcAft>
                      </a:pPr>
                      <a:r>
                        <a:rPr lang="el-GR" sz="1600">
                          <a:effectLst/>
                        </a:rPr>
                        <a:t>5</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 </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tc>
                  <a:txBody>
                    <a:bodyPr/>
                    <a:lstStyle/>
                    <a:p>
                      <a:pPr algn="just">
                        <a:lnSpc>
                          <a:spcPct val="115000"/>
                        </a:lnSpc>
                        <a:spcAft>
                          <a:spcPts val="1000"/>
                        </a:spcAft>
                      </a:pPr>
                      <a:r>
                        <a:rPr lang="el-GR" sz="1600">
                          <a:effectLst/>
                        </a:rPr>
                        <a:t>+1.500</a:t>
                      </a:r>
                      <a:endParaRPr lang="el-GR" sz="1800">
                        <a:solidFill>
                          <a:srgbClr val="000000"/>
                        </a:solidFill>
                        <a:effectLst/>
                        <a:latin typeface="Arial Unicode MS"/>
                        <a:ea typeface="Calibri" panose="020F0502020204030204" pitchFamily="34" charset="0"/>
                        <a:cs typeface="Times New Roman" panose="02020603050405020304" pitchFamily="18" charset="0"/>
                      </a:endParaRPr>
                    </a:p>
                  </a:txBody>
                  <a:tcPr marL="101497" marR="101497" marT="0" marB="0"/>
                </a:tc>
                <a:extLst>
                  <a:ext uri="{0D108BD9-81ED-4DB2-BD59-A6C34878D82A}">
                    <a16:rowId xmlns:a16="http://schemas.microsoft.com/office/drawing/2014/main" val="3256950176"/>
                  </a:ext>
                </a:extLst>
              </a:tr>
            </a:tbl>
          </a:graphicData>
        </a:graphic>
      </p:graphicFrame>
    </p:spTree>
    <p:extLst>
      <p:ext uri="{BB962C8B-B14F-4D97-AF65-F5344CB8AC3E}">
        <p14:creationId xmlns:p14="http://schemas.microsoft.com/office/powerpoint/2010/main" val="2646209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89A228-9EBB-4F11-B4C1-4E2E7EC96932}"/>
              </a:ext>
            </a:extLst>
          </p:cNvPr>
          <p:cNvSpPr>
            <a:spLocks noGrp="1"/>
          </p:cNvSpPr>
          <p:nvPr>
            <p:ph type="title"/>
          </p:nvPr>
        </p:nvSpPr>
        <p:spPr/>
        <p:txBody>
          <a:bodyPr/>
          <a:lstStyle/>
          <a:p>
            <a:pPr algn="l"/>
            <a:r>
              <a:rPr lang="el-GR" dirty="0"/>
              <a:t>Η Περίοδος </a:t>
            </a:r>
            <a:r>
              <a:rPr lang="el-GR" dirty="0" err="1"/>
              <a:t>Επανείσπραξης</a:t>
            </a:r>
            <a:r>
              <a:rPr lang="el-GR" dirty="0"/>
              <a:t> Κεφαλαίου (</a:t>
            </a:r>
            <a:r>
              <a:rPr lang="el-GR" dirty="0" err="1"/>
              <a:t>Payback</a:t>
            </a:r>
            <a:r>
              <a:rPr lang="el-GR" dirty="0"/>
              <a:t> </a:t>
            </a:r>
            <a:r>
              <a:rPr lang="el-GR" dirty="0" err="1"/>
              <a:t>Period</a:t>
            </a:r>
            <a:r>
              <a:rPr lang="el-GR" dirty="0"/>
              <a:t>) </a:t>
            </a:r>
          </a:p>
        </p:txBody>
      </p:sp>
      <p:sp>
        <p:nvSpPr>
          <p:cNvPr id="3" name="Θέση περιεχομένου 2">
            <a:extLst>
              <a:ext uri="{FF2B5EF4-FFF2-40B4-BE49-F238E27FC236}">
                <a16:creationId xmlns:a16="http://schemas.microsoft.com/office/drawing/2014/main" id="{92E3A4EE-E603-4FEF-A569-248ECBA28533}"/>
              </a:ext>
            </a:extLst>
          </p:cNvPr>
          <p:cNvSpPr>
            <a:spLocks noGrp="1"/>
          </p:cNvSpPr>
          <p:nvPr>
            <p:ph idx="1"/>
          </p:nvPr>
        </p:nvSpPr>
        <p:spPr>
          <a:xfrm>
            <a:off x="1517904" y="2052116"/>
            <a:ext cx="9052235" cy="3997828"/>
          </a:xfrm>
        </p:spPr>
        <p:txBody>
          <a:bodyPr/>
          <a:lstStyle/>
          <a:p>
            <a:pPr marL="0" indent="0" algn="just">
              <a:buNone/>
            </a:pPr>
            <a:r>
              <a:rPr lang="el-GR" dirty="0"/>
              <a:t>Συνεπώς, μπορούμε να διακρίνουμε ένα από τα δύο βασικά μειονεκτήματα της μεθόδου, αυτό του ότι αγνοεί τις καθαρές χρηματικές ροές της επένδυσης μετά την περίοδο επανάκτησης του κεφαλαίου. Αυτό έχει ως αποτέλεσμα να ευνοούνται επενδυτικά σχέδια με αποδόσεις στο βραχυχρόνιο διάστημα, έστω και αν οι αποδόσεις αυτές δεν έχουν σημαντική διάρκεια. Για να το πούμε διαφορετικά, δεν ευνοούνται έργα που αργούν να δώσουν τις χρηματικές ροές, παρόλο που πιθανόν να δίνουν υψηλές ροές.</a:t>
            </a:r>
          </a:p>
        </p:txBody>
      </p:sp>
    </p:spTree>
    <p:extLst>
      <p:ext uri="{BB962C8B-B14F-4D97-AF65-F5344CB8AC3E}">
        <p14:creationId xmlns:p14="http://schemas.microsoft.com/office/powerpoint/2010/main" val="2231810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5D11F7-B266-4028-80F3-3BC5F293D9D5}"/>
              </a:ext>
            </a:extLst>
          </p:cNvPr>
          <p:cNvSpPr>
            <a:spLocks noGrp="1"/>
          </p:cNvSpPr>
          <p:nvPr>
            <p:ph type="title"/>
          </p:nvPr>
        </p:nvSpPr>
        <p:spPr/>
        <p:txBody>
          <a:bodyPr/>
          <a:lstStyle/>
          <a:p>
            <a:pPr algn="l"/>
            <a:r>
              <a:rPr lang="el-GR" dirty="0"/>
              <a:t>Η Περίοδος </a:t>
            </a:r>
            <a:r>
              <a:rPr lang="el-GR" dirty="0" err="1"/>
              <a:t>Επανείσπραξης</a:t>
            </a:r>
            <a:r>
              <a:rPr lang="el-GR" dirty="0"/>
              <a:t> Κεφαλαίου (</a:t>
            </a:r>
            <a:r>
              <a:rPr lang="el-GR" dirty="0" err="1"/>
              <a:t>Payback</a:t>
            </a:r>
            <a:r>
              <a:rPr lang="el-GR" dirty="0"/>
              <a:t> </a:t>
            </a:r>
            <a:r>
              <a:rPr lang="el-GR" dirty="0" err="1"/>
              <a:t>Period</a:t>
            </a:r>
            <a:r>
              <a:rPr lang="el-GR" dirty="0"/>
              <a:t>) </a:t>
            </a:r>
          </a:p>
        </p:txBody>
      </p:sp>
      <p:sp>
        <p:nvSpPr>
          <p:cNvPr id="3" name="Θέση περιεχομένου 2">
            <a:extLst>
              <a:ext uri="{FF2B5EF4-FFF2-40B4-BE49-F238E27FC236}">
                <a16:creationId xmlns:a16="http://schemas.microsoft.com/office/drawing/2014/main" id="{7CF34654-AFD5-44B3-89B1-C7A6B82863F2}"/>
              </a:ext>
            </a:extLst>
          </p:cNvPr>
          <p:cNvSpPr>
            <a:spLocks noGrp="1"/>
          </p:cNvSpPr>
          <p:nvPr>
            <p:ph idx="1"/>
          </p:nvPr>
        </p:nvSpPr>
        <p:spPr>
          <a:xfrm>
            <a:off x="1481328" y="2052116"/>
            <a:ext cx="9088811" cy="3997828"/>
          </a:xfrm>
        </p:spPr>
        <p:txBody>
          <a:bodyPr>
            <a:normAutofit fontScale="77500" lnSpcReduction="20000"/>
          </a:bodyPr>
          <a:lstStyle/>
          <a:p>
            <a:pPr marL="0" indent="0">
              <a:buNone/>
            </a:pPr>
            <a:r>
              <a:rPr lang="el-GR" dirty="0"/>
              <a:t>Για να υπολογίσουμε ακριβώς όμως την περίοδο </a:t>
            </a:r>
            <a:r>
              <a:rPr lang="el-GR" dirty="0" err="1"/>
              <a:t>επανείσπραξης</a:t>
            </a:r>
            <a:r>
              <a:rPr lang="el-GR" dirty="0"/>
              <a:t> στην περίπτωση που δεν είναι ένας ακέραιος αριθμός όπως στο παράδειγμα μας, υπολογίζουμε τις αθροιστικές καθαρές χρηματικές ροές με βάση τον ακόλουθο τύπο.</a:t>
            </a:r>
          </a:p>
          <a:p>
            <a:pPr marL="0" indent="0">
              <a:buNone/>
            </a:pPr>
            <a:endParaRPr lang="el-GR" dirty="0"/>
          </a:p>
          <a:p>
            <a:pPr marL="0" indent="0" algn="ctr">
              <a:buNone/>
            </a:pPr>
            <a:r>
              <a:rPr lang="el-GR" dirty="0"/>
              <a:t>a+ [(b-c)/ d]</a:t>
            </a:r>
          </a:p>
          <a:p>
            <a:pPr marL="0" indent="0">
              <a:buNone/>
            </a:pPr>
            <a:endParaRPr lang="el-GR" dirty="0"/>
          </a:p>
          <a:p>
            <a:pPr marL="0" indent="0">
              <a:buNone/>
            </a:pPr>
            <a:r>
              <a:rPr lang="el-GR" dirty="0"/>
              <a:t>όπου a είναι το έτος που η αθροιστική απόδοση για πρώτη φορά καλύπτει την αρχική δαπάνη, </a:t>
            </a:r>
          </a:p>
          <a:p>
            <a:pPr marL="0" indent="0">
              <a:buNone/>
            </a:pPr>
            <a:r>
              <a:rPr lang="el-GR" dirty="0"/>
              <a:t>c είναι η αθροιστική </a:t>
            </a:r>
            <a:r>
              <a:rPr lang="el-GR" dirty="0" err="1"/>
              <a:t>χρηματοροή</a:t>
            </a:r>
            <a:r>
              <a:rPr lang="el-GR" dirty="0"/>
              <a:t> εκείνη τη χρονιά, </a:t>
            </a:r>
          </a:p>
          <a:p>
            <a:pPr marL="0" indent="0">
              <a:buNone/>
            </a:pPr>
            <a:r>
              <a:rPr lang="el-GR" dirty="0"/>
              <a:t>b είναι η δαπάνη επένδυσης σε απόλυτη τιμή </a:t>
            </a:r>
          </a:p>
          <a:p>
            <a:pPr marL="0" indent="0">
              <a:buNone/>
            </a:pPr>
            <a:r>
              <a:rPr lang="el-GR" dirty="0"/>
              <a:t>και d είναι η </a:t>
            </a:r>
            <a:r>
              <a:rPr lang="el-GR" dirty="0" err="1"/>
              <a:t>χρηματοροή</a:t>
            </a:r>
            <a:r>
              <a:rPr lang="el-GR" dirty="0"/>
              <a:t> την επόμενη χρονιά. </a:t>
            </a:r>
          </a:p>
        </p:txBody>
      </p:sp>
    </p:spTree>
    <p:extLst>
      <p:ext uri="{BB962C8B-B14F-4D97-AF65-F5344CB8AC3E}">
        <p14:creationId xmlns:p14="http://schemas.microsoft.com/office/powerpoint/2010/main" val="64543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224D40-2171-4F7A-B0FA-DA152639281C}"/>
              </a:ext>
            </a:extLst>
          </p:cNvPr>
          <p:cNvSpPr>
            <a:spLocks noGrp="1"/>
          </p:cNvSpPr>
          <p:nvPr>
            <p:ph type="title"/>
          </p:nvPr>
        </p:nvSpPr>
        <p:spPr/>
        <p:txBody>
          <a:bodyPr/>
          <a:lstStyle/>
          <a:p>
            <a:pPr algn="l"/>
            <a:r>
              <a:rPr lang="el-GR" dirty="0"/>
              <a:t>Η Περίοδος </a:t>
            </a:r>
            <a:r>
              <a:rPr lang="el-GR" dirty="0" err="1"/>
              <a:t>Επανείσπραξης</a:t>
            </a:r>
            <a:r>
              <a:rPr lang="el-GR" dirty="0"/>
              <a:t> Κεφαλαίου (</a:t>
            </a:r>
            <a:r>
              <a:rPr lang="el-GR" dirty="0" err="1"/>
              <a:t>Payback</a:t>
            </a:r>
            <a:r>
              <a:rPr lang="el-GR" dirty="0"/>
              <a:t> </a:t>
            </a:r>
            <a:r>
              <a:rPr lang="el-GR" dirty="0" err="1"/>
              <a:t>Period</a:t>
            </a:r>
            <a:r>
              <a:rPr lang="el-GR" dirty="0"/>
              <a:t>) </a:t>
            </a:r>
          </a:p>
        </p:txBody>
      </p:sp>
      <p:sp>
        <p:nvSpPr>
          <p:cNvPr id="3" name="Θέση περιεχομένου 2">
            <a:extLst>
              <a:ext uri="{FF2B5EF4-FFF2-40B4-BE49-F238E27FC236}">
                <a16:creationId xmlns:a16="http://schemas.microsoft.com/office/drawing/2014/main" id="{4F2C01B5-8626-4F83-A317-7ED19537F75F}"/>
              </a:ext>
            </a:extLst>
          </p:cNvPr>
          <p:cNvSpPr>
            <a:spLocks noGrp="1"/>
          </p:cNvSpPr>
          <p:nvPr>
            <p:ph idx="1"/>
          </p:nvPr>
        </p:nvSpPr>
        <p:spPr>
          <a:xfrm>
            <a:off x="1901952" y="2052116"/>
            <a:ext cx="8668187" cy="3997828"/>
          </a:xfrm>
        </p:spPr>
        <p:txBody>
          <a:bodyPr/>
          <a:lstStyle/>
          <a:p>
            <a:pPr marL="0" indent="0">
              <a:buNone/>
            </a:pPr>
            <a:r>
              <a:rPr lang="el-GR" dirty="0"/>
              <a:t>Με άλλα λόγια, στην περίπτωση της Α επένδυσης είναι:</a:t>
            </a:r>
          </a:p>
          <a:p>
            <a:pPr marL="0" indent="0">
              <a:buNone/>
            </a:pPr>
            <a:r>
              <a:rPr lang="el-GR" dirty="0"/>
              <a:t>3+ [(11.000- 15.000)/ 6.000]= 3 + (- 0,66) = 2,33</a:t>
            </a:r>
          </a:p>
          <a:p>
            <a:pPr marL="0" indent="0">
              <a:buNone/>
            </a:pPr>
            <a:r>
              <a:rPr lang="el-GR" dirty="0"/>
              <a:t>Η περίπτωση της επένδυσης Β θα είναι</a:t>
            </a:r>
            <a:r>
              <a:rPr lang="en-US" dirty="0"/>
              <a:t>:</a:t>
            </a:r>
          </a:p>
          <a:p>
            <a:pPr marL="0" indent="0">
              <a:buNone/>
            </a:pPr>
            <a:r>
              <a:rPr lang="en-US" dirty="0"/>
              <a:t> 2 = (13.000 – 13.500) /1.500 = 2 + (- 0,33) = 1,66</a:t>
            </a:r>
            <a:endParaRPr lang="el-GR" dirty="0"/>
          </a:p>
          <a:p>
            <a:pPr marL="0" indent="0">
              <a:buNone/>
            </a:pPr>
            <a:r>
              <a:rPr lang="el-GR" dirty="0"/>
              <a:t>Η επένδυση Α θα εξοφληθεί σε 2 χρόνια και (0,33 x 12= 3,96) 4 μήνες, ενώ η επένδυση Β θα χρειαστεί 1 χρόνο και (0,66 x 12= 7,8) 8 μήνες. Επομένως, επιλέγουμε την επένδυση Β με αυτό το κριτήριο.</a:t>
            </a:r>
          </a:p>
          <a:p>
            <a:pPr marL="0" indent="0">
              <a:buNone/>
            </a:pPr>
            <a:endParaRPr lang="el-GR" dirty="0"/>
          </a:p>
        </p:txBody>
      </p:sp>
    </p:spTree>
    <p:extLst>
      <p:ext uri="{BB962C8B-B14F-4D97-AF65-F5344CB8AC3E}">
        <p14:creationId xmlns:p14="http://schemas.microsoft.com/office/powerpoint/2010/main" val="37074104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B0F3308-12C4-4DD7-ABB4-D0DFAA3C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6A24046D-AAB6-4470-AC22-6448D576E5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a:extLst>
              <a:ext uri="{FF2B5EF4-FFF2-40B4-BE49-F238E27FC236}">
                <a16:creationId xmlns:a16="http://schemas.microsoft.com/office/drawing/2014/main" id="{211A0A85-392D-49DA-B9EC-82262B3B96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7" name="Rectangle 16">
            <a:extLst>
              <a:ext uri="{FF2B5EF4-FFF2-40B4-BE49-F238E27FC236}">
                <a16:creationId xmlns:a16="http://schemas.microsoft.com/office/drawing/2014/main" id="{73AFD74C-283C-45BD-885B-6E6635E4B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E3DE725-FEB0-422F-BDBA-A29C95768A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05058156-257B-4118-BA50-5869C8AF6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20462B3-5975-4CC5-8119-188A7F8A07A5}"/>
              </a:ext>
            </a:extLst>
          </p:cNvPr>
          <p:cNvSpPr>
            <a:spLocks noGrp="1"/>
          </p:cNvSpPr>
          <p:nvPr>
            <p:ph type="title"/>
          </p:nvPr>
        </p:nvSpPr>
        <p:spPr>
          <a:xfrm>
            <a:off x="1969803" y="808056"/>
            <a:ext cx="8608037" cy="1077229"/>
          </a:xfrm>
        </p:spPr>
        <p:txBody>
          <a:bodyPr vert="horz" lIns="91440" tIns="45720" rIns="91440" bIns="45720" rtlCol="0" anchor="t">
            <a:normAutofit/>
          </a:bodyPr>
          <a:lstStyle/>
          <a:p>
            <a:pPr algn="l"/>
            <a:r>
              <a:rPr lang="el-GR" dirty="0"/>
              <a:t>ΑΣΚΗΣΗ</a:t>
            </a:r>
            <a:endParaRPr lang="en-US" dirty="0"/>
          </a:p>
        </p:txBody>
      </p:sp>
      <p:sp>
        <p:nvSpPr>
          <p:cNvPr id="6" name="TextBox 5">
            <a:extLst>
              <a:ext uri="{FF2B5EF4-FFF2-40B4-BE49-F238E27FC236}">
                <a16:creationId xmlns:a16="http://schemas.microsoft.com/office/drawing/2014/main" id="{479AAB89-059C-4120-B6C7-9884A9FA6C76}"/>
              </a:ext>
            </a:extLst>
          </p:cNvPr>
          <p:cNvSpPr txBox="1"/>
          <p:nvPr/>
        </p:nvSpPr>
        <p:spPr>
          <a:xfrm>
            <a:off x="1389404" y="1846897"/>
            <a:ext cx="3583688" cy="3997828"/>
          </a:xfrm>
          <a:prstGeom prst="rect">
            <a:avLst/>
          </a:prstGeom>
        </p:spPr>
        <p:txBody>
          <a:bodyPr vert="horz" lIns="91440" tIns="45720" rIns="91440" bIns="45720" rtlCol="0" anchor="ctr">
            <a:normAutofit/>
          </a:bodyPr>
          <a:lstStyle/>
          <a:p>
            <a:pPr algn="ctr" defTabSz="914400">
              <a:lnSpc>
                <a:spcPct val="110000"/>
              </a:lnSpc>
              <a:spcAft>
                <a:spcPts val="600"/>
              </a:spcAft>
              <a:buClr>
                <a:schemeClr val="accent6"/>
              </a:buClr>
              <a:buSzPct val="90000"/>
            </a:pPr>
            <a:r>
              <a:rPr lang="en-US" sz="1600" dirty="0" err="1"/>
              <a:t>Μι</a:t>
            </a:r>
            <a:r>
              <a:rPr lang="en-US" sz="1600" dirty="0"/>
              <a:t>α εταιρεία αξιολογεί την προοπτική αγοράς ενός αποθηκευτικού χώρου σε ένα νεόκτιστο κτίριο. Η </a:t>
            </a:r>
            <a:r>
              <a:rPr lang="en-US" sz="1600" dirty="0" err="1"/>
              <a:t>τιμή</a:t>
            </a:r>
            <a:r>
              <a:rPr lang="en-US" sz="1600" dirty="0"/>
              <a:t> α</a:t>
            </a:r>
            <a:r>
              <a:rPr lang="en-US" sz="1600" dirty="0" err="1"/>
              <a:t>γοράς</a:t>
            </a:r>
            <a:r>
              <a:rPr lang="en-US" sz="1600" dirty="0"/>
              <a:t> </a:t>
            </a:r>
            <a:r>
              <a:rPr lang="en-US" sz="1600" dirty="0" err="1"/>
              <a:t>είν</a:t>
            </a:r>
            <a:r>
              <a:rPr lang="en-US" sz="1600" dirty="0"/>
              <a:t>αι 500.000€. </a:t>
            </a:r>
            <a:r>
              <a:rPr lang="en-US" sz="1600" dirty="0" err="1"/>
              <a:t>Δεχόμ</a:t>
            </a:r>
            <a:r>
              <a:rPr lang="en-US" sz="1600" dirty="0"/>
              <a:t>αστε ως παραδοχή ότι ο χώρος έχει μια εκτιμώμενη διάρκεια ζωής 5 έτη, μετά από την οποία θα πρέπει να γκρεμιστεί ή να ξανακτιστεί. Τα καθα</a:t>
            </a:r>
            <a:r>
              <a:rPr lang="en-US" sz="1600" dirty="0" err="1"/>
              <a:t>ρά</a:t>
            </a:r>
            <a:r>
              <a:rPr lang="en-US" sz="1600" dirty="0"/>
              <a:t> απ</a:t>
            </a:r>
            <a:r>
              <a:rPr lang="en-US" sz="1600" dirty="0" err="1"/>
              <a:t>οτελέσμ</a:t>
            </a:r>
            <a:r>
              <a:rPr lang="en-US" sz="1600" dirty="0"/>
              <a:t>ατα από την αξιοποίηση του κτιρίου είναι: </a:t>
            </a:r>
          </a:p>
        </p:txBody>
      </p:sp>
      <p:sp>
        <p:nvSpPr>
          <p:cNvPr id="23" name="Rectangle 22">
            <a:extLst>
              <a:ext uri="{FF2B5EF4-FFF2-40B4-BE49-F238E27FC236}">
                <a16:creationId xmlns:a16="http://schemas.microsoft.com/office/drawing/2014/main" id="{D23B4D99-FEA8-489A-8436-A2F113BE1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Θέση περιεχομένου 3">
            <a:extLst>
              <a:ext uri="{FF2B5EF4-FFF2-40B4-BE49-F238E27FC236}">
                <a16:creationId xmlns:a16="http://schemas.microsoft.com/office/drawing/2014/main" id="{CC95BB12-D915-48F1-A713-2B918C9FB24D}"/>
              </a:ext>
            </a:extLst>
          </p:cNvPr>
          <p:cNvGraphicFramePr>
            <a:graphicFrameLocks noGrp="1"/>
          </p:cNvGraphicFramePr>
          <p:nvPr>
            <p:ph idx="1"/>
            <p:extLst>
              <p:ext uri="{D42A27DB-BD31-4B8C-83A1-F6EECF244321}">
                <p14:modId xmlns:p14="http://schemas.microsoft.com/office/powerpoint/2010/main" val="1810838500"/>
              </p:ext>
            </p:extLst>
          </p:nvPr>
        </p:nvGraphicFramePr>
        <p:xfrm>
          <a:off x="5432992" y="2487802"/>
          <a:ext cx="4818974" cy="3095428"/>
        </p:xfrm>
        <a:graphic>
          <a:graphicData uri="http://schemas.openxmlformats.org/drawingml/2006/table">
            <a:tbl>
              <a:tblPr firstRow="1" firstCol="1" bandRow="1">
                <a:tableStyleId>{5C22544A-7EE6-4342-B048-85BDC9FD1C3A}</a:tableStyleId>
              </a:tblPr>
              <a:tblGrid>
                <a:gridCol w="1762832">
                  <a:extLst>
                    <a:ext uri="{9D8B030D-6E8A-4147-A177-3AD203B41FA5}">
                      <a16:colId xmlns:a16="http://schemas.microsoft.com/office/drawing/2014/main" val="4010811090"/>
                    </a:ext>
                  </a:extLst>
                </a:gridCol>
                <a:gridCol w="3056142">
                  <a:extLst>
                    <a:ext uri="{9D8B030D-6E8A-4147-A177-3AD203B41FA5}">
                      <a16:colId xmlns:a16="http://schemas.microsoft.com/office/drawing/2014/main" val="82479878"/>
                    </a:ext>
                  </a:extLst>
                </a:gridCol>
              </a:tblGrid>
              <a:tr h="442204">
                <a:tc>
                  <a:txBody>
                    <a:bodyPr/>
                    <a:lstStyle/>
                    <a:p>
                      <a:pPr algn="ctr"/>
                      <a:r>
                        <a:rPr lang="el-GR" sz="2400">
                          <a:effectLst/>
                        </a:rPr>
                        <a:t>Έτη</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tc>
                  <a:txBody>
                    <a:bodyPr/>
                    <a:lstStyle/>
                    <a:p>
                      <a:pPr algn="ctr"/>
                      <a:r>
                        <a:rPr lang="el-GR" sz="2400">
                          <a:effectLst/>
                        </a:rPr>
                        <a:t>Καθαρά κέρδη (€)</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extLst>
                  <a:ext uri="{0D108BD9-81ED-4DB2-BD59-A6C34878D82A}">
                    <a16:rowId xmlns:a16="http://schemas.microsoft.com/office/drawing/2014/main" val="1947882205"/>
                  </a:ext>
                </a:extLst>
              </a:tr>
              <a:tr h="442204">
                <a:tc>
                  <a:txBody>
                    <a:bodyPr/>
                    <a:lstStyle/>
                    <a:p>
                      <a:pPr algn="ctr"/>
                      <a:r>
                        <a:rPr lang="el-GR" sz="2400">
                          <a:effectLst/>
                        </a:rPr>
                        <a:t> </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tc>
                  <a:txBody>
                    <a:bodyPr/>
                    <a:lstStyle/>
                    <a:p>
                      <a:pPr algn="ctr"/>
                      <a:r>
                        <a:rPr lang="el-GR" sz="2400">
                          <a:effectLst/>
                        </a:rPr>
                        <a:t>-500.000</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extLst>
                  <a:ext uri="{0D108BD9-81ED-4DB2-BD59-A6C34878D82A}">
                    <a16:rowId xmlns:a16="http://schemas.microsoft.com/office/drawing/2014/main" val="4014335950"/>
                  </a:ext>
                </a:extLst>
              </a:tr>
              <a:tr h="442204">
                <a:tc>
                  <a:txBody>
                    <a:bodyPr/>
                    <a:lstStyle/>
                    <a:p>
                      <a:pPr algn="ctr"/>
                      <a:r>
                        <a:rPr lang="el-GR" sz="2400">
                          <a:effectLst/>
                        </a:rPr>
                        <a:t>1</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tc>
                  <a:txBody>
                    <a:bodyPr/>
                    <a:lstStyle/>
                    <a:p>
                      <a:pPr algn="ctr"/>
                      <a:r>
                        <a:rPr lang="el-GR" sz="2400">
                          <a:effectLst/>
                        </a:rPr>
                        <a:t>100.000</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extLst>
                  <a:ext uri="{0D108BD9-81ED-4DB2-BD59-A6C34878D82A}">
                    <a16:rowId xmlns:a16="http://schemas.microsoft.com/office/drawing/2014/main" val="1766714156"/>
                  </a:ext>
                </a:extLst>
              </a:tr>
              <a:tr h="442204">
                <a:tc>
                  <a:txBody>
                    <a:bodyPr/>
                    <a:lstStyle/>
                    <a:p>
                      <a:pPr algn="ctr"/>
                      <a:r>
                        <a:rPr lang="el-GR" sz="2400">
                          <a:effectLst/>
                        </a:rPr>
                        <a:t>2</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tc>
                  <a:txBody>
                    <a:bodyPr/>
                    <a:lstStyle/>
                    <a:p>
                      <a:pPr algn="ctr"/>
                      <a:r>
                        <a:rPr lang="el-GR" sz="2400">
                          <a:effectLst/>
                        </a:rPr>
                        <a:t>150.000</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extLst>
                  <a:ext uri="{0D108BD9-81ED-4DB2-BD59-A6C34878D82A}">
                    <a16:rowId xmlns:a16="http://schemas.microsoft.com/office/drawing/2014/main" val="2244653108"/>
                  </a:ext>
                </a:extLst>
              </a:tr>
              <a:tr h="442204">
                <a:tc>
                  <a:txBody>
                    <a:bodyPr/>
                    <a:lstStyle/>
                    <a:p>
                      <a:pPr algn="ctr"/>
                      <a:r>
                        <a:rPr lang="el-GR" sz="2400">
                          <a:effectLst/>
                        </a:rPr>
                        <a:t>3</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tc>
                  <a:txBody>
                    <a:bodyPr/>
                    <a:lstStyle/>
                    <a:p>
                      <a:pPr algn="ctr"/>
                      <a:r>
                        <a:rPr lang="el-GR" sz="2400">
                          <a:effectLst/>
                        </a:rPr>
                        <a:t>50.000</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extLst>
                  <a:ext uri="{0D108BD9-81ED-4DB2-BD59-A6C34878D82A}">
                    <a16:rowId xmlns:a16="http://schemas.microsoft.com/office/drawing/2014/main" val="3525034426"/>
                  </a:ext>
                </a:extLst>
              </a:tr>
              <a:tr h="442204">
                <a:tc>
                  <a:txBody>
                    <a:bodyPr/>
                    <a:lstStyle/>
                    <a:p>
                      <a:pPr algn="ctr"/>
                      <a:r>
                        <a:rPr lang="el-GR" sz="2400">
                          <a:effectLst/>
                        </a:rPr>
                        <a:t>4</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tc>
                  <a:txBody>
                    <a:bodyPr/>
                    <a:lstStyle/>
                    <a:p>
                      <a:pPr algn="ctr"/>
                      <a:r>
                        <a:rPr lang="el-GR" sz="2400">
                          <a:effectLst/>
                        </a:rPr>
                        <a:t>0</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extLst>
                  <a:ext uri="{0D108BD9-81ED-4DB2-BD59-A6C34878D82A}">
                    <a16:rowId xmlns:a16="http://schemas.microsoft.com/office/drawing/2014/main" val="96913091"/>
                  </a:ext>
                </a:extLst>
              </a:tr>
              <a:tr h="442204">
                <a:tc>
                  <a:txBody>
                    <a:bodyPr/>
                    <a:lstStyle/>
                    <a:p>
                      <a:pPr algn="ctr"/>
                      <a:r>
                        <a:rPr lang="el-GR" sz="2400">
                          <a:effectLst/>
                        </a:rPr>
                        <a:t>5</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tc>
                  <a:txBody>
                    <a:bodyPr/>
                    <a:lstStyle/>
                    <a:p>
                      <a:pPr algn="ctr"/>
                      <a:r>
                        <a:rPr lang="el-GR" sz="2400">
                          <a:effectLst/>
                        </a:rPr>
                        <a:t>-50.000</a:t>
                      </a:r>
                      <a:endParaRPr lang="el-GR" sz="2400">
                        <a:solidFill>
                          <a:srgbClr val="000000"/>
                        </a:solidFill>
                        <a:effectLst/>
                        <a:latin typeface="Arial Unicode MS"/>
                        <a:ea typeface="Calibri" panose="020F0502020204030204" pitchFamily="34" charset="0"/>
                        <a:cs typeface="Times New Roman" panose="02020603050405020304" pitchFamily="18" charset="0"/>
                      </a:endParaRPr>
                    </a:p>
                  </a:txBody>
                  <a:tcPr marL="138188" marR="138188" marT="0" marB="0"/>
                </a:tc>
                <a:extLst>
                  <a:ext uri="{0D108BD9-81ED-4DB2-BD59-A6C34878D82A}">
                    <a16:rowId xmlns:a16="http://schemas.microsoft.com/office/drawing/2014/main" val="1425312631"/>
                  </a:ext>
                </a:extLst>
              </a:tr>
            </a:tbl>
          </a:graphicData>
        </a:graphic>
      </p:graphicFrame>
      <p:sp>
        <p:nvSpPr>
          <p:cNvPr id="14" name="TextBox 13">
            <a:extLst>
              <a:ext uri="{FF2B5EF4-FFF2-40B4-BE49-F238E27FC236}">
                <a16:creationId xmlns:a16="http://schemas.microsoft.com/office/drawing/2014/main" id="{C4B94509-DFE2-4613-A885-99C97D7554FB}"/>
              </a:ext>
            </a:extLst>
          </p:cNvPr>
          <p:cNvSpPr txBox="1"/>
          <p:nvPr/>
        </p:nvSpPr>
        <p:spPr>
          <a:xfrm>
            <a:off x="3037790" y="5847443"/>
            <a:ext cx="6096000" cy="369332"/>
          </a:xfrm>
          <a:prstGeom prst="rect">
            <a:avLst/>
          </a:prstGeom>
          <a:noFill/>
        </p:spPr>
        <p:txBody>
          <a:bodyPr wrap="square">
            <a:spAutoFit/>
          </a:bodyPr>
          <a:lstStyle/>
          <a:p>
            <a:r>
              <a:rPr lang="el-GR" dirty="0"/>
              <a:t>Ποια είναι η μέση ετήσια απόδοση της επένδυσης;</a:t>
            </a:r>
          </a:p>
        </p:txBody>
      </p:sp>
    </p:spTree>
    <p:extLst>
      <p:ext uri="{BB962C8B-B14F-4D97-AF65-F5344CB8AC3E}">
        <p14:creationId xmlns:p14="http://schemas.microsoft.com/office/powerpoint/2010/main" val="571923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E8F810-0F88-42A2-A9A4-4D2B0A307F0A}"/>
              </a:ext>
            </a:extLst>
          </p:cNvPr>
          <p:cNvSpPr>
            <a:spLocks noGrp="1"/>
          </p:cNvSpPr>
          <p:nvPr>
            <p:ph type="title"/>
          </p:nvPr>
        </p:nvSpPr>
        <p:spPr/>
        <p:txBody>
          <a:bodyPr/>
          <a:lstStyle/>
          <a:p>
            <a:pPr algn="l"/>
            <a:r>
              <a:rPr lang="el-GR" dirty="0"/>
              <a:t>ΑΣΚΗΣΗ</a:t>
            </a:r>
          </a:p>
        </p:txBody>
      </p:sp>
      <p:sp>
        <p:nvSpPr>
          <p:cNvPr id="3" name="Θέση περιεχομένου 2">
            <a:extLst>
              <a:ext uri="{FF2B5EF4-FFF2-40B4-BE49-F238E27FC236}">
                <a16:creationId xmlns:a16="http://schemas.microsoft.com/office/drawing/2014/main" id="{8D6CBBE5-FA85-489B-B7AE-EED80837E6B9}"/>
              </a:ext>
            </a:extLst>
          </p:cNvPr>
          <p:cNvSpPr>
            <a:spLocks noGrp="1"/>
          </p:cNvSpPr>
          <p:nvPr>
            <p:ph idx="1"/>
          </p:nvPr>
        </p:nvSpPr>
        <p:spPr>
          <a:xfrm>
            <a:off x="1719072" y="2052116"/>
            <a:ext cx="8851067" cy="3997828"/>
          </a:xfrm>
        </p:spPr>
        <p:txBody>
          <a:bodyPr/>
          <a:lstStyle/>
          <a:p>
            <a:pPr marL="0" indent="0">
              <a:buNone/>
            </a:pPr>
            <a:r>
              <a:rPr lang="el-GR" dirty="0"/>
              <a:t>Έστω ότι η αρχική δαπάνη για την απόκτηση ενός μηχανήματος είναι 175€. Έστω ότι οι καθαρές ταμειακές ροές για τα επόμενα 4 χρόνια είναι αντίστοιχα 50€, 40€, 60€ και 50€. Υποθέτουμε ότι τα έσοδα από πωλήσεις και τα έξοδα πραγματοποιούνται στο τέλος κάθε χρόνου. Ποια είναι η περίοδος </a:t>
            </a:r>
            <a:r>
              <a:rPr lang="el-GR" dirty="0" err="1"/>
              <a:t>επανείσπραξης</a:t>
            </a:r>
            <a:r>
              <a:rPr lang="el-GR" dirty="0"/>
              <a:t> κεφαλαίου (ΠΕΚ);</a:t>
            </a:r>
          </a:p>
        </p:txBody>
      </p:sp>
    </p:spTree>
    <p:extLst>
      <p:ext uri="{BB962C8B-B14F-4D97-AF65-F5344CB8AC3E}">
        <p14:creationId xmlns:p14="http://schemas.microsoft.com/office/powerpoint/2010/main" val="22562894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F06424-B039-4985-BADC-81FAC6666902}"/>
              </a:ext>
            </a:extLst>
          </p:cNvPr>
          <p:cNvSpPr>
            <a:spLocks noGrp="1"/>
          </p:cNvSpPr>
          <p:nvPr>
            <p:ph type="title"/>
          </p:nvPr>
        </p:nvSpPr>
        <p:spPr/>
        <p:txBody>
          <a:bodyPr/>
          <a:lstStyle/>
          <a:p>
            <a:pPr algn="l"/>
            <a:r>
              <a:rPr lang="el-GR" dirty="0"/>
              <a:t>ΑΣΚΗΣΗ</a:t>
            </a:r>
          </a:p>
        </p:txBody>
      </p:sp>
      <p:sp>
        <p:nvSpPr>
          <p:cNvPr id="3" name="Θέση περιεχομένου 2">
            <a:extLst>
              <a:ext uri="{FF2B5EF4-FFF2-40B4-BE49-F238E27FC236}">
                <a16:creationId xmlns:a16="http://schemas.microsoft.com/office/drawing/2014/main" id="{E74146ED-E827-4E7F-8E9C-448759BA4961}"/>
              </a:ext>
            </a:extLst>
          </p:cNvPr>
          <p:cNvSpPr>
            <a:spLocks noGrp="1"/>
          </p:cNvSpPr>
          <p:nvPr>
            <p:ph idx="1"/>
          </p:nvPr>
        </p:nvSpPr>
        <p:spPr>
          <a:xfrm>
            <a:off x="1572768" y="2052116"/>
            <a:ext cx="8997371" cy="3997828"/>
          </a:xfrm>
        </p:spPr>
        <p:txBody>
          <a:bodyPr/>
          <a:lstStyle/>
          <a:p>
            <a:pPr marL="0" indent="0">
              <a:buNone/>
            </a:pPr>
            <a:r>
              <a:rPr lang="el-GR" dirty="0"/>
              <a:t> </a:t>
            </a:r>
          </a:p>
          <a:p>
            <a:pPr algn="just"/>
            <a:r>
              <a:rPr lang="el-GR" dirty="0"/>
              <a:t>Έστω ότι έχουμε μια επένδυση της οποίας η καθαρή ταμειακή ροή τα 3 χρόνια ανέρχεται σε 10.000€ τον 1ο χρόνο, 20.000€ τον 2ο χρόνο και 30.000€ τον 3ο χρόνο. Το επιτόκιο της απόδοσης είναι 10%. Να βρεθεί η παρούσα αξία αυτών των </a:t>
            </a:r>
            <a:r>
              <a:rPr lang="el-GR" dirty="0" err="1"/>
              <a:t>χρηματοροών</a:t>
            </a:r>
            <a:r>
              <a:rPr lang="el-GR" dirty="0"/>
              <a:t>.</a:t>
            </a:r>
            <a:endParaRPr lang="en-US" dirty="0"/>
          </a:p>
          <a:p>
            <a:pPr marL="0" indent="0" algn="just">
              <a:buNone/>
            </a:pPr>
            <a:r>
              <a:rPr lang="el-GR" dirty="0">
                <a:solidFill>
                  <a:srgbClr val="FF0000"/>
                </a:solidFill>
              </a:rPr>
              <a:t>ΠΡΟΣΟΧΗ!!!! </a:t>
            </a:r>
            <a:r>
              <a:rPr lang="el-GR" dirty="0"/>
              <a:t>ΔΕΝ ΠΡΟΚΕΙΤΑΙ ΓΙΑ ΡΑΝΤΑ ΟΠΩΣ ΜΑΘΑΜΕ ΜΕΧΡΙ ΣΤΙΓΜΗΣ</a:t>
            </a:r>
          </a:p>
          <a:p>
            <a:endParaRPr lang="el-GR" dirty="0"/>
          </a:p>
        </p:txBody>
      </p:sp>
    </p:spTree>
    <p:extLst>
      <p:ext uri="{BB962C8B-B14F-4D97-AF65-F5344CB8AC3E}">
        <p14:creationId xmlns:p14="http://schemas.microsoft.com/office/powerpoint/2010/main" val="5559161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A95523-FDF2-490E-8CD9-E617C98C69D7}"/>
              </a:ext>
            </a:extLst>
          </p:cNvPr>
          <p:cNvSpPr>
            <a:spLocks noGrp="1"/>
          </p:cNvSpPr>
          <p:nvPr>
            <p:ph type="title"/>
          </p:nvPr>
        </p:nvSpPr>
        <p:spPr/>
        <p:txBody>
          <a:bodyPr/>
          <a:lstStyle/>
          <a:p>
            <a:pPr algn="l"/>
            <a:r>
              <a:rPr lang="el-GR" dirty="0"/>
              <a:t>ΑΣΚΗΣΗ</a:t>
            </a:r>
          </a:p>
        </p:txBody>
      </p:sp>
      <p:sp>
        <p:nvSpPr>
          <p:cNvPr id="3" name="Θέση περιεχομένου 2">
            <a:extLst>
              <a:ext uri="{FF2B5EF4-FFF2-40B4-BE49-F238E27FC236}">
                <a16:creationId xmlns:a16="http://schemas.microsoft.com/office/drawing/2014/main" id="{BE7044C4-354A-49C0-86B6-274BFF61DAFA}"/>
              </a:ext>
            </a:extLst>
          </p:cNvPr>
          <p:cNvSpPr>
            <a:spLocks noGrp="1"/>
          </p:cNvSpPr>
          <p:nvPr>
            <p:ph idx="1"/>
          </p:nvPr>
        </p:nvSpPr>
        <p:spPr>
          <a:xfrm>
            <a:off x="1914525" y="2052116"/>
            <a:ext cx="8655614" cy="3997828"/>
          </a:xfrm>
        </p:spPr>
        <p:txBody>
          <a:bodyPr/>
          <a:lstStyle/>
          <a:p>
            <a:pPr marL="0" indent="0" algn="just">
              <a:buNone/>
            </a:pPr>
            <a:endParaRPr lang="el-GR" dirty="0"/>
          </a:p>
          <a:p>
            <a:pPr marL="0" indent="0" algn="just">
              <a:buNone/>
            </a:pPr>
            <a:r>
              <a:rPr lang="el-GR" dirty="0"/>
              <a:t>Θέλετε να έχετε στη διάθεση σας 100€ στο τέλος του δεύτερου έτους και το ίδιο ποσό χρημάτων στο τέλος του τρίτου έτους. Το σχετικό επιτόκιο είναι 10</a:t>
            </a:r>
            <a:r>
              <a:rPr lang="el-GR"/>
              <a:t>%. </a:t>
            </a:r>
          </a:p>
          <a:p>
            <a:pPr marL="0" indent="0" algn="just">
              <a:buNone/>
            </a:pPr>
            <a:r>
              <a:rPr lang="el-GR"/>
              <a:t>Πόσα </a:t>
            </a:r>
            <a:r>
              <a:rPr lang="el-GR" dirty="0"/>
              <a:t>χρήματα πρέπει να επενδύσετε σήμερα;</a:t>
            </a:r>
          </a:p>
          <a:p>
            <a:pPr algn="just"/>
            <a:endParaRPr lang="el-GR" dirty="0"/>
          </a:p>
        </p:txBody>
      </p:sp>
    </p:spTree>
    <p:extLst>
      <p:ext uri="{BB962C8B-B14F-4D97-AF65-F5344CB8AC3E}">
        <p14:creationId xmlns:p14="http://schemas.microsoft.com/office/powerpoint/2010/main" val="2178752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096C29-425B-4BF8-AF32-89AF477C8DA3}"/>
              </a:ext>
            </a:extLst>
          </p:cNvPr>
          <p:cNvSpPr>
            <a:spLocks noGrp="1"/>
          </p:cNvSpPr>
          <p:nvPr>
            <p:ph type="title"/>
          </p:nvPr>
        </p:nvSpPr>
        <p:spPr/>
        <p:txBody>
          <a:bodyPr/>
          <a:lstStyle/>
          <a:p>
            <a:pPr algn="l"/>
            <a:r>
              <a:rPr lang="el-GR" dirty="0"/>
              <a:t>Μέθοδος ετήσιας αποδοτικότητας </a:t>
            </a:r>
          </a:p>
        </p:txBody>
      </p:sp>
      <p:sp>
        <p:nvSpPr>
          <p:cNvPr id="3" name="Θέση περιεχομένου 2">
            <a:extLst>
              <a:ext uri="{FF2B5EF4-FFF2-40B4-BE49-F238E27FC236}">
                <a16:creationId xmlns:a16="http://schemas.microsoft.com/office/drawing/2014/main" id="{92391477-00BF-487B-A94A-063DBA29DFBE}"/>
              </a:ext>
            </a:extLst>
          </p:cNvPr>
          <p:cNvSpPr>
            <a:spLocks noGrp="1"/>
          </p:cNvSpPr>
          <p:nvPr>
            <p:ph idx="1"/>
          </p:nvPr>
        </p:nvSpPr>
        <p:spPr>
          <a:xfrm>
            <a:off x="2009775" y="2052116"/>
            <a:ext cx="8560364" cy="3997828"/>
          </a:xfrm>
        </p:spPr>
        <p:txBody>
          <a:bodyPr/>
          <a:lstStyle/>
          <a:p>
            <a:pPr marL="0" indent="0" algn="just">
              <a:buNone/>
            </a:pPr>
            <a:r>
              <a:rPr lang="el-GR" dirty="0"/>
              <a:t>Κατά την εφαρμογή της συγκεκριμένης μεθόδου αξιολόγησης επενδύσεων λαμβάνεται ως κριτήριο η μέση ετήσια αποδοτικότητα της επένδυσης, δηλαδή το πηλίκο της μέσης ετήσιας αύξησης των καθαρών εσόδων (από την πραγματοποίηση της επένδυσης) προς τη συνολική καθαρή δαπάνη που απαιτείται για τη διενέργεια αυτής. </a:t>
            </a:r>
          </a:p>
          <a:p>
            <a:pPr marL="0" indent="0" algn="just">
              <a:buNone/>
            </a:pPr>
            <a:r>
              <a:rPr lang="el-GR" dirty="0"/>
              <a:t>Αν η μέση ετήσια αποδοτικότητα της επένδυσης είναι μεγαλύτερη της κατώτατης αποδεκτής αντίστοιχης αποδοτικότητας που απαιτεί η οικονομική μονάδα να έχουν οι επενδύσεις, τότε η επένδυση γίνεται αποδεκτή.</a:t>
            </a:r>
          </a:p>
        </p:txBody>
      </p:sp>
    </p:spTree>
    <p:extLst>
      <p:ext uri="{BB962C8B-B14F-4D97-AF65-F5344CB8AC3E}">
        <p14:creationId xmlns:p14="http://schemas.microsoft.com/office/powerpoint/2010/main" val="3949752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8AFCED-C974-42C4-BB97-1D3206E76FEE}"/>
              </a:ext>
            </a:extLst>
          </p:cNvPr>
          <p:cNvSpPr>
            <a:spLocks noGrp="1"/>
          </p:cNvSpPr>
          <p:nvPr>
            <p:ph type="title"/>
          </p:nvPr>
        </p:nvSpPr>
        <p:spPr/>
        <p:txBody>
          <a:bodyPr/>
          <a:lstStyle/>
          <a:p>
            <a:pPr algn="l"/>
            <a:r>
              <a:rPr lang="el-GR" dirty="0"/>
              <a:t>Μέθοδος ετήσιας αποδοτικότητας </a:t>
            </a:r>
          </a:p>
        </p:txBody>
      </p:sp>
      <p:sp>
        <p:nvSpPr>
          <p:cNvPr id="3" name="Θέση περιεχομένου 2">
            <a:extLst>
              <a:ext uri="{FF2B5EF4-FFF2-40B4-BE49-F238E27FC236}">
                <a16:creationId xmlns:a16="http://schemas.microsoft.com/office/drawing/2014/main" id="{CF29BCF4-DBC3-459A-8F28-ABF7841A33FE}"/>
              </a:ext>
            </a:extLst>
          </p:cNvPr>
          <p:cNvSpPr>
            <a:spLocks noGrp="1"/>
          </p:cNvSpPr>
          <p:nvPr>
            <p:ph idx="1"/>
          </p:nvPr>
        </p:nvSpPr>
        <p:spPr>
          <a:xfrm>
            <a:off x="1266825" y="2052116"/>
            <a:ext cx="9303314" cy="3997828"/>
          </a:xfrm>
        </p:spPr>
        <p:txBody>
          <a:bodyPr/>
          <a:lstStyle/>
          <a:p>
            <a:pPr marL="0" indent="0" algn="just">
              <a:buNone/>
            </a:pPr>
            <a:r>
              <a:rPr lang="el-GR" dirty="0"/>
              <a:t>Έτσι, λοιπόν ο τύπος που χρησιμοποιείται για την εφαρμογή της ανωτέρω μεθόδου αξιολόγησης επενδύσεων είναι ο ακόλουθος:</a:t>
            </a:r>
          </a:p>
          <a:p>
            <a:endParaRPr lang="el-GR" dirty="0"/>
          </a:p>
          <a:p>
            <a:pPr marL="0" indent="0" algn="ctr">
              <a:buNone/>
            </a:pPr>
            <a:r>
              <a:rPr lang="el-GR" dirty="0"/>
              <a:t>Μέση Ετήσια Αποδοτικότητα Επένδυσης</a:t>
            </a:r>
          </a:p>
          <a:p>
            <a:pPr marL="0" indent="0" algn="ctr">
              <a:buNone/>
            </a:pPr>
            <a:r>
              <a:rPr lang="el-GR" dirty="0"/>
              <a:t>=  </a:t>
            </a:r>
          </a:p>
          <a:p>
            <a:pPr marL="0" indent="0" algn="ctr">
              <a:buNone/>
            </a:pPr>
            <a:r>
              <a:rPr lang="el-GR" dirty="0"/>
              <a:t>(Μέση Ετήσια Αύξηση Εσόδων)  / (Συνολική Καθαρή Εκροή)</a:t>
            </a:r>
          </a:p>
        </p:txBody>
      </p:sp>
    </p:spTree>
    <p:extLst>
      <p:ext uri="{BB962C8B-B14F-4D97-AF65-F5344CB8AC3E}">
        <p14:creationId xmlns:p14="http://schemas.microsoft.com/office/powerpoint/2010/main" val="2482156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EB295E-A5C6-41DD-A11F-34D67D32F390}"/>
              </a:ext>
            </a:extLst>
          </p:cNvPr>
          <p:cNvSpPr>
            <a:spLocks noGrp="1"/>
          </p:cNvSpPr>
          <p:nvPr>
            <p:ph type="title"/>
          </p:nvPr>
        </p:nvSpPr>
        <p:spPr/>
        <p:txBody>
          <a:bodyPr/>
          <a:lstStyle/>
          <a:p>
            <a:pPr algn="l"/>
            <a:r>
              <a:rPr kumimoji="0" lang="el-GR" sz="3400" b="0" i="0" u="none" strike="noStrike" kern="1200" cap="none" spc="0" normalizeH="0" baseline="0" noProof="0" dirty="0">
                <a:ln>
                  <a:noFill/>
                </a:ln>
                <a:solidFill>
                  <a:prstClr val="white"/>
                </a:solidFill>
                <a:effectLst/>
                <a:uLnTx/>
                <a:uFillTx/>
                <a:latin typeface="Arial" panose="020B0604020202020204"/>
                <a:ea typeface="+mj-ea"/>
                <a:cs typeface="+mj-cs"/>
              </a:rPr>
              <a:t>Μέθοδος ετήσιας αποδοτικότητας </a:t>
            </a:r>
            <a:endParaRPr lang="el-GR" dirty="0"/>
          </a:p>
        </p:txBody>
      </p:sp>
      <p:sp>
        <p:nvSpPr>
          <p:cNvPr id="3" name="Θέση περιεχομένου 2">
            <a:extLst>
              <a:ext uri="{FF2B5EF4-FFF2-40B4-BE49-F238E27FC236}">
                <a16:creationId xmlns:a16="http://schemas.microsoft.com/office/drawing/2014/main" id="{74FA7FBB-93DE-46ED-90B0-BFFE7349C959}"/>
              </a:ext>
            </a:extLst>
          </p:cNvPr>
          <p:cNvSpPr>
            <a:spLocks noGrp="1"/>
          </p:cNvSpPr>
          <p:nvPr>
            <p:ph idx="1"/>
          </p:nvPr>
        </p:nvSpPr>
        <p:spPr>
          <a:xfrm>
            <a:off x="1876425" y="2052116"/>
            <a:ext cx="8693714" cy="3997828"/>
          </a:xfrm>
        </p:spPr>
        <p:txBody>
          <a:bodyPr>
            <a:normAutofit/>
          </a:bodyPr>
          <a:lstStyle/>
          <a:p>
            <a:pPr marL="0" indent="0" algn="just">
              <a:buNone/>
            </a:pPr>
            <a:r>
              <a:rPr lang="el-GR" dirty="0"/>
              <a:t>Ως πλεονέκτημα της εν λόγω μεθόδου μπορούμε να αναφέρουμε ότι είναι απλή η εφαρμογή της (όπως και η μέθοδος του χρόνου </a:t>
            </a:r>
            <a:r>
              <a:rPr lang="el-GR" dirty="0" err="1"/>
              <a:t>επανείσπραξης</a:t>
            </a:r>
            <a:r>
              <a:rPr lang="el-GR" dirty="0"/>
              <a:t> της επένδυσης).</a:t>
            </a:r>
          </a:p>
          <a:p>
            <a:pPr marL="0" indent="0" algn="just">
              <a:buNone/>
            </a:pPr>
            <a:r>
              <a:rPr lang="el-GR" dirty="0"/>
              <a:t>Ως μειονεκτήματα αυτής σημειώνουμε τα ακόλουθα:</a:t>
            </a:r>
          </a:p>
          <a:p>
            <a:pPr marL="0" indent="0" algn="just">
              <a:buNone/>
            </a:pPr>
            <a:r>
              <a:rPr lang="el-GR" dirty="0"/>
              <a:t>1.	Χρησιμοποιεί ως παράμετρο τα «καθαρά έσοδα» (τα οποία υπολογίζονται λογιστικώς) και όχι τις «ταμιακές εισροών».</a:t>
            </a:r>
          </a:p>
          <a:p>
            <a:pPr marL="0" indent="0" algn="just">
              <a:buNone/>
            </a:pPr>
            <a:r>
              <a:rPr lang="el-GR" dirty="0"/>
              <a:t>2.	Δεν λαμβάνει υπόψη το γεγονός ότι η πραγματική (αγοραστική) αξία των καθαρών εσόδων μεταβάλλεται διαχρονικά.</a:t>
            </a:r>
          </a:p>
          <a:p>
            <a:pPr algn="just"/>
            <a:endParaRPr lang="el-GR" dirty="0"/>
          </a:p>
        </p:txBody>
      </p:sp>
    </p:spTree>
    <p:extLst>
      <p:ext uri="{BB962C8B-B14F-4D97-AF65-F5344CB8AC3E}">
        <p14:creationId xmlns:p14="http://schemas.microsoft.com/office/powerpoint/2010/main" val="2453320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A2DE90-B952-4294-A00D-9CBD60B2BCF2}"/>
              </a:ext>
            </a:extLst>
          </p:cNvPr>
          <p:cNvSpPr>
            <a:spLocks noGrp="1"/>
          </p:cNvSpPr>
          <p:nvPr>
            <p:ph type="title"/>
          </p:nvPr>
        </p:nvSpPr>
        <p:spPr/>
        <p:txBody>
          <a:bodyPr/>
          <a:lstStyle/>
          <a:p>
            <a:pPr algn="l"/>
            <a:r>
              <a:rPr lang="el-GR" dirty="0"/>
              <a:t>Μέθοδος ετήσιας αποδοτικότητας </a:t>
            </a:r>
            <a:br>
              <a:rPr lang="el-GR" dirty="0"/>
            </a:br>
            <a:r>
              <a:rPr lang="el-GR" dirty="0"/>
              <a:t>Εφαρμογή</a:t>
            </a:r>
          </a:p>
        </p:txBody>
      </p:sp>
      <p:sp>
        <p:nvSpPr>
          <p:cNvPr id="3" name="Θέση περιεχομένου 2">
            <a:extLst>
              <a:ext uri="{FF2B5EF4-FFF2-40B4-BE49-F238E27FC236}">
                <a16:creationId xmlns:a16="http://schemas.microsoft.com/office/drawing/2014/main" id="{E705A6CC-118C-4510-BDEA-CEC84E5FCFD3}"/>
              </a:ext>
            </a:extLst>
          </p:cNvPr>
          <p:cNvSpPr>
            <a:spLocks noGrp="1"/>
          </p:cNvSpPr>
          <p:nvPr>
            <p:ph idx="1"/>
          </p:nvPr>
        </p:nvSpPr>
        <p:spPr>
          <a:xfrm>
            <a:off x="1504950" y="2052116"/>
            <a:ext cx="9065189" cy="3997828"/>
          </a:xfrm>
        </p:spPr>
        <p:txBody>
          <a:bodyPr>
            <a:normAutofit fontScale="92500" lnSpcReduction="20000"/>
          </a:bodyPr>
          <a:lstStyle/>
          <a:p>
            <a:pPr marL="0" indent="0" algn="just">
              <a:buNone/>
            </a:pPr>
            <a:r>
              <a:rPr lang="el-GR" dirty="0"/>
              <a:t>Η μεταποιητική εταιρεία (Β) επιθυμεί την αγορά ενός μηχανήματος κοπής μετάλλων σύγχρονης τεχνολογίας.</a:t>
            </a:r>
          </a:p>
          <a:p>
            <a:pPr marL="0" indent="0" algn="just">
              <a:buNone/>
            </a:pPr>
            <a:r>
              <a:rPr lang="el-GR" dirty="0"/>
              <a:t>Δίνονται τα παρακάτω:</a:t>
            </a:r>
          </a:p>
          <a:p>
            <a:pPr marL="0" indent="0" algn="just">
              <a:buNone/>
            </a:pPr>
            <a:r>
              <a:rPr lang="el-GR" dirty="0"/>
              <a:t>1.	Αξία νέου μηχανολογικού εξοπλισμού: 500.000 ευρώ.</a:t>
            </a:r>
          </a:p>
          <a:p>
            <a:pPr marL="0" indent="0" algn="just">
              <a:buNone/>
            </a:pPr>
            <a:r>
              <a:rPr lang="el-GR" dirty="0"/>
              <a:t>2.	Έξοδα εγκατάστασης νέου μηχανολογικού εξοπλισμού 50.000 ευρώ.</a:t>
            </a:r>
          </a:p>
          <a:p>
            <a:pPr marL="0" indent="0" algn="just">
              <a:buNone/>
            </a:pPr>
            <a:r>
              <a:rPr lang="el-GR" dirty="0"/>
              <a:t>3.	Κατώτατο αποδεκτό ποσοστό μέσης ετήσιας αποδοτικότητας 15%.</a:t>
            </a:r>
          </a:p>
          <a:p>
            <a:pPr marL="0" indent="0" algn="just">
              <a:buNone/>
            </a:pPr>
            <a:r>
              <a:rPr lang="el-GR" dirty="0"/>
              <a:t>Ζητείται να γίνει αξιολόγηση της ανωτέρω επένδυσης με τη μέθοδο της μέσης ετήσιας αποδοτικότητας, δοθέντος ότι η μέση ετήσια αύξηση των καθαρών εσόδων (από την πραγματοποίηση της επένδυσης) θα είναι της τάξεως των 60.000 ευρώ.</a:t>
            </a:r>
          </a:p>
          <a:p>
            <a:pPr algn="just"/>
            <a:endParaRPr lang="el-GR" dirty="0"/>
          </a:p>
        </p:txBody>
      </p:sp>
    </p:spTree>
    <p:extLst>
      <p:ext uri="{BB962C8B-B14F-4D97-AF65-F5344CB8AC3E}">
        <p14:creationId xmlns:p14="http://schemas.microsoft.com/office/powerpoint/2010/main" val="427959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C7FADE-A25E-4718-ADA1-EAB471A87475}"/>
              </a:ext>
            </a:extLst>
          </p:cNvPr>
          <p:cNvSpPr>
            <a:spLocks noGrp="1"/>
          </p:cNvSpPr>
          <p:nvPr>
            <p:ph type="title"/>
          </p:nvPr>
        </p:nvSpPr>
        <p:spPr/>
        <p:txBody>
          <a:bodyPr/>
          <a:lstStyle/>
          <a:p>
            <a:pPr algn="l"/>
            <a:r>
              <a:rPr lang="el-GR" dirty="0"/>
              <a:t>Μέθοδος ετήσιας αποδοτικότητας </a:t>
            </a:r>
            <a:br>
              <a:rPr lang="el-GR" dirty="0"/>
            </a:br>
            <a:r>
              <a:rPr lang="el-GR" dirty="0"/>
              <a:t>Εφαρμογή</a:t>
            </a:r>
          </a:p>
        </p:txBody>
      </p:sp>
      <p:sp>
        <p:nvSpPr>
          <p:cNvPr id="3" name="Θέση περιεχομένου 2">
            <a:extLst>
              <a:ext uri="{FF2B5EF4-FFF2-40B4-BE49-F238E27FC236}">
                <a16:creationId xmlns:a16="http://schemas.microsoft.com/office/drawing/2014/main" id="{19C31C34-88D7-485A-81D4-3AF0BF53BE6E}"/>
              </a:ext>
            </a:extLst>
          </p:cNvPr>
          <p:cNvSpPr>
            <a:spLocks noGrp="1"/>
          </p:cNvSpPr>
          <p:nvPr>
            <p:ph idx="1"/>
          </p:nvPr>
        </p:nvSpPr>
        <p:spPr>
          <a:xfrm>
            <a:off x="1400175" y="2052116"/>
            <a:ext cx="9169964" cy="4586428"/>
          </a:xfrm>
        </p:spPr>
        <p:txBody>
          <a:bodyPr>
            <a:normAutofit fontScale="92500" lnSpcReduction="10000"/>
          </a:bodyPr>
          <a:lstStyle/>
          <a:p>
            <a:pPr marL="0" indent="0">
              <a:buNone/>
            </a:pPr>
            <a:r>
              <a:rPr lang="el-GR" dirty="0"/>
              <a:t>Γνωρίζουμε ότι ισχύει ο τύπος:</a:t>
            </a:r>
          </a:p>
          <a:p>
            <a:pPr marL="0" indent="0" algn="ctr">
              <a:buNone/>
            </a:pPr>
            <a:r>
              <a:rPr lang="el-GR" dirty="0"/>
              <a:t>Μέση Ετήσια Αποδοτικότητα Επένδυσης</a:t>
            </a:r>
          </a:p>
          <a:p>
            <a:pPr marL="0" indent="0" algn="ctr">
              <a:buNone/>
            </a:pPr>
            <a:r>
              <a:rPr lang="el-GR" dirty="0"/>
              <a:t>=  </a:t>
            </a:r>
          </a:p>
          <a:p>
            <a:pPr marL="0" indent="0" algn="ctr">
              <a:buNone/>
            </a:pPr>
            <a:r>
              <a:rPr lang="el-GR" dirty="0"/>
              <a:t>(Μέση Ετήσια Αύξηση Εσόδων) / (Συνολική Καθαρή Εκροή)</a:t>
            </a:r>
          </a:p>
          <a:p>
            <a:pPr marL="0" indent="0">
              <a:buNone/>
            </a:pPr>
            <a:endParaRPr lang="el-GR" dirty="0"/>
          </a:p>
          <a:p>
            <a:pPr marL="0" indent="0">
              <a:buNone/>
            </a:pPr>
            <a:r>
              <a:rPr lang="el-GR" dirty="0"/>
              <a:t>Μέση Ετήσια Αποδοτικότητα Επένδυσης =  60.000 / 550.000 = 10,91%</a:t>
            </a:r>
          </a:p>
          <a:p>
            <a:pPr marL="0" indent="0" algn="just">
              <a:buNone/>
            </a:pPr>
            <a:r>
              <a:rPr lang="el-GR" dirty="0"/>
              <a:t>Συμπέρασμα: Εφ’ όσον η μέση ετήσια αποδοτικότητα της επένδυσης είναι μικρότερη από το κατώτατο αποδεκτό όριο που θέτει η επιχείρηση (είναι μικρότερη από το κατώτατο αποδεκτό όριο που θέτει η επιχείρηση για την ίδια μεταβλητή), η επένδυση απορρίπτεται.</a:t>
            </a:r>
          </a:p>
          <a:p>
            <a:pPr marL="0" indent="0">
              <a:buNone/>
            </a:pPr>
            <a:endParaRPr lang="el-GR" dirty="0"/>
          </a:p>
        </p:txBody>
      </p:sp>
      <p:sp>
        <p:nvSpPr>
          <p:cNvPr id="4" name="Βέλος: Κάτω 3">
            <a:extLst>
              <a:ext uri="{FF2B5EF4-FFF2-40B4-BE49-F238E27FC236}">
                <a16:creationId xmlns:a16="http://schemas.microsoft.com/office/drawing/2014/main" id="{E2245541-BD62-495F-957D-0CF1F4C3B78E}"/>
              </a:ext>
            </a:extLst>
          </p:cNvPr>
          <p:cNvSpPr/>
          <p:nvPr/>
        </p:nvSpPr>
        <p:spPr>
          <a:xfrm>
            <a:off x="5739384" y="3831336"/>
            <a:ext cx="356616" cy="6110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626955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DAC7CF-5BB8-4F14-9EB8-76142B324775}"/>
              </a:ext>
            </a:extLst>
          </p:cNvPr>
          <p:cNvSpPr>
            <a:spLocks noGrp="1"/>
          </p:cNvSpPr>
          <p:nvPr>
            <p:ph type="title"/>
          </p:nvPr>
        </p:nvSpPr>
        <p:spPr/>
        <p:txBody>
          <a:bodyPr/>
          <a:lstStyle/>
          <a:p>
            <a:pPr algn="l"/>
            <a:r>
              <a:rPr lang="el-GR" dirty="0"/>
              <a:t>Μέθοδος ετήσιας αποδοτικότητας </a:t>
            </a:r>
          </a:p>
        </p:txBody>
      </p:sp>
      <p:sp>
        <p:nvSpPr>
          <p:cNvPr id="3" name="Θέση περιεχομένου 2">
            <a:extLst>
              <a:ext uri="{FF2B5EF4-FFF2-40B4-BE49-F238E27FC236}">
                <a16:creationId xmlns:a16="http://schemas.microsoft.com/office/drawing/2014/main" id="{2FD9009D-1D21-4470-AEFF-1493B3A49CFC}"/>
              </a:ext>
            </a:extLst>
          </p:cNvPr>
          <p:cNvSpPr>
            <a:spLocks noGrp="1"/>
          </p:cNvSpPr>
          <p:nvPr>
            <p:ph idx="1"/>
          </p:nvPr>
        </p:nvSpPr>
        <p:spPr>
          <a:xfrm>
            <a:off x="1709928" y="2052116"/>
            <a:ext cx="8860211" cy="3997828"/>
          </a:xfrm>
        </p:spPr>
        <p:txBody>
          <a:bodyPr>
            <a:normAutofit fontScale="92500" lnSpcReduction="20000"/>
          </a:bodyPr>
          <a:lstStyle/>
          <a:p>
            <a:pPr marL="0" indent="0" algn="just">
              <a:buNone/>
            </a:pPr>
            <a:r>
              <a:rPr lang="el-GR" dirty="0"/>
              <a:t>Υπάρχουν όμως αρκετοί εναλλακτικοί τρόποι υπολογισμού του λόγου απόδοσης μιας επένδυσης. Οι κυριότεροι που αναφέρονται στη βιβλιογραφία και χρησιμοποιούνται στην πράξη είναι οι ακόλουθοι:</a:t>
            </a:r>
          </a:p>
          <a:p>
            <a:pPr marL="0" indent="0" algn="just">
              <a:buNone/>
            </a:pPr>
            <a:r>
              <a:rPr lang="el-GR" dirty="0"/>
              <a:t>α) ο απλός λόγος απόδοσης (</a:t>
            </a:r>
            <a:r>
              <a:rPr lang="el-GR" dirty="0" err="1"/>
              <a:t>simple</a:t>
            </a:r>
            <a:r>
              <a:rPr lang="el-GR" dirty="0"/>
              <a:t> </a:t>
            </a:r>
            <a:r>
              <a:rPr lang="el-GR" dirty="0" err="1"/>
              <a:t>rate</a:t>
            </a:r>
            <a:r>
              <a:rPr lang="el-GR" dirty="0"/>
              <a:t> of </a:t>
            </a:r>
            <a:r>
              <a:rPr lang="el-GR" dirty="0" err="1"/>
              <a:t>return</a:t>
            </a:r>
            <a:r>
              <a:rPr lang="el-GR" dirty="0"/>
              <a:t> SRR)</a:t>
            </a:r>
          </a:p>
          <a:p>
            <a:pPr marL="0" indent="0" algn="just">
              <a:buNone/>
            </a:pPr>
            <a:r>
              <a:rPr lang="el-GR" dirty="0"/>
              <a:t>β) ο λογιστικός λόγος απόδοσης (</a:t>
            </a:r>
            <a:r>
              <a:rPr lang="el-GR" dirty="0" err="1"/>
              <a:t>accounting</a:t>
            </a:r>
            <a:r>
              <a:rPr lang="el-GR" dirty="0"/>
              <a:t> </a:t>
            </a:r>
            <a:r>
              <a:rPr lang="el-GR" dirty="0" err="1"/>
              <a:t>rate</a:t>
            </a:r>
            <a:r>
              <a:rPr lang="el-GR" dirty="0"/>
              <a:t> of </a:t>
            </a:r>
            <a:r>
              <a:rPr lang="el-GR" dirty="0" err="1"/>
              <a:t>return</a:t>
            </a:r>
            <a:r>
              <a:rPr lang="el-GR" dirty="0"/>
              <a:t> - AROR) (διασημότερος βιβλιογραφικά)</a:t>
            </a:r>
          </a:p>
          <a:p>
            <a:pPr marL="0" indent="0" algn="just">
              <a:buNone/>
            </a:pPr>
            <a:r>
              <a:rPr lang="el-GR" dirty="0"/>
              <a:t>γ) η απόδοση της επένδυσης (</a:t>
            </a:r>
            <a:r>
              <a:rPr lang="el-GR" dirty="0" err="1"/>
              <a:t>return</a:t>
            </a:r>
            <a:r>
              <a:rPr lang="el-GR" dirty="0"/>
              <a:t> on </a:t>
            </a:r>
            <a:r>
              <a:rPr lang="el-GR" dirty="0" err="1"/>
              <a:t>investment</a:t>
            </a:r>
            <a:r>
              <a:rPr lang="el-GR" dirty="0"/>
              <a:t> ROI).</a:t>
            </a:r>
          </a:p>
          <a:p>
            <a:pPr marL="0" indent="0" algn="just">
              <a:buNone/>
            </a:pPr>
            <a:r>
              <a:rPr lang="el-GR" dirty="0"/>
              <a:t>Η βασική- λογική, και των τριών παραπάνω λόγων απόδοσης είναι σχεδόν ίδια, αλλά διαφέρουν - λιγότερο ή περισσότερο - οι ορισμοί των εννοιών που χρησιμοποιούνται κάθε φορά. </a:t>
            </a:r>
          </a:p>
          <a:p>
            <a:pPr marL="0" indent="0" algn="just">
              <a:buNone/>
            </a:pPr>
            <a:endParaRPr lang="el-GR" dirty="0"/>
          </a:p>
        </p:txBody>
      </p:sp>
    </p:spTree>
    <p:extLst>
      <p:ext uri="{BB962C8B-B14F-4D97-AF65-F5344CB8AC3E}">
        <p14:creationId xmlns:p14="http://schemas.microsoft.com/office/powerpoint/2010/main" val="523485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4CE6BF-47E3-4D88-962A-5D6285B0E03D}"/>
              </a:ext>
            </a:extLst>
          </p:cNvPr>
          <p:cNvSpPr>
            <a:spLocks noGrp="1"/>
          </p:cNvSpPr>
          <p:nvPr>
            <p:ph type="title"/>
          </p:nvPr>
        </p:nvSpPr>
        <p:spPr/>
        <p:txBody>
          <a:bodyPr/>
          <a:lstStyle/>
          <a:p>
            <a:pPr algn="l"/>
            <a:r>
              <a:rPr lang="el-GR" dirty="0"/>
              <a:t>Μέθοδος ετήσιας αποδοτικότητας</a:t>
            </a:r>
            <a:br>
              <a:rPr lang="el-GR" dirty="0"/>
            </a:br>
            <a:r>
              <a:rPr lang="en-US" dirty="0"/>
              <a:t>AROR</a:t>
            </a:r>
            <a:r>
              <a:rPr lang="el-GR" dirty="0"/>
              <a:t> </a:t>
            </a:r>
            <a:r>
              <a:rPr lang="en-US" dirty="0"/>
              <a:t>- </a:t>
            </a:r>
            <a:r>
              <a:rPr lang="el-GR" dirty="0"/>
              <a:t>Λογιστικός λόγος απόδοσης </a:t>
            </a:r>
          </a:p>
        </p:txBody>
      </p:sp>
      <p:sp>
        <p:nvSpPr>
          <p:cNvPr id="3" name="Θέση περιεχομένου 2">
            <a:extLst>
              <a:ext uri="{FF2B5EF4-FFF2-40B4-BE49-F238E27FC236}">
                <a16:creationId xmlns:a16="http://schemas.microsoft.com/office/drawing/2014/main" id="{80A9D650-8115-4EE7-90EC-5B3DCF3D4E05}"/>
              </a:ext>
            </a:extLst>
          </p:cNvPr>
          <p:cNvSpPr>
            <a:spLocks noGrp="1"/>
          </p:cNvSpPr>
          <p:nvPr>
            <p:ph idx="1"/>
          </p:nvPr>
        </p:nvSpPr>
        <p:spPr>
          <a:xfrm>
            <a:off x="1344168" y="2052116"/>
            <a:ext cx="9225971" cy="3997828"/>
          </a:xfrm>
        </p:spPr>
        <p:txBody>
          <a:bodyPr>
            <a:normAutofit fontScale="85000" lnSpcReduction="10000"/>
          </a:bodyPr>
          <a:lstStyle/>
          <a:p>
            <a:pPr marL="0" indent="0">
              <a:buNone/>
            </a:pPr>
            <a:r>
              <a:rPr lang="el-GR" dirty="0"/>
              <a:t>2 τρόποι υπολογισμού (παρονομαστής είτε το αρχικό είτε το μέσο κεφάλαιο επένδυσης)</a:t>
            </a:r>
          </a:p>
          <a:p>
            <a:pPr marL="0" indent="0">
              <a:buNone/>
            </a:pPr>
            <a:r>
              <a:rPr lang="el-GR" dirty="0"/>
              <a:t>1η Μορφή (α' τρόπος υπολογισμού):</a:t>
            </a:r>
          </a:p>
          <a:p>
            <a:pPr marL="0" indent="0">
              <a:buNone/>
            </a:pPr>
            <a:r>
              <a:rPr lang="el-GR" dirty="0"/>
              <a:t>AROR = Μέσο ετήσιο λογιστικό κέρδος / </a:t>
            </a:r>
            <a:r>
              <a:rPr lang="el-GR" dirty="0">
                <a:solidFill>
                  <a:srgbClr val="FF0000"/>
                </a:solidFill>
              </a:rPr>
              <a:t>Αρχικό</a:t>
            </a:r>
            <a:r>
              <a:rPr lang="el-GR" dirty="0"/>
              <a:t> κεφάλαιο επένδυσης</a:t>
            </a:r>
          </a:p>
          <a:p>
            <a:pPr marL="0" indent="0">
              <a:buNone/>
            </a:pPr>
            <a:r>
              <a:rPr lang="el-GR" dirty="0"/>
              <a:t>= (Άθροισμα ετησίων κερδών/ Αριθμός ετών) / Αρχική δαπάνη επένδυσης</a:t>
            </a:r>
          </a:p>
          <a:p>
            <a:pPr marL="0" indent="0">
              <a:buNone/>
            </a:pPr>
            <a:endParaRPr lang="el-GR" dirty="0"/>
          </a:p>
          <a:p>
            <a:pPr marL="0" indent="0">
              <a:buNone/>
            </a:pPr>
            <a:r>
              <a:rPr lang="el-GR" dirty="0"/>
              <a:t>2η Μορφή (β' τρόπος υπολογισμού)</a:t>
            </a:r>
          </a:p>
          <a:p>
            <a:pPr marL="0" indent="0">
              <a:buNone/>
            </a:pPr>
            <a:r>
              <a:rPr lang="el-GR" dirty="0"/>
              <a:t>AROR = </a:t>
            </a:r>
            <a:r>
              <a:rPr lang="el-GR" dirty="0" err="1"/>
              <a:t>Mέσo</a:t>
            </a:r>
            <a:r>
              <a:rPr lang="el-GR" dirty="0"/>
              <a:t> ετήσιο λογιστικό κέρδος / </a:t>
            </a:r>
            <a:r>
              <a:rPr lang="el-GR" dirty="0">
                <a:solidFill>
                  <a:srgbClr val="FF0000"/>
                </a:solidFill>
              </a:rPr>
              <a:t>Μέσο</a:t>
            </a:r>
            <a:r>
              <a:rPr lang="el-GR" dirty="0"/>
              <a:t> κεφάλαιο επένδυσης</a:t>
            </a:r>
          </a:p>
          <a:p>
            <a:pPr marL="0" indent="0">
              <a:buNone/>
            </a:pPr>
            <a:r>
              <a:rPr lang="el-GR" dirty="0"/>
              <a:t> = (Άθροισμα ετησίων κερδών / </a:t>
            </a:r>
            <a:r>
              <a:rPr lang="el-GR" dirty="0" err="1"/>
              <a:t>Αρ</a:t>
            </a:r>
            <a:r>
              <a:rPr lang="el-GR" dirty="0"/>
              <a:t>. ετών) / (Αρχικό κεφάλαιο + </a:t>
            </a:r>
            <a:r>
              <a:rPr lang="el-GR" dirty="0" err="1"/>
              <a:t>Υπολ</a:t>
            </a:r>
            <a:r>
              <a:rPr lang="el-GR" dirty="0"/>
              <a:t>. αξία / 2)</a:t>
            </a:r>
          </a:p>
          <a:p>
            <a:pPr marL="0" indent="0">
              <a:buNone/>
            </a:pPr>
            <a:endParaRPr lang="el-GR" dirty="0"/>
          </a:p>
        </p:txBody>
      </p:sp>
    </p:spTree>
    <p:extLst>
      <p:ext uri="{BB962C8B-B14F-4D97-AF65-F5344CB8AC3E}">
        <p14:creationId xmlns:p14="http://schemas.microsoft.com/office/powerpoint/2010/main" val="8192368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Μάντισον">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otalTime>90</TotalTime>
  <Words>2195</Words>
  <Application>Microsoft Office PowerPoint</Application>
  <PresentationFormat>Ευρεία οθόνη</PresentationFormat>
  <Paragraphs>175</Paragraphs>
  <Slides>29</Slides>
  <Notes>0</Notes>
  <HiddenSlides>0</HiddenSlides>
  <MMClips>0</MMClips>
  <ScaleCrop>false</ScaleCrop>
  <HeadingPairs>
    <vt:vector size="8" baseType="variant">
      <vt:variant>
        <vt:lpstr>Γραμματοσειρές που χρησιμοποιούνται</vt:lpstr>
      </vt:variant>
      <vt:variant>
        <vt:i4>5</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29</vt:i4>
      </vt:variant>
    </vt:vector>
  </HeadingPairs>
  <TitlesOfParts>
    <vt:vector size="36" baseType="lpstr">
      <vt:lpstr>Arial</vt:lpstr>
      <vt:lpstr>Arial Unicode MS</vt:lpstr>
      <vt:lpstr>MS Shell Dlg 2</vt:lpstr>
      <vt:lpstr>Wingdings</vt:lpstr>
      <vt:lpstr>Wingdings 3</vt:lpstr>
      <vt:lpstr>Μάντισον</vt:lpstr>
      <vt:lpstr>Document</vt:lpstr>
      <vt:lpstr>ΜΑΘΗΜΑ 7ο Μέθοδος ετήσιας αποδοτικότητας –  Μέθοδος περιόδου επανείσπραξης κεφαλαίου</vt:lpstr>
      <vt:lpstr>Παραδοσιακά κριτήρια αξιολόγησης επενδύσεων</vt:lpstr>
      <vt:lpstr>Μέθοδος ετήσιας αποδοτικότητας </vt:lpstr>
      <vt:lpstr>Μέθοδος ετήσιας αποδοτικότητας </vt:lpstr>
      <vt:lpstr>Μέθοδος ετήσιας αποδοτικότητας </vt:lpstr>
      <vt:lpstr>Μέθοδος ετήσιας αποδοτικότητας  Εφαρμογή</vt:lpstr>
      <vt:lpstr>Μέθοδος ετήσιας αποδοτικότητας  Εφαρμογή</vt:lpstr>
      <vt:lpstr>Μέθοδος ετήσιας αποδοτικότητας </vt:lpstr>
      <vt:lpstr>Μέθοδος ετήσιας αποδοτικότητας AROR - Λογιστικός λόγος απόδοσης </vt:lpstr>
      <vt:lpstr>Αριθμητικό παράδειγμα υπολογισμού του AROR</vt:lpstr>
      <vt:lpstr>Αριθμητικό παράδειγμα υπολογισμού του AROR</vt:lpstr>
      <vt:lpstr>AROR - Λογιστικός λόγος απόδοσης </vt:lpstr>
      <vt:lpstr>AROR - Λογιστικός λόγος απόδοσης </vt:lpstr>
      <vt:lpstr>AROR - Λογιστικός λόγος απόδοσης </vt:lpstr>
      <vt:lpstr>Η Περίοδος Επανείσπραξης Κεφαλαίου (Payback Period) </vt:lpstr>
      <vt:lpstr>Η Περίοδος Επανείσπραξης Κεφαλαίου (Payback Period) </vt:lpstr>
      <vt:lpstr>Η Περίοδος Επανείσπραξης Κεφαλαίου (Payback Period) </vt:lpstr>
      <vt:lpstr>Η Περίοδος Επανείσπραξης Κεφαλαίου (Payback Period) </vt:lpstr>
      <vt:lpstr>Η Περίοδος Επανείσπραξης Κεφαλαίου (Payback Period) - Εφαρμογή</vt:lpstr>
      <vt:lpstr>Η Περίοδος Επανείσπραξης Κεφαλαίου (Payback Period) - Εφαρμογή</vt:lpstr>
      <vt:lpstr>Η Περίοδος Επανείσπραξης Κεφαλαίου (Payback Period) - Εφαρμογή</vt:lpstr>
      <vt:lpstr>Η Περίοδος Επανείσπραξης Κεφαλαίου (Payback Period) </vt:lpstr>
      <vt:lpstr>Η Περίοδος Επανείσπραξης Κεφαλαίου (Payback Period) </vt:lpstr>
      <vt:lpstr>Η Περίοδος Επανείσπραξης Κεφαλαίου (Payback Period) </vt:lpstr>
      <vt:lpstr>Η Περίοδος Επανείσπραξης Κεφαλαίου (Payback Period) </vt:lpstr>
      <vt:lpstr>ΑΣΚΗΣΗ</vt:lpstr>
      <vt:lpstr>ΑΣΚΗΣΗ</vt:lpstr>
      <vt:lpstr>ΑΣΚΗΣΗ</vt:lpstr>
      <vt:lpstr>ΑΣΚΗΣΗ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7ο Μέθοδος ετήσιας αποδοτικότητας –  Μέθοδος περιόδου επανείσπραξης κεφαλαίου</dc:title>
  <dc:creator>ΧΡΗΣΤΟΣ ΣΤΑΜΠΟΥΛΗΣ</dc:creator>
  <cp:lastModifiedBy>ΧΡΗΣΤΟΣ ΣΤΑΜΠΟΥΛΗΣ</cp:lastModifiedBy>
  <cp:revision>3</cp:revision>
  <dcterms:created xsi:type="dcterms:W3CDTF">2020-11-16T17:59:52Z</dcterms:created>
  <dcterms:modified xsi:type="dcterms:W3CDTF">2020-11-22T06:43:04Z</dcterms:modified>
</cp:coreProperties>
</file>