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81" r:id="rId2"/>
    <p:sldId id="403" r:id="rId3"/>
    <p:sldId id="382" r:id="rId4"/>
    <p:sldId id="383" r:id="rId5"/>
    <p:sldId id="404" r:id="rId6"/>
    <p:sldId id="405" r:id="rId7"/>
    <p:sldId id="406" r:id="rId8"/>
    <p:sldId id="418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9" r:id="rId20"/>
    <p:sldId id="417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9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 showGuides="1">
      <p:cViewPr varScale="1">
        <p:scale>
          <a:sx n="79" d="100"/>
          <a:sy n="79" d="100"/>
        </p:scale>
        <p:origin x="1498" y="62"/>
      </p:cViewPr>
      <p:guideLst>
        <p:guide orient="horz" pos="1939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E593C-404E-4A1F-8CA2-9A7CCEFD1604}" type="datetimeFigureOut">
              <a:rPr lang="el-GR" smtClean="0"/>
              <a:pPr/>
              <a:t>7/3/2018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014A9-79D9-4C6B-8A95-C3FE2C8C1BE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014A9-79D9-4C6B-8A95-C3FE2C8C1BE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014A9-79D9-4C6B-8A95-C3FE2C8C1BE6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014A9-79D9-4C6B-8A95-C3FE2C8C1BE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014A9-79D9-4C6B-8A95-C3FE2C8C1BE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014A9-79D9-4C6B-8A95-C3FE2C8C1BE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014A9-79D9-4C6B-8A95-C3FE2C8C1BE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014A9-79D9-4C6B-8A95-C3FE2C8C1BE6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014A9-79D9-4C6B-8A95-C3FE2C8C1BE6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014A9-79D9-4C6B-8A95-C3FE2C8C1BE6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014A9-79D9-4C6B-8A95-C3FE2C8C1BE6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014A9-79D9-4C6B-8A95-C3FE2C8C1BE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FB9-2A36-442D-B26C-8D9F20EA20B4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24E7-8391-4A85-B7DE-E2F6743BBE04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5DDE-4BDB-484A-84BA-62C245C92611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8881-6CF3-4C2C-8110-B4A3A8B82C82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66A2-8F8A-4EC8-9CFB-C6F04B5ED7EE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088D-DD88-4181-AF9C-5F38F037E0BD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C20-4232-47BF-B392-26AB38AEA826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C972-B1A7-4CCB-AA05-4D7880909E95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2901-3EA4-4412-B098-680EA2983BEC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4BF3-50C3-42BF-8A7D-4F6B1E20EBB6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13BA-6130-415F-A8F8-0392893D673F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F88F4-29F9-4BC5-AC72-CEAEEADB5D20}" type="datetime1">
              <a:rPr lang="el-GR" smtClean="0"/>
              <a:pPr/>
              <a:t>7/3/2018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0A8C-22D9-4BF8-880C-99D55B7FFDD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bo9mlzbrh7hf5mg/AACuw-Ukv-J76y5kbuR2Z8wca?dl=0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054" y="1605660"/>
            <a:ext cx="6699956" cy="584775"/>
          </a:xfrm>
        </p:spPr>
        <p:txBody>
          <a:bodyPr>
            <a:spAutoFit/>
          </a:bodyPr>
          <a:lstStyle/>
          <a:p>
            <a:pPr algn="l"/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Μέρος 3</a:t>
            </a:r>
            <a:r>
              <a:rPr lang="el-GR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ο</a:t>
            </a:r>
            <a:r>
              <a:rPr lang="el-GR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l-GR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  <a:sym typeface="Symbol"/>
              </a:rPr>
              <a:t>)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113" y="2467630"/>
            <a:ext cx="75802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 algn="ctr">
              <a:spcBef>
                <a:spcPts val="1800"/>
              </a:spcBef>
            </a:pPr>
            <a:r>
              <a:rPr lang="el-G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ΑΙΣΘΗΤΗΡΕΣ ΘΕΣΗΣ &amp; ΜΕΤΑΤΟΠΙΣΗΣ</a:t>
            </a:r>
          </a:p>
          <a:p>
            <a:pPr marL="236538" indent="-236538" algn="ctr">
              <a:spcBef>
                <a:spcPts val="1800"/>
              </a:spcBef>
            </a:pPr>
            <a:r>
              <a:rPr lang="el-G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ΠΟΤΕΝΣΙΟΜΕΤΡΟ</a:t>
            </a:r>
            <a:endParaRPr lang="el-GR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14313" y="5340165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spcBef>
                <a:spcPts val="1800"/>
              </a:spcBef>
            </a:pPr>
            <a:r>
              <a:rPr lang="el-G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()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	Αντιστοιχεί στο κεφάλαιο 6 του βιβλίου των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Κ. Καλαϊτζάκη και Ε. Κουτρούλη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l-G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Ηλεκτρικές μετρήσεις και αισθητήρες: Αρχές λειτουργίας και σχεδιασμός των ηλεκτρονικών συστημάτων μέτρησης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81" y="217096"/>
            <a:ext cx="8554064" cy="461665"/>
          </a:xfrm>
        </p:spPr>
        <p:txBody>
          <a:bodyPr wrap="square">
            <a:spAutoFit/>
          </a:bodyPr>
          <a:lstStyle/>
          <a:p>
            <a:pPr defTabSz="144463">
              <a:spcBef>
                <a:spcPts val="0"/>
              </a:spcBef>
              <a:tabLst>
                <a:tab pos="457200" algn="l"/>
              </a:tabLst>
            </a:pPr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Γραμμικοποίηση συνάρτησης μεταφοράς ποτενσιομέτρου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913" y="83002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tabLst>
                <a:tab pos="398463" algn="l"/>
              </a:tabLst>
            </a:pPr>
            <a:r>
              <a:rPr lang="el-GR" sz="2000" dirty="0"/>
              <a:t>Για τη (μερική) γραμμικοποίηση της συνάρτησης μεταφοράς ενός ποτενσιο-μέτρου υπό φορτίο συνδέουμε μια αντίσταση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R = 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L</a:t>
            </a:r>
            <a:endParaRPr lang="el-GR" sz="2000" dirty="0"/>
          </a:p>
        </p:txBody>
      </p:sp>
      <p:pic>
        <p:nvPicPr>
          <p:cNvPr id="9" name="Picture 8" descr="Fig 6_6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584" y="1755783"/>
            <a:ext cx="7398258" cy="302821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2913" y="5080819"/>
            <a:ext cx="8229600" cy="1015663"/>
          </a:xfrm>
        </p:spPr>
        <p:txBody>
          <a:bodyPr>
            <a:spAutoFit/>
          </a:bodyPr>
          <a:lstStyle/>
          <a:p>
            <a:pPr marL="176213" indent="-176213"/>
            <a:r>
              <a:rPr lang="el-GR" sz="2000" dirty="0"/>
              <a:t>Η βέλτιστη δυνατή γραμμικοποίηση επιτυγχάνεται συνδέοντας την έξοδο του ποτενσιομέτρου στην είσοδο ενός τελεστικού ενισχυτή (άπειρη αντί-σταση εισόδου)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81" y="217096"/>
            <a:ext cx="8554064" cy="461665"/>
          </a:xfrm>
        </p:spPr>
        <p:txBody>
          <a:bodyPr wrap="square">
            <a:spAutoFit/>
          </a:bodyPr>
          <a:lstStyle/>
          <a:p>
            <a:pPr defTabSz="144463">
              <a:spcBef>
                <a:spcPts val="0"/>
              </a:spcBef>
              <a:tabLst>
                <a:tab pos="457200" algn="l"/>
              </a:tabLst>
            </a:pPr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Διακριτική ικανότητα ποτενσιομέτρου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913" y="830021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tabLst>
                <a:tab pos="398463" algn="l"/>
              </a:tabLst>
            </a:pPr>
            <a:r>
              <a:rPr lang="el-GR" sz="2000" dirty="0"/>
              <a:t>Η διακριτική ικανότητα ενός ποτενσιομέτρου περιορίζεται από την απόσταση μεταξύ δύο διαδοχικών σπειρών (βλ., Μέρος 1</a:t>
            </a:r>
            <a:r>
              <a:rPr lang="el-GR" sz="2000" baseline="30000" dirty="0"/>
              <a:t>ο</a:t>
            </a:r>
            <a:r>
              <a:rPr lang="el-GR" sz="2000" dirty="0"/>
              <a:t>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2913" y="5139813"/>
            <a:ext cx="8229600" cy="707886"/>
          </a:xfrm>
        </p:spPr>
        <p:txBody>
          <a:bodyPr>
            <a:spAutoFit/>
          </a:bodyPr>
          <a:lstStyle/>
          <a:p>
            <a:pPr marL="176213" indent="-176213"/>
            <a:r>
              <a:rPr lang="el-GR" sz="2000" dirty="0"/>
              <a:t>Η διακριτική ικανότητα του ποτενσιομέτρου βελτιώνεται με τη χρήση λεπτότερου σύρματος τυλιγμένου σε πυκλότερες σπείρες.</a:t>
            </a:r>
          </a:p>
        </p:txBody>
      </p:sp>
      <p:pic>
        <p:nvPicPr>
          <p:cNvPr id="6" name="Picture 5" descr="Fig 6_7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117" y="1926873"/>
            <a:ext cx="7229192" cy="292959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81" y="217096"/>
            <a:ext cx="8554064" cy="461665"/>
          </a:xfrm>
        </p:spPr>
        <p:txBody>
          <a:bodyPr wrap="square">
            <a:spAutoFit/>
          </a:bodyPr>
          <a:lstStyle/>
          <a:p>
            <a:pPr defTabSz="144463">
              <a:spcBef>
                <a:spcPts val="0"/>
              </a:spcBef>
              <a:tabLst>
                <a:tab pos="457200" algn="l"/>
              </a:tabLst>
            </a:pPr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των ποτενσιομετρικών αισθητήρων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08673" y="975042"/>
          <a:ext cx="7498080" cy="2968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709">
                <a:tc>
                  <a:txBody>
                    <a:bodyPr/>
                    <a:lstStyle/>
                    <a:p>
                      <a:r>
                        <a:rPr lang="el-GR" dirty="0"/>
                        <a:t>Υπέρ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Κατά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09">
                <a:tc>
                  <a:txBody>
                    <a:bodyPr/>
                    <a:lstStyle/>
                    <a:p>
                      <a:r>
                        <a:rPr lang="el-GR" sz="1800" dirty="0"/>
                        <a:t>Απλές διατάξεις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Χαμηλή ακρίβεια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Χαμηλό</a:t>
                      </a:r>
                      <a:r>
                        <a:rPr lang="el-GR" sz="1800" baseline="0" dirty="0"/>
                        <a:t> </a:t>
                      </a:r>
                      <a:r>
                        <a:rPr lang="el-GR" sz="1800" dirty="0"/>
                        <a:t>κόστος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Χαμηλή διακριτική ικανότητα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48">
                <a:tc>
                  <a:txBody>
                    <a:bodyPr/>
                    <a:lstStyle/>
                    <a:p>
                      <a:r>
                        <a:rPr lang="el-GR" sz="1800" dirty="0"/>
                        <a:t>Μεγάλο πλάτος τάσης εξόδου (</a:t>
                      </a:r>
                      <a:r>
                        <a:rPr lang="en-US" sz="1800" dirty="0"/>
                        <a:t>V</a:t>
                      </a:r>
                      <a:r>
                        <a:rPr lang="en-US" sz="1800" baseline="-25000" dirty="0"/>
                        <a:t>o</a:t>
                      </a:r>
                      <a:r>
                        <a:rPr lang="en-US" sz="1800" dirty="0"/>
                        <a:t>). </a:t>
                      </a:r>
                      <a:r>
                        <a:rPr lang="el-GR" sz="1800" dirty="0"/>
                        <a:t>Συνήθως, δεν χρειάζεται ενίσχυση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Έλλειψη επαναληπτικότητας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63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Λόγω της τριβής του δρομέα πάνω στις σπείρες, παθαίνουν μηχανικές φθορές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2913" y="630355"/>
            <a:ext cx="8229600" cy="5773888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/>
              <a:t>Εργαστηριακή άσκηση 2</a:t>
            </a:r>
            <a:r>
              <a:rPr lang="el-GR" baseline="30000" dirty="0"/>
              <a:t>η</a:t>
            </a:r>
            <a:r>
              <a:rPr lang="el-GR" dirty="0"/>
              <a:t> </a:t>
            </a:r>
          </a:p>
          <a:p>
            <a:pPr>
              <a:buNone/>
            </a:pPr>
            <a:r>
              <a:rPr lang="el-G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Μετατροπέας Μεταβλητού Μήκους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1085850" algn="l"/>
              </a:tabLst>
            </a:pPr>
            <a:endParaRPr lang="en-US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1085850" algn="l"/>
              </a:tabLst>
            </a:pPr>
            <a:r>
              <a:rPr lang="el-GR" sz="2000" b="1" dirty="0">
                <a:ea typeface="Calibri"/>
                <a:cs typeface="Times New Roman"/>
              </a:rPr>
              <a:t>ΣΤΟΧΟΙ ΤΗΣ ΑΣΚΗΣΗΣ</a:t>
            </a:r>
            <a:endParaRPr lang="el-GR" sz="2000" dirty="0">
              <a:ea typeface="Calibri"/>
              <a:cs typeface="Times New Roman"/>
            </a:endParaRPr>
          </a:p>
          <a:p>
            <a:pPr lvl="0"/>
            <a:r>
              <a:rPr lang="el-GR" sz="2000" dirty="0"/>
              <a:t>Να επιβεβαιώσουμε τη σχέση μεταξύ του μήκους και της αντίστασης ενός υλικού.</a:t>
            </a:r>
          </a:p>
          <a:p>
            <a:pPr lvl="0"/>
            <a:r>
              <a:rPr lang="el-GR" sz="2000" dirty="0"/>
              <a:t>Να παρατηρήσουμε πως μπορεί να χρησιμοποιηθεί αυτή η σχέση σε ένα μετατροπείς μεταβλητού μήκους (ποτενσιόμετρο).</a:t>
            </a:r>
          </a:p>
          <a:p>
            <a:r>
              <a:rPr lang="el-GR" sz="2000" dirty="0"/>
              <a:t>Να βρούμε έναν τρόπο, να παίρνουμε απ’αυθείας την ένδειξη της τιμής της αντίστασης (χωρίς χρήση γέφυρας).</a:t>
            </a:r>
            <a:endParaRPr lang="en-US" sz="2000" dirty="0">
              <a:ea typeface="Calibri"/>
              <a:cs typeface="Times New Roman"/>
            </a:endParaRP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l-GR" sz="2000" b="1" dirty="0"/>
              <a:t>ΤΑ ΜΕΡΗ ΤΗΣ ΑΣΚΗΣΗΣ</a:t>
            </a:r>
            <a:endParaRPr lang="el-GR" sz="2000" dirty="0"/>
          </a:p>
          <a:p>
            <a:pPr lvl="0"/>
            <a:r>
              <a:rPr lang="el-GR" sz="2000" dirty="0"/>
              <a:t>Μήκος</a:t>
            </a:r>
            <a:r>
              <a:rPr lang="en-US" sz="2000" dirty="0"/>
              <a:t> </a:t>
            </a:r>
            <a:r>
              <a:rPr lang="el-GR" sz="2000" dirty="0"/>
              <a:t>και Αντίσταση</a:t>
            </a:r>
          </a:p>
          <a:p>
            <a:r>
              <a:rPr lang="el-GR" sz="2000" dirty="0"/>
              <a:t>Απ’ευθείας Ένδειξη της Τιμής της Αντίστασης</a:t>
            </a:r>
            <a:endParaRPr lang="el-GR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" y="252035"/>
            <a:ext cx="8827911" cy="646331"/>
          </a:xfr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l-G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μετατροπέας μεταβλητού μήκους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73" y="930669"/>
            <a:ext cx="8412480" cy="769441"/>
          </a:xfrm>
        </p:spPr>
        <p:txBody>
          <a:bodyPr wrap="square" numCol="1" spcCol="360000">
            <a:spAutoFit/>
          </a:bodyPr>
          <a:lstStyle/>
          <a:p>
            <a:pPr marL="236538" indent="-236538">
              <a:spcBef>
                <a:spcPts val="1800"/>
              </a:spcBef>
              <a:buNone/>
            </a:pPr>
            <a:r>
              <a:rPr lang="el-GR" sz="2200" dirty="0"/>
              <a:t>(α) Σύμβολο και (β) σχέδιο του γραμμικού ποτενσιομέτρου που χρησι-μοποιείται σαν αισθητήρας θέσης σε αυτήν την άσκηση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321" y="4645957"/>
            <a:ext cx="88047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lvl="0" indent="-236538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Fixed connections </a:t>
            </a:r>
            <a:r>
              <a:rPr lang="el-GR" sz="2200" dirty="0">
                <a:solidFill>
                  <a:prstClr val="black"/>
                </a:solidFill>
              </a:rPr>
              <a:t>= οι ακραίοι ακροδέκτες του ποτενσιομέτρου. Η αντίσταση μεταξύ τους είναι </a:t>
            </a:r>
            <a:r>
              <a:rPr lang="en-US" sz="2200" dirty="0" err="1"/>
              <a:t>R</a:t>
            </a:r>
            <a:r>
              <a:rPr lang="en-US" sz="2200" baseline="-25000" dirty="0" err="1"/>
              <a:t>max</a:t>
            </a:r>
            <a:r>
              <a:rPr lang="en-US" sz="2200" dirty="0"/>
              <a:t> </a:t>
            </a:r>
          </a:p>
          <a:p>
            <a:pPr marL="236538" lvl="0" indent="-236538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Sliding connection </a:t>
            </a:r>
            <a:r>
              <a:rPr lang="el-GR" sz="2200" dirty="0">
                <a:solidFill>
                  <a:prstClr val="black"/>
                </a:solidFill>
              </a:rPr>
              <a:t>= ο ακροδέκτης του δρομέα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14</a:t>
            </a:fld>
            <a:endParaRPr lang="el-GR"/>
          </a:p>
        </p:txBody>
      </p:sp>
      <p:grpSp>
        <p:nvGrpSpPr>
          <p:cNvPr id="9" name="Group 8"/>
          <p:cNvGrpSpPr/>
          <p:nvPr/>
        </p:nvGrpSpPr>
        <p:grpSpPr>
          <a:xfrm>
            <a:off x="388181" y="2113308"/>
            <a:ext cx="8339064" cy="2312162"/>
            <a:chOff x="388181" y="2334534"/>
            <a:chExt cx="8339064" cy="23121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rcRect l="21619" t="26108" r="24097" b="53449"/>
            <a:stretch>
              <a:fillRect/>
            </a:stretch>
          </p:blipFill>
          <p:spPr bwMode="auto">
            <a:xfrm>
              <a:off x="388181" y="2334534"/>
              <a:ext cx="8339064" cy="1962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369" name="Rectangle 1"/>
            <p:cNvSpPr>
              <a:spLocks noChangeArrowheads="1"/>
            </p:cNvSpPr>
            <p:nvPr/>
          </p:nvSpPr>
          <p:spPr bwMode="auto">
            <a:xfrm>
              <a:off x="1799303" y="4246586"/>
              <a:ext cx="40559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200150" algn="l"/>
                  <a:tab pos="3543300" algn="l"/>
                </a:tabLst>
              </a:pPr>
              <a:r>
                <a:rPr kumimoji="0" lang="el-G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(α)		(β)</a:t>
              </a:r>
              <a:endParaRPr kumimoji="0" 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2551471" y="1828800"/>
            <a:ext cx="1858297" cy="619432"/>
          </a:xfrm>
          <a:custGeom>
            <a:avLst/>
            <a:gdLst>
              <a:gd name="connsiteX0" fmla="*/ 0 w 2197510"/>
              <a:gd name="connsiteY0" fmla="*/ 398206 h 398206"/>
              <a:gd name="connsiteX1" fmla="*/ 2064774 w 2197510"/>
              <a:gd name="connsiteY1" fmla="*/ 0 h 398206"/>
              <a:gd name="connsiteX2" fmla="*/ 2197510 w 2197510"/>
              <a:gd name="connsiteY2" fmla="*/ 353961 h 398206"/>
              <a:gd name="connsiteX0" fmla="*/ 0 w 1858297"/>
              <a:gd name="connsiteY0" fmla="*/ 619432 h 619432"/>
              <a:gd name="connsiteX1" fmla="*/ 1725561 w 1858297"/>
              <a:gd name="connsiteY1" fmla="*/ 0 h 619432"/>
              <a:gd name="connsiteX2" fmla="*/ 1858297 w 1858297"/>
              <a:gd name="connsiteY2" fmla="*/ 353961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8297" h="619432">
                <a:moveTo>
                  <a:pt x="0" y="619432"/>
                </a:moveTo>
                <a:lnTo>
                  <a:pt x="1725561" y="0"/>
                </a:lnTo>
                <a:lnTo>
                  <a:pt x="1858297" y="35396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Freeform 16"/>
          <p:cNvSpPr/>
          <p:nvPr/>
        </p:nvSpPr>
        <p:spPr>
          <a:xfrm>
            <a:off x="4262284" y="1828800"/>
            <a:ext cx="1725561" cy="383458"/>
          </a:xfrm>
          <a:custGeom>
            <a:avLst/>
            <a:gdLst>
              <a:gd name="connsiteX0" fmla="*/ 0 w 1725561"/>
              <a:gd name="connsiteY0" fmla="*/ 0 h 383458"/>
              <a:gd name="connsiteX1" fmla="*/ 1622322 w 1725561"/>
              <a:gd name="connsiteY1" fmla="*/ 0 h 383458"/>
              <a:gd name="connsiteX2" fmla="*/ 1725561 w 1725561"/>
              <a:gd name="connsiteY2" fmla="*/ 383458 h 383458"/>
              <a:gd name="connsiteX0" fmla="*/ 0 w 1725561"/>
              <a:gd name="connsiteY0" fmla="*/ 0 h 383458"/>
              <a:gd name="connsiteX1" fmla="*/ 1415844 w 1725561"/>
              <a:gd name="connsiteY1" fmla="*/ 0 h 383458"/>
              <a:gd name="connsiteX2" fmla="*/ 1725561 w 1725561"/>
              <a:gd name="connsiteY2" fmla="*/ 383458 h 3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5561" h="383458">
                <a:moveTo>
                  <a:pt x="0" y="0"/>
                </a:moveTo>
                <a:lnTo>
                  <a:pt x="1415844" y="0"/>
                </a:lnTo>
                <a:lnTo>
                  <a:pt x="1725561" y="38345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755062" y="2448233"/>
            <a:ext cx="79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946787" y="2315497"/>
            <a:ext cx="2698955" cy="1681316"/>
          </a:xfrm>
          <a:custGeom>
            <a:avLst/>
            <a:gdLst>
              <a:gd name="connsiteX0" fmla="*/ 0 w 2698955"/>
              <a:gd name="connsiteY0" fmla="*/ 1666568 h 1681316"/>
              <a:gd name="connsiteX1" fmla="*/ 811161 w 2698955"/>
              <a:gd name="connsiteY1" fmla="*/ 1681316 h 1681316"/>
              <a:gd name="connsiteX2" fmla="*/ 2698955 w 2698955"/>
              <a:gd name="connsiteY2" fmla="*/ 0 h 168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955" h="1681316">
                <a:moveTo>
                  <a:pt x="0" y="1666568"/>
                </a:moveTo>
                <a:lnTo>
                  <a:pt x="811161" y="1681316"/>
                </a:lnTo>
                <a:lnTo>
                  <a:pt x="2698955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/>
          <a:srcRect l="18931" t="11823" r="39647" b="7143"/>
          <a:stretch>
            <a:fillRect/>
          </a:stretch>
        </p:blipFill>
        <p:spPr bwMode="auto">
          <a:xfrm>
            <a:off x="128786" y="471779"/>
            <a:ext cx="5083628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57" y="102602"/>
            <a:ext cx="8827911" cy="430887"/>
          </a:xfrm>
        </p:spPr>
        <p:txBody>
          <a:bodyPr>
            <a:spAutoFit/>
          </a:bodyPr>
          <a:lstStyle/>
          <a:p>
            <a:r>
              <a:rPr lang="el-G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Μέρος 1</a:t>
            </a:r>
            <a:r>
              <a:rPr 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Μήκος και Αντίσταση – Η συνδεσμολογία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7187" y="663680"/>
            <a:ext cx="3790336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spcAft>
                <a:spcPts val="1000"/>
              </a:spcAft>
              <a:buFont typeface="+mj-lt"/>
              <a:buAutoNum type="arabicPeriod"/>
            </a:pPr>
            <a:r>
              <a:rPr lang="el-GR" dirty="0"/>
              <a:t>Τροφοδοτήστε τον ενισχυτή ισχύος </a:t>
            </a:r>
            <a:r>
              <a:rPr lang="en-US" dirty="0"/>
              <a:t>TK22941B </a:t>
            </a:r>
            <a:r>
              <a:rPr lang="el-GR" dirty="0"/>
              <a:t>με +15</a:t>
            </a:r>
            <a:r>
              <a:rPr lang="en-US" dirty="0"/>
              <a:t>V </a:t>
            </a:r>
            <a:r>
              <a:rPr lang="el-GR" dirty="0"/>
              <a:t>και -15</a:t>
            </a:r>
            <a:r>
              <a:rPr lang="en-US" dirty="0"/>
              <a:t>V</a:t>
            </a:r>
          </a:p>
          <a:p>
            <a:pPr marL="236538" indent="-236538">
              <a:spcAft>
                <a:spcPts val="1000"/>
              </a:spcAft>
              <a:buFont typeface="+mj-lt"/>
              <a:buAutoNum type="arabicPeriod"/>
            </a:pPr>
            <a:r>
              <a:rPr lang="el-GR" dirty="0"/>
              <a:t>Την έξοδο του ενισχυτή ισχύος </a:t>
            </a:r>
            <a:r>
              <a:rPr lang="en-US" dirty="0"/>
              <a:t>TK22941B</a:t>
            </a:r>
            <a:r>
              <a:rPr lang="el-GR" dirty="0"/>
              <a:t> οδηγήστε την στην είσοδο της γέφυρας </a:t>
            </a:r>
            <a:r>
              <a:rPr lang="en-US" dirty="0"/>
              <a:t>Wheatstone</a:t>
            </a:r>
            <a:r>
              <a:rPr lang="el-GR" dirty="0"/>
              <a:t>.</a:t>
            </a:r>
          </a:p>
          <a:p>
            <a:pPr marL="236538" indent="-236538">
              <a:spcAft>
                <a:spcPts val="1000"/>
              </a:spcAft>
              <a:buFont typeface="+mj-lt"/>
              <a:buAutoNum type="arabicPeriod"/>
            </a:pPr>
            <a:r>
              <a:rPr lang="el-GR" dirty="0"/>
              <a:t>Συνδέστε</a:t>
            </a:r>
            <a:r>
              <a:rPr lang="en-US" dirty="0"/>
              <a:t> </a:t>
            </a:r>
            <a:r>
              <a:rPr lang="el-GR" dirty="0"/>
              <a:t>την έξοδο της γέφυρας με ένα αμπερόμετρο (Α).</a:t>
            </a:r>
          </a:p>
          <a:p>
            <a:pPr marL="236538" indent="-236538">
              <a:spcAft>
                <a:spcPts val="1000"/>
              </a:spcAft>
              <a:buFont typeface="+mj-lt"/>
              <a:buAutoNum type="arabicPeriod"/>
            </a:pPr>
            <a:r>
              <a:rPr lang="el-GR" dirty="0"/>
              <a:t>Τέλος, συνδέστε τον ποτενσιομετρικό αισθητήρα </a:t>
            </a:r>
            <a:r>
              <a:rPr lang="en-US" dirty="0"/>
              <a:t>TK294K </a:t>
            </a:r>
            <a:r>
              <a:rPr lang="el-GR" dirty="0"/>
              <a:t>στον ένα κλάδο της γέφυρας </a:t>
            </a:r>
            <a:endParaRPr lang="en-US" dirty="0"/>
          </a:p>
          <a:p>
            <a:pPr marL="236538" indent="-236538">
              <a:spcAft>
                <a:spcPts val="1000"/>
              </a:spcAft>
              <a:buFont typeface="+mj-lt"/>
              <a:buAutoNum type="arabicPeriod"/>
            </a:pPr>
            <a:r>
              <a:rPr lang="el-GR" dirty="0"/>
              <a:t>και το κιβώτιο αντιστάσεων στον από πάνω κλάδο.</a:t>
            </a:r>
          </a:p>
        </p:txBody>
      </p:sp>
      <p:sp>
        <p:nvSpPr>
          <p:cNvPr id="27" name="Freeform 26"/>
          <p:cNvSpPr/>
          <p:nvPr/>
        </p:nvSpPr>
        <p:spPr>
          <a:xfrm>
            <a:off x="449826" y="1578077"/>
            <a:ext cx="567813" cy="3613355"/>
          </a:xfrm>
          <a:custGeom>
            <a:avLst/>
            <a:gdLst>
              <a:gd name="connsiteX0" fmla="*/ 567813 w 567813"/>
              <a:gd name="connsiteY0" fmla="*/ 0 h 3613355"/>
              <a:gd name="connsiteX1" fmla="*/ 346587 w 567813"/>
              <a:gd name="connsiteY1" fmla="*/ 191729 h 3613355"/>
              <a:gd name="connsiteX2" fmla="*/ 213851 w 567813"/>
              <a:gd name="connsiteY2" fmla="*/ 383458 h 3613355"/>
              <a:gd name="connsiteX3" fmla="*/ 110613 w 567813"/>
              <a:gd name="connsiteY3" fmla="*/ 678426 h 3613355"/>
              <a:gd name="connsiteX4" fmla="*/ 22122 w 567813"/>
              <a:gd name="connsiteY4" fmla="*/ 1209368 h 3613355"/>
              <a:gd name="connsiteX5" fmla="*/ 7374 w 567813"/>
              <a:gd name="connsiteY5" fmla="*/ 1873046 h 3613355"/>
              <a:gd name="connsiteX6" fmla="*/ 66368 w 567813"/>
              <a:gd name="connsiteY6" fmla="*/ 2580968 h 3613355"/>
              <a:gd name="connsiteX7" fmla="*/ 125361 w 567813"/>
              <a:gd name="connsiteY7" fmla="*/ 3052917 h 3613355"/>
              <a:gd name="connsiteX8" fmla="*/ 346587 w 567813"/>
              <a:gd name="connsiteY8" fmla="*/ 3613355 h 361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13" h="3613355">
                <a:moveTo>
                  <a:pt x="567813" y="0"/>
                </a:moveTo>
                <a:cubicBezTo>
                  <a:pt x="486697" y="63909"/>
                  <a:pt x="405581" y="127819"/>
                  <a:pt x="346587" y="191729"/>
                </a:cubicBezTo>
                <a:cubicBezTo>
                  <a:pt x="287593" y="255639"/>
                  <a:pt x="253180" y="302342"/>
                  <a:pt x="213851" y="383458"/>
                </a:cubicBezTo>
                <a:cubicBezTo>
                  <a:pt x="174522" y="464574"/>
                  <a:pt x="142568" y="540774"/>
                  <a:pt x="110613" y="678426"/>
                </a:cubicBezTo>
                <a:cubicBezTo>
                  <a:pt x="78658" y="816078"/>
                  <a:pt x="39329" y="1010265"/>
                  <a:pt x="22122" y="1209368"/>
                </a:cubicBezTo>
                <a:cubicBezTo>
                  <a:pt x="4916" y="1408471"/>
                  <a:pt x="0" y="1644446"/>
                  <a:pt x="7374" y="1873046"/>
                </a:cubicBezTo>
                <a:cubicBezTo>
                  <a:pt x="14748" y="2101646"/>
                  <a:pt x="46704" y="2384323"/>
                  <a:pt x="66368" y="2580968"/>
                </a:cubicBezTo>
                <a:cubicBezTo>
                  <a:pt x="86032" y="2777613"/>
                  <a:pt x="78658" y="2880853"/>
                  <a:pt x="125361" y="3052917"/>
                </a:cubicBezTo>
                <a:cubicBezTo>
                  <a:pt x="172064" y="3224981"/>
                  <a:pt x="259325" y="3419168"/>
                  <a:pt x="346587" y="361335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Freeform 27"/>
          <p:cNvSpPr/>
          <p:nvPr/>
        </p:nvSpPr>
        <p:spPr>
          <a:xfrm>
            <a:off x="1032387" y="1563329"/>
            <a:ext cx="988142" cy="3583858"/>
          </a:xfrm>
          <a:custGeom>
            <a:avLst/>
            <a:gdLst>
              <a:gd name="connsiteX0" fmla="*/ 988142 w 988142"/>
              <a:gd name="connsiteY0" fmla="*/ 0 h 3583858"/>
              <a:gd name="connsiteX1" fmla="*/ 781665 w 988142"/>
              <a:gd name="connsiteY1" fmla="*/ 73742 h 3583858"/>
              <a:gd name="connsiteX2" fmla="*/ 516194 w 988142"/>
              <a:gd name="connsiteY2" fmla="*/ 221226 h 3583858"/>
              <a:gd name="connsiteX3" fmla="*/ 294968 w 988142"/>
              <a:gd name="connsiteY3" fmla="*/ 442452 h 3583858"/>
              <a:gd name="connsiteX4" fmla="*/ 73742 w 988142"/>
              <a:gd name="connsiteY4" fmla="*/ 884903 h 3583858"/>
              <a:gd name="connsiteX5" fmla="*/ 0 w 988142"/>
              <a:gd name="connsiteY5" fmla="*/ 1356852 h 3583858"/>
              <a:gd name="connsiteX6" fmla="*/ 73742 w 988142"/>
              <a:gd name="connsiteY6" fmla="*/ 1917290 h 3583858"/>
              <a:gd name="connsiteX7" fmla="*/ 309716 w 988142"/>
              <a:gd name="connsiteY7" fmla="*/ 2286000 h 3583858"/>
              <a:gd name="connsiteX8" fmla="*/ 634181 w 988142"/>
              <a:gd name="connsiteY8" fmla="*/ 2654710 h 3583858"/>
              <a:gd name="connsiteX9" fmla="*/ 855407 w 988142"/>
              <a:gd name="connsiteY9" fmla="*/ 3141406 h 3583858"/>
              <a:gd name="connsiteX10" fmla="*/ 914400 w 988142"/>
              <a:gd name="connsiteY10" fmla="*/ 3583858 h 358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142" h="3583858">
                <a:moveTo>
                  <a:pt x="988142" y="0"/>
                </a:moveTo>
                <a:cubicBezTo>
                  <a:pt x="924232" y="18435"/>
                  <a:pt x="860323" y="36871"/>
                  <a:pt x="781665" y="73742"/>
                </a:cubicBezTo>
                <a:cubicBezTo>
                  <a:pt x="703007" y="110613"/>
                  <a:pt x="597310" y="159774"/>
                  <a:pt x="516194" y="221226"/>
                </a:cubicBezTo>
                <a:cubicBezTo>
                  <a:pt x="435078" y="282678"/>
                  <a:pt x="368710" y="331839"/>
                  <a:pt x="294968" y="442452"/>
                </a:cubicBezTo>
                <a:cubicBezTo>
                  <a:pt x="221226" y="553065"/>
                  <a:pt x="122903" y="732503"/>
                  <a:pt x="73742" y="884903"/>
                </a:cubicBezTo>
                <a:cubicBezTo>
                  <a:pt x="24581" y="1037303"/>
                  <a:pt x="0" y="1184788"/>
                  <a:pt x="0" y="1356852"/>
                </a:cubicBezTo>
                <a:cubicBezTo>
                  <a:pt x="0" y="1528916"/>
                  <a:pt x="22123" y="1762432"/>
                  <a:pt x="73742" y="1917290"/>
                </a:cubicBezTo>
                <a:cubicBezTo>
                  <a:pt x="125361" y="2072148"/>
                  <a:pt x="216310" y="2163097"/>
                  <a:pt x="309716" y="2286000"/>
                </a:cubicBezTo>
                <a:cubicBezTo>
                  <a:pt x="403123" y="2408903"/>
                  <a:pt x="543233" y="2512142"/>
                  <a:pt x="634181" y="2654710"/>
                </a:cubicBezTo>
                <a:cubicBezTo>
                  <a:pt x="725129" y="2797278"/>
                  <a:pt x="808704" y="2986548"/>
                  <a:pt x="855407" y="3141406"/>
                </a:cubicBezTo>
                <a:cubicBezTo>
                  <a:pt x="902110" y="3296264"/>
                  <a:pt x="908255" y="3440061"/>
                  <a:pt x="914400" y="3583858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Freeform 28"/>
          <p:cNvSpPr/>
          <p:nvPr/>
        </p:nvSpPr>
        <p:spPr>
          <a:xfrm>
            <a:off x="1401097" y="1710813"/>
            <a:ext cx="2831690" cy="899652"/>
          </a:xfrm>
          <a:custGeom>
            <a:avLst/>
            <a:gdLst>
              <a:gd name="connsiteX0" fmla="*/ 0 w 2831690"/>
              <a:gd name="connsiteY0" fmla="*/ 0 h 899652"/>
              <a:gd name="connsiteX1" fmla="*/ 117987 w 2831690"/>
              <a:gd name="connsiteY1" fmla="*/ 176981 h 899652"/>
              <a:gd name="connsiteX2" fmla="*/ 457200 w 2831690"/>
              <a:gd name="connsiteY2" fmla="*/ 191729 h 899652"/>
              <a:gd name="connsiteX3" fmla="*/ 855406 w 2831690"/>
              <a:gd name="connsiteY3" fmla="*/ 176981 h 899652"/>
              <a:gd name="connsiteX4" fmla="*/ 1401097 w 2831690"/>
              <a:gd name="connsiteY4" fmla="*/ 132735 h 899652"/>
              <a:gd name="connsiteX5" fmla="*/ 2064774 w 2831690"/>
              <a:gd name="connsiteY5" fmla="*/ 117987 h 899652"/>
              <a:gd name="connsiteX6" fmla="*/ 2477729 w 2831690"/>
              <a:gd name="connsiteY6" fmla="*/ 206477 h 899652"/>
              <a:gd name="connsiteX7" fmla="*/ 2625213 w 2831690"/>
              <a:gd name="connsiteY7" fmla="*/ 383458 h 899652"/>
              <a:gd name="connsiteX8" fmla="*/ 2757948 w 2831690"/>
              <a:gd name="connsiteY8" fmla="*/ 648929 h 899652"/>
              <a:gd name="connsiteX9" fmla="*/ 2831690 w 2831690"/>
              <a:gd name="connsiteY9" fmla="*/ 899652 h 8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1690" h="899652">
                <a:moveTo>
                  <a:pt x="0" y="0"/>
                </a:moveTo>
                <a:cubicBezTo>
                  <a:pt x="20893" y="72513"/>
                  <a:pt x="41787" y="145026"/>
                  <a:pt x="117987" y="176981"/>
                </a:cubicBezTo>
                <a:cubicBezTo>
                  <a:pt x="194187" y="208936"/>
                  <a:pt x="334297" y="191729"/>
                  <a:pt x="457200" y="191729"/>
                </a:cubicBezTo>
                <a:cubicBezTo>
                  <a:pt x="580103" y="191729"/>
                  <a:pt x="698090" y="186813"/>
                  <a:pt x="855406" y="176981"/>
                </a:cubicBezTo>
                <a:cubicBezTo>
                  <a:pt x="1012722" y="167149"/>
                  <a:pt x="1199536" y="142567"/>
                  <a:pt x="1401097" y="132735"/>
                </a:cubicBezTo>
                <a:cubicBezTo>
                  <a:pt x="1602658" y="122903"/>
                  <a:pt x="1885335" y="105697"/>
                  <a:pt x="2064774" y="117987"/>
                </a:cubicBezTo>
                <a:cubicBezTo>
                  <a:pt x="2244213" y="130277"/>
                  <a:pt x="2384323" y="162232"/>
                  <a:pt x="2477729" y="206477"/>
                </a:cubicBezTo>
                <a:cubicBezTo>
                  <a:pt x="2571136" y="250722"/>
                  <a:pt x="2578510" y="309716"/>
                  <a:pt x="2625213" y="383458"/>
                </a:cubicBezTo>
                <a:cubicBezTo>
                  <a:pt x="2671916" y="457200"/>
                  <a:pt x="2723535" y="562897"/>
                  <a:pt x="2757948" y="648929"/>
                </a:cubicBezTo>
                <a:cubicBezTo>
                  <a:pt x="2792361" y="734961"/>
                  <a:pt x="2812025" y="817306"/>
                  <a:pt x="2831690" y="89965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Freeform 29"/>
          <p:cNvSpPr/>
          <p:nvPr/>
        </p:nvSpPr>
        <p:spPr>
          <a:xfrm>
            <a:off x="1932039" y="1101213"/>
            <a:ext cx="2286000" cy="1804219"/>
          </a:xfrm>
          <a:custGeom>
            <a:avLst/>
            <a:gdLst>
              <a:gd name="connsiteX0" fmla="*/ 0 w 2286000"/>
              <a:gd name="connsiteY0" fmla="*/ 609600 h 1804219"/>
              <a:gd name="connsiteX1" fmla="*/ 117987 w 2286000"/>
              <a:gd name="connsiteY1" fmla="*/ 668593 h 1804219"/>
              <a:gd name="connsiteX2" fmla="*/ 250722 w 2286000"/>
              <a:gd name="connsiteY2" fmla="*/ 683342 h 1804219"/>
              <a:gd name="connsiteX3" fmla="*/ 442451 w 2286000"/>
              <a:gd name="connsiteY3" fmla="*/ 594852 h 1804219"/>
              <a:gd name="connsiteX4" fmla="*/ 575187 w 2286000"/>
              <a:gd name="connsiteY4" fmla="*/ 358877 h 1804219"/>
              <a:gd name="connsiteX5" fmla="*/ 811161 w 2286000"/>
              <a:gd name="connsiteY5" fmla="*/ 93406 h 1804219"/>
              <a:gd name="connsiteX6" fmla="*/ 1194619 w 2286000"/>
              <a:gd name="connsiteY6" fmla="*/ 4916 h 1804219"/>
              <a:gd name="connsiteX7" fmla="*/ 1533832 w 2286000"/>
              <a:gd name="connsiteY7" fmla="*/ 63910 h 1804219"/>
              <a:gd name="connsiteX8" fmla="*/ 1873045 w 2286000"/>
              <a:gd name="connsiteY8" fmla="*/ 285135 h 1804219"/>
              <a:gd name="connsiteX9" fmla="*/ 2050026 w 2286000"/>
              <a:gd name="connsiteY9" fmla="*/ 653845 h 1804219"/>
              <a:gd name="connsiteX10" fmla="*/ 2079522 w 2286000"/>
              <a:gd name="connsiteY10" fmla="*/ 889819 h 1804219"/>
              <a:gd name="connsiteX11" fmla="*/ 2035277 w 2286000"/>
              <a:gd name="connsiteY11" fmla="*/ 1022555 h 1804219"/>
              <a:gd name="connsiteX12" fmla="*/ 1991032 w 2286000"/>
              <a:gd name="connsiteY12" fmla="*/ 1155290 h 1804219"/>
              <a:gd name="connsiteX13" fmla="*/ 2123767 w 2286000"/>
              <a:gd name="connsiteY13" fmla="*/ 1509252 h 1804219"/>
              <a:gd name="connsiteX14" fmla="*/ 2286000 w 2286000"/>
              <a:gd name="connsiteY14" fmla="*/ 1804219 h 18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6000" h="1804219">
                <a:moveTo>
                  <a:pt x="0" y="609600"/>
                </a:moveTo>
                <a:cubicBezTo>
                  <a:pt x="38100" y="632951"/>
                  <a:pt x="76200" y="656303"/>
                  <a:pt x="117987" y="668593"/>
                </a:cubicBezTo>
                <a:cubicBezTo>
                  <a:pt x="159774" y="680883"/>
                  <a:pt x="196645" y="695632"/>
                  <a:pt x="250722" y="683342"/>
                </a:cubicBezTo>
                <a:cubicBezTo>
                  <a:pt x="304799" y="671052"/>
                  <a:pt x="388374" y="648929"/>
                  <a:pt x="442451" y="594852"/>
                </a:cubicBezTo>
                <a:cubicBezTo>
                  <a:pt x="496528" y="540775"/>
                  <a:pt x="513735" y="442451"/>
                  <a:pt x="575187" y="358877"/>
                </a:cubicBezTo>
                <a:cubicBezTo>
                  <a:pt x="636639" y="275303"/>
                  <a:pt x="707922" y="152400"/>
                  <a:pt x="811161" y="93406"/>
                </a:cubicBezTo>
                <a:cubicBezTo>
                  <a:pt x="914400" y="34413"/>
                  <a:pt x="1074174" y="9832"/>
                  <a:pt x="1194619" y="4916"/>
                </a:cubicBezTo>
                <a:cubicBezTo>
                  <a:pt x="1315064" y="0"/>
                  <a:pt x="1420761" y="17207"/>
                  <a:pt x="1533832" y="63910"/>
                </a:cubicBezTo>
                <a:cubicBezTo>
                  <a:pt x="1646903" y="110613"/>
                  <a:pt x="1787013" y="186813"/>
                  <a:pt x="1873045" y="285135"/>
                </a:cubicBezTo>
                <a:cubicBezTo>
                  <a:pt x="1959077" y="383458"/>
                  <a:pt x="2015613" y="553064"/>
                  <a:pt x="2050026" y="653845"/>
                </a:cubicBezTo>
                <a:cubicBezTo>
                  <a:pt x="2084439" y="754626"/>
                  <a:pt x="2081980" y="828367"/>
                  <a:pt x="2079522" y="889819"/>
                </a:cubicBezTo>
                <a:cubicBezTo>
                  <a:pt x="2077064" y="951271"/>
                  <a:pt x="2035277" y="1022555"/>
                  <a:pt x="2035277" y="1022555"/>
                </a:cubicBezTo>
                <a:cubicBezTo>
                  <a:pt x="2020529" y="1066800"/>
                  <a:pt x="1976284" y="1074174"/>
                  <a:pt x="1991032" y="1155290"/>
                </a:cubicBezTo>
                <a:cubicBezTo>
                  <a:pt x="2005780" y="1236406"/>
                  <a:pt x="2074606" y="1401097"/>
                  <a:pt x="2123767" y="1509252"/>
                </a:cubicBezTo>
                <a:cubicBezTo>
                  <a:pt x="2172928" y="1617407"/>
                  <a:pt x="2229464" y="1710813"/>
                  <a:pt x="2286000" y="180421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294968" y="2772697"/>
            <a:ext cx="3716593" cy="3465871"/>
          </a:xfrm>
          <a:custGeom>
            <a:avLst/>
            <a:gdLst>
              <a:gd name="connsiteX0" fmla="*/ 3746090 w 3746090"/>
              <a:gd name="connsiteY0" fmla="*/ 0 h 3465871"/>
              <a:gd name="connsiteX1" fmla="*/ 3628103 w 3746090"/>
              <a:gd name="connsiteY1" fmla="*/ 294968 h 3465871"/>
              <a:gd name="connsiteX2" fmla="*/ 3377381 w 3746090"/>
              <a:gd name="connsiteY2" fmla="*/ 560438 h 3465871"/>
              <a:gd name="connsiteX3" fmla="*/ 3038168 w 3746090"/>
              <a:gd name="connsiteY3" fmla="*/ 855406 h 3465871"/>
              <a:gd name="connsiteX4" fmla="*/ 2403987 w 3746090"/>
              <a:gd name="connsiteY4" fmla="*/ 1165122 h 3465871"/>
              <a:gd name="connsiteX5" fmla="*/ 1578077 w 3746090"/>
              <a:gd name="connsiteY5" fmla="*/ 1415845 h 3465871"/>
              <a:gd name="connsiteX6" fmla="*/ 604684 w 3746090"/>
              <a:gd name="connsiteY6" fmla="*/ 1784555 h 3465871"/>
              <a:gd name="connsiteX7" fmla="*/ 206477 w 3746090"/>
              <a:gd name="connsiteY7" fmla="*/ 2094271 h 3465871"/>
              <a:gd name="connsiteX8" fmla="*/ 14748 w 3746090"/>
              <a:gd name="connsiteY8" fmla="*/ 2580968 h 3465871"/>
              <a:gd name="connsiteX9" fmla="*/ 117987 w 3746090"/>
              <a:gd name="connsiteY9" fmla="*/ 2816942 h 3465871"/>
              <a:gd name="connsiteX10" fmla="*/ 250723 w 3746090"/>
              <a:gd name="connsiteY10" fmla="*/ 3156155 h 3465871"/>
              <a:gd name="connsiteX11" fmla="*/ 457200 w 3746090"/>
              <a:gd name="connsiteY11" fmla="*/ 3465871 h 3465871"/>
              <a:gd name="connsiteX0" fmla="*/ 3716593 w 3716593"/>
              <a:gd name="connsiteY0" fmla="*/ 0 h 3465871"/>
              <a:gd name="connsiteX1" fmla="*/ 3598606 w 3716593"/>
              <a:gd name="connsiteY1" fmla="*/ 294968 h 3465871"/>
              <a:gd name="connsiteX2" fmla="*/ 3347884 w 3716593"/>
              <a:gd name="connsiteY2" fmla="*/ 560438 h 3465871"/>
              <a:gd name="connsiteX3" fmla="*/ 3008671 w 3716593"/>
              <a:gd name="connsiteY3" fmla="*/ 855406 h 3465871"/>
              <a:gd name="connsiteX4" fmla="*/ 2374490 w 3716593"/>
              <a:gd name="connsiteY4" fmla="*/ 1165122 h 3465871"/>
              <a:gd name="connsiteX5" fmla="*/ 1548580 w 3716593"/>
              <a:gd name="connsiteY5" fmla="*/ 1415845 h 3465871"/>
              <a:gd name="connsiteX6" fmla="*/ 575187 w 3716593"/>
              <a:gd name="connsiteY6" fmla="*/ 1784555 h 3465871"/>
              <a:gd name="connsiteX7" fmla="*/ 176980 w 3716593"/>
              <a:gd name="connsiteY7" fmla="*/ 2094271 h 3465871"/>
              <a:gd name="connsiteX8" fmla="*/ 14748 w 3716593"/>
              <a:gd name="connsiteY8" fmla="*/ 2418736 h 3465871"/>
              <a:gd name="connsiteX9" fmla="*/ 88490 w 3716593"/>
              <a:gd name="connsiteY9" fmla="*/ 2816942 h 3465871"/>
              <a:gd name="connsiteX10" fmla="*/ 221226 w 3716593"/>
              <a:gd name="connsiteY10" fmla="*/ 3156155 h 3465871"/>
              <a:gd name="connsiteX11" fmla="*/ 427703 w 3716593"/>
              <a:gd name="connsiteY11" fmla="*/ 3465871 h 346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6593" h="3465871">
                <a:moveTo>
                  <a:pt x="3716593" y="0"/>
                </a:moveTo>
                <a:cubicBezTo>
                  <a:pt x="3688325" y="100781"/>
                  <a:pt x="3660058" y="201562"/>
                  <a:pt x="3598606" y="294968"/>
                </a:cubicBezTo>
                <a:cubicBezTo>
                  <a:pt x="3537155" y="388374"/>
                  <a:pt x="3446207" y="467032"/>
                  <a:pt x="3347884" y="560438"/>
                </a:cubicBezTo>
                <a:cubicBezTo>
                  <a:pt x="3249561" y="653844"/>
                  <a:pt x="3170903" y="754625"/>
                  <a:pt x="3008671" y="855406"/>
                </a:cubicBezTo>
                <a:cubicBezTo>
                  <a:pt x="2846439" y="956187"/>
                  <a:pt x="2617838" y="1071716"/>
                  <a:pt x="2374490" y="1165122"/>
                </a:cubicBezTo>
                <a:cubicBezTo>
                  <a:pt x="2131142" y="1258528"/>
                  <a:pt x="1848464" y="1312606"/>
                  <a:pt x="1548580" y="1415845"/>
                </a:cubicBezTo>
                <a:cubicBezTo>
                  <a:pt x="1248696" y="1519084"/>
                  <a:pt x="803787" y="1671484"/>
                  <a:pt x="575187" y="1784555"/>
                </a:cubicBezTo>
                <a:cubicBezTo>
                  <a:pt x="346587" y="1897626"/>
                  <a:pt x="270387" y="1988574"/>
                  <a:pt x="176980" y="2094271"/>
                </a:cubicBezTo>
                <a:cubicBezTo>
                  <a:pt x="83573" y="2199968"/>
                  <a:pt x="29496" y="2298291"/>
                  <a:pt x="14748" y="2418736"/>
                </a:cubicBezTo>
                <a:cubicBezTo>
                  <a:pt x="0" y="2539181"/>
                  <a:pt x="54077" y="2694039"/>
                  <a:pt x="88490" y="2816942"/>
                </a:cubicBezTo>
                <a:cubicBezTo>
                  <a:pt x="122903" y="2939845"/>
                  <a:pt x="164691" y="3048000"/>
                  <a:pt x="221226" y="3156155"/>
                </a:cubicBezTo>
                <a:cubicBezTo>
                  <a:pt x="277762" y="3264310"/>
                  <a:pt x="352732" y="3365090"/>
                  <a:pt x="427703" y="346587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159774" y="2964426"/>
            <a:ext cx="4058265" cy="3436374"/>
          </a:xfrm>
          <a:custGeom>
            <a:avLst/>
            <a:gdLst>
              <a:gd name="connsiteX0" fmla="*/ 4058265 w 4058265"/>
              <a:gd name="connsiteY0" fmla="*/ 0 h 3436374"/>
              <a:gd name="connsiteX1" fmla="*/ 3896032 w 4058265"/>
              <a:gd name="connsiteY1" fmla="*/ 280219 h 3436374"/>
              <a:gd name="connsiteX2" fmla="*/ 3704303 w 4058265"/>
              <a:gd name="connsiteY2" fmla="*/ 530942 h 3436374"/>
              <a:gd name="connsiteX3" fmla="*/ 3350342 w 4058265"/>
              <a:gd name="connsiteY3" fmla="*/ 781664 h 3436374"/>
              <a:gd name="connsiteX4" fmla="*/ 2583426 w 4058265"/>
              <a:gd name="connsiteY4" fmla="*/ 1150374 h 3436374"/>
              <a:gd name="connsiteX5" fmla="*/ 680884 w 4058265"/>
              <a:gd name="connsiteY5" fmla="*/ 1902542 h 3436374"/>
              <a:gd name="connsiteX6" fmla="*/ 105697 w 4058265"/>
              <a:gd name="connsiteY6" fmla="*/ 2315497 h 3436374"/>
              <a:gd name="connsiteX7" fmla="*/ 46703 w 4058265"/>
              <a:gd name="connsiteY7" fmla="*/ 2757948 h 3436374"/>
              <a:gd name="connsiteX8" fmla="*/ 267929 w 4058265"/>
              <a:gd name="connsiteY8" fmla="*/ 3170903 h 3436374"/>
              <a:gd name="connsiteX9" fmla="*/ 562897 w 4058265"/>
              <a:gd name="connsiteY9" fmla="*/ 3436374 h 343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8265" h="3436374">
                <a:moveTo>
                  <a:pt x="4058265" y="0"/>
                </a:moveTo>
                <a:cubicBezTo>
                  <a:pt x="4006645" y="95864"/>
                  <a:pt x="3955026" y="191729"/>
                  <a:pt x="3896032" y="280219"/>
                </a:cubicBezTo>
                <a:cubicBezTo>
                  <a:pt x="3837038" y="368709"/>
                  <a:pt x="3795251" y="447368"/>
                  <a:pt x="3704303" y="530942"/>
                </a:cubicBezTo>
                <a:cubicBezTo>
                  <a:pt x="3613355" y="614516"/>
                  <a:pt x="3537155" y="678425"/>
                  <a:pt x="3350342" y="781664"/>
                </a:cubicBezTo>
                <a:cubicBezTo>
                  <a:pt x="3163529" y="884903"/>
                  <a:pt x="3028336" y="963561"/>
                  <a:pt x="2583426" y="1150374"/>
                </a:cubicBezTo>
                <a:cubicBezTo>
                  <a:pt x="2138516" y="1337187"/>
                  <a:pt x="1093839" y="1708355"/>
                  <a:pt x="680884" y="1902542"/>
                </a:cubicBezTo>
                <a:cubicBezTo>
                  <a:pt x="267929" y="2096729"/>
                  <a:pt x="211394" y="2172929"/>
                  <a:pt x="105697" y="2315497"/>
                </a:cubicBezTo>
                <a:cubicBezTo>
                  <a:pt x="0" y="2458065"/>
                  <a:pt x="19664" y="2615380"/>
                  <a:pt x="46703" y="2757948"/>
                </a:cubicBezTo>
                <a:cubicBezTo>
                  <a:pt x="73742" y="2900516"/>
                  <a:pt x="181897" y="3057832"/>
                  <a:pt x="267929" y="3170903"/>
                </a:cubicBezTo>
                <a:cubicBezTo>
                  <a:pt x="353961" y="3283974"/>
                  <a:pt x="458429" y="3360174"/>
                  <a:pt x="562897" y="3436374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Freeform 12"/>
          <p:cNvSpPr/>
          <p:nvPr/>
        </p:nvSpPr>
        <p:spPr>
          <a:xfrm>
            <a:off x="2035277" y="1966451"/>
            <a:ext cx="634181" cy="4272117"/>
          </a:xfrm>
          <a:custGeom>
            <a:avLst/>
            <a:gdLst>
              <a:gd name="connsiteX0" fmla="*/ 0 w 634181"/>
              <a:gd name="connsiteY0" fmla="*/ 4272117 h 4272117"/>
              <a:gd name="connsiteX1" fmla="*/ 412955 w 634181"/>
              <a:gd name="connsiteY1" fmla="*/ 4080388 h 4272117"/>
              <a:gd name="connsiteX2" fmla="*/ 604684 w 634181"/>
              <a:gd name="connsiteY2" fmla="*/ 3667433 h 4272117"/>
              <a:gd name="connsiteX3" fmla="*/ 589936 w 634181"/>
              <a:gd name="connsiteY3" fmla="*/ 2458065 h 4272117"/>
              <a:gd name="connsiteX4" fmla="*/ 368710 w 634181"/>
              <a:gd name="connsiteY4" fmla="*/ 408039 h 4272117"/>
              <a:gd name="connsiteX5" fmla="*/ 191729 w 634181"/>
              <a:gd name="connsiteY5" fmla="*/ 9833 h 427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181" h="4272117">
                <a:moveTo>
                  <a:pt x="0" y="4272117"/>
                </a:moveTo>
                <a:cubicBezTo>
                  <a:pt x="156087" y="4226643"/>
                  <a:pt x="312174" y="4181169"/>
                  <a:pt x="412955" y="4080388"/>
                </a:cubicBezTo>
                <a:cubicBezTo>
                  <a:pt x="513736" y="3979607"/>
                  <a:pt x="575187" y="3937820"/>
                  <a:pt x="604684" y="3667433"/>
                </a:cubicBezTo>
                <a:cubicBezTo>
                  <a:pt x="634181" y="3397046"/>
                  <a:pt x="629265" y="3001297"/>
                  <a:pt x="589936" y="2458065"/>
                </a:cubicBezTo>
                <a:cubicBezTo>
                  <a:pt x="550607" y="1914833"/>
                  <a:pt x="435078" y="816078"/>
                  <a:pt x="368710" y="408039"/>
                </a:cubicBezTo>
                <a:cubicBezTo>
                  <a:pt x="302342" y="0"/>
                  <a:pt x="247035" y="4916"/>
                  <a:pt x="191729" y="983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Freeform 13"/>
          <p:cNvSpPr/>
          <p:nvPr/>
        </p:nvSpPr>
        <p:spPr>
          <a:xfrm>
            <a:off x="1231491" y="2964426"/>
            <a:ext cx="1265902" cy="3451122"/>
          </a:xfrm>
          <a:custGeom>
            <a:avLst/>
            <a:gdLst>
              <a:gd name="connsiteX0" fmla="*/ 811161 w 1258528"/>
              <a:gd name="connsiteY0" fmla="*/ 3451122 h 3451122"/>
              <a:gd name="connsiteX1" fmla="*/ 1076632 w 1258528"/>
              <a:gd name="connsiteY1" fmla="*/ 3421626 h 3451122"/>
              <a:gd name="connsiteX2" fmla="*/ 1238864 w 1258528"/>
              <a:gd name="connsiteY2" fmla="*/ 3156155 h 3451122"/>
              <a:gd name="connsiteX3" fmla="*/ 1194619 w 1258528"/>
              <a:gd name="connsiteY3" fmla="*/ 2330245 h 3451122"/>
              <a:gd name="connsiteX4" fmla="*/ 1002890 w 1258528"/>
              <a:gd name="connsiteY4" fmla="*/ 1563329 h 3451122"/>
              <a:gd name="connsiteX5" fmla="*/ 265470 w 1258528"/>
              <a:gd name="connsiteY5" fmla="*/ 604684 h 3451122"/>
              <a:gd name="connsiteX6" fmla="*/ 44245 w 1258528"/>
              <a:gd name="connsiteY6" fmla="*/ 383458 h 3451122"/>
              <a:gd name="connsiteX7" fmla="*/ 58993 w 1258528"/>
              <a:gd name="connsiteY7" fmla="*/ 147484 h 3451122"/>
              <a:gd name="connsiteX8" fmla="*/ 398206 w 1258528"/>
              <a:gd name="connsiteY8" fmla="*/ 0 h 3451122"/>
              <a:gd name="connsiteX0" fmla="*/ 818535 w 1265902"/>
              <a:gd name="connsiteY0" fmla="*/ 3451122 h 3451122"/>
              <a:gd name="connsiteX1" fmla="*/ 1084006 w 1265902"/>
              <a:gd name="connsiteY1" fmla="*/ 3421626 h 3451122"/>
              <a:gd name="connsiteX2" fmla="*/ 1246238 w 1265902"/>
              <a:gd name="connsiteY2" fmla="*/ 3156155 h 3451122"/>
              <a:gd name="connsiteX3" fmla="*/ 1201993 w 1265902"/>
              <a:gd name="connsiteY3" fmla="*/ 2330245 h 3451122"/>
              <a:gd name="connsiteX4" fmla="*/ 1010264 w 1265902"/>
              <a:gd name="connsiteY4" fmla="*/ 1563329 h 3451122"/>
              <a:gd name="connsiteX5" fmla="*/ 376083 w 1265902"/>
              <a:gd name="connsiteY5" fmla="*/ 722671 h 3451122"/>
              <a:gd name="connsiteX6" fmla="*/ 51619 w 1265902"/>
              <a:gd name="connsiteY6" fmla="*/ 383458 h 3451122"/>
              <a:gd name="connsiteX7" fmla="*/ 66367 w 1265902"/>
              <a:gd name="connsiteY7" fmla="*/ 147484 h 3451122"/>
              <a:gd name="connsiteX8" fmla="*/ 405580 w 1265902"/>
              <a:gd name="connsiteY8" fmla="*/ 0 h 3451122"/>
              <a:gd name="connsiteX0" fmla="*/ 818535 w 1265902"/>
              <a:gd name="connsiteY0" fmla="*/ 3451122 h 3451122"/>
              <a:gd name="connsiteX1" fmla="*/ 1084006 w 1265902"/>
              <a:gd name="connsiteY1" fmla="*/ 3421626 h 3451122"/>
              <a:gd name="connsiteX2" fmla="*/ 1246238 w 1265902"/>
              <a:gd name="connsiteY2" fmla="*/ 3156155 h 3451122"/>
              <a:gd name="connsiteX3" fmla="*/ 1201993 w 1265902"/>
              <a:gd name="connsiteY3" fmla="*/ 2330245 h 3451122"/>
              <a:gd name="connsiteX4" fmla="*/ 1010264 w 1265902"/>
              <a:gd name="connsiteY4" fmla="*/ 1563329 h 3451122"/>
              <a:gd name="connsiteX5" fmla="*/ 376083 w 1265902"/>
              <a:gd name="connsiteY5" fmla="*/ 722671 h 3451122"/>
              <a:gd name="connsiteX6" fmla="*/ 51619 w 1265902"/>
              <a:gd name="connsiteY6" fmla="*/ 383458 h 3451122"/>
              <a:gd name="connsiteX7" fmla="*/ 66367 w 1265902"/>
              <a:gd name="connsiteY7" fmla="*/ 147484 h 3451122"/>
              <a:gd name="connsiteX8" fmla="*/ 405580 w 1265902"/>
              <a:gd name="connsiteY8" fmla="*/ 0 h 345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5902" h="3451122">
                <a:moveTo>
                  <a:pt x="818535" y="3451122"/>
                </a:moveTo>
                <a:lnTo>
                  <a:pt x="1084006" y="3421626"/>
                </a:lnTo>
                <a:cubicBezTo>
                  <a:pt x="1155290" y="3372465"/>
                  <a:pt x="1226574" y="3338052"/>
                  <a:pt x="1246238" y="3156155"/>
                </a:cubicBezTo>
                <a:cubicBezTo>
                  <a:pt x="1265902" y="2974258"/>
                  <a:pt x="1241322" y="2595716"/>
                  <a:pt x="1201993" y="2330245"/>
                </a:cubicBezTo>
                <a:cubicBezTo>
                  <a:pt x="1162664" y="2064774"/>
                  <a:pt x="1147916" y="1831258"/>
                  <a:pt x="1010264" y="1563329"/>
                </a:cubicBezTo>
                <a:cubicBezTo>
                  <a:pt x="872612" y="1295400"/>
                  <a:pt x="535857" y="919316"/>
                  <a:pt x="376083" y="722671"/>
                </a:cubicBezTo>
                <a:cubicBezTo>
                  <a:pt x="201561" y="555523"/>
                  <a:pt x="103238" y="479322"/>
                  <a:pt x="51619" y="383458"/>
                </a:cubicBezTo>
                <a:cubicBezTo>
                  <a:pt x="0" y="287594"/>
                  <a:pt x="7374" y="211394"/>
                  <a:pt x="66367" y="147484"/>
                </a:cubicBezTo>
                <a:cubicBezTo>
                  <a:pt x="125361" y="83574"/>
                  <a:pt x="265470" y="41787"/>
                  <a:pt x="40558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Freeform 14"/>
          <p:cNvSpPr/>
          <p:nvPr/>
        </p:nvSpPr>
        <p:spPr>
          <a:xfrm>
            <a:off x="1331668" y="2462981"/>
            <a:ext cx="1367287" cy="856022"/>
          </a:xfrm>
          <a:custGeom>
            <a:avLst/>
            <a:gdLst>
              <a:gd name="connsiteX0" fmla="*/ 68826 w 1366684"/>
              <a:gd name="connsiteY0" fmla="*/ 0 h 879987"/>
              <a:gd name="connsiteX1" fmla="*/ 9832 w 1366684"/>
              <a:gd name="connsiteY1" fmla="*/ 309716 h 879987"/>
              <a:gd name="connsiteX2" fmla="*/ 127819 w 1366684"/>
              <a:gd name="connsiteY2" fmla="*/ 678425 h 879987"/>
              <a:gd name="connsiteX3" fmla="*/ 688258 w 1366684"/>
              <a:gd name="connsiteY3" fmla="*/ 855406 h 879987"/>
              <a:gd name="connsiteX4" fmla="*/ 1071716 w 1366684"/>
              <a:gd name="connsiteY4" fmla="*/ 825909 h 879987"/>
              <a:gd name="connsiteX5" fmla="*/ 1322439 w 1366684"/>
              <a:gd name="connsiteY5" fmla="*/ 693174 h 879987"/>
              <a:gd name="connsiteX6" fmla="*/ 1337187 w 1366684"/>
              <a:gd name="connsiteY6" fmla="*/ 545690 h 879987"/>
              <a:gd name="connsiteX0" fmla="*/ 73742 w 1371600"/>
              <a:gd name="connsiteY0" fmla="*/ 0 h 890527"/>
              <a:gd name="connsiteX1" fmla="*/ 14748 w 1371600"/>
              <a:gd name="connsiteY1" fmla="*/ 309716 h 890527"/>
              <a:gd name="connsiteX2" fmla="*/ 162232 w 1371600"/>
              <a:gd name="connsiteY2" fmla="*/ 615182 h 890527"/>
              <a:gd name="connsiteX3" fmla="*/ 693174 w 1371600"/>
              <a:gd name="connsiteY3" fmla="*/ 855406 h 890527"/>
              <a:gd name="connsiteX4" fmla="*/ 1076632 w 1371600"/>
              <a:gd name="connsiteY4" fmla="*/ 825909 h 890527"/>
              <a:gd name="connsiteX5" fmla="*/ 1327355 w 1371600"/>
              <a:gd name="connsiteY5" fmla="*/ 693174 h 890527"/>
              <a:gd name="connsiteX6" fmla="*/ 1342103 w 1371600"/>
              <a:gd name="connsiteY6" fmla="*/ 545690 h 890527"/>
              <a:gd name="connsiteX0" fmla="*/ 73742 w 1371600"/>
              <a:gd name="connsiteY0" fmla="*/ 0 h 890527"/>
              <a:gd name="connsiteX1" fmla="*/ 14748 w 1371600"/>
              <a:gd name="connsiteY1" fmla="*/ 309716 h 890527"/>
              <a:gd name="connsiteX2" fmla="*/ 162232 w 1371600"/>
              <a:gd name="connsiteY2" fmla="*/ 615182 h 890527"/>
              <a:gd name="connsiteX3" fmla="*/ 693174 w 1371600"/>
              <a:gd name="connsiteY3" fmla="*/ 855406 h 890527"/>
              <a:gd name="connsiteX4" fmla="*/ 1076632 w 1371600"/>
              <a:gd name="connsiteY4" fmla="*/ 825909 h 890527"/>
              <a:gd name="connsiteX5" fmla="*/ 1327355 w 1371600"/>
              <a:gd name="connsiteY5" fmla="*/ 693174 h 890527"/>
              <a:gd name="connsiteX6" fmla="*/ 1342103 w 1371600"/>
              <a:gd name="connsiteY6" fmla="*/ 545690 h 890527"/>
              <a:gd name="connsiteX0" fmla="*/ 73742 w 1371600"/>
              <a:gd name="connsiteY0" fmla="*/ 0 h 890527"/>
              <a:gd name="connsiteX1" fmla="*/ 14748 w 1371600"/>
              <a:gd name="connsiteY1" fmla="*/ 309716 h 890527"/>
              <a:gd name="connsiteX2" fmla="*/ 162232 w 1371600"/>
              <a:gd name="connsiteY2" fmla="*/ 615182 h 890527"/>
              <a:gd name="connsiteX3" fmla="*/ 598283 w 1371600"/>
              <a:gd name="connsiteY3" fmla="*/ 855406 h 890527"/>
              <a:gd name="connsiteX4" fmla="*/ 1076632 w 1371600"/>
              <a:gd name="connsiteY4" fmla="*/ 825909 h 890527"/>
              <a:gd name="connsiteX5" fmla="*/ 1327355 w 1371600"/>
              <a:gd name="connsiteY5" fmla="*/ 693174 h 890527"/>
              <a:gd name="connsiteX6" fmla="*/ 1342103 w 1371600"/>
              <a:gd name="connsiteY6" fmla="*/ 545690 h 890527"/>
              <a:gd name="connsiteX0" fmla="*/ 73742 w 1371600"/>
              <a:gd name="connsiteY0" fmla="*/ 0 h 864648"/>
              <a:gd name="connsiteX1" fmla="*/ 14748 w 1371600"/>
              <a:gd name="connsiteY1" fmla="*/ 309716 h 864648"/>
              <a:gd name="connsiteX2" fmla="*/ 162232 w 1371600"/>
              <a:gd name="connsiteY2" fmla="*/ 615182 h 864648"/>
              <a:gd name="connsiteX3" fmla="*/ 555150 w 1371600"/>
              <a:gd name="connsiteY3" fmla="*/ 829527 h 864648"/>
              <a:gd name="connsiteX4" fmla="*/ 1076632 w 1371600"/>
              <a:gd name="connsiteY4" fmla="*/ 825909 h 864648"/>
              <a:gd name="connsiteX5" fmla="*/ 1327355 w 1371600"/>
              <a:gd name="connsiteY5" fmla="*/ 693174 h 864648"/>
              <a:gd name="connsiteX6" fmla="*/ 1342103 w 1371600"/>
              <a:gd name="connsiteY6" fmla="*/ 545690 h 864648"/>
              <a:gd name="connsiteX0" fmla="*/ 73742 w 1371600"/>
              <a:gd name="connsiteY0" fmla="*/ 0 h 881901"/>
              <a:gd name="connsiteX1" fmla="*/ 14748 w 1371600"/>
              <a:gd name="connsiteY1" fmla="*/ 309716 h 881901"/>
              <a:gd name="connsiteX2" fmla="*/ 162232 w 1371600"/>
              <a:gd name="connsiteY2" fmla="*/ 615182 h 881901"/>
              <a:gd name="connsiteX3" fmla="*/ 658667 w 1371600"/>
              <a:gd name="connsiteY3" fmla="*/ 846780 h 881901"/>
              <a:gd name="connsiteX4" fmla="*/ 1076632 w 1371600"/>
              <a:gd name="connsiteY4" fmla="*/ 825909 h 881901"/>
              <a:gd name="connsiteX5" fmla="*/ 1327355 w 1371600"/>
              <a:gd name="connsiteY5" fmla="*/ 693174 h 881901"/>
              <a:gd name="connsiteX6" fmla="*/ 1342103 w 1371600"/>
              <a:gd name="connsiteY6" fmla="*/ 545690 h 881901"/>
              <a:gd name="connsiteX0" fmla="*/ 73742 w 1371600"/>
              <a:gd name="connsiteY0" fmla="*/ 0 h 881901"/>
              <a:gd name="connsiteX1" fmla="*/ 14748 w 1371600"/>
              <a:gd name="connsiteY1" fmla="*/ 309716 h 881901"/>
              <a:gd name="connsiteX2" fmla="*/ 162232 w 1371600"/>
              <a:gd name="connsiteY2" fmla="*/ 615182 h 881901"/>
              <a:gd name="connsiteX3" fmla="*/ 658667 w 1371600"/>
              <a:gd name="connsiteY3" fmla="*/ 846780 h 881901"/>
              <a:gd name="connsiteX4" fmla="*/ 1076632 w 1371600"/>
              <a:gd name="connsiteY4" fmla="*/ 825909 h 881901"/>
              <a:gd name="connsiteX5" fmla="*/ 1327355 w 1371600"/>
              <a:gd name="connsiteY5" fmla="*/ 693174 h 881901"/>
              <a:gd name="connsiteX6" fmla="*/ 1342103 w 1371600"/>
              <a:gd name="connsiteY6" fmla="*/ 545690 h 881901"/>
              <a:gd name="connsiteX0" fmla="*/ 73742 w 1371600"/>
              <a:gd name="connsiteY0" fmla="*/ 0 h 856022"/>
              <a:gd name="connsiteX1" fmla="*/ 14748 w 1371600"/>
              <a:gd name="connsiteY1" fmla="*/ 309716 h 856022"/>
              <a:gd name="connsiteX2" fmla="*/ 162232 w 1371600"/>
              <a:gd name="connsiteY2" fmla="*/ 615182 h 856022"/>
              <a:gd name="connsiteX3" fmla="*/ 658667 w 1371600"/>
              <a:gd name="connsiteY3" fmla="*/ 846780 h 856022"/>
              <a:gd name="connsiteX4" fmla="*/ 1076632 w 1371600"/>
              <a:gd name="connsiteY4" fmla="*/ 825909 h 856022"/>
              <a:gd name="connsiteX5" fmla="*/ 1327355 w 1371600"/>
              <a:gd name="connsiteY5" fmla="*/ 693174 h 856022"/>
              <a:gd name="connsiteX6" fmla="*/ 1342103 w 1371600"/>
              <a:gd name="connsiteY6" fmla="*/ 545690 h 856022"/>
              <a:gd name="connsiteX0" fmla="*/ 69429 w 1367287"/>
              <a:gd name="connsiteY0" fmla="*/ 0 h 856022"/>
              <a:gd name="connsiteX1" fmla="*/ 10435 w 1367287"/>
              <a:gd name="connsiteY1" fmla="*/ 309716 h 856022"/>
              <a:gd name="connsiteX2" fmla="*/ 132040 w 1367287"/>
              <a:gd name="connsiteY2" fmla="*/ 615182 h 856022"/>
              <a:gd name="connsiteX3" fmla="*/ 654354 w 1367287"/>
              <a:gd name="connsiteY3" fmla="*/ 846780 h 856022"/>
              <a:gd name="connsiteX4" fmla="*/ 1072319 w 1367287"/>
              <a:gd name="connsiteY4" fmla="*/ 825909 h 856022"/>
              <a:gd name="connsiteX5" fmla="*/ 1323042 w 1367287"/>
              <a:gd name="connsiteY5" fmla="*/ 693174 h 856022"/>
              <a:gd name="connsiteX6" fmla="*/ 1337790 w 1367287"/>
              <a:gd name="connsiteY6" fmla="*/ 545690 h 856022"/>
              <a:gd name="connsiteX0" fmla="*/ 69429 w 1367287"/>
              <a:gd name="connsiteY0" fmla="*/ 0 h 856022"/>
              <a:gd name="connsiteX1" fmla="*/ 10435 w 1367287"/>
              <a:gd name="connsiteY1" fmla="*/ 309716 h 856022"/>
              <a:gd name="connsiteX2" fmla="*/ 132040 w 1367287"/>
              <a:gd name="connsiteY2" fmla="*/ 615182 h 856022"/>
              <a:gd name="connsiteX3" fmla="*/ 654354 w 1367287"/>
              <a:gd name="connsiteY3" fmla="*/ 846780 h 856022"/>
              <a:gd name="connsiteX4" fmla="*/ 1072319 w 1367287"/>
              <a:gd name="connsiteY4" fmla="*/ 825909 h 856022"/>
              <a:gd name="connsiteX5" fmla="*/ 1323042 w 1367287"/>
              <a:gd name="connsiteY5" fmla="*/ 693174 h 856022"/>
              <a:gd name="connsiteX6" fmla="*/ 1337790 w 1367287"/>
              <a:gd name="connsiteY6" fmla="*/ 545690 h 85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287" h="856022">
                <a:moveTo>
                  <a:pt x="69429" y="0"/>
                </a:moveTo>
                <a:cubicBezTo>
                  <a:pt x="35016" y="98322"/>
                  <a:pt x="0" y="207186"/>
                  <a:pt x="10435" y="309716"/>
                </a:cubicBezTo>
                <a:cubicBezTo>
                  <a:pt x="20870" y="412246"/>
                  <a:pt x="18969" y="524234"/>
                  <a:pt x="132040" y="615182"/>
                </a:cubicBezTo>
                <a:cubicBezTo>
                  <a:pt x="293252" y="779114"/>
                  <a:pt x="493328" y="820285"/>
                  <a:pt x="654354" y="846780"/>
                </a:cubicBezTo>
                <a:cubicBezTo>
                  <a:pt x="841260" y="856022"/>
                  <a:pt x="960871" y="851510"/>
                  <a:pt x="1072319" y="825909"/>
                </a:cubicBezTo>
                <a:cubicBezTo>
                  <a:pt x="1183767" y="800308"/>
                  <a:pt x="1278797" y="739877"/>
                  <a:pt x="1323042" y="693174"/>
                </a:cubicBezTo>
                <a:cubicBezTo>
                  <a:pt x="1367287" y="646471"/>
                  <a:pt x="1352538" y="596080"/>
                  <a:pt x="1337790" y="545690"/>
                </a:cubicBez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Freeform 15"/>
          <p:cNvSpPr/>
          <p:nvPr/>
        </p:nvSpPr>
        <p:spPr>
          <a:xfrm>
            <a:off x="2993923" y="3023419"/>
            <a:ext cx="1150374" cy="973394"/>
          </a:xfrm>
          <a:custGeom>
            <a:avLst/>
            <a:gdLst>
              <a:gd name="connsiteX0" fmla="*/ 0 w 1150374"/>
              <a:gd name="connsiteY0" fmla="*/ 0 h 973394"/>
              <a:gd name="connsiteX1" fmla="*/ 117987 w 1150374"/>
              <a:gd name="connsiteY1" fmla="*/ 265471 h 973394"/>
              <a:gd name="connsiteX2" fmla="*/ 412954 w 1150374"/>
              <a:gd name="connsiteY2" fmla="*/ 648929 h 973394"/>
              <a:gd name="connsiteX3" fmla="*/ 737419 w 1150374"/>
              <a:gd name="connsiteY3" fmla="*/ 914400 h 973394"/>
              <a:gd name="connsiteX4" fmla="*/ 1150374 w 1150374"/>
              <a:gd name="connsiteY4" fmla="*/ 973394 h 97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374" h="973394">
                <a:moveTo>
                  <a:pt x="0" y="0"/>
                </a:moveTo>
                <a:cubicBezTo>
                  <a:pt x="24580" y="78658"/>
                  <a:pt x="49161" y="157316"/>
                  <a:pt x="117987" y="265471"/>
                </a:cubicBezTo>
                <a:cubicBezTo>
                  <a:pt x="186813" y="373626"/>
                  <a:pt x="309715" y="540774"/>
                  <a:pt x="412954" y="648929"/>
                </a:cubicBezTo>
                <a:cubicBezTo>
                  <a:pt x="516193" y="757084"/>
                  <a:pt x="614516" y="860323"/>
                  <a:pt x="737419" y="914400"/>
                </a:cubicBezTo>
                <a:cubicBezTo>
                  <a:pt x="860322" y="968477"/>
                  <a:pt x="1005348" y="970935"/>
                  <a:pt x="1150374" y="973394"/>
                </a:cubicBez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Freeform 16"/>
          <p:cNvSpPr/>
          <p:nvPr/>
        </p:nvSpPr>
        <p:spPr>
          <a:xfrm>
            <a:off x="1917290" y="2492477"/>
            <a:ext cx="722671" cy="132736"/>
          </a:xfrm>
          <a:custGeom>
            <a:avLst/>
            <a:gdLst>
              <a:gd name="connsiteX0" fmla="*/ 0 w 722671"/>
              <a:gd name="connsiteY0" fmla="*/ 0 h 132736"/>
              <a:gd name="connsiteX1" fmla="*/ 162233 w 722671"/>
              <a:gd name="connsiteY1" fmla="*/ 58994 h 132736"/>
              <a:gd name="connsiteX2" fmla="*/ 412955 w 722671"/>
              <a:gd name="connsiteY2" fmla="*/ 58994 h 132736"/>
              <a:gd name="connsiteX3" fmla="*/ 648929 w 722671"/>
              <a:gd name="connsiteY3" fmla="*/ 58994 h 132736"/>
              <a:gd name="connsiteX4" fmla="*/ 722671 w 722671"/>
              <a:gd name="connsiteY4" fmla="*/ 132736 h 132736"/>
              <a:gd name="connsiteX0" fmla="*/ 0 w 722671"/>
              <a:gd name="connsiteY0" fmla="*/ 0 h 132736"/>
              <a:gd name="connsiteX1" fmla="*/ 162233 w 722671"/>
              <a:gd name="connsiteY1" fmla="*/ 58994 h 132736"/>
              <a:gd name="connsiteX2" fmla="*/ 378450 w 722671"/>
              <a:gd name="connsiteY2" fmla="*/ 24488 h 132736"/>
              <a:gd name="connsiteX3" fmla="*/ 648929 w 722671"/>
              <a:gd name="connsiteY3" fmla="*/ 58994 h 132736"/>
              <a:gd name="connsiteX4" fmla="*/ 722671 w 722671"/>
              <a:gd name="connsiteY4" fmla="*/ 132736 h 13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671" h="132736">
                <a:moveTo>
                  <a:pt x="0" y="0"/>
                </a:moveTo>
                <a:cubicBezTo>
                  <a:pt x="46703" y="24581"/>
                  <a:pt x="99158" y="54913"/>
                  <a:pt x="162233" y="58994"/>
                </a:cubicBezTo>
                <a:cubicBezTo>
                  <a:pt x="225308" y="63075"/>
                  <a:pt x="378450" y="24488"/>
                  <a:pt x="378450" y="24488"/>
                </a:cubicBezTo>
                <a:cubicBezTo>
                  <a:pt x="459566" y="24488"/>
                  <a:pt x="591559" y="40953"/>
                  <a:pt x="648929" y="58994"/>
                </a:cubicBezTo>
                <a:cubicBezTo>
                  <a:pt x="706299" y="77035"/>
                  <a:pt x="711609" y="102010"/>
                  <a:pt x="722671" y="132736"/>
                </a:cubicBez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Freeform 17"/>
          <p:cNvSpPr/>
          <p:nvPr/>
        </p:nvSpPr>
        <p:spPr>
          <a:xfrm>
            <a:off x="3038168" y="2639961"/>
            <a:ext cx="1816510" cy="1371600"/>
          </a:xfrm>
          <a:custGeom>
            <a:avLst/>
            <a:gdLst>
              <a:gd name="connsiteX0" fmla="*/ 0 w 1816510"/>
              <a:gd name="connsiteY0" fmla="*/ 0 h 1371600"/>
              <a:gd name="connsiteX1" fmla="*/ 545690 w 1816510"/>
              <a:gd name="connsiteY1" fmla="*/ 339213 h 1371600"/>
              <a:gd name="connsiteX2" fmla="*/ 1342103 w 1816510"/>
              <a:gd name="connsiteY2" fmla="*/ 752168 h 1371600"/>
              <a:gd name="connsiteX3" fmla="*/ 1769806 w 1816510"/>
              <a:gd name="connsiteY3" fmla="*/ 1047136 h 1371600"/>
              <a:gd name="connsiteX4" fmla="*/ 1769806 w 1816510"/>
              <a:gd name="connsiteY4" fmla="*/ 1047136 h 1371600"/>
              <a:gd name="connsiteX5" fmla="*/ 1799303 w 1816510"/>
              <a:gd name="connsiteY5" fmla="*/ 1238865 h 1371600"/>
              <a:gd name="connsiteX6" fmla="*/ 1666567 w 1816510"/>
              <a:gd name="connsiteY6" fmla="*/ 1342104 h 1371600"/>
              <a:gd name="connsiteX7" fmla="*/ 1430593 w 1816510"/>
              <a:gd name="connsiteY7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510" h="1371600">
                <a:moveTo>
                  <a:pt x="0" y="0"/>
                </a:moveTo>
                <a:cubicBezTo>
                  <a:pt x="161003" y="106926"/>
                  <a:pt x="322006" y="213852"/>
                  <a:pt x="545690" y="339213"/>
                </a:cubicBezTo>
                <a:cubicBezTo>
                  <a:pt x="769374" y="464574"/>
                  <a:pt x="1138084" y="634181"/>
                  <a:pt x="1342103" y="752168"/>
                </a:cubicBezTo>
                <a:cubicBezTo>
                  <a:pt x="1546122" y="870155"/>
                  <a:pt x="1769806" y="1047136"/>
                  <a:pt x="1769806" y="1047136"/>
                </a:cubicBezTo>
                <a:lnTo>
                  <a:pt x="1769806" y="1047136"/>
                </a:lnTo>
                <a:cubicBezTo>
                  <a:pt x="1774722" y="1079091"/>
                  <a:pt x="1816510" y="1189704"/>
                  <a:pt x="1799303" y="1238865"/>
                </a:cubicBezTo>
                <a:cubicBezTo>
                  <a:pt x="1782097" y="1288026"/>
                  <a:pt x="1728019" y="1319982"/>
                  <a:pt x="1666567" y="1342104"/>
                </a:cubicBezTo>
                <a:cubicBezTo>
                  <a:pt x="1605115" y="1364227"/>
                  <a:pt x="1517854" y="1367913"/>
                  <a:pt x="1430593" y="1371600"/>
                </a:cubicBezTo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Freeform 18"/>
          <p:cNvSpPr/>
          <p:nvPr/>
        </p:nvSpPr>
        <p:spPr>
          <a:xfrm>
            <a:off x="1784555" y="2816942"/>
            <a:ext cx="1501877" cy="2846439"/>
          </a:xfrm>
          <a:custGeom>
            <a:avLst/>
            <a:gdLst>
              <a:gd name="connsiteX0" fmla="*/ 1460090 w 1501877"/>
              <a:gd name="connsiteY0" fmla="*/ 2846439 h 2846439"/>
              <a:gd name="connsiteX1" fmla="*/ 1489587 w 1501877"/>
              <a:gd name="connsiteY1" fmla="*/ 2330245 h 2846439"/>
              <a:gd name="connsiteX2" fmla="*/ 1386348 w 1501877"/>
              <a:gd name="connsiteY2" fmla="*/ 1578077 h 2846439"/>
              <a:gd name="connsiteX3" fmla="*/ 1135626 w 1501877"/>
              <a:gd name="connsiteY3" fmla="*/ 1106129 h 2846439"/>
              <a:gd name="connsiteX4" fmla="*/ 884903 w 1501877"/>
              <a:gd name="connsiteY4" fmla="*/ 899652 h 2846439"/>
              <a:gd name="connsiteX5" fmla="*/ 545690 w 1501877"/>
              <a:gd name="connsiteY5" fmla="*/ 840658 h 2846439"/>
              <a:gd name="connsiteX6" fmla="*/ 250722 w 1501877"/>
              <a:gd name="connsiteY6" fmla="*/ 678426 h 2846439"/>
              <a:gd name="connsiteX7" fmla="*/ 0 w 1501877"/>
              <a:gd name="connsiteY7" fmla="*/ 0 h 2846439"/>
              <a:gd name="connsiteX8" fmla="*/ 0 w 1501877"/>
              <a:gd name="connsiteY8" fmla="*/ 0 h 2846439"/>
              <a:gd name="connsiteX0" fmla="*/ 1460090 w 1501877"/>
              <a:gd name="connsiteY0" fmla="*/ 2846439 h 2846439"/>
              <a:gd name="connsiteX1" fmla="*/ 1489587 w 1501877"/>
              <a:gd name="connsiteY1" fmla="*/ 2330245 h 2846439"/>
              <a:gd name="connsiteX2" fmla="*/ 1386348 w 1501877"/>
              <a:gd name="connsiteY2" fmla="*/ 1578077 h 2846439"/>
              <a:gd name="connsiteX3" fmla="*/ 1135626 w 1501877"/>
              <a:gd name="connsiteY3" fmla="*/ 1106129 h 2846439"/>
              <a:gd name="connsiteX4" fmla="*/ 884903 w 1501877"/>
              <a:gd name="connsiteY4" fmla="*/ 899652 h 2846439"/>
              <a:gd name="connsiteX5" fmla="*/ 545690 w 1501877"/>
              <a:gd name="connsiteY5" fmla="*/ 840658 h 2846439"/>
              <a:gd name="connsiteX6" fmla="*/ 235974 w 1501877"/>
              <a:gd name="connsiteY6" fmla="*/ 604684 h 2846439"/>
              <a:gd name="connsiteX7" fmla="*/ 0 w 1501877"/>
              <a:gd name="connsiteY7" fmla="*/ 0 h 2846439"/>
              <a:gd name="connsiteX8" fmla="*/ 0 w 1501877"/>
              <a:gd name="connsiteY8" fmla="*/ 0 h 28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1877" h="2846439">
                <a:moveTo>
                  <a:pt x="1460090" y="2846439"/>
                </a:moveTo>
                <a:cubicBezTo>
                  <a:pt x="1480983" y="2694039"/>
                  <a:pt x="1501877" y="2541639"/>
                  <a:pt x="1489587" y="2330245"/>
                </a:cubicBezTo>
                <a:cubicBezTo>
                  <a:pt x="1477297" y="2118851"/>
                  <a:pt x="1445341" y="1782096"/>
                  <a:pt x="1386348" y="1578077"/>
                </a:cubicBezTo>
                <a:cubicBezTo>
                  <a:pt x="1327355" y="1374058"/>
                  <a:pt x="1219200" y="1219200"/>
                  <a:pt x="1135626" y="1106129"/>
                </a:cubicBezTo>
                <a:cubicBezTo>
                  <a:pt x="1052052" y="993058"/>
                  <a:pt x="983226" y="943897"/>
                  <a:pt x="884903" y="899652"/>
                </a:cubicBezTo>
                <a:cubicBezTo>
                  <a:pt x="786580" y="855407"/>
                  <a:pt x="653845" y="889819"/>
                  <a:pt x="545690" y="840658"/>
                </a:cubicBezTo>
                <a:cubicBezTo>
                  <a:pt x="437535" y="791497"/>
                  <a:pt x="326922" y="744794"/>
                  <a:pt x="235974" y="604684"/>
                </a:cubicBezTo>
                <a:cubicBezTo>
                  <a:pt x="145026" y="464574"/>
                  <a:pt x="39329" y="100781"/>
                  <a:pt x="0" y="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Freeform 19"/>
          <p:cNvSpPr/>
          <p:nvPr/>
        </p:nvSpPr>
        <p:spPr>
          <a:xfrm>
            <a:off x="1954161" y="2610465"/>
            <a:ext cx="2116394" cy="3038167"/>
          </a:xfrm>
          <a:custGeom>
            <a:avLst/>
            <a:gdLst>
              <a:gd name="connsiteX0" fmla="*/ 2116394 w 2116394"/>
              <a:gd name="connsiteY0" fmla="*/ 3038167 h 3038167"/>
              <a:gd name="connsiteX1" fmla="*/ 2072149 w 2116394"/>
              <a:gd name="connsiteY1" fmla="*/ 2669458 h 3038167"/>
              <a:gd name="connsiteX2" fmla="*/ 1983658 w 2116394"/>
              <a:gd name="connsiteY2" fmla="*/ 2227006 h 3038167"/>
              <a:gd name="connsiteX3" fmla="*/ 1998407 w 2116394"/>
              <a:gd name="connsiteY3" fmla="*/ 2241754 h 3038167"/>
              <a:gd name="connsiteX4" fmla="*/ 1659194 w 2116394"/>
              <a:gd name="connsiteY4" fmla="*/ 1696064 h 3038167"/>
              <a:gd name="connsiteX5" fmla="*/ 1216742 w 2116394"/>
              <a:gd name="connsiteY5" fmla="*/ 1135625 h 3038167"/>
              <a:gd name="connsiteX6" fmla="*/ 877529 w 2116394"/>
              <a:gd name="connsiteY6" fmla="*/ 958645 h 3038167"/>
              <a:gd name="connsiteX7" fmla="*/ 494071 w 2116394"/>
              <a:gd name="connsiteY7" fmla="*/ 870154 h 3038167"/>
              <a:gd name="connsiteX8" fmla="*/ 287594 w 2116394"/>
              <a:gd name="connsiteY8" fmla="*/ 781664 h 3038167"/>
              <a:gd name="connsiteX9" fmla="*/ 51620 w 2116394"/>
              <a:gd name="connsiteY9" fmla="*/ 412954 h 3038167"/>
              <a:gd name="connsiteX10" fmla="*/ 7374 w 2116394"/>
              <a:gd name="connsiteY10" fmla="*/ 147483 h 3038167"/>
              <a:gd name="connsiteX11" fmla="*/ 7374 w 2116394"/>
              <a:gd name="connsiteY11" fmla="*/ 0 h 3038167"/>
              <a:gd name="connsiteX0" fmla="*/ 2116394 w 2116394"/>
              <a:gd name="connsiteY0" fmla="*/ 3038167 h 3038167"/>
              <a:gd name="connsiteX1" fmla="*/ 2072149 w 2116394"/>
              <a:gd name="connsiteY1" fmla="*/ 2669458 h 3038167"/>
              <a:gd name="connsiteX2" fmla="*/ 1983658 w 2116394"/>
              <a:gd name="connsiteY2" fmla="*/ 2227006 h 3038167"/>
              <a:gd name="connsiteX3" fmla="*/ 1880420 w 2116394"/>
              <a:gd name="connsiteY3" fmla="*/ 2050025 h 3038167"/>
              <a:gd name="connsiteX4" fmla="*/ 1659194 w 2116394"/>
              <a:gd name="connsiteY4" fmla="*/ 1696064 h 3038167"/>
              <a:gd name="connsiteX5" fmla="*/ 1216742 w 2116394"/>
              <a:gd name="connsiteY5" fmla="*/ 1135625 h 3038167"/>
              <a:gd name="connsiteX6" fmla="*/ 877529 w 2116394"/>
              <a:gd name="connsiteY6" fmla="*/ 958645 h 3038167"/>
              <a:gd name="connsiteX7" fmla="*/ 494071 w 2116394"/>
              <a:gd name="connsiteY7" fmla="*/ 870154 h 3038167"/>
              <a:gd name="connsiteX8" fmla="*/ 287594 w 2116394"/>
              <a:gd name="connsiteY8" fmla="*/ 781664 h 3038167"/>
              <a:gd name="connsiteX9" fmla="*/ 51620 w 2116394"/>
              <a:gd name="connsiteY9" fmla="*/ 412954 h 3038167"/>
              <a:gd name="connsiteX10" fmla="*/ 7374 w 2116394"/>
              <a:gd name="connsiteY10" fmla="*/ 147483 h 3038167"/>
              <a:gd name="connsiteX11" fmla="*/ 7374 w 2116394"/>
              <a:gd name="connsiteY11" fmla="*/ 0 h 3038167"/>
              <a:gd name="connsiteX0" fmla="*/ 2116394 w 2116394"/>
              <a:gd name="connsiteY0" fmla="*/ 3038167 h 3038167"/>
              <a:gd name="connsiteX1" fmla="*/ 2072149 w 2116394"/>
              <a:gd name="connsiteY1" fmla="*/ 2669458 h 3038167"/>
              <a:gd name="connsiteX2" fmla="*/ 1998407 w 2116394"/>
              <a:gd name="connsiteY2" fmla="*/ 2374490 h 3038167"/>
              <a:gd name="connsiteX3" fmla="*/ 1880420 w 2116394"/>
              <a:gd name="connsiteY3" fmla="*/ 2050025 h 3038167"/>
              <a:gd name="connsiteX4" fmla="*/ 1659194 w 2116394"/>
              <a:gd name="connsiteY4" fmla="*/ 1696064 h 3038167"/>
              <a:gd name="connsiteX5" fmla="*/ 1216742 w 2116394"/>
              <a:gd name="connsiteY5" fmla="*/ 1135625 h 3038167"/>
              <a:gd name="connsiteX6" fmla="*/ 877529 w 2116394"/>
              <a:gd name="connsiteY6" fmla="*/ 958645 h 3038167"/>
              <a:gd name="connsiteX7" fmla="*/ 494071 w 2116394"/>
              <a:gd name="connsiteY7" fmla="*/ 870154 h 3038167"/>
              <a:gd name="connsiteX8" fmla="*/ 287594 w 2116394"/>
              <a:gd name="connsiteY8" fmla="*/ 781664 h 3038167"/>
              <a:gd name="connsiteX9" fmla="*/ 51620 w 2116394"/>
              <a:gd name="connsiteY9" fmla="*/ 412954 h 3038167"/>
              <a:gd name="connsiteX10" fmla="*/ 7374 w 2116394"/>
              <a:gd name="connsiteY10" fmla="*/ 147483 h 3038167"/>
              <a:gd name="connsiteX11" fmla="*/ 7374 w 2116394"/>
              <a:gd name="connsiteY11" fmla="*/ 0 h 3038167"/>
              <a:gd name="connsiteX0" fmla="*/ 2116394 w 2116394"/>
              <a:gd name="connsiteY0" fmla="*/ 3038167 h 3038167"/>
              <a:gd name="connsiteX1" fmla="*/ 2072149 w 2116394"/>
              <a:gd name="connsiteY1" fmla="*/ 2669458 h 3038167"/>
              <a:gd name="connsiteX2" fmla="*/ 1998407 w 2116394"/>
              <a:gd name="connsiteY2" fmla="*/ 2271252 h 3038167"/>
              <a:gd name="connsiteX3" fmla="*/ 1880420 w 2116394"/>
              <a:gd name="connsiteY3" fmla="*/ 2050025 h 3038167"/>
              <a:gd name="connsiteX4" fmla="*/ 1659194 w 2116394"/>
              <a:gd name="connsiteY4" fmla="*/ 1696064 h 3038167"/>
              <a:gd name="connsiteX5" fmla="*/ 1216742 w 2116394"/>
              <a:gd name="connsiteY5" fmla="*/ 1135625 h 3038167"/>
              <a:gd name="connsiteX6" fmla="*/ 877529 w 2116394"/>
              <a:gd name="connsiteY6" fmla="*/ 958645 h 3038167"/>
              <a:gd name="connsiteX7" fmla="*/ 494071 w 2116394"/>
              <a:gd name="connsiteY7" fmla="*/ 870154 h 3038167"/>
              <a:gd name="connsiteX8" fmla="*/ 287594 w 2116394"/>
              <a:gd name="connsiteY8" fmla="*/ 781664 h 3038167"/>
              <a:gd name="connsiteX9" fmla="*/ 51620 w 2116394"/>
              <a:gd name="connsiteY9" fmla="*/ 412954 h 3038167"/>
              <a:gd name="connsiteX10" fmla="*/ 7374 w 2116394"/>
              <a:gd name="connsiteY10" fmla="*/ 147483 h 3038167"/>
              <a:gd name="connsiteX11" fmla="*/ 7374 w 2116394"/>
              <a:gd name="connsiteY11" fmla="*/ 0 h 30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6394" h="3038167">
                <a:moveTo>
                  <a:pt x="2116394" y="3038167"/>
                </a:moveTo>
                <a:cubicBezTo>
                  <a:pt x="2105333" y="2921409"/>
                  <a:pt x="2091814" y="2797277"/>
                  <a:pt x="2072149" y="2669458"/>
                </a:cubicBezTo>
                <a:cubicBezTo>
                  <a:pt x="2052484" y="2541639"/>
                  <a:pt x="2030362" y="2374491"/>
                  <a:pt x="1998407" y="2271252"/>
                </a:cubicBezTo>
                <a:cubicBezTo>
                  <a:pt x="1966452" y="2168013"/>
                  <a:pt x="1936955" y="2145890"/>
                  <a:pt x="1880420" y="2050025"/>
                </a:cubicBezTo>
                <a:cubicBezTo>
                  <a:pt x="1823885" y="1954160"/>
                  <a:pt x="1769807" y="1848464"/>
                  <a:pt x="1659194" y="1696064"/>
                </a:cubicBezTo>
                <a:cubicBezTo>
                  <a:pt x="1548581" y="1543664"/>
                  <a:pt x="1347019" y="1258528"/>
                  <a:pt x="1216742" y="1135625"/>
                </a:cubicBezTo>
                <a:cubicBezTo>
                  <a:pt x="1086465" y="1012722"/>
                  <a:pt x="997974" y="1002890"/>
                  <a:pt x="877529" y="958645"/>
                </a:cubicBezTo>
                <a:cubicBezTo>
                  <a:pt x="757084" y="914400"/>
                  <a:pt x="592393" y="899651"/>
                  <a:pt x="494071" y="870154"/>
                </a:cubicBezTo>
                <a:cubicBezTo>
                  <a:pt x="395749" y="840657"/>
                  <a:pt x="361336" y="857864"/>
                  <a:pt x="287594" y="781664"/>
                </a:cubicBezTo>
                <a:cubicBezTo>
                  <a:pt x="213852" y="705464"/>
                  <a:pt x="98323" y="518651"/>
                  <a:pt x="51620" y="412954"/>
                </a:cubicBezTo>
                <a:cubicBezTo>
                  <a:pt x="4917" y="307257"/>
                  <a:pt x="14748" y="216309"/>
                  <a:pt x="7374" y="147483"/>
                </a:cubicBezTo>
                <a:cubicBezTo>
                  <a:pt x="0" y="78657"/>
                  <a:pt x="3687" y="39328"/>
                  <a:pt x="7374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Freeform 20"/>
          <p:cNvSpPr/>
          <p:nvPr/>
        </p:nvSpPr>
        <p:spPr>
          <a:xfrm>
            <a:off x="2035277" y="2300748"/>
            <a:ext cx="575188" cy="103239"/>
          </a:xfrm>
          <a:custGeom>
            <a:avLst/>
            <a:gdLst>
              <a:gd name="connsiteX0" fmla="*/ 0 w 575188"/>
              <a:gd name="connsiteY0" fmla="*/ 103239 h 103239"/>
              <a:gd name="connsiteX1" fmla="*/ 117988 w 575188"/>
              <a:gd name="connsiteY1" fmla="*/ 44246 h 103239"/>
              <a:gd name="connsiteX2" fmla="*/ 280220 w 575188"/>
              <a:gd name="connsiteY2" fmla="*/ 14749 h 103239"/>
              <a:gd name="connsiteX3" fmla="*/ 575188 w 575188"/>
              <a:gd name="connsiteY3" fmla="*/ 0 h 103239"/>
              <a:gd name="connsiteX0" fmla="*/ 0 w 575188"/>
              <a:gd name="connsiteY0" fmla="*/ 103239 h 103239"/>
              <a:gd name="connsiteX1" fmla="*/ 117988 w 575188"/>
              <a:gd name="connsiteY1" fmla="*/ 26993 h 103239"/>
              <a:gd name="connsiteX2" fmla="*/ 280220 w 575188"/>
              <a:gd name="connsiteY2" fmla="*/ 14749 h 103239"/>
              <a:gd name="connsiteX3" fmla="*/ 575188 w 575188"/>
              <a:gd name="connsiteY3" fmla="*/ 0 h 10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188" h="103239">
                <a:moveTo>
                  <a:pt x="0" y="103239"/>
                </a:moveTo>
                <a:cubicBezTo>
                  <a:pt x="35642" y="81116"/>
                  <a:pt x="71285" y="41741"/>
                  <a:pt x="117988" y="26993"/>
                </a:cubicBezTo>
                <a:cubicBezTo>
                  <a:pt x="164691" y="12245"/>
                  <a:pt x="204020" y="19248"/>
                  <a:pt x="280220" y="14749"/>
                </a:cubicBezTo>
                <a:lnTo>
                  <a:pt x="575188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Freeform 21"/>
          <p:cNvSpPr/>
          <p:nvPr/>
        </p:nvSpPr>
        <p:spPr>
          <a:xfrm>
            <a:off x="3067665" y="870155"/>
            <a:ext cx="707922" cy="1413387"/>
          </a:xfrm>
          <a:custGeom>
            <a:avLst/>
            <a:gdLst>
              <a:gd name="connsiteX0" fmla="*/ 0 w 707922"/>
              <a:gd name="connsiteY0" fmla="*/ 1401097 h 1413387"/>
              <a:gd name="connsiteX1" fmla="*/ 206477 w 707922"/>
              <a:gd name="connsiteY1" fmla="*/ 1371600 h 1413387"/>
              <a:gd name="connsiteX2" fmla="*/ 486696 w 707922"/>
              <a:gd name="connsiteY2" fmla="*/ 1150374 h 1413387"/>
              <a:gd name="connsiteX3" fmla="*/ 442451 w 707922"/>
              <a:gd name="connsiteY3" fmla="*/ 1194619 h 1413387"/>
              <a:gd name="connsiteX4" fmla="*/ 486696 w 707922"/>
              <a:gd name="connsiteY4" fmla="*/ 1002890 h 1413387"/>
              <a:gd name="connsiteX5" fmla="*/ 412954 w 707922"/>
              <a:gd name="connsiteY5" fmla="*/ 575187 h 1413387"/>
              <a:gd name="connsiteX6" fmla="*/ 412954 w 707922"/>
              <a:gd name="connsiteY6" fmla="*/ 221226 h 1413387"/>
              <a:gd name="connsiteX7" fmla="*/ 486696 w 707922"/>
              <a:gd name="connsiteY7" fmla="*/ 73742 h 1413387"/>
              <a:gd name="connsiteX8" fmla="*/ 707922 w 707922"/>
              <a:gd name="connsiteY8" fmla="*/ 0 h 141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922" h="1413387">
                <a:moveTo>
                  <a:pt x="0" y="1401097"/>
                </a:moveTo>
                <a:cubicBezTo>
                  <a:pt x="62680" y="1407242"/>
                  <a:pt x="125361" y="1413387"/>
                  <a:pt x="206477" y="1371600"/>
                </a:cubicBezTo>
                <a:cubicBezTo>
                  <a:pt x="287593" y="1329813"/>
                  <a:pt x="447367" y="1179871"/>
                  <a:pt x="486696" y="1150374"/>
                </a:cubicBezTo>
                <a:cubicBezTo>
                  <a:pt x="526025" y="1120877"/>
                  <a:pt x="442451" y="1219200"/>
                  <a:pt x="442451" y="1194619"/>
                </a:cubicBezTo>
                <a:cubicBezTo>
                  <a:pt x="442451" y="1170038"/>
                  <a:pt x="491612" y="1106129"/>
                  <a:pt x="486696" y="1002890"/>
                </a:cubicBezTo>
                <a:cubicBezTo>
                  <a:pt x="481780" y="899651"/>
                  <a:pt x="425244" y="705464"/>
                  <a:pt x="412954" y="575187"/>
                </a:cubicBezTo>
                <a:cubicBezTo>
                  <a:pt x="400664" y="444910"/>
                  <a:pt x="400664" y="304800"/>
                  <a:pt x="412954" y="221226"/>
                </a:cubicBezTo>
                <a:cubicBezTo>
                  <a:pt x="425244" y="137652"/>
                  <a:pt x="437535" y="110613"/>
                  <a:pt x="486696" y="73742"/>
                </a:cubicBezTo>
                <a:cubicBezTo>
                  <a:pt x="535857" y="36871"/>
                  <a:pt x="621889" y="18435"/>
                  <a:pt x="70792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Freeform 22"/>
          <p:cNvSpPr/>
          <p:nvPr/>
        </p:nvSpPr>
        <p:spPr>
          <a:xfrm>
            <a:off x="1714430" y="2064774"/>
            <a:ext cx="881286" cy="145676"/>
          </a:xfrm>
          <a:custGeom>
            <a:avLst/>
            <a:gdLst>
              <a:gd name="connsiteX0" fmla="*/ 855406 w 855406"/>
              <a:gd name="connsiteY0" fmla="*/ 88491 h 132736"/>
              <a:gd name="connsiteX1" fmla="*/ 604684 w 855406"/>
              <a:gd name="connsiteY1" fmla="*/ 132736 h 132736"/>
              <a:gd name="connsiteX2" fmla="*/ 412955 w 855406"/>
              <a:gd name="connsiteY2" fmla="*/ 88491 h 132736"/>
              <a:gd name="connsiteX3" fmla="*/ 0 w 855406"/>
              <a:gd name="connsiteY3" fmla="*/ 0 h 132736"/>
              <a:gd name="connsiteX4" fmla="*/ 0 w 855406"/>
              <a:gd name="connsiteY4" fmla="*/ 0 h 132736"/>
              <a:gd name="connsiteX0" fmla="*/ 855406 w 855406"/>
              <a:gd name="connsiteY0" fmla="*/ 88491 h 145676"/>
              <a:gd name="connsiteX1" fmla="*/ 604684 w 855406"/>
              <a:gd name="connsiteY1" fmla="*/ 132736 h 145676"/>
              <a:gd name="connsiteX2" fmla="*/ 162789 w 855406"/>
              <a:gd name="connsiteY2" fmla="*/ 10853 h 145676"/>
              <a:gd name="connsiteX3" fmla="*/ 0 w 855406"/>
              <a:gd name="connsiteY3" fmla="*/ 0 h 145676"/>
              <a:gd name="connsiteX4" fmla="*/ 0 w 855406"/>
              <a:gd name="connsiteY4" fmla="*/ 0 h 145676"/>
              <a:gd name="connsiteX0" fmla="*/ 881286 w 881286"/>
              <a:gd name="connsiteY0" fmla="*/ 88491 h 145676"/>
              <a:gd name="connsiteX1" fmla="*/ 630564 w 881286"/>
              <a:gd name="connsiteY1" fmla="*/ 132736 h 145676"/>
              <a:gd name="connsiteX2" fmla="*/ 188669 w 881286"/>
              <a:gd name="connsiteY2" fmla="*/ 10853 h 145676"/>
              <a:gd name="connsiteX3" fmla="*/ 25880 w 881286"/>
              <a:gd name="connsiteY3" fmla="*/ 0 h 145676"/>
              <a:gd name="connsiteX4" fmla="*/ 0 w 881286"/>
              <a:gd name="connsiteY4" fmla="*/ 43132 h 14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286" h="145676">
                <a:moveTo>
                  <a:pt x="881286" y="88491"/>
                </a:moveTo>
                <a:cubicBezTo>
                  <a:pt x="792796" y="110613"/>
                  <a:pt x="746000" y="145676"/>
                  <a:pt x="630564" y="132736"/>
                </a:cubicBezTo>
                <a:cubicBezTo>
                  <a:pt x="515128" y="119796"/>
                  <a:pt x="188669" y="10853"/>
                  <a:pt x="188669" y="10853"/>
                </a:cubicBezTo>
                <a:lnTo>
                  <a:pt x="25880" y="0"/>
                </a:lnTo>
                <a:lnTo>
                  <a:pt x="0" y="43132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Freeform 30"/>
          <p:cNvSpPr/>
          <p:nvPr/>
        </p:nvSpPr>
        <p:spPr>
          <a:xfrm>
            <a:off x="3052916" y="648929"/>
            <a:ext cx="722671" cy="1450258"/>
          </a:xfrm>
          <a:custGeom>
            <a:avLst/>
            <a:gdLst>
              <a:gd name="connsiteX0" fmla="*/ 0 w 722671"/>
              <a:gd name="connsiteY0" fmla="*/ 1445342 h 1450258"/>
              <a:gd name="connsiteX1" fmla="*/ 162232 w 722671"/>
              <a:gd name="connsiteY1" fmla="*/ 1401097 h 1450258"/>
              <a:gd name="connsiteX2" fmla="*/ 221226 w 722671"/>
              <a:gd name="connsiteY2" fmla="*/ 1150374 h 1450258"/>
              <a:gd name="connsiteX3" fmla="*/ 132736 w 722671"/>
              <a:gd name="connsiteY3" fmla="*/ 707923 h 1450258"/>
              <a:gd name="connsiteX4" fmla="*/ 73742 w 722671"/>
              <a:gd name="connsiteY4" fmla="*/ 324465 h 1450258"/>
              <a:gd name="connsiteX5" fmla="*/ 265471 w 722671"/>
              <a:gd name="connsiteY5" fmla="*/ 73742 h 1450258"/>
              <a:gd name="connsiteX6" fmla="*/ 530942 w 722671"/>
              <a:gd name="connsiteY6" fmla="*/ 14748 h 1450258"/>
              <a:gd name="connsiteX7" fmla="*/ 722671 w 722671"/>
              <a:gd name="connsiteY7" fmla="*/ 0 h 145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2671" h="1450258">
                <a:moveTo>
                  <a:pt x="0" y="1445342"/>
                </a:moveTo>
                <a:cubicBezTo>
                  <a:pt x="62680" y="1447800"/>
                  <a:pt x="125361" y="1450258"/>
                  <a:pt x="162232" y="1401097"/>
                </a:cubicBezTo>
                <a:cubicBezTo>
                  <a:pt x="199103" y="1351936"/>
                  <a:pt x="226142" y="1265903"/>
                  <a:pt x="221226" y="1150374"/>
                </a:cubicBezTo>
                <a:cubicBezTo>
                  <a:pt x="216310" y="1034845"/>
                  <a:pt x="157317" y="845574"/>
                  <a:pt x="132736" y="707923"/>
                </a:cubicBezTo>
                <a:cubicBezTo>
                  <a:pt x="108155" y="570272"/>
                  <a:pt x="51620" y="430162"/>
                  <a:pt x="73742" y="324465"/>
                </a:cubicBezTo>
                <a:cubicBezTo>
                  <a:pt x="95864" y="218768"/>
                  <a:pt x="189271" y="125362"/>
                  <a:pt x="265471" y="73742"/>
                </a:cubicBezTo>
                <a:cubicBezTo>
                  <a:pt x="341671" y="22122"/>
                  <a:pt x="454742" y="27038"/>
                  <a:pt x="530942" y="14748"/>
                </a:cubicBezTo>
                <a:cubicBezTo>
                  <a:pt x="607142" y="2458"/>
                  <a:pt x="664906" y="1229"/>
                  <a:pt x="722671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57" y="235337"/>
            <a:ext cx="8827911" cy="430887"/>
          </a:xfrm>
        </p:spPr>
        <p:txBody>
          <a:bodyPr>
            <a:spAutoFit/>
          </a:bodyPr>
          <a:lstStyle/>
          <a:p>
            <a:r>
              <a:rPr lang="el-G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Μέρος 1</a:t>
            </a:r>
            <a:r>
              <a:rPr 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Μήκος και Αντίσταση –</a:t>
            </a:r>
            <a:r>
              <a:rPr 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Εκτέλεση των μετρήσεων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2410" y="787794"/>
            <a:ext cx="81706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l-GR" sz="2000" dirty="0"/>
              <a:t>Για κάθε τιμή της θέσης του δρομέα του Πίνακα 4.9.3, βρείτε την αντίστα-ση του ποτενσιομέτρου ισορροπώντας τη γέφυρα με χρήση του κιβωτίου αντιστάσεων. Συμπληρώστε τη στήλη της αντίστασης.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endParaRPr lang="el-GR" sz="2000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endParaRPr lang="el-GR" sz="2000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endParaRPr lang="el-GR" sz="2000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endParaRPr lang="el-GR" sz="2000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endParaRPr lang="el-GR" sz="2000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endParaRPr lang="el-GR" sz="2000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endParaRPr lang="el-GR" sz="2000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endParaRPr lang="el-GR" sz="2000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endParaRPr lang="el-GR" sz="2000" dirty="0"/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endParaRPr lang="el-GR" sz="2000" dirty="0"/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000" dirty="0"/>
              <a:t>Χρησιμοποιώντας τα αποτελέσματα του πίνακα 4.9.3, σχεδιάστε τη γραφική παράσταση της αντίστασης ως προς τη θέση,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R(x)</a:t>
            </a:r>
            <a:r>
              <a:rPr lang="en-US" sz="2000" dirty="0"/>
              <a:t>.</a:t>
            </a:r>
            <a:r>
              <a:rPr lang="el-GR" sz="2000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9229" y="2064773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ΠΙΝΑΚΑΣ 4.9.3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46033" y="2096971"/>
          <a:ext cx="4023360" cy="3200400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l-GR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Θέση δρομέα </a:t>
                      </a:r>
                      <a:r>
                        <a:rPr lang="el-GR" sz="1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mm)</a:t>
                      </a:r>
                      <a:endParaRPr lang="el-GR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Αντίσταση  (Ω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l-GR" sz="18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00200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57" y="117990"/>
            <a:ext cx="8827911" cy="400110"/>
          </a:xfrm>
        </p:spPr>
        <p:txBody>
          <a:bodyPr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Μέρος 2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Απ’ευθείας Ένδειξη της Τιμής της Αντίστασης – Η συνδεσμολογία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1147" y="1091380"/>
            <a:ext cx="3436375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spcAft>
                <a:spcPts val="1000"/>
              </a:spcAft>
              <a:buFont typeface="+mj-lt"/>
              <a:buAutoNum type="arabicPeriod"/>
            </a:pPr>
            <a:r>
              <a:rPr lang="el-GR" dirty="0"/>
              <a:t>Συνδέστε την αντιστρέφουσα είσοδο του τελεστικού ενισχυτή με την τάση -15</a:t>
            </a:r>
            <a:r>
              <a:rPr lang="en-US" dirty="0"/>
              <a:t>V</a:t>
            </a:r>
            <a:r>
              <a:rPr lang="el-GR" dirty="0"/>
              <a:t> μέσω της αντίστασης 15</a:t>
            </a:r>
            <a:r>
              <a:rPr lang="en-US" dirty="0"/>
              <a:t> k</a:t>
            </a:r>
            <a:r>
              <a:rPr lang="el-GR" dirty="0"/>
              <a:t>Ω. </a:t>
            </a:r>
            <a:endParaRPr lang="en-US" dirty="0"/>
          </a:p>
          <a:p>
            <a:pPr marL="236538" indent="-236538">
              <a:spcAft>
                <a:spcPts val="1000"/>
              </a:spcAft>
              <a:buFont typeface="+mj-lt"/>
              <a:buAutoNum type="arabicPeriod"/>
            </a:pPr>
            <a:r>
              <a:rPr lang="el-GR" dirty="0"/>
              <a:t>Συνδέστε την έξοδο</a:t>
            </a:r>
            <a:r>
              <a:rPr lang="en-US" dirty="0"/>
              <a:t> </a:t>
            </a:r>
            <a:r>
              <a:rPr lang="el-GR" dirty="0"/>
              <a:t>του τελε-στικού ενισχυτή με την ανα-στρέφουσα είσοδό του μέσω του ποτενσιομέτρου ΤΚ294Κ</a:t>
            </a:r>
            <a:r>
              <a:rPr lang="en-US" dirty="0"/>
              <a:t>.</a:t>
            </a:r>
          </a:p>
          <a:p>
            <a:pPr marL="236538" indent="-236538">
              <a:spcAft>
                <a:spcPts val="1000"/>
              </a:spcAft>
              <a:buFont typeface="+mj-lt"/>
              <a:buAutoNum type="arabicPeriod"/>
            </a:pPr>
            <a:r>
              <a:rPr lang="el-GR" dirty="0"/>
              <a:t>Γειώστε τη μη-αναστρέφουσα είσοδο του τελεστικού ενισχυτή.</a:t>
            </a:r>
          </a:p>
          <a:p>
            <a:pPr marL="236538" indent="-236538">
              <a:spcAft>
                <a:spcPts val="1000"/>
              </a:spcAft>
              <a:buFont typeface="+mj-lt"/>
              <a:buAutoNum type="arabicPeriod"/>
            </a:pPr>
            <a:r>
              <a:rPr lang="el-GR" dirty="0"/>
              <a:t>Τέλος, συνδέστε ένα βολτόμετρο στην </a:t>
            </a:r>
            <a:r>
              <a:rPr lang="el-GR"/>
              <a:t>έξοδο του </a:t>
            </a:r>
            <a:r>
              <a:rPr lang="el-GR" dirty="0"/>
              <a:t>τελεστικού ενισχυτή.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rcRect l="22779" t="11084" r="27047" b="8867"/>
          <a:stretch>
            <a:fillRect/>
          </a:stretch>
        </p:blipFill>
        <p:spPr bwMode="auto">
          <a:xfrm>
            <a:off x="246147" y="1037508"/>
            <a:ext cx="5230218" cy="52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24"/>
          <p:cNvSpPr/>
          <p:nvPr/>
        </p:nvSpPr>
        <p:spPr>
          <a:xfrm>
            <a:off x="2448232" y="2408903"/>
            <a:ext cx="1047136" cy="717755"/>
          </a:xfrm>
          <a:custGeom>
            <a:avLst/>
            <a:gdLst>
              <a:gd name="connsiteX0" fmla="*/ 0 w 1047136"/>
              <a:gd name="connsiteY0" fmla="*/ 673510 h 717755"/>
              <a:gd name="connsiteX1" fmla="*/ 117987 w 1047136"/>
              <a:gd name="connsiteY1" fmla="*/ 555523 h 717755"/>
              <a:gd name="connsiteX2" fmla="*/ 206478 w 1047136"/>
              <a:gd name="connsiteY2" fmla="*/ 245807 h 717755"/>
              <a:gd name="connsiteX3" fmla="*/ 398207 w 1047136"/>
              <a:gd name="connsiteY3" fmla="*/ 54078 h 717755"/>
              <a:gd name="connsiteX4" fmla="*/ 619433 w 1047136"/>
              <a:gd name="connsiteY4" fmla="*/ 24581 h 717755"/>
              <a:gd name="connsiteX5" fmla="*/ 884903 w 1047136"/>
              <a:gd name="connsiteY5" fmla="*/ 201562 h 717755"/>
              <a:gd name="connsiteX6" fmla="*/ 958645 w 1047136"/>
              <a:gd name="connsiteY6" fmla="*/ 393291 h 717755"/>
              <a:gd name="connsiteX7" fmla="*/ 958645 w 1047136"/>
              <a:gd name="connsiteY7" fmla="*/ 540774 h 717755"/>
              <a:gd name="connsiteX8" fmla="*/ 988142 w 1047136"/>
              <a:gd name="connsiteY8" fmla="*/ 673510 h 717755"/>
              <a:gd name="connsiteX9" fmla="*/ 1047136 w 1047136"/>
              <a:gd name="connsiteY9" fmla="*/ 717755 h 71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7136" h="717755">
                <a:moveTo>
                  <a:pt x="0" y="673510"/>
                </a:moveTo>
                <a:cubicBezTo>
                  <a:pt x="41787" y="650158"/>
                  <a:pt x="83574" y="626807"/>
                  <a:pt x="117987" y="555523"/>
                </a:cubicBezTo>
                <a:cubicBezTo>
                  <a:pt x="152400" y="484239"/>
                  <a:pt x="159775" y="329381"/>
                  <a:pt x="206478" y="245807"/>
                </a:cubicBezTo>
                <a:cubicBezTo>
                  <a:pt x="253181" y="162233"/>
                  <a:pt x="329381" y="90949"/>
                  <a:pt x="398207" y="54078"/>
                </a:cubicBezTo>
                <a:cubicBezTo>
                  <a:pt x="467033" y="17207"/>
                  <a:pt x="538317" y="0"/>
                  <a:pt x="619433" y="24581"/>
                </a:cubicBezTo>
                <a:cubicBezTo>
                  <a:pt x="700549" y="49162"/>
                  <a:pt x="828368" y="140110"/>
                  <a:pt x="884903" y="201562"/>
                </a:cubicBezTo>
                <a:cubicBezTo>
                  <a:pt x="941438" y="263014"/>
                  <a:pt x="946355" y="336756"/>
                  <a:pt x="958645" y="393291"/>
                </a:cubicBezTo>
                <a:cubicBezTo>
                  <a:pt x="970935" y="449826"/>
                  <a:pt x="953729" y="494071"/>
                  <a:pt x="958645" y="540774"/>
                </a:cubicBezTo>
                <a:cubicBezTo>
                  <a:pt x="963561" y="587477"/>
                  <a:pt x="973394" y="644013"/>
                  <a:pt x="988142" y="673510"/>
                </a:cubicBezTo>
                <a:cubicBezTo>
                  <a:pt x="1002890" y="703007"/>
                  <a:pt x="1025013" y="710381"/>
                  <a:pt x="1047136" y="71775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Freeform 31"/>
          <p:cNvSpPr/>
          <p:nvPr/>
        </p:nvSpPr>
        <p:spPr>
          <a:xfrm>
            <a:off x="3901007" y="3074980"/>
            <a:ext cx="191729" cy="383458"/>
          </a:xfrm>
          <a:custGeom>
            <a:avLst/>
            <a:gdLst>
              <a:gd name="connsiteX0" fmla="*/ 88490 w 169606"/>
              <a:gd name="connsiteY0" fmla="*/ 0 h 383458"/>
              <a:gd name="connsiteX1" fmla="*/ 162232 w 169606"/>
              <a:gd name="connsiteY1" fmla="*/ 88490 h 383458"/>
              <a:gd name="connsiteX2" fmla="*/ 132735 w 169606"/>
              <a:gd name="connsiteY2" fmla="*/ 235974 h 383458"/>
              <a:gd name="connsiteX3" fmla="*/ 0 w 169606"/>
              <a:gd name="connsiteY3" fmla="*/ 383458 h 3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06" h="383458">
                <a:moveTo>
                  <a:pt x="88490" y="0"/>
                </a:moveTo>
                <a:cubicBezTo>
                  <a:pt x="121674" y="24580"/>
                  <a:pt x="154858" y="49161"/>
                  <a:pt x="162232" y="88490"/>
                </a:cubicBezTo>
                <a:cubicBezTo>
                  <a:pt x="169606" y="127819"/>
                  <a:pt x="159774" y="186813"/>
                  <a:pt x="132735" y="235974"/>
                </a:cubicBezTo>
                <a:cubicBezTo>
                  <a:pt x="105696" y="285135"/>
                  <a:pt x="52848" y="334296"/>
                  <a:pt x="0" y="383458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Freeform 33"/>
          <p:cNvSpPr/>
          <p:nvPr/>
        </p:nvSpPr>
        <p:spPr>
          <a:xfrm>
            <a:off x="4232787" y="1150374"/>
            <a:ext cx="1093838" cy="2403987"/>
          </a:xfrm>
          <a:custGeom>
            <a:avLst/>
            <a:gdLst>
              <a:gd name="connsiteX0" fmla="*/ 914400 w 1093838"/>
              <a:gd name="connsiteY0" fmla="*/ 2403987 h 2403987"/>
              <a:gd name="connsiteX1" fmla="*/ 1061884 w 1093838"/>
              <a:gd name="connsiteY1" fmla="*/ 2212258 h 2403987"/>
              <a:gd name="connsiteX2" fmla="*/ 1076632 w 1093838"/>
              <a:gd name="connsiteY2" fmla="*/ 1828800 h 2403987"/>
              <a:gd name="connsiteX3" fmla="*/ 958645 w 1093838"/>
              <a:gd name="connsiteY3" fmla="*/ 1253613 h 2403987"/>
              <a:gd name="connsiteX4" fmla="*/ 840658 w 1093838"/>
              <a:gd name="connsiteY4" fmla="*/ 737420 h 2403987"/>
              <a:gd name="connsiteX5" fmla="*/ 604684 w 1093838"/>
              <a:gd name="connsiteY5" fmla="*/ 294968 h 2403987"/>
              <a:gd name="connsiteX6" fmla="*/ 309716 w 1093838"/>
              <a:gd name="connsiteY6" fmla="*/ 88491 h 2403987"/>
              <a:gd name="connsiteX7" fmla="*/ 0 w 1093838"/>
              <a:gd name="connsiteY7" fmla="*/ 0 h 24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838" h="2403987">
                <a:moveTo>
                  <a:pt x="914400" y="2403987"/>
                </a:moveTo>
                <a:cubicBezTo>
                  <a:pt x="974622" y="2356054"/>
                  <a:pt x="1034845" y="2308122"/>
                  <a:pt x="1061884" y="2212258"/>
                </a:cubicBezTo>
                <a:cubicBezTo>
                  <a:pt x="1088923" y="2116394"/>
                  <a:pt x="1093838" y="1988574"/>
                  <a:pt x="1076632" y="1828800"/>
                </a:cubicBezTo>
                <a:cubicBezTo>
                  <a:pt x="1059426" y="1669026"/>
                  <a:pt x="997974" y="1435510"/>
                  <a:pt x="958645" y="1253613"/>
                </a:cubicBezTo>
                <a:cubicBezTo>
                  <a:pt x="919316" y="1071716"/>
                  <a:pt x="899652" y="897194"/>
                  <a:pt x="840658" y="737420"/>
                </a:cubicBezTo>
                <a:cubicBezTo>
                  <a:pt x="781665" y="577646"/>
                  <a:pt x="693174" y="403123"/>
                  <a:pt x="604684" y="294968"/>
                </a:cubicBezTo>
                <a:cubicBezTo>
                  <a:pt x="516194" y="186813"/>
                  <a:pt x="410497" y="137652"/>
                  <a:pt x="309716" y="88491"/>
                </a:cubicBezTo>
                <a:cubicBezTo>
                  <a:pt x="208935" y="39330"/>
                  <a:pt x="104467" y="19665"/>
                  <a:pt x="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Freeform 34"/>
          <p:cNvSpPr/>
          <p:nvPr/>
        </p:nvSpPr>
        <p:spPr>
          <a:xfrm>
            <a:off x="3347884" y="1165123"/>
            <a:ext cx="656304" cy="1902542"/>
          </a:xfrm>
          <a:custGeom>
            <a:avLst/>
            <a:gdLst>
              <a:gd name="connsiteX0" fmla="*/ 0 w 656304"/>
              <a:gd name="connsiteY0" fmla="*/ 0 h 1902542"/>
              <a:gd name="connsiteX1" fmla="*/ 14748 w 656304"/>
              <a:gd name="connsiteY1" fmla="*/ 427703 h 1902542"/>
              <a:gd name="connsiteX2" fmla="*/ 73742 w 656304"/>
              <a:gd name="connsiteY2" fmla="*/ 678425 h 1902542"/>
              <a:gd name="connsiteX3" fmla="*/ 147484 w 656304"/>
              <a:gd name="connsiteY3" fmla="*/ 973393 h 1902542"/>
              <a:gd name="connsiteX4" fmla="*/ 309716 w 656304"/>
              <a:gd name="connsiteY4" fmla="*/ 1135625 h 1902542"/>
              <a:gd name="connsiteX5" fmla="*/ 516193 w 656304"/>
              <a:gd name="connsiteY5" fmla="*/ 1371600 h 1902542"/>
              <a:gd name="connsiteX6" fmla="*/ 634181 w 656304"/>
              <a:gd name="connsiteY6" fmla="*/ 1710812 h 1902542"/>
              <a:gd name="connsiteX7" fmla="*/ 648929 w 656304"/>
              <a:gd name="connsiteY7" fmla="*/ 1902542 h 190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304" h="1902542">
                <a:moveTo>
                  <a:pt x="0" y="0"/>
                </a:moveTo>
                <a:cubicBezTo>
                  <a:pt x="1229" y="157316"/>
                  <a:pt x="2458" y="314632"/>
                  <a:pt x="14748" y="427703"/>
                </a:cubicBezTo>
                <a:cubicBezTo>
                  <a:pt x="27038" y="540774"/>
                  <a:pt x="51619" y="587477"/>
                  <a:pt x="73742" y="678425"/>
                </a:cubicBezTo>
                <a:cubicBezTo>
                  <a:pt x="95865" y="769373"/>
                  <a:pt x="108155" y="897193"/>
                  <a:pt x="147484" y="973393"/>
                </a:cubicBezTo>
                <a:cubicBezTo>
                  <a:pt x="186813" y="1049593"/>
                  <a:pt x="248265" y="1069257"/>
                  <a:pt x="309716" y="1135625"/>
                </a:cubicBezTo>
                <a:cubicBezTo>
                  <a:pt x="371168" y="1201993"/>
                  <a:pt x="462115" y="1275735"/>
                  <a:pt x="516193" y="1371600"/>
                </a:cubicBezTo>
                <a:cubicBezTo>
                  <a:pt x="570271" y="1467465"/>
                  <a:pt x="612058" y="1622322"/>
                  <a:pt x="634181" y="1710812"/>
                </a:cubicBezTo>
                <a:cubicBezTo>
                  <a:pt x="656304" y="1799302"/>
                  <a:pt x="652616" y="1850922"/>
                  <a:pt x="648929" y="190254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Freeform 35"/>
          <p:cNvSpPr/>
          <p:nvPr/>
        </p:nvSpPr>
        <p:spPr>
          <a:xfrm>
            <a:off x="2767781" y="3141406"/>
            <a:ext cx="757084" cy="530942"/>
          </a:xfrm>
          <a:custGeom>
            <a:avLst/>
            <a:gdLst>
              <a:gd name="connsiteX0" fmla="*/ 757084 w 757084"/>
              <a:gd name="connsiteY0" fmla="*/ 530942 h 530942"/>
              <a:gd name="connsiteX1" fmla="*/ 683342 w 757084"/>
              <a:gd name="connsiteY1" fmla="*/ 427704 h 530942"/>
              <a:gd name="connsiteX2" fmla="*/ 653845 w 757084"/>
              <a:gd name="connsiteY2" fmla="*/ 265471 h 530942"/>
              <a:gd name="connsiteX3" fmla="*/ 580103 w 757084"/>
              <a:gd name="connsiteY3" fmla="*/ 73742 h 530942"/>
              <a:gd name="connsiteX4" fmla="*/ 358877 w 757084"/>
              <a:gd name="connsiteY4" fmla="*/ 0 h 530942"/>
              <a:gd name="connsiteX5" fmla="*/ 78658 w 757084"/>
              <a:gd name="connsiteY5" fmla="*/ 73742 h 530942"/>
              <a:gd name="connsiteX6" fmla="*/ 4916 w 757084"/>
              <a:gd name="connsiteY6" fmla="*/ 206478 h 530942"/>
              <a:gd name="connsiteX7" fmla="*/ 49161 w 757084"/>
              <a:gd name="connsiteY7" fmla="*/ 339213 h 5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084" h="530942">
                <a:moveTo>
                  <a:pt x="757084" y="530942"/>
                </a:moveTo>
                <a:cubicBezTo>
                  <a:pt x="728816" y="501445"/>
                  <a:pt x="700548" y="471949"/>
                  <a:pt x="683342" y="427704"/>
                </a:cubicBezTo>
                <a:cubicBezTo>
                  <a:pt x="666136" y="383459"/>
                  <a:pt x="671051" y="324465"/>
                  <a:pt x="653845" y="265471"/>
                </a:cubicBezTo>
                <a:cubicBezTo>
                  <a:pt x="636639" y="206477"/>
                  <a:pt x="629264" y="117987"/>
                  <a:pt x="580103" y="73742"/>
                </a:cubicBezTo>
                <a:cubicBezTo>
                  <a:pt x="530942" y="29497"/>
                  <a:pt x="442451" y="0"/>
                  <a:pt x="358877" y="0"/>
                </a:cubicBezTo>
                <a:cubicBezTo>
                  <a:pt x="275303" y="0"/>
                  <a:pt x="137651" y="39329"/>
                  <a:pt x="78658" y="73742"/>
                </a:cubicBezTo>
                <a:cubicBezTo>
                  <a:pt x="19665" y="108155"/>
                  <a:pt x="9832" y="162233"/>
                  <a:pt x="4916" y="206478"/>
                </a:cubicBezTo>
                <a:cubicBezTo>
                  <a:pt x="0" y="250723"/>
                  <a:pt x="24580" y="294968"/>
                  <a:pt x="49161" y="33921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Freeform 36"/>
          <p:cNvSpPr/>
          <p:nvPr/>
        </p:nvSpPr>
        <p:spPr>
          <a:xfrm>
            <a:off x="2079523" y="3126658"/>
            <a:ext cx="707922" cy="444910"/>
          </a:xfrm>
          <a:custGeom>
            <a:avLst/>
            <a:gdLst>
              <a:gd name="connsiteX0" fmla="*/ 707922 w 707922"/>
              <a:gd name="connsiteY0" fmla="*/ 398207 h 444910"/>
              <a:gd name="connsiteX1" fmla="*/ 486696 w 707922"/>
              <a:gd name="connsiteY1" fmla="*/ 427703 h 444910"/>
              <a:gd name="connsiteX2" fmla="*/ 250722 w 707922"/>
              <a:gd name="connsiteY2" fmla="*/ 294968 h 444910"/>
              <a:gd name="connsiteX3" fmla="*/ 88490 w 707922"/>
              <a:gd name="connsiteY3" fmla="*/ 132736 h 444910"/>
              <a:gd name="connsiteX4" fmla="*/ 0 w 707922"/>
              <a:gd name="connsiteY4" fmla="*/ 0 h 44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922" h="444910">
                <a:moveTo>
                  <a:pt x="707922" y="398207"/>
                </a:moveTo>
                <a:cubicBezTo>
                  <a:pt x="635409" y="421558"/>
                  <a:pt x="562896" y="444910"/>
                  <a:pt x="486696" y="427703"/>
                </a:cubicBezTo>
                <a:cubicBezTo>
                  <a:pt x="410496" y="410497"/>
                  <a:pt x="317090" y="344129"/>
                  <a:pt x="250722" y="294968"/>
                </a:cubicBezTo>
                <a:cubicBezTo>
                  <a:pt x="184354" y="245807"/>
                  <a:pt x="130277" y="181897"/>
                  <a:pt x="88490" y="132736"/>
                </a:cubicBezTo>
                <a:cubicBezTo>
                  <a:pt x="46703" y="83575"/>
                  <a:pt x="23351" y="41787"/>
                  <a:pt x="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Freeform 37"/>
          <p:cNvSpPr/>
          <p:nvPr/>
        </p:nvSpPr>
        <p:spPr>
          <a:xfrm>
            <a:off x="2836606" y="3583858"/>
            <a:ext cx="2514600" cy="1558413"/>
          </a:xfrm>
          <a:custGeom>
            <a:avLst/>
            <a:gdLst>
              <a:gd name="connsiteX0" fmla="*/ 2325329 w 2514600"/>
              <a:gd name="connsiteY0" fmla="*/ 0 h 1558413"/>
              <a:gd name="connsiteX1" fmla="*/ 2487562 w 2514600"/>
              <a:gd name="connsiteY1" fmla="*/ 324465 h 1558413"/>
              <a:gd name="connsiteX2" fmla="*/ 2472813 w 2514600"/>
              <a:gd name="connsiteY2" fmla="*/ 796413 h 1558413"/>
              <a:gd name="connsiteX3" fmla="*/ 2236839 w 2514600"/>
              <a:gd name="connsiteY3" fmla="*/ 1209368 h 1558413"/>
              <a:gd name="connsiteX4" fmla="*/ 1691149 w 2514600"/>
              <a:gd name="connsiteY4" fmla="*/ 1474839 h 1558413"/>
              <a:gd name="connsiteX5" fmla="*/ 1160207 w 2514600"/>
              <a:gd name="connsiteY5" fmla="*/ 1548581 h 1558413"/>
              <a:gd name="connsiteX6" fmla="*/ 555523 w 2514600"/>
              <a:gd name="connsiteY6" fmla="*/ 1415845 h 1558413"/>
              <a:gd name="connsiteX7" fmla="*/ 172065 w 2514600"/>
              <a:gd name="connsiteY7" fmla="*/ 1165123 h 1558413"/>
              <a:gd name="connsiteX8" fmla="*/ 24581 w 2514600"/>
              <a:gd name="connsiteY8" fmla="*/ 988142 h 1558413"/>
              <a:gd name="connsiteX9" fmla="*/ 24581 w 2514600"/>
              <a:gd name="connsiteY9" fmla="*/ 840658 h 155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4600" h="1558413">
                <a:moveTo>
                  <a:pt x="2325329" y="0"/>
                </a:moveTo>
                <a:cubicBezTo>
                  <a:pt x="2394155" y="95865"/>
                  <a:pt x="2462981" y="191730"/>
                  <a:pt x="2487562" y="324465"/>
                </a:cubicBezTo>
                <a:cubicBezTo>
                  <a:pt x="2512143" y="457200"/>
                  <a:pt x="2514600" y="648929"/>
                  <a:pt x="2472813" y="796413"/>
                </a:cubicBezTo>
                <a:cubicBezTo>
                  <a:pt x="2431026" y="943897"/>
                  <a:pt x="2367116" y="1096297"/>
                  <a:pt x="2236839" y="1209368"/>
                </a:cubicBezTo>
                <a:cubicBezTo>
                  <a:pt x="2106562" y="1322439"/>
                  <a:pt x="1870588" y="1418303"/>
                  <a:pt x="1691149" y="1474839"/>
                </a:cubicBezTo>
                <a:cubicBezTo>
                  <a:pt x="1511710" y="1531375"/>
                  <a:pt x="1349478" y="1558413"/>
                  <a:pt x="1160207" y="1548581"/>
                </a:cubicBezTo>
                <a:cubicBezTo>
                  <a:pt x="970936" y="1538749"/>
                  <a:pt x="720213" y="1479755"/>
                  <a:pt x="555523" y="1415845"/>
                </a:cubicBezTo>
                <a:cubicBezTo>
                  <a:pt x="390833" y="1351935"/>
                  <a:pt x="260555" y="1236407"/>
                  <a:pt x="172065" y="1165123"/>
                </a:cubicBezTo>
                <a:cubicBezTo>
                  <a:pt x="83575" y="1093839"/>
                  <a:pt x="49162" y="1042219"/>
                  <a:pt x="24581" y="988142"/>
                </a:cubicBezTo>
                <a:cubicBezTo>
                  <a:pt x="0" y="934065"/>
                  <a:pt x="12290" y="887361"/>
                  <a:pt x="24581" y="840658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Freeform 38"/>
          <p:cNvSpPr/>
          <p:nvPr/>
        </p:nvSpPr>
        <p:spPr>
          <a:xfrm>
            <a:off x="2374490" y="4454013"/>
            <a:ext cx="855407" cy="1091381"/>
          </a:xfrm>
          <a:custGeom>
            <a:avLst/>
            <a:gdLst>
              <a:gd name="connsiteX0" fmla="*/ 811162 w 855407"/>
              <a:gd name="connsiteY0" fmla="*/ 0 h 1091381"/>
              <a:gd name="connsiteX1" fmla="*/ 855407 w 855407"/>
              <a:gd name="connsiteY1" fmla="*/ 235974 h 1091381"/>
              <a:gd name="connsiteX2" fmla="*/ 811162 w 855407"/>
              <a:gd name="connsiteY2" fmla="*/ 530942 h 1091381"/>
              <a:gd name="connsiteX3" fmla="*/ 648929 w 855407"/>
              <a:gd name="connsiteY3" fmla="*/ 855406 h 1091381"/>
              <a:gd name="connsiteX4" fmla="*/ 280220 w 855407"/>
              <a:gd name="connsiteY4" fmla="*/ 1047135 h 1091381"/>
              <a:gd name="connsiteX5" fmla="*/ 0 w 855407"/>
              <a:gd name="connsiteY5" fmla="*/ 1091381 h 10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5407" h="1091381">
                <a:moveTo>
                  <a:pt x="811162" y="0"/>
                </a:moveTo>
                <a:cubicBezTo>
                  <a:pt x="833284" y="73742"/>
                  <a:pt x="855407" y="147484"/>
                  <a:pt x="855407" y="235974"/>
                </a:cubicBezTo>
                <a:cubicBezTo>
                  <a:pt x="855407" y="324464"/>
                  <a:pt x="845575" y="427703"/>
                  <a:pt x="811162" y="530942"/>
                </a:cubicBezTo>
                <a:cubicBezTo>
                  <a:pt x="776749" y="634181"/>
                  <a:pt x="737419" y="769374"/>
                  <a:pt x="648929" y="855406"/>
                </a:cubicBezTo>
                <a:cubicBezTo>
                  <a:pt x="560439" y="941438"/>
                  <a:pt x="388375" y="1007806"/>
                  <a:pt x="280220" y="1047135"/>
                </a:cubicBezTo>
                <a:cubicBezTo>
                  <a:pt x="172065" y="1086464"/>
                  <a:pt x="0" y="1091381"/>
                  <a:pt x="0" y="1091381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Freeform 39"/>
          <p:cNvSpPr/>
          <p:nvPr/>
        </p:nvSpPr>
        <p:spPr>
          <a:xfrm>
            <a:off x="1420762" y="3583858"/>
            <a:ext cx="1718186" cy="1946787"/>
          </a:xfrm>
          <a:custGeom>
            <a:avLst/>
            <a:gdLst>
              <a:gd name="connsiteX0" fmla="*/ 614515 w 1718186"/>
              <a:gd name="connsiteY0" fmla="*/ 1946787 h 1946787"/>
              <a:gd name="connsiteX1" fmla="*/ 290051 w 1718186"/>
              <a:gd name="connsiteY1" fmla="*/ 1858297 h 1946787"/>
              <a:gd name="connsiteX2" fmla="*/ 83573 w 1718186"/>
              <a:gd name="connsiteY2" fmla="*/ 1637071 h 1946787"/>
              <a:gd name="connsiteX3" fmla="*/ 9832 w 1718186"/>
              <a:gd name="connsiteY3" fmla="*/ 1268361 h 1946787"/>
              <a:gd name="connsiteX4" fmla="*/ 142567 w 1718186"/>
              <a:gd name="connsiteY4" fmla="*/ 899652 h 1946787"/>
              <a:gd name="connsiteX5" fmla="*/ 467032 w 1718186"/>
              <a:gd name="connsiteY5" fmla="*/ 648929 h 1946787"/>
              <a:gd name="connsiteX6" fmla="*/ 1115961 w 1718186"/>
              <a:gd name="connsiteY6" fmla="*/ 457200 h 1946787"/>
              <a:gd name="connsiteX7" fmla="*/ 1440425 w 1718186"/>
              <a:gd name="connsiteY7" fmla="*/ 339213 h 1946787"/>
              <a:gd name="connsiteX8" fmla="*/ 1676399 w 1718186"/>
              <a:gd name="connsiteY8" fmla="*/ 103239 h 1946787"/>
              <a:gd name="connsiteX9" fmla="*/ 1691148 w 1718186"/>
              <a:gd name="connsiteY9" fmla="*/ 0 h 19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8186" h="1946787">
                <a:moveTo>
                  <a:pt x="614515" y="1946787"/>
                </a:moveTo>
                <a:cubicBezTo>
                  <a:pt x="496528" y="1928351"/>
                  <a:pt x="378541" y="1909916"/>
                  <a:pt x="290051" y="1858297"/>
                </a:cubicBezTo>
                <a:cubicBezTo>
                  <a:pt x="201561" y="1806678"/>
                  <a:pt x="130276" y="1735394"/>
                  <a:pt x="83573" y="1637071"/>
                </a:cubicBezTo>
                <a:cubicBezTo>
                  <a:pt x="36870" y="1538748"/>
                  <a:pt x="0" y="1391264"/>
                  <a:pt x="9832" y="1268361"/>
                </a:cubicBezTo>
                <a:cubicBezTo>
                  <a:pt x="19664" y="1145458"/>
                  <a:pt x="66367" y="1002891"/>
                  <a:pt x="142567" y="899652"/>
                </a:cubicBezTo>
                <a:cubicBezTo>
                  <a:pt x="218767" y="796413"/>
                  <a:pt x="304800" y="722671"/>
                  <a:pt x="467032" y="648929"/>
                </a:cubicBezTo>
                <a:cubicBezTo>
                  <a:pt x="629264" y="575187"/>
                  <a:pt x="953729" y="508819"/>
                  <a:pt x="1115961" y="457200"/>
                </a:cubicBezTo>
                <a:cubicBezTo>
                  <a:pt x="1278193" y="405581"/>
                  <a:pt x="1347019" y="398206"/>
                  <a:pt x="1440425" y="339213"/>
                </a:cubicBezTo>
                <a:cubicBezTo>
                  <a:pt x="1533831" y="280220"/>
                  <a:pt x="1634612" y="159775"/>
                  <a:pt x="1676399" y="103239"/>
                </a:cubicBezTo>
                <a:cubicBezTo>
                  <a:pt x="1718186" y="46704"/>
                  <a:pt x="1704667" y="23352"/>
                  <a:pt x="1691148" y="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57" y="185328"/>
            <a:ext cx="8827911" cy="707886"/>
          </a:xfrm>
        </p:spPr>
        <p:txBody>
          <a:bodyPr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Μέρος 2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Απ’ευθείας Ένδειξη της Τιμής της Αντίστασης – Το σχηματικό διάγραμμα του κυκλώματος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rcRect l="22779" t="11084" r="27047" b="8867"/>
          <a:stretch>
            <a:fillRect/>
          </a:stretch>
        </p:blipFill>
        <p:spPr bwMode="auto">
          <a:xfrm>
            <a:off x="157016" y="1049887"/>
            <a:ext cx="3943968" cy="393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4159045" y="2805318"/>
            <a:ext cx="398668" cy="5456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A249A6-C8CC-4BDB-B922-6EE6CC3D0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74" y="1404355"/>
            <a:ext cx="4414442" cy="27537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7118FC-25BF-4741-8D6F-1A95E0BD0B88}"/>
                  </a:ext>
                </a:extLst>
              </p:cNvPr>
              <p:cNvSpPr txBox="1"/>
              <p:nvPr/>
            </p:nvSpPr>
            <p:spPr>
              <a:xfrm>
                <a:off x="143757" y="5080377"/>
                <a:ext cx="8778240" cy="1718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04963" indent="-1604963" defTabSz="803275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Πρόβλημα 3α.3</a:t>
                </a:r>
                <a:r>
                  <a:rPr lang="en-US" dirty="0"/>
                  <a:t>:</a:t>
                </a:r>
                <a:r>
                  <a:rPr lang="el-GR" dirty="0"/>
                  <a:t>	Αποδείξτε ότι η έξοδος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l-GR" dirty="0"/>
                  <a:t> του τελεστικού</a:t>
                </a:r>
                <a:r>
                  <a:rPr lang="en-US" dirty="0"/>
                  <a:t> </a:t>
                </a:r>
                <a:r>
                  <a:rPr lang="el-GR" dirty="0"/>
                  <a:t>ενισχυτή είναι ανάλογη της τιμής 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f</a:t>
                </a:r>
                <a:r>
                  <a:rPr lang="el-GR" dirty="0"/>
                  <a:t> της αντίστασης του ποτενσιόμετρου</a:t>
                </a:r>
                <a:r>
                  <a:rPr lang="en-US" dirty="0"/>
                  <a:t> </a:t>
                </a:r>
                <a:endParaRPr lang="el-GR" dirty="0"/>
              </a:p>
              <a:p>
                <a:pPr marL="1604963" indent="-1604963" algn="ctr" defTabSz="803275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604963" indent="-1604963" algn="just" defTabSz="803275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	</a:t>
                </a:r>
                <a:r>
                  <a:rPr lang="el-GR" dirty="0"/>
                  <a:t>Επομένως,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l-GR" dirty="0"/>
                  <a:t>σε </a:t>
                </a:r>
                <a:r>
                  <a:rPr lang="en-US" dirty="0"/>
                  <a:t>Volts)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l-GR" dirty="0"/>
                  <a:t>σε </a:t>
                </a:r>
                <a:r>
                  <a:rPr lang="en-US" dirty="0"/>
                  <a:t>k</a:t>
                </a:r>
                <a:r>
                  <a:rPr lang="en-US" dirty="0">
                    <a:sym typeface="Symbol" panose="05050102010706020507" pitchFamily="18" charset="2"/>
                  </a:rPr>
                  <a:t>)</a:t>
                </a:r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7118FC-25BF-4741-8D6F-1A95E0BD0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57" y="5080377"/>
                <a:ext cx="8778240" cy="1718034"/>
              </a:xfrm>
              <a:prstGeom prst="rect">
                <a:avLst/>
              </a:prstGeom>
              <a:blipFill>
                <a:blip r:embed="rId4"/>
                <a:stretch>
                  <a:fillRect l="-694" t="-2128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57" y="185328"/>
            <a:ext cx="8827911" cy="707886"/>
          </a:xfrm>
        </p:spPr>
        <p:txBody>
          <a:bodyPr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Μέρος 2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Απ’ευθείας Ένδειξη της Τιμής της Αντίστασης – Το σχηματικό διάγραμμα του κυκλώματος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A249A6-C8CC-4BDB-B922-6EE6CC3D0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2" y="1049887"/>
            <a:ext cx="5070756" cy="31631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7118FC-25BF-4741-8D6F-1A95E0BD0B88}"/>
                  </a:ext>
                </a:extLst>
              </p:cNvPr>
              <p:cNvSpPr txBox="1"/>
              <p:nvPr/>
            </p:nvSpPr>
            <p:spPr>
              <a:xfrm>
                <a:off x="168592" y="4453795"/>
                <a:ext cx="8778240" cy="2064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04963" indent="-1604963" defTabSz="803275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Πρόβλημα 3α.</a:t>
                </a:r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en-US" dirty="0"/>
                  <a:t>:</a:t>
                </a:r>
                <a:r>
                  <a:rPr lang="el-GR" dirty="0"/>
                  <a:t>	(α) Σχεδιάστε το παραπάνω κύκλωμα – ποτενσιόμετρου στο πρόγραμμα </a:t>
                </a:r>
                <a:r>
                  <a:rPr lang="en-US" dirty="0"/>
                  <a:t>Multisim 2001 </a:t>
                </a:r>
                <a:r>
                  <a:rPr lang="el-GR" dirty="0"/>
                  <a:t>χρησιμοποιώντας την πηγή τάσης και τις τιμές αντιστάσεων που δίνονται στο σχέδιο. Το πρόγραμμα μπορείτε να κατεβάσετε από </a:t>
                </a:r>
                <a:r>
                  <a:rPr lang="el-GR"/>
                  <a:t>τη θέση </a:t>
                </a:r>
                <a:r>
                  <a:rPr lang="en-US">
                    <a:hlinkClick r:id="rId3"/>
                  </a:rPr>
                  <a:t>https</a:t>
                </a:r>
                <a:r>
                  <a:rPr lang="en-US" dirty="0">
                    <a:hlinkClick r:id="rId3"/>
                  </a:rPr>
                  <a:t>://www.dropbox.com/sh/bo9mlzbrh7hf5mg/AACuw-Ukv-J76y5kbuR2Z8wca?dl=0</a:t>
                </a:r>
                <a:r>
                  <a:rPr lang="el-GR" dirty="0"/>
                  <a:t> </a:t>
                </a:r>
              </a:p>
              <a:p>
                <a:pPr marL="1604963" indent="-1604963" defTabSz="803275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l-GR" dirty="0"/>
                  <a:t>	(β) ‘Τρέξτε’ το κύκλωμα και επιβεβαιώστε την σχέση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7118FC-25BF-4741-8D6F-1A95E0BD0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" y="4453795"/>
                <a:ext cx="8778240" cy="2064989"/>
              </a:xfrm>
              <a:prstGeom prst="rect">
                <a:avLst/>
              </a:prstGeom>
              <a:blipFill>
                <a:blip r:embed="rId4"/>
                <a:stretch>
                  <a:fillRect l="-694" t="-2071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06242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577" y="215816"/>
            <a:ext cx="6666271" cy="523220"/>
          </a:xfrm>
        </p:spPr>
        <p:txBody>
          <a:bodyPr wrap="square">
            <a:spAutoFit/>
          </a:bodyPr>
          <a:lstStyle/>
          <a:p>
            <a:pPr defTabSz="144463">
              <a:spcBef>
                <a:spcPts val="0"/>
              </a:spcBef>
              <a:tabLst>
                <a:tab pos="457200" algn="l"/>
              </a:tabLst>
            </a:pPr>
            <a:r>
              <a:rPr lang="el-G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8055" y="877560"/>
            <a:ext cx="8539315" cy="4478149"/>
          </a:xfr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r>
              <a:rPr lang="el-GR" sz="2000" dirty="0"/>
              <a:t>Η μέτρηση της </a:t>
            </a:r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θέσης (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position)</a:t>
            </a:r>
            <a:r>
              <a:rPr lang="el-GR" sz="2000" dirty="0"/>
              <a:t> ενός αντικειμένου Σ είναι ο προσδιορισμός των συντεταγμένων του (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x </a:t>
            </a:r>
            <a:r>
              <a:rPr lang="el-GR" sz="2000" dirty="0">
                <a:ea typeface="Cambria Math" pitchFamily="18" charset="0"/>
              </a:rPr>
              <a:t>και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2000" dirty="0">
                <a:ea typeface="Cambria Math" pitchFamily="18" charset="0"/>
              </a:rPr>
              <a:t>)</a:t>
            </a:r>
            <a:r>
              <a:rPr lang="el-GR" sz="2000" dirty="0"/>
              <a:t> ως προς κάποιο σύστημα αναφοράς</a:t>
            </a:r>
            <a:r>
              <a:rPr lang="en-US" sz="2000" dirty="0"/>
              <a:t>.</a:t>
            </a:r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n-US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r>
              <a:rPr lang="el-GR" sz="2000" dirty="0"/>
              <a:t>Η βασική μονάδα μέτρησης της θέσης στο </a:t>
            </a:r>
            <a:r>
              <a:rPr lang="en-US" sz="2000" dirty="0"/>
              <a:t>SI</a:t>
            </a:r>
            <a:r>
              <a:rPr lang="el-GR" sz="2000" dirty="0"/>
              <a:t> είναι η μονάδα του μήκους</a:t>
            </a:r>
            <a:r>
              <a:rPr lang="en-US" sz="2000" dirty="0"/>
              <a:t>, meter (m).</a:t>
            </a:r>
            <a:endParaRPr lang="el-GR" sz="2000" dirty="0"/>
          </a:p>
        </p:txBody>
      </p:sp>
      <p:grpSp>
        <p:nvGrpSpPr>
          <p:cNvPr id="3" name="Group 38"/>
          <p:cNvGrpSpPr/>
          <p:nvPr/>
        </p:nvGrpSpPr>
        <p:grpSpPr>
          <a:xfrm>
            <a:off x="1202455" y="1868795"/>
            <a:ext cx="6710516" cy="2418736"/>
            <a:chOff x="1415845" y="3636460"/>
            <a:chExt cx="6710516" cy="2418736"/>
          </a:xfrm>
        </p:grpSpPr>
        <p:sp>
          <p:nvSpPr>
            <p:cNvPr id="24" name="Rectangle 23"/>
            <p:cNvSpPr/>
            <p:nvPr/>
          </p:nvSpPr>
          <p:spPr>
            <a:xfrm>
              <a:off x="1415845" y="3636460"/>
              <a:ext cx="6710516" cy="2418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>
                <a:solidFill>
                  <a:srgbClr val="00206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56503" y="5250426"/>
              <a:ext cx="219456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241755" y="3731342"/>
              <a:ext cx="0" cy="151908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197490" y="5220933"/>
              <a:ext cx="91440" cy="88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68013" y="4439264"/>
              <a:ext cx="1371600" cy="914400"/>
            </a:xfrm>
            <a:custGeom>
              <a:avLst/>
              <a:gdLst>
                <a:gd name="connsiteX0" fmla="*/ 0 w 1327355"/>
                <a:gd name="connsiteY0" fmla="*/ 0 h 811161"/>
                <a:gd name="connsiteX1" fmla="*/ 1327355 w 1327355"/>
                <a:gd name="connsiteY1" fmla="*/ 0 h 811161"/>
                <a:gd name="connsiteX2" fmla="*/ 1327355 w 1327355"/>
                <a:gd name="connsiteY2" fmla="*/ 811161 h 81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7355" h="811161">
                  <a:moveTo>
                    <a:pt x="0" y="0"/>
                  </a:moveTo>
                  <a:lnTo>
                    <a:pt x="1327355" y="0"/>
                  </a:lnTo>
                  <a:lnTo>
                    <a:pt x="1327355" y="811161"/>
                  </a:lnTo>
                </a:path>
              </a:pathLst>
            </a:cu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Oval 15"/>
            <p:cNvSpPr/>
            <p:nvPr/>
          </p:nvSpPr>
          <p:spPr>
            <a:xfrm>
              <a:off x="3495360" y="4395010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6283" y="5206181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O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8131" y="541757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x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9468" y="46506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y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0284" y="413446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latin typeface="Cambria Math" pitchFamily="18" charset="0"/>
                  <a:ea typeface="Cambria Math" pitchFamily="18" charset="0"/>
                </a:rPr>
                <a:t>Σ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5565015" y="5255342"/>
              <a:ext cx="219456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6789084" y="5196322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49764" y="487678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latin typeface="Cambria Math" pitchFamily="18" charset="0"/>
                  <a:ea typeface="Cambria Math" pitchFamily="18" charset="0"/>
                </a:rPr>
                <a:t>Σ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506039" y="5211099"/>
              <a:ext cx="91440" cy="88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84832" y="5196347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O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6159" y="537824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x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3" name="Right Brace 32"/>
            <p:cNvSpPr/>
            <p:nvPr/>
          </p:nvSpPr>
          <p:spPr>
            <a:xfrm flipH="1">
              <a:off x="1991032" y="4439263"/>
              <a:ext cx="137160" cy="822960"/>
            </a:xfrm>
            <a:prstGeom prst="rightBrace">
              <a:avLst>
                <a:gd name="adj1" fmla="val 2954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Right Brace 33"/>
            <p:cNvSpPr/>
            <p:nvPr/>
          </p:nvSpPr>
          <p:spPr>
            <a:xfrm rot="16200000" flipH="1">
              <a:off x="2835855" y="4777741"/>
              <a:ext cx="137160" cy="1280160"/>
            </a:xfrm>
            <a:prstGeom prst="rightBrace">
              <a:avLst>
                <a:gd name="adj1" fmla="val 2954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Right Brace 34"/>
            <p:cNvSpPr/>
            <p:nvPr/>
          </p:nvSpPr>
          <p:spPr>
            <a:xfrm rot="16200000" flipH="1">
              <a:off x="6129656" y="4797405"/>
              <a:ext cx="137160" cy="1280160"/>
            </a:xfrm>
            <a:prstGeom prst="rightBrace">
              <a:avLst>
                <a:gd name="adj1" fmla="val 2954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04336" y="5781366"/>
              <a:ext cx="328888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(</a:t>
              </a:r>
              <a:r>
                <a:rPr lang="en-US" sz="1600" b="1" dirty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rPr>
                <a:t>x, y</a:t>
              </a:r>
              <a:r>
                <a:rPr lang="en-US" sz="1600" dirty="0">
                  <a:solidFill>
                    <a:srgbClr val="002060"/>
                  </a:solidFill>
                </a:rPr>
                <a:t>) = </a:t>
              </a:r>
              <a:r>
                <a:rPr lang="el-GR" sz="1600" dirty="0">
                  <a:solidFill>
                    <a:srgbClr val="002060"/>
                  </a:solidFill>
                </a:rPr>
                <a:t>θέση του Σ σε δύο διαστάσεις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73442" y="5771531"/>
              <a:ext cx="268420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en-US" sz="1600" dirty="0">
                  <a:solidFill>
                    <a:srgbClr val="002060"/>
                  </a:solidFill>
                </a:rPr>
                <a:t> = </a:t>
              </a:r>
              <a:r>
                <a:rPr lang="el-GR" sz="1600" dirty="0">
                  <a:solidFill>
                    <a:srgbClr val="002060"/>
                  </a:solidFill>
                </a:rPr>
                <a:t>θέση του Σ σε μία διάσταση</a:t>
              </a: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57" y="250725"/>
            <a:ext cx="8827911" cy="400110"/>
          </a:xfrm>
        </p:spPr>
        <p:txBody>
          <a:bodyPr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Μέρος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Απ’ευθείας Ένδειξη της Τιμής της Αντίστασης –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Εκτέλεση των μετρήσεων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2410" y="699303"/>
            <a:ext cx="81706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el-GR" sz="2000" dirty="0"/>
              <a:t>Για κάθε τιμή της θέσης του δρομέα του Πίνακα 4.9.</a:t>
            </a:r>
            <a:r>
              <a:rPr lang="en-US" sz="2000" dirty="0"/>
              <a:t>5</a:t>
            </a:r>
            <a:r>
              <a:rPr lang="el-GR" sz="2000" dirty="0"/>
              <a:t>, </a:t>
            </a:r>
          </a:p>
          <a:p>
            <a:pPr marL="236538" indent="-177800">
              <a:buFont typeface="Arial" pitchFamily="34" charset="0"/>
              <a:buChar char="•"/>
            </a:pPr>
            <a:r>
              <a:rPr lang="el-GR" sz="2000" dirty="0"/>
              <a:t>υπολογίστε την αντίσταση του ποτενσιομέτρου </a:t>
            </a:r>
          </a:p>
          <a:p>
            <a:pPr marL="236538" indent="-177800">
              <a:buFont typeface="Arial" pitchFamily="34" charset="0"/>
              <a:buChar char="•"/>
            </a:pPr>
            <a:r>
              <a:rPr lang="el-GR" sz="2000" dirty="0"/>
              <a:t>εκτιμήστε την από τη γραφική παράσταση του Πίνακα 4.9.3 του 1</a:t>
            </a:r>
            <a:r>
              <a:rPr lang="el-GR" sz="2000" baseline="30000" dirty="0"/>
              <a:t>ου</a:t>
            </a:r>
            <a:r>
              <a:rPr lang="el-GR" sz="2000" dirty="0"/>
              <a:t> μέρους της άσκησης.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5669" y="1902541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ΠΙΝΑΚΑΣ 4.9.5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4567" y="2315497"/>
          <a:ext cx="7863840" cy="4238244"/>
        </p:xfrm>
        <a:graphic>
          <a:graphicData uri="http://schemas.openxmlformats.org/drawingml/2006/table">
            <a:tbl>
              <a:tblPr/>
              <a:tblGrid>
                <a:gridCol w="270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0" algn="l"/>
                        </a:tabLst>
                      </a:pP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Θέση δρομέα</a:t>
                      </a:r>
                      <a:r>
                        <a:rPr lang="el-GR" sz="1800" b="1" baseline="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mm)</a:t>
                      </a:r>
                      <a:endParaRPr lang="el-GR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0" algn="l"/>
                        </a:tabLst>
                      </a:pP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Τάση Εξόδου</a:t>
                      </a:r>
                      <a:endParaRPr lang="el-GR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0" algn="l"/>
                        </a:tabLst>
                      </a:pP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V)</a:t>
                      </a:r>
                      <a:endParaRPr lang="el-GR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0" algn="l"/>
                        </a:tabLst>
                      </a:pP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Αντίσταση  (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Ω)</a:t>
                      </a:r>
                      <a:endParaRPr lang="el-GR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0" algn="l"/>
                        </a:tabLst>
                      </a:pP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Υπολογισμένη</a:t>
                      </a:r>
                      <a:endParaRPr lang="el-GR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0" algn="l"/>
                        </a:tabLst>
                      </a:pPr>
                      <a:r>
                        <a:rPr lang="el-GR" sz="1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Από τη γραφική παράσταση</a:t>
                      </a:r>
                      <a:endParaRPr lang="el-GR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l-GR" sz="1800" dirty="0">
                          <a:latin typeface="+mn-lt"/>
                          <a:ea typeface="Calibri"/>
                          <a:cs typeface="Times New Roman"/>
                        </a:rPr>
                        <a:t>65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0" algn="l"/>
                        </a:tabLst>
                      </a:pP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0" algn="l"/>
                        </a:tabLst>
                      </a:pP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71500" algn="l"/>
                        </a:tabLst>
                      </a:pP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577" y="215816"/>
            <a:ext cx="6666271" cy="523220"/>
          </a:xfrm>
        </p:spPr>
        <p:txBody>
          <a:bodyPr wrap="square">
            <a:spAutoFit/>
          </a:bodyPr>
          <a:lstStyle/>
          <a:p>
            <a:pPr defTabSz="144463">
              <a:spcBef>
                <a:spcPts val="0"/>
              </a:spcBef>
              <a:tabLst>
                <a:tab pos="457200" algn="l"/>
              </a:tabLst>
            </a:pPr>
            <a:r>
              <a:rPr lang="el-G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8055" y="877560"/>
            <a:ext cx="8539315" cy="4478149"/>
          </a:xfr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r>
              <a:rPr lang="el-GR" sz="2000" dirty="0"/>
              <a:t>Η </a:t>
            </a:r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μετατόπιση (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displacement)</a:t>
            </a:r>
            <a:r>
              <a:rPr lang="en-US" sz="2000" dirty="0"/>
              <a:t> </a:t>
            </a:r>
            <a:r>
              <a:rPr lang="el-GR" sz="2000" dirty="0"/>
              <a:t>ενός αντικειμένου είναι η μεταβολή της θέσης του.</a:t>
            </a:r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endParaRPr lang="el-GR" sz="2000" dirty="0"/>
          </a:p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r>
              <a:rPr lang="el-GR" sz="2000" dirty="0"/>
              <a:t>Μετρήσεις πολλών άλλων μεγεθών, όπως η παραμόρφωση επιφανειών, η δήναμη, η πίεση, κ.λ.π., βασίζονται στη μέτρηση της θέσης η της μετατόπισης.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02455" y="1868795"/>
            <a:ext cx="6710516" cy="2418736"/>
            <a:chOff x="1202455" y="1645428"/>
            <a:chExt cx="6710516" cy="2418736"/>
          </a:xfrm>
        </p:grpSpPr>
        <p:sp>
          <p:nvSpPr>
            <p:cNvPr id="24" name="Rectangle 23"/>
            <p:cNvSpPr/>
            <p:nvPr/>
          </p:nvSpPr>
          <p:spPr>
            <a:xfrm>
              <a:off x="1202455" y="1645428"/>
              <a:ext cx="6710516" cy="2418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>
                <a:solidFill>
                  <a:srgbClr val="00206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043113" y="3259394"/>
              <a:ext cx="219456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028365" y="1740310"/>
              <a:ext cx="0" cy="151908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984100" y="3229901"/>
              <a:ext cx="91440" cy="88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54623" y="2448232"/>
              <a:ext cx="1371600" cy="914400"/>
            </a:xfrm>
            <a:custGeom>
              <a:avLst/>
              <a:gdLst>
                <a:gd name="connsiteX0" fmla="*/ 0 w 1327355"/>
                <a:gd name="connsiteY0" fmla="*/ 0 h 811161"/>
                <a:gd name="connsiteX1" fmla="*/ 1327355 w 1327355"/>
                <a:gd name="connsiteY1" fmla="*/ 0 h 811161"/>
                <a:gd name="connsiteX2" fmla="*/ 1327355 w 1327355"/>
                <a:gd name="connsiteY2" fmla="*/ 811161 h 81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7355" h="811161">
                  <a:moveTo>
                    <a:pt x="0" y="0"/>
                  </a:moveTo>
                  <a:lnTo>
                    <a:pt x="1327355" y="0"/>
                  </a:lnTo>
                  <a:lnTo>
                    <a:pt x="1327355" y="811161"/>
                  </a:lnTo>
                </a:path>
              </a:pathLst>
            </a:cu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Oval 15"/>
            <p:cNvSpPr/>
            <p:nvPr/>
          </p:nvSpPr>
          <p:spPr>
            <a:xfrm>
              <a:off x="3281970" y="2403978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62893" y="3215149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O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1213" y="3426538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  <a:sym typeface="Symbol"/>
                </a:rPr>
                <a:t></a:t>
              </a:r>
              <a:r>
                <a:rPr lang="en-US" dirty="0">
                  <a:latin typeface="Cambria Math" pitchFamily="18" charset="0"/>
                  <a:ea typeface="Cambria Math" pitchFamily="18" charset="0"/>
                </a:rPr>
                <a:t>x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99102" y="239416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  <a:sym typeface="Symbol"/>
                </a:rPr>
                <a:t></a:t>
              </a:r>
              <a:r>
                <a:rPr lang="en-US" dirty="0">
                  <a:latin typeface="Cambria Math" pitchFamily="18" charset="0"/>
                  <a:ea typeface="Cambria Math" pitchFamily="18" charset="0"/>
                </a:rPr>
                <a:t>y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86894" y="214343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latin typeface="Cambria Math" pitchFamily="18" charset="0"/>
                  <a:ea typeface="Cambria Math" pitchFamily="18" charset="0"/>
                </a:rPr>
                <a:t>Σ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5351625" y="3264310"/>
              <a:ext cx="219456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6973890" y="3205290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34570" y="288575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latin typeface="Cambria Math" pitchFamily="18" charset="0"/>
                  <a:ea typeface="Cambria Math" pitchFamily="18" charset="0"/>
                </a:rPr>
                <a:t>Σ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292649" y="3220067"/>
              <a:ext cx="91440" cy="88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442" y="3205315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</a:rPr>
                <a:t>O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44705" y="3431454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itchFamily="18" charset="0"/>
                  <a:ea typeface="Cambria Math" pitchFamily="18" charset="0"/>
                  <a:sym typeface="Symbol"/>
                </a:rPr>
                <a:t></a:t>
              </a:r>
              <a:r>
                <a:rPr lang="en-US" dirty="0">
                  <a:latin typeface="Cambria Math" pitchFamily="18" charset="0"/>
                  <a:ea typeface="Cambria Math" pitchFamily="18" charset="0"/>
                </a:rPr>
                <a:t>x</a:t>
              </a:r>
              <a:endParaRPr lang="el-GR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3" name="Right Brace 32"/>
            <p:cNvSpPr/>
            <p:nvPr/>
          </p:nvSpPr>
          <p:spPr>
            <a:xfrm flipH="1">
              <a:off x="1777642" y="2448231"/>
              <a:ext cx="137160" cy="274320"/>
            </a:xfrm>
            <a:prstGeom prst="rightBrace">
              <a:avLst>
                <a:gd name="adj1" fmla="val 2954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Right Brace 33"/>
            <p:cNvSpPr/>
            <p:nvPr/>
          </p:nvSpPr>
          <p:spPr>
            <a:xfrm rot="16200000" flipH="1">
              <a:off x="2893821" y="3061029"/>
              <a:ext cx="137160" cy="731520"/>
            </a:xfrm>
            <a:prstGeom prst="rightBrace">
              <a:avLst>
                <a:gd name="adj1" fmla="val 2954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Right Brace 34"/>
            <p:cNvSpPr/>
            <p:nvPr/>
          </p:nvSpPr>
          <p:spPr>
            <a:xfrm rot="16200000" flipH="1">
              <a:off x="6500282" y="2989253"/>
              <a:ext cx="137160" cy="914400"/>
            </a:xfrm>
            <a:prstGeom prst="rightBrace">
              <a:avLst>
                <a:gd name="adj1" fmla="val 2954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10164" y="3805082"/>
              <a:ext cx="338361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(</a:t>
              </a:r>
              <a:r>
                <a:rPr lang="en-US" sz="1600" dirty="0">
                  <a:solidFill>
                    <a:srgbClr val="002060"/>
                  </a:solidFill>
                  <a:sym typeface="Symbol"/>
                </a:rPr>
                <a:t></a:t>
              </a:r>
              <a:r>
                <a:rPr lang="en-US" sz="1600" b="1" dirty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rPr>
                <a:t>x, </a:t>
              </a:r>
              <a:r>
                <a:rPr lang="en-US" sz="1600" dirty="0">
                  <a:solidFill>
                    <a:srgbClr val="002060"/>
                  </a:solidFill>
                  <a:sym typeface="Symbol"/>
                </a:rPr>
                <a:t></a:t>
              </a:r>
              <a:r>
                <a:rPr lang="en-US" sz="1600" b="1" dirty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rPr>
                <a:t>y</a:t>
              </a:r>
              <a:r>
                <a:rPr lang="en-US" sz="1600" dirty="0">
                  <a:solidFill>
                    <a:srgbClr val="002060"/>
                  </a:solidFill>
                </a:rPr>
                <a:t>) = </a:t>
              </a:r>
              <a:r>
                <a:rPr lang="el-GR" sz="1600" dirty="0">
                  <a:solidFill>
                    <a:srgbClr val="002060"/>
                  </a:solidFill>
                </a:rPr>
                <a:t>μετατόπισησε δύο διαστάσεις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94939" y="3780499"/>
              <a:ext cx="282737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  <a:sym typeface="Symbol"/>
                </a:rPr>
                <a:t></a:t>
              </a:r>
              <a:r>
                <a:rPr lang="en-US" sz="1600" b="1" dirty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en-US" sz="1600" dirty="0">
                  <a:solidFill>
                    <a:srgbClr val="002060"/>
                  </a:solidFill>
                </a:rPr>
                <a:t> = </a:t>
              </a:r>
              <a:r>
                <a:rPr lang="el-GR" sz="1600" dirty="0">
                  <a:solidFill>
                    <a:srgbClr val="002060"/>
                  </a:solidFill>
                </a:rPr>
                <a:t>μετατόπιση σε μία διάσταση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48031" y="2728452"/>
              <a:ext cx="548640" cy="506356"/>
            </a:xfrm>
            <a:custGeom>
              <a:avLst/>
              <a:gdLst>
                <a:gd name="connsiteX0" fmla="*/ 0 w 1327355"/>
                <a:gd name="connsiteY0" fmla="*/ 0 h 811161"/>
                <a:gd name="connsiteX1" fmla="*/ 1327355 w 1327355"/>
                <a:gd name="connsiteY1" fmla="*/ 0 h 811161"/>
                <a:gd name="connsiteX2" fmla="*/ 1327355 w 1327355"/>
                <a:gd name="connsiteY2" fmla="*/ 811161 h 81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7355" h="811161">
                  <a:moveTo>
                    <a:pt x="0" y="0"/>
                  </a:moveTo>
                  <a:lnTo>
                    <a:pt x="1327355" y="0"/>
                  </a:lnTo>
                  <a:lnTo>
                    <a:pt x="1327355" y="811161"/>
                  </a:lnTo>
                </a:path>
              </a:pathLst>
            </a:cu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2607125" y="2462981"/>
              <a:ext cx="696514" cy="259934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2549490" y="2674362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Oval 46"/>
            <p:cNvSpPr/>
            <p:nvPr/>
          </p:nvSpPr>
          <p:spPr>
            <a:xfrm>
              <a:off x="6064434" y="3210210"/>
              <a:ext cx="91440" cy="9144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301"/>
            <a:ext cx="8229600" cy="523220"/>
          </a:xfrm>
        </p:spPr>
        <p:txBody>
          <a:bodyPr>
            <a:spAutoFit/>
          </a:bodyPr>
          <a:lstStyle/>
          <a:p>
            <a:pPr defTabSz="144463">
              <a:tabLst>
                <a:tab pos="457200" algn="l"/>
              </a:tabLst>
            </a:pPr>
            <a:r>
              <a:rPr lang="el-G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Αισθητήρες θέσης - μετατόπισης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29303"/>
              </p:ext>
            </p:extLst>
          </p:nvPr>
        </p:nvGraphicFramePr>
        <p:xfrm>
          <a:off x="1509713" y="1102032"/>
          <a:ext cx="6096000" cy="386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cap="all" dirty="0"/>
                        <a:t>Πινακασ αισθητηρων θεσησ – μετατοπισησ 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/>
                        <a:t>Ποτενσιόμετρα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/>
                        <a:t>Πιεζοαντιστάσεις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Πηνία με κινητό οπλισμό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/>
                        <a:t>Γραμμικοί μεταβλητοί διαφορικοί μετασχηματιστές (</a:t>
                      </a:r>
                      <a:r>
                        <a:rPr lang="en-US" sz="1800" b="1" dirty="0"/>
                        <a:t>LVDT)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Αισθητήρες υπερήχων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Χωρητικοί αισθητήρες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Πιεζοηλεκτρικοί αισθητήρες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/>
                        <a:t>Συμβολόμετρα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Οπτικοί κωδικοποιητές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577" y="201067"/>
            <a:ext cx="6666271" cy="523220"/>
          </a:xfrm>
        </p:spPr>
        <p:txBody>
          <a:bodyPr wrap="square">
            <a:spAutoFit/>
          </a:bodyPr>
          <a:lstStyle/>
          <a:p>
            <a:pPr defTabSz="144463">
              <a:spcBef>
                <a:spcPts val="0"/>
              </a:spcBef>
              <a:tabLst>
                <a:tab pos="457200" algn="l"/>
              </a:tabLst>
            </a:pPr>
            <a:r>
              <a:rPr lang="el-G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Ποτενσιόμετρα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8055" y="789070"/>
            <a:ext cx="8539315" cy="707886"/>
          </a:xfr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r>
              <a:rPr lang="el-GR" sz="2000" dirty="0"/>
              <a:t>Τα </a:t>
            </a:r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γραμμικά</a:t>
            </a:r>
            <a:r>
              <a:rPr lang="el-GR" sz="2000" dirty="0"/>
              <a:t> </a:t>
            </a:r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ποτενσιόμετρα (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potentiometers)</a:t>
            </a:r>
            <a:r>
              <a:rPr lang="en-US" sz="2000" dirty="0"/>
              <a:t> </a:t>
            </a:r>
            <a:r>
              <a:rPr lang="el-GR" sz="2000" dirty="0"/>
              <a:t>είναι οι απλούστεροι ηλεκτρικοί αισθητήρες θέσης και μετατόπισης</a:t>
            </a:r>
          </a:p>
        </p:txBody>
      </p:sp>
      <p:pic>
        <p:nvPicPr>
          <p:cNvPr id="38" name="Picture 37" descr="Fig 6_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0983" y="1544421"/>
            <a:ext cx="6133460" cy="3244459"/>
          </a:xfrm>
          <a:prstGeom prst="rect">
            <a:avLst/>
          </a:prstGeom>
        </p:spPr>
      </p:pic>
      <p:sp>
        <p:nvSpPr>
          <p:cNvPr id="39" name="Content Placeholder 3"/>
          <p:cNvSpPr txBox="1">
            <a:spLocks/>
          </p:cNvSpPr>
          <p:nvPr/>
        </p:nvSpPr>
        <p:spPr>
          <a:xfrm>
            <a:off x="1483326" y="4761319"/>
            <a:ext cx="611927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76213" indent="-176213" algn="r">
              <a:spcBef>
                <a:spcPts val="600"/>
              </a:spcBef>
              <a:tabLst>
                <a:tab pos="398463" algn="l"/>
              </a:tabLst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Σχηματικό διάγραμμα	             Λεπτομέρεια κατασκευής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3"/>
              <p:cNvSpPr txBox="1">
                <a:spLocks/>
              </p:cNvSpPr>
              <p:nvPr/>
            </p:nvSpPr>
            <p:spPr>
              <a:xfrm>
                <a:off x="288055" y="5336488"/>
                <a:ext cx="8539315" cy="130381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176213" lvl="0" indent="-176213">
                  <a:tabLst>
                    <a:tab pos="398463" algn="l"/>
                  </a:tabLst>
                </a:pPr>
                <a:r>
                  <a:rPr lang="el-GR" noProof="0" dirty="0"/>
                  <a:t>Σχέση μεταξύ θέσης δρομέα (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l-GR" noProof="0" dirty="0"/>
                  <a:t>) και αντίστασης </a:t>
                </a:r>
                <a:r>
                  <a:rPr lang="en-US" noProof="0" dirty="0">
                    <a:latin typeface="Cambria Math" pitchFamily="18" charset="0"/>
                    <a:ea typeface="Cambria Math" pitchFamily="18" charset="0"/>
                  </a:rPr>
                  <a:t>R</a:t>
                </a:r>
                <a:r>
                  <a:rPr lang="en-US" noProof="0" dirty="0"/>
                  <a:t>(</a:t>
                </a:r>
                <a:r>
                  <a:rPr lang="en-US" noProof="0" dirty="0"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en-US" noProof="0" dirty="0"/>
                  <a:t>):</a:t>
                </a:r>
                <a:r>
                  <a:rPr lang="el-GR" sz="2000" noProof="0" dirty="0"/>
                  <a:t> </a:t>
                </a:r>
                <a:r>
                  <a:rPr lang="en-US" sz="2000" noProof="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noProof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000" b="0" i="0" noProof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noProof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noProof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noProof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000" b="0" i="0" noProof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noProof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noProof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sz="2000" b="0" i="0" noProof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b="0" i="0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noProof="0" smtClean="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noProof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noProof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000" noProof="0" dirty="0"/>
              </a:p>
              <a:p>
                <a:pPr marL="176213" lvl="0" indent="-176213">
                  <a:spcBef>
                    <a:spcPts val="1800"/>
                  </a:spcBef>
                  <a:tabLst>
                    <a:tab pos="398463" algn="l"/>
                  </a:tabLst>
                </a:pPr>
                <a:r>
                  <a:rPr lang="el-GR" noProof="0" dirty="0"/>
                  <a:t>Τάση εξόδου γραμμικού ποτενσιομέτρου</a:t>
                </a:r>
                <a:r>
                  <a:rPr lang="en-US" dirty="0"/>
                  <a:t>: </a:t>
                </a:r>
                <a:r>
                  <a:rPr lang="en-US" noProof="0" dirty="0"/>
                  <a:t> </a:t>
                </a:r>
                <a14:m>
                  <m:oMath xmlns:m="http://schemas.openxmlformats.org/officeDocument/2006/math">
                    <m:r>
                      <a:rPr lang="en-US" b="0" i="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noProof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noProof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noProof="0" smtClean="0">
                        <a:latin typeface="Cambria Math" panose="02040503050406030204" pitchFamily="18" charset="0"/>
                      </a:rPr>
                      <m:t>E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</m:oMath>
                </a14:m>
                <a:endParaRPr kumimoji="0" lang="el-GR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55" y="5336488"/>
                <a:ext cx="8539315" cy="1303818"/>
              </a:xfrm>
              <a:prstGeom prst="rect">
                <a:avLst/>
              </a:prstGeom>
              <a:blipFill>
                <a:blip r:embed="rId4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117400" y="2207387"/>
            <a:ext cx="880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Δρομέας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451122" y="2507225"/>
            <a:ext cx="914401" cy="41295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2"/>
          </p:cNvCxnSpPr>
          <p:nvPr/>
        </p:nvCxnSpPr>
        <p:spPr>
          <a:xfrm>
            <a:off x="4557713" y="2515164"/>
            <a:ext cx="1695605" cy="40077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 6_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5317" y="1558119"/>
            <a:ext cx="5394960" cy="3080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577" y="201067"/>
            <a:ext cx="6666271" cy="523220"/>
          </a:xfrm>
        </p:spPr>
        <p:txBody>
          <a:bodyPr wrap="square">
            <a:spAutoFit/>
          </a:bodyPr>
          <a:lstStyle/>
          <a:p>
            <a:pPr defTabSz="144463">
              <a:spcBef>
                <a:spcPts val="0"/>
              </a:spcBef>
              <a:tabLst>
                <a:tab pos="457200" algn="l"/>
              </a:tabLst>
            </a:pPr>
            <a:r>
              <a:rPr lang="el-G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Ποτενσιόμετρα </a:t>
            </a:r>
            <a:r>
              <a:rPr lang="el-G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>
                <a:solidFill>
                  <a:srgbClr val="002060"/>
                </a:solidFill>
              </a:rPr>
              <a:t>(</a:t>
            </a:r>
            <a:r>
              <a:rPr lang="el-GR" sz="2200" i="1" dirty="0">
                <a:solidFill>
                  <a:srgbClr val="002060"/>
                </a:solidFill>
              </a:rPr>
              <a:t>συνέχεια</a:t>
            </a:r>
            <a:r>
              <a:rPr lang="el-GR" sz="2200" dirty="0">
                <a:solidFill>
                  <a:srgbClr val="002060"/>
                </a:solidFill>
              </a:rPr>
              <a:t>)</a:t>
            </a:r>
            <a:r>
              <a:rPr lang="el-G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8055" y="789070"/>
            <a:ext cx="8539315" cy="707886"/>
          </a:xfr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tabLst>
                <a:tab pos="398463" algn="l"/>
              </a:tabLst>
            </a:pPr>
            <a:r>
              <a:rPr lang="el-GR" sz="2000" dirty="0"/>
              <a:t>Τα </a:t>
            </a:r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περιστροφικά ποτενσιόμετρα (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rotational potentiometers)</a:t>
            </a:r>
            <a:r>
              <a:rPr lang="en-US" sz="2000" dirty="0"/>
              <a:t> </a:t>
            </a:r>
            <a:r>
              <a:rPr lang="el-GR" sz="2000" dirty="0"/>
              <a:t>είναι αισθητήρες γωνιακής θέσης με το δρομέα να περιστρέφεται αντί να κινείται ευθύγραμμα.  </a:t>
            </a:r>
          </a:p>
        </p:txBody>
      </p:sp>
      <p:sp>
        <p:nvSpPr>
          <p:cNvPr id="39" name="Content Placeholder 3"/>
          <p:cNvSpPr txBox="1">
            <a:spLocks/>
          </p:cNvSpPr>
          <p:nvPr/>
        </p:nvSpPr>
        <p:spPr>
          <a:xfrm>
            <a:off x="1860233" y="4584338"/>
            <a:ext cx="2697480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76213" indent="-176213" algn="ctr">
              <a:spcBef>
                <a:spcPts val="600"/>
              </a:spcBef>
              <a:tabLst>
                <a:tab pos="398463" algn="l"/>
              </a:tabLst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Σχέδιο περιστροφικού ποτενσιομέτρου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3"/>
              <p:cNvSpPr txBox="1">
                <a:spLocks/>
              </p:cNvSpPr>
              <p:nvPr/>
            </p:nvSpPr>
            <p:spPr>
              <a:xfrm>
                <a:off x="288055" y="5336488"/>
                <a:ext cx="8539315" cy="130381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176213" lvl="0" indent="-176213">
                  <a:tabLst>
                    <a:tab pos="398463" algn="l"/>
                  </a:tabLst>
                </a:pPr>
                <a:r>
                  <a:rPr lang="el-GR" sz="2000" noProof="0" dirty="0"/>
                  <a:t>Σχέση μεταξύ γωνίας δρομέα (</a:t>
                </a:r>
                <a:r>
                  <a:rPr lang="en-US" sz="2000" i="1" dirty="0">
                    <a:latin typeface="Cambria Math" pitchFamily="18" charset="0"/>
                    <a:ea typeface="Cambria Math" pitchFamily="18" charset="0"/>
                    <a:sym typeface="Symbol"/>
                  </a:rPr>
                  <a:t></a:t>
                </a:r>
                <a:r>
                  <a:rPr lang="el-GR" sz="2000" i="1" dirty="0">
                    <a:latin typeface="Cambria Math" pitchFamily="18" charset="0"/>
                    <a:ea typeface="Cambria Math" pitchFamily="18" charset="0"/>
                    <a:sym typeface="Symbol"/>
                  </a:rPr>
                  <a:t> </a:t>
                </a:r>
                <a:r>
                  <a:rPr lang="el-GR" sz="2000" noProof="0" dirty="0"/>
                  <a:t>) και αντίστασης εξόδου </a:t>
                </a:r>
                <a:r>
                  <a:rPr lang="en-US" sz="2000" noProof="0" dirty="0">
                    <a:latin typeface="Cambria Math" pitchFamily="18" charset="0"/>
                    <a:ea typeface="Cambria Math" pitchFamily="18" charset="0"/>
                  </a:rPr>
                  <a:t>R: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</m:oMath>
                </a14:m>
                <a:endParaRPr lang="el-GR" sz="2000" noProof="0" dirty="0"/>
              </a:p>
              <a:p>
                <a:pPr marL="176213" lvl="0" indent="-176213">
                  <a:spcBef>
                    <a:spcPts val="1800"/>
                  </a:spcBef>
                  <a:tabLst>
                    <a:tab pos="398463" algn="l"/>
                  </a:tabLst>
                </a:pPr>
                <a:r>
                  <a:rPr lang="el-GR" sz="2000" noProof="0" dirty="0"/>
                  <a:t>Τάση εξόδου </a:t>
                </a:r>
                <a:r>
                  <a:rPr lang="el-GR" sz="2000" dirty="0"/>
                  <a:t>περιστροφικού </a:t>
                </a:r>
                <a:r>
                  <a:rPr lang="el-GR" sz="2000" noProof="0" dirty="0"/>
                  <a:t>ποτενσιομέτρου</a:t>
                </a:r>
                <a:r>
                  <a:rPr lang="en-US" sz="2000" dirty="0"/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E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</m:oMath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55" y="5336488"/>
                <a:ext cx="8539315" cy="1303818"/>
              </a:xfrm>
              <a:prstGeom prst="rect">
                <a:avLst/>
              </a:prstGeom>
              <a:blipFill>
                <a:blip r:embed="rId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3424224" y="1617454"/>
            <a:ext cx="880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Δρομέας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2492478" y="1828800"/>
            <a:ext cx="973393" cy="53094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203752" y="1792493"/>
            <a:ext cx="1695605" cy="40077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>
          <a:xfrm>
            <a:off x="4557713" y="4586998"/>
            <a:ext cx="2713242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76213" indent="-176213" algn="ctr">
              <a:spcBef>
                <a:spcPts val="600"/>
              </a:spcBef>
              <a:tabLst>
                <a:tab pos="398463" algn="l"/>
              </a:tabLst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Σχηματικό διάγραμμα και συνδεσμολογία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577" y="201067"/>
            <a:ext cx="6666271" cy="523220"/>
          </a:xfrm>
        </p:spPr>
        <p:txBody>
          <a:bodyPr wrap="square">
            <a:spAutoFit/>
          </a:bodyPr>
          <a:lstStyle/>
          <a:p>
            <a:pPr defTabSz="144463">
              <a:spcBef>
                <a:spcPts val="0"/>
              </a:spcBef>
              <a:tabLst>
                <a:tab pos="457200" algn="l"/>
              </a:tabLst>
            </a:pPr>
            <a:r>
              <a:rPr lang="el-G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Φαινόμενο φόρτισης σε ποτενσιόμετρο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88055" y="3078163"/>
                <a:ext cx="8539315" cy="3733843"/>
              </a:xfrm>
            </p:spPr>
            <p:txBody>
              <a:bodyPr wrap="square">
                <a:spAutoFit/>
              </a:bodyPr>
              <a:lstStyle/>
              <a:p>
                <a:pPr marL="176213" indent="-176213" algn="just">
                  <a:spcBef>
                    <a:spcPts val="0"/>
                  </a:spcBef>
                  <a:tabLst>
                    <a:tab pos="398463" algn="l"/>
                  </a:tabLst>
                </a:pPr>
                <a:r>
                  <a:rPr lang="el-GR" sz="2000" dirty="0"/>
                  <a:t>Τάση εξόδου </a:t>
                </a:r>
                <a:r>
                  <a:rPr lang="el-GR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αφόρτιστου</a:t>
                </a:r>
                <a:r>
                  <a:rPr lang="el-GR" sz="2000" dirty="0"/>
                  <a:t> ποτενσιομέτρου (αφόρτιστο = μη-συνδεμένο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</a:t>
                </a:r>
                <a:r>
                  <a:rPr lang="el-GR" sz="2000" dirty="0"/>
                  <a:t> ή συν-δεμένο σε επόμενη βαθμίδα πολύ μεγάλης αντίστασης εσόδου,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l-GR" sz="2000" dirty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  <a:tabLst>
                    <a:tab pos="398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176213" indent="-176213" algn="just">
                  <a:spcBef>
                    <a:spcPts val="1200"/>
                  </a:spcBef>
                  <a:tabLst>
                    <a:tab pos="398463" algn="l"/>
                  </a:tabLst>
                </a:pPr>
                <a:r>
                  <a:rPr lang="el-GR" sz="2000" dirty="0"/>
                  <a:t>Τάση εξόδου ποτενσιομέτρου </a:t>
                </a:r>
                <a:r>
                  <a:rPr lang="el-GR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υπό-φορτίο</a:t>
                </a:r>
                <a:r>
                  <a:rPr lang="el-GR" sz="2000" dirty="0"/>
                  <a:t> (ποτενσιόμετρο συνδεμένο σε βαθμίδα πεπερασμένης αντίστασης εισόδου 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R</a:t>
                </a:r>
                <a:r>
                  <a:rPr lang="en-US" sz="2000" baseline="-25000" dirty="0">
                    <a:latin typeface="Cambria Math" pitchFamily="18" charset="0"/>
                    <a:ea typeface="Cambria Math" pitchFamily="18" charset="0"/>
                  </a:rPr>
                  <a:t>L</a:t>
                </a:r>
                <a:r>
                  <a:rPr lang="el-GR" sz="20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 algn="just">
                  <a:spcBef>
                    <a:spcPts val="1200"/>
                  </a:spcBef>
                  <a:buNone/>
                  <a:tabLst>
                    <a:tab pos="398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sub>
                                  </m:sSub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000" dirty="0">
                  <a:latin typeface="Cambria Math" pitchFamily="18" charset="0"/>
                  <a:ea typeface="Cambria Math" pitchFamily="18" charset="0"/>
                </a:endParaRPr>
              </a:p>
              <a:p>
                <a:pPr marL="1604963" indent="-1604963" algn="just" defTabSz="627063">
                  <a:spcBef>
                    <a:spcPts val="600"/>
                  </a:spcBef>
                  <a:buNone/>
                  <a:tabLst>
                    <a:tab pos="398463" algn="l"/>
                  </a:tabLst>
                </a:pPr>
                <a:r>
                  <a:rPr lang="el-GR" sz="18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Πρόβλημα 3α.1</a:t>
                </a:r>
                <a:r>
                  <a:rPr lang="en-US" sz="1800" dirty="0"/>
                  <a:t>:</a:t>
                </a:r>
                <a:r>
                  <a:rPr lang="el-GR" sz="1800" dirty="0"/>
                  <a:t>	Αποδείξτε την παραπάνω σχέση της τάσης εξόδου ποτενσιόμετρου στο οποίο έχει συνδεθεί φορτίο.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055" y="3078163"/>
                <a:ext cx="8539315" cy="3733843"/>
              </a:xfrm>
              <a:blipFill>
                <a:blip r:embed="rId3"/>
                <a:stretch>
                  <a:fillRect l="-642" t="-980" r="-785" b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Fig 6_4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5682" y="1009164"/>
            <a:ext cx="3784062" cy="1951015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043949" y="1755055"/>
            <a:ext cx="64008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48F7FC-891C-4CCD-9E94-76FD0948AB74}"/>
              </a:ext>
            </a:extLst>
          </p:cNvPr>
          <p:cNvGrpSpPr/>
          <p:nvPr/>
        </p:nvGrpSpPr>
        <p:grpSpPr>
          <a:xfrm>
            <a:off x="6196519" y="1692612"/>
            <a:ext cx="1144023" cy="1133269"/>
            <a:chOff x="6196519" y="1692612"/>
            <a:chExt cx="1144023" cy="11332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13798A-F4F1-4E53-9BC0-1F4203DCE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9721" y="1846237"/>
              <a:ext cx="365760" cy="814383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1F66C3-CB31-4935-95C4-F14F009C9412}"/>
                </a:ext>
              </a:extLst>
            </p:cNvPr>
            <p:cNvSpPr/>
            <p:nvPr/>
          </p:nvSpPr>
          <p:spPr>
            <a:xfrm>
              <a:off x="6196519" y="1692612"/>
              <a:ext cx="642026" cy="182880"/>
            </a:xfrm>
            <a:custGeom>
              <a:avLst/>
              <a:gdLst>
                <a:gd name="connsiteX0" fmla="*/ 0 w 642026"/>
                <a:gd name="connsiteY0" fmla="*/ 0 h 126459"/>
                <a:gd name="connsiteX1" fmla="*/ 642026 w 642026"/>
                <a:gd name="connsiteY1" fmla="*/ 0 h 126459"/>
                <a:gd name="connsiteX2" fmla="*/ 642026 w 642026"/>
                <a:gd name="connsiteY2" fmla="*/ 126459 h 12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026" h="126459">
                  <a:moveTo>
                    <a:pt x="0" y="0"/>
                  </a:moveTo>
                  <a:lnTo>
                    <a:pt x="642026" y="0"/>
                  </a:lnTo>
                  <a:lnTo>
                    <a:pt x="642026" y="126459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F91E73-E578-4E48-88B2-A8F97AF0E1A7}"/>
                </a:ext>
              </a:extLst>
            </p:cNvPr>
            <p:cNvSpPr/>
            <p:nvPr/>
          </p:nvSpPr>
          <p:spPr>
            <a:xfrm flipV="1">
              <a:off x="6200303" y="2643001"/>
              <a:ext cx="642026" cy="182880"/>
            </a:xfrm>
            <a:custGeom>
              <a:avLst/>
              <a:gdLst>
                <a:gd name="connsiteX0" fmla="*/ 0 w 642026"/>
                <a:gd name="connsiteY0" fmla="*/ 0 h 126459"/>
                <a:gd name="connsiteX1" fmla="*/ 642026 w 642026"/>
                <a:gd name="connsiteY1" fmla="*/ 0 h 126459"/>
                <a:gd name="connsiteX2" fmla="*/ 642026 w 642026"/>
                <a:gd name="connsiteY2" fmla="*/ 126459 h 12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026" h="126459">
                  <a:moveTo>
                    <a:pt x="0" y="0"/>
                  </a:moveTo>
                  <a:lnTo>
                    <a:pt x="642026" y="0"/>
                  </a:lnTo>
                  <a:lnTo>
                    <a:pt x="642026" y="126459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2CFEAF4-3AB6-4039-A477-EADE7C2008F5}"/>
                    </a:ext>
                  </a:extLst>
                </p:cNvPr>
                <p:cNvSpPr txBox="1"/>
                <p:nvPr/>
              </p:nvSpPr>
              <p:spPr>
                <a:xfrm>
                  <a:off x="6842329" y="2049473"/>
                  <a:ext cx="4982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2CFEAF4-3AB6-4039-A477-EADE7C200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329" y="2049473"/>
                  <a:ext cx="49821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81" y="217096"/>
            <a:ext cx="8554064" cy="461665"/>
          </a:xfrm>
        </p:spPr>
        <p:txBody>
          <a:bodyPr wrap="square">
            <a:spAutoFit/>
          </a:bodyPr>
          <a:lstStyle/>
          <a:p>
            <a:pPr defTabSz="144463">
              <a:spcBef>
                <a:spcPts val="0"/>
              </a:spcBef>
              <a:tabLst>
                <a:tab pos="457200" algn="l"/>
              </a:tabLst>
            </a:pPr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Μη-γραμμικότητα ποτενσιομέτρου λόγω φαινομένου φόρτισης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60033" y="730073"/>
                <a:ext cx="8595360" cy="2056012"/>
              </a:xfrm>
            </p:spPr>
            <p:txBody>
              <a:bodyPr wrap="square">
                <a:spAutoFit/>
              </a:bodyPr>
              <a:lstStyle/>
              <a:p>
                <a:pPr marL="176213" indent="-176213">
                  <a:spcBef>
                    <a:spcPts val="600"/>
                  </a:spcBef>
                  <a:spcAft>
                    <a:spcPts val="600"/>
                  </a:spcAft>
                  <a:tabLst>
                    <a:tab pos="398463" algn="l"/>
                  </a:tabLst>
                </a:pPr>
                <a:r>
                  <a:rPr lang="el-GR" sz="2000" dirty="0"/>
                  <a:t>Η συνάρτηση μεταφοράς, δηλαδή, η τάση εξόδου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l-GR" sz="2000" dirty="0"/>
                  <a:t> του ποτενσιομέτρου υπό φορτίο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l-GR" sz="2000" dirty="0"/>
                  <a:t> σαν συνάρτηση της θέσης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l-GR" sz="2000" dirty="0"/>
                  <a:t> του δρομέα</a:t>
                </a:r>
                <a:endParaRPr lang="en-US" sz="2000" dirty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398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sz="20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sz="200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den>
                          </m:f>
                          <m:r>
                            <a:rPr lang="el-GR" sz="20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l-GR" sz="20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00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0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sz="20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0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20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l-GR" sz="20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sz="200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sz="20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sz="200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033" y="730073"/>
                <a:ext cx="8595360" cy="2056012"/>
              </a:xfrm>
              <a:blipFill>
                <a:blip r:embed="rId3"/>
                <a:stretch>
                  <a:fillRect l="-638" t="-1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Fig 6_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2169" y="3157547"/>
            <a:ext cx="3794209" cy="34326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80681" y="3111506"/>
                <a:ext cx="4459912" cy="30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6213" indent="-176213">
                  <a:spcBef>
                    <a:spcPts val="600"/>
                  </a:spcBef>
                  <a:buFont typeface="Arial" pitchFamily="34" charset="0"/>
                  <a:buChar char="•"/>
                  <a:tabLst>
                    <a:tab pos="398463" algn="l"/>
                  </a:tabLst>
                </a:pPr>
                <a:r>
                  <a:rPr lang="el-GR" sz="2000" dirty="0"/>
                  <a:t>Η γραφική παράσταση της συνάρτησης μεταφοράς ποτενσιομέτρου υπό φορ-τίο, για τιμές του λόγου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dirty="0"/>
                  <a:t> </a:t>
                </a:r>
              </a:p>
              <a:p>
                <a:pPr marL="398463" indent="-176213">
                  <a:spcBef>
                    <a:spcPts val="1200"/>
                  </a:spcBef>
                  <a:buFont typeface="Arial" pitchFamily="34" charset="0"/>
                  <a:buChar char="•"/>
                  <a:tabLst>
                    <a:tab pos="39846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=10</m:t>
                    </m:r>
                  </m:oMath>
                </a14:m>
                <a:endParaRPr lang="el-GR" sz="2000" dirty="0"/>
              </a:p>
              <a:p>
                <a:pPr marL="398463" indent="-176213">
                  <a:spcBef>
                    <a:spcPts val="1200"/>
                  </a:spcBef>
                  <a:buFont typeface="Arial" pitchFamily="34" charset="0"/>
                  <a:buChar char="•"/>
                  <a:tabLst>
                    <a:tab pos="39846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  <a:ea typeface="Cambria Math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marL="398463" indent="-176213">
                  <a:spcBef>
                    <a:spcPts val="1200"/>
                  </a:spcBef>
                  <a:buFont typeface="Arial" pitchFamily="34" charset="0"/>
                  <a:buChar char="•"/>
                  <a:tabLst>
                    <a:tab pos="39846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0.1</m:t>
                    </m:r>
                  </m:oMath>
                </a14:m>
                <a:endParaRPr lang="el-GR" sz="2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1" y="3111506"/>
                <a:ext cx="4459912" cy="3095206"/>
              </a:xfrm>
              <a:prstGeom prst="rect">
                <a:avLst/>
              </a:prstGeom>
              <a:blipFill>
                <a:blip r:embed="rId5"/>
                <a:stretch>
                  <a:fillRect l="-1230" t="-984" r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51473" y="638126"/>
                <a:ext cx="8412480" cy="418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l-GR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Πρόβλημα 3α.2</a:t>
                </a:r>
                <a:r>
                  <a:rPr lang="en-US" sz="2000" dirty="0"/>
                  <a:t>: </a:t>
                </a:r>
                <a:endParaRPr lang="el-GR" sz="2000" dirty="0"/>
              </a:p>
              <a:p>
                <a:pPr marL="236538" indent="-236538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sz="2000" dirty="0"/>
                  <a:t>Φτιάξτε έναν πίνακα με στήλες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και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l-GR" sz="2000" dirty="0">
                    <a:latin typeface="Cambria Math" pitchFamily="18" charset="0"/>
                    <a:ea typeface="Cambria Math" pitchFamily="18" charset="0"/>
                  </a:rPr>
                  <a:t>. Μπορείτε να φτιάξετε τον πίνακα με το χέρι σε ένα φύλλο χαρτί ή, ακόμα καλύτερα, μπορείτε να ανοίξετε ένα φύλλο 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Excel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  <a:sym typeface="Symbol"/>
                  </a:rPr>
                  <a:t></a:t>
                </a:r>
                <a:r>
                  <a:rPr lang="el-GR" sz="2000" dirty="0">
                    <a:latin typeface="Cambria Math" pitchFamily="18" charset="0"/>
                    <a:ea typeface="Cambria Math" pitchFamily="18" charset="0"/>
                  </a:rPr>
                  <a:t> (περιλαμβάνεται στο πακέτο 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MS Office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  <a:sym typeface="Symbol"/>
                  </a:rPr>
                  <a:t>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el-GR" sz="2000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  <a:p>
                <a:pPr marL="236538" indent="-236538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sz="2000" dirty="0">
                    <a:ea typeface="Cambria Math" pitchFamily="18" charset="0"/>
                  </a:rPr>
                  <a:t>Υπολογίστε τις</a:t>
                </a:r>
                <a:r>
                  <a:rPr lang="en-US" sz="2000" dirty="0">
                    <a:ea typeface="Cambria Math" pitchFamily="18" charset="0"/>
                  </a:rPr>
                  <a:t> </a:t>
                </a:r>
                <a:r>
                  <a:rPr lang="el-GR" sz="2000" dirty="0">
                    <a:ea typeface="Cambria Math" pitchFamily="18" charset="0"/>
                  </a:rPr>
                  <a:t>τιμές της στήλης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l-GR" sz="2000" dirty="0">
                    <a:ea typeface="Cambria Math" pitchFamily="18" charset="0"/>
                  </a:rPr>
                  <a:t> για τιμές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 0.1, 0.2, . . . , 1</m:t>
                    </m:r>
                  </m:oMath>
                </a14:m>
                <a:r>
                  <a:rPr lang="el-GR" sz="2000" dirty="0">
                    <a:latin typeface="Cambria Math" pitchFamily="18" charset="0"/>
                    <a:ea typeface="Cambria Math" pitchFamily="18" charset="0"/>
                  </a:rPr>
                  <a:t> και για τιμές του λόγου φόρτισης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και </a:t>
                </a:r>
                <a:r>
                  <a:rPr lang="el-GR" sz="2000" dirty="0">
                    <a:latin typeface="Cambria" panose="02040503050406030204" pitchFamily="18" charset="0"/>
                  </a:rPr>
                  <a:t>0.1</a:t>
                </a:r>
                <a:r>
                  <a:rPr lang="el-GR" sz="2000" dirty="0"/>
                  <a:t> .</a:t>
                </a:r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  <a:p>
                <a:pPr marL="236538" indent="-236538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sz="2000" dirty="0">
                    <a:ea typeface="Cambria Math" pitchFamily="18" charset="0"/>
                  </a:rPr>
                  <a:t>Σχεδιάστε τη συνάρτηση μεταφοράς του ποτενσιόμετρου  για</a:t>
                </a:r>
                <a:r>
                  <a:rPr lang="en-US" sz="2000" dirty="0">
                    <a:ea typeface="Cambria Math" pitchFamily="18" charset="0"/>
                  </a:rPr>
                  <a:t> </a:t>
                </a:r>
                <a:r>
                  <a:rPr lang="el-GR" sz="2000" dirty="0"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και </a:t>
                </a:r>
                <a:r>
                  <a:rPr lang="el-GR" sz="2000" dirty="0">
                    <a:latin typeface="Cambria" panose="02040503050406030204" pitchFamily="18" charset="0"/>
                  </a:rPr>
                  <a:t>0.1</a:t>
                </a:r>
                <a:r>
                  <a:rPr lang="el-GR" sz="2000" dirty="0"/>
                  <a:t> .</a:t>
                </a:r>
              </a:p>
              <a:p>
                <a:pPr marL="236538" indent="-236538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sz="2000" dirty="0">
                    <a:ea typeface="Cambria Math" pitchFamily="18" charset="0"/>
                  </a:rPr>
                  <a:t>Υπολογίστε το μέγιστο σφάλμα γραμμικότητας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>
                    <a:ea typeface="Cambria Math" pitchFamily="18" charset="0"/>
                  </a:rPr>
                  <a:t>.</a:t>
                </a:r>
                <a:endParaRPr lang="el-GR" sz="2000" dirty="0"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3" y="638126"/>
                <a:ext cx="8412480" cy="4182683"/>
              </a:xfrm>
              <a:prstGeom prst="rect">
                <a:avLst/>
              </a:prstGeom>
              <a:blipFill>
                <a:blip r:embed="rId3"/>
                <a:stretch>
                  <a:fillRect l="-870" t="-1020" r="-1159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0A8C-22D9-4BF8-880C-99D55B7FFDD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7299</TotalTime>
  <Words>1120</Words>
  <Application>Microsoft Office PowerPoint</Application>
  <PresentationFormat>On-screen Show (4:3)</PresentationFormat>
  <Paragraphs>213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Symbol</vt:lpstr>
      <vt:lpstr>Times New Roman</vt:lpstr>
      <vt:lpstr>Office Theme</vt:lpstr>
      <vt:lpstr>PowerPoint Presentation</vt:lpstr>
      <vt:lpstr>Εισαγωγή</vt:lpstr>
      <vt:lpstr>Εισαγωγή</vt:lpstr>
      <vt:lpstr>Αισθητήρες θέσης - μετατόπισης</vt:lpstr>
      <vt:lpstr>Ποτενσιόμετρα </vt:lpstr>
      <vt:lpstr>Ποτενσιόμετρα  (συνέχεια) </vt:lpstr>
      <vt:lpstr>Φαινόμενο φόρτισης σε ποτενσιόμετρο</vt:lpstr>
      <vt:lpstr>Μη-γραμμικότητα ποτενσιομέτρου λόγω φαινομένου φόρτισης</vt:lpstr>
      <vt:lpstr>PowerPoint Presentation</vt:lpstr>
      <vt:lpstr>Γραμμικοποίηση συνάρτησης μεταφοράς ποτενσιομέτρου</vt:lpstr>
      <vt:lpstr>Διακριτική ικανότητα ποτενσιομέτρου</vt:lpstr>
      <vt:lpstr>Χαρακτηριστικά των ποτενσιομετρικών αισθητήρων </vt:lpstr>
      <vt:lpstr>PowerPoint Presentation</vt:lpstr>
      <vt:lpstr>O μετατροπέας μεταβλητού μήκους</vt:lpstr>
      <vt:lpstr>Μέρος 1: Μήκος και Αντίσταση – Η συνδεσμολογία </vt:lpstr>
      <vt:lpstr>Μέρος 1: Μήκος και Αντίσταση – Εκτέλεση των μετρήσεων </vt:lpstr>
      <vt:lpstr>Μέρος 2:  Απ’ευθείας Ένδειξη της Τιμής της Αντίστασης – Η συνδεσμολογία</vt:lpstr>
      <vt:lpstr>Μέρος 2:  Απ’ευθείας Ένδειξη της Τιμής της Αντίστασης – Το σχηματικό διάγραμμα του κυκλώματος</vt:lpstr>
      <vt:lpstr>Μέρος 2:  Απ’ευθείας Ένδειξη της Τιμής της Αντίστασης – Το σχηματικό διάγραμμα του κυκλώματος</vt:lpstr>
      <vt:lpstr>Μέρος 2: Απ’ευθείας Ένδειξη της Τιμής της Αντίστασης – Εκτέλεση των μετρήσεων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ΤΕΧΝΟΛΟΓΙΑ ΜΕΤΡΗΣΕΩΝ</dc:title>
  <dc:creator>admin</dc:creator>
  <cp:lastModifiedBy>Nikolaos Poulakis</cp:lastModifiedBy>
  <cp:revision>663</cp:revision>
  <dcterms:created xsi:type="dcterms:W3CDTF">2011-10-04T09:02:07Z</dcterms:created>
  <dcterms:modified xsi:type="dcterms:W3CDTF">2018-03-07T10:28:41Z</dcterms:modified>
</cp:coreProperties>
</file>