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498" r:id="rId2"/>
    <p:sldId id="257" r:id="rId3"/>
    <p:sldId id="259" r:id="rId4"/>
    <p:sldId id="261" r:id="rId5"/>
    <p:sldId id="262" r:id="rId6"/>
    <p:sldId id="426" r:id="rId7"/>
    <p:sldId id="269" r:id="rId8"/>
    <p:sldId id="466" r:id="rId9"/>
    <p:sldId id="467" r:id="rId10"/>
    <p:sldId id="468" r:id="rId11"/>
    <p:sldId id="480" r:id="rId12"/>
    <p:sldId id="469" r:id="rId13"/>
    <p:sldId id="481" r:id="rId14"/>
    <p:sldId id="470" r:id="rId15"/>
    <p:sldId id="482" r:id="rId16"/>
    <p:sldId id="483" r:id="rId17"/>
    <p:sldId id="484" r:id="rId18"/>
    <p:sldId id="485" r:id="rId19"/>
    <p:sldId id="471" r:id="rId20"/>
    <p:sldId id="486" r:id="rId21"/>
    <p:sldId id="487" r:id="rId22"/>
    <p:sldId id="472" r:id="rId23"/>
    <p:sldId id="488" r:id="rId24"/>
    <p:sldId id="473" r:id="rId25"/>
    <p:sldId id="489" r:id="rId26"/>
    <p:sldId id="490" r:id="rId27"/>
    <p:sldId id="474" r:id="rId28"/>
    <p:sldId id="491" r:id="rId29"/>
    <p:sldId id="492" r:id="rId30"/>
    <p:sldId id="493" r:id="rId31"/>
    <p:sldId id="475" r:id="rId32"/>
    <p:sldId id="494" r:id="rId33"/>
    <p:sldId id="495" r:id="rId34"/>
    <p:sldId id="496" r:id="rId35"/>
    <p:sldId id="497" r:id="rId36"/>
  </p:sldIdLst>
  <p:sldSz cx="9144000" cy="6858000" type="screen4x3"/>
  <p:notesSz cx="6858000" cy="9144000"/>
  <p:custDataLst>
    <p:tags r:id="rId38"/>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10:</a:t>
            </a:r>
            <a:r>
              <a:rPr lang="en-US" sz="2800" dirty="0" smtClean="0"/>
              <a:t> </a:t>
            </a:r>
            <a:r>
              <a:rPr lang="el-GR" sz="2800" dirty="0" smtClean="0"/>
              <a:t>Εταιρική Κοινωνική Ευθύνη  (Άξονες, Χαρακτηριστικά και Διακυβέρνηση)</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1967989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Λόγοι και αιτίες για κοινωνική προσφορά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Οι έρευνες λοιπόν </a:t>
            </a:r>
            <a:r>
              <a:rPr lang="en-US" sz="2000" dirty="0"/>
              <a:t> </a:t>
            </a:r>
            <a:r>
              <a:rPr lang="el-GR" sz="2000" dirty="0"/>
              <a:t>διάφορων οργανισμών συμπέραναν ότι τα κυριότερα οφέλη για τις εταιρείες είναι τα εξής:</a:t>
            </a:r>
          </a:p>
          <a:p>
            <a:pPr>
              <a:defRPr/>
            </a:pPr>
            <a:r>
              <a:rPr lang="el-GR" sz="2000" dirty="0"/>
              <a:t>Αυξημένες πωλήσεις και μερίδιο αγοράς.</a:t>
            </a:r>
          </a:p>
          <a:p>
            <a:pPr>
              <a:defRPr/>
            </a:pPr>
            <a:r>
              <a:rPr lang="el-GR" sz="2000" dirty="0"/>
              <a:t>Ενισχυμένη εικόνα επωνυμίας.</a:t>
            </a:r>
          </a:p>
          <a:p>
            <a:pPr>
              <a:defRPr/>
            </a:pPr>
            <a:r>
              <a:rPr lang="el-GR" sz="2000" dirty="0"/>
              <a:t>Ενισχυμένη εταιρική εικόνα και επιρροή.</a:t>
            </a:r>
          </a:p>
          <a:p>
            <a:pPr>
              <a:defRPr/>
            </a:pPr>
            <a:r>
              <a:rPr lang="el-GR" sz="2000" dirty="0"/>
              <a:t>Αυξημένη ικανότητα προσέλκυσης, ευαισθητοποίησης και διατήρησης προσωπικού.</a:t>
            </a:r>
          </a:p>
          <a:p>
            <a:pPr>
              <a:defRPr/>
            </a:pPr>
            <a:r>
              <a:rPr lang="el-GR" sz="2000" dirty="0"/>
              <a:t>Μειωμένο λειτουργικό κόστος.</a:t>
            </a:r>
          </a:p>
          <a:p>
            <a:pPr>
              <a:defRPr/>
            </a:pPr>
            <a:r>
              <a:rPr lang="el-GR" sz="2000" dirty="0"/>
              <a:t>Αυξημένο ενδιαφέρον από τους επενδυτές και τους αναλυτές.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Λόγοι και αιτίες για κοινωνική προσφορά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Συνοψίζοντας </a:t>
            </a:r>
            <a:r>
              <a:rPr lang="el-GR" sz="2000" dirty="0"/>
              <a:t>λοιπόν θα μπορούσαμε να πούμε ότι οι εταιρίες που επενδύουν στην ΕΚΕ το κάνουν για διάφορους λόγους μεταξύ των οποίων οι βασικότεροι είναι ότι:</a:t>
            </a:r>
          </a:p>
          <a:p>
            <a:pPr>
              <a:defRPr/>
            </a:pPr>
            <a:r>
              <a:rPr lang="el-GR" sz="2000" dirty="0"/>
              <a:t>Η επιχειρηματική ηθική συνδέεται άμεσα με την </a:t>
            </a:r>
            <a:r>
              <a:rPr lang="el-GR" sz="2000" dirty="0" smtClean="0"/>
              <a:t>κερδοφορία.</a:t>
            </a:r>
            <a:endParaRPr lang="el-GR" sz="2000" dirty="0"/>
          </a:p>
          <a:p>
            <a:pPr>
              <a:defRPr/>
            </a:pPr>
            <a:r>
              <a:rPr lang="el-GR" sz="2000" dirty="0"/>
              <a:t>Η ΕΚΕ επιδρά θετικά στην διαμόρφωση της εταιρικής εικόνας και φήμης.</a:t>
            </a:r>
          </a:p>
          <a:p>
            <a:pPr>
              <a:defRPr/>
            </a:pPr>
            <a:r>
              <a:rPr lang="el-GR" sz="2000" dirty="0"/>
              <a:t>Οι εταιρίες προωθούν τις αξίες που τις διέπουν μέσων της ΕΚΕ, αφού επιχειρηματική ηθική και Εταιρική Κοινωνική Ευθύνη είναι αλληλένδετες.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25688725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Αύξηση των πωλήσεων και του μεριδίου αγοράς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Διάφορες </a:t>
            </a:r>
            <a:r>
              <a:rPr lang="el-GR" sz="2000" dirty="0"/>
              <a:t>έρευνες που έγιναν στις ΗΠΑ στις αρχές της δεκαετίας του ’90 έδειξαν ότι οι εταιρείες ωφελούνται σημαντικά από τη σύνδεσή τους με έναν κοινωνικό σκοπό. Έρευνα καταναλωτών για το 1993-4 έδειξε ότι:</a:t>
            </a:r>
          </a:p>
          <a:p>
            <a:pPr>
              <a:defRPr/>
            </a:pPr>
            <a:r>
              <a:rPr lang="el-GR" sz="2000" dirty="0" smtClean="0"/>
              <a:t>Το </a:t>
            </a:r>
            <a:r>
              <a:rPr lang="el-GR" sz="2000" dirty="0"/>
              <a:t>84% έχουν θετική εικόνα για τις εταιρείες που ενεργούν για έναν καλύτερο κόσμο.</a:t>
            </a:r>
          </a:p>
          <a:p>
            <a:pPr>
              <a:defRPr/>
            </a:pPr>
            <a:r>
              <a:rPr lang="el-GR" sz="2000" dirty="0" smtClean="0"/>
              <a:t>Το </a:t>
            </a:r>
            <a:r>
              <a:rPr lang="el-GR" sz="2000" dirty="0"/>
              <a:t>78% των ενηλίκων δήλωσαν ότι ήταν πιθανότερο να αγοράσουν ένα προϊόν που συνδέεται με έναν σκοπό  που τους αφορά.</a:t>
            </a:r>
          </a:p>
          <a:p>
            <a:pPr>
              <a:defRPr/>
            </a:pPr>
            <a:r>
              <a:rPr lang="el-GR" sz="2000" dirty="0" err="1" smtClean="0"/>
              <a:t>To</a:t>
            </a:r>
            <a:r>
              <a:rPr lang="el-GR" sz="2000" dirty="0" smtClean="0"/>
              <a:t> </a:t>
            </a:r>
            <a:r>
              <a:rPr lang="el-GR" sz="2000" dirty="0"/>
              <a:t>66% δήλωσαν ότι θα άλλαζαν μάρκα προϊόντος προκειμένου να υποστηρίξουν ένα σκοπό που τους αφορά.</a:t>
            </a:r>
          </a:p>
          <a:p>
            <a:pPr>
              <a:defRPr/>
            </a:pPr>
            <a:r>
              <a:rPr lang="el-GR" sz="2000" dirty="0" smtClean="0"/>
              <a:t>Το </a:t>
            </a:r>
            <a:r>
              <a:rPr lang="el-GR" sz="2000" dirty="0"/>
              <a:t>62% απάντησαν ότι θα άλλαζαν το κατάστημα που επισκέπτονται προκειμένου να υποστηρίξουν ένα σκοπό</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Αύξηση των πωλήσεων και του μεριδίου αγοράς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smtClean="0"/>
              <a:t>Το </a:t>
            </a:r>
            <a:r>
              <a:rPr lang="el-GR" sz="2000" dirty="0"/>
              <a:t>64% πιστεύουν ότι το μάρκετινγκ σκοπού θα έπρεπε να αποτελεί βασικό κομμάτι των δραστηριοτήτων μια εταιρείας.       </a:t>
            </a:r>
          </a:p>
          <a:p>
            <a:pPr>
              <a:defRPr/>
            </a:pPr>
            <a:r>
              <a:rPr lang="el-GR" sz="2000" dirty="0" smtClean="0"/>
              <a:t>Επιπλέον</a:t>
            </a:r>
            <a:r>
              <a:rPr lang="el-GR" sz="2000" dirty="0"/>
              <a:t>, η έρευνα έδειξε ότι το κοινωνικό μάρκετινγκ έχει μεγαλύτερη απήχηση σε πολίτες  με υψηλότερα εισοδήματα και μορφωτικό επίπεδο.</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684346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Τα πιθανά οφέλη της ΕΚΕ ανά πεδίο καταγράφονται ως εξής: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a:t>Χώροι εργασίας</a:t>
            </a:r>
            <a:endParaRPr lang="el-GR" sz="2000" dirty="0"/>
          </a:p>
          <a:p>
            <a:pPr>
              <a:defRPr/>
            </a:pPr>
            <a:r>
              <a:rPr lang="el-GR" sz="2000" dirty="0"/>
              <a:t>Ελκυστικό περιβάλλον – προτιμητέος </a:t>
            </a:r>
            <a:r>
              <a:rPr lang="el-GR" sz="2000" dirty="0" smtClean="0"/>
              <a:t>εργοδότης.</a:t>
            </a:r>
            <a:endParaRPr lang="el-GR" sz="2000" dirty="0"/>
          </a:p>
          <a:p>
            <a:pPr>
              <a:defRPr/>
            </a:pPr>
            <a:r>
              <a:rPr lang="el-GR" sz="2000" dirty="0"/>
              <a:t>Στρατολόγηση ταλαντούχων </a:t>
            </a:r>
            <a:r>
              <a:rPr lang="el-GR" sz="2000" dirty="0" smtClean="0"/>
              <a:t>στελεχών.</a:t>
            </a:r>
            <a:endParaRPr lang="el-GR" sz="2000" dirty="0"/>
          </a:p>
          <a:p>
            <a:pPr>
              <a:defRPr/>
            </a:pPr>
            <a:r>
              <a:rPr lang="el-GR" sz="2000" dirty="0"/>
              <a:t>Κίνητρο </a:t>
            </a:r>
            <a:r>
              <a:rPr lang="el-GR" sz="2000" dirty="0" smtClean="0"/>
              <a:t>παραγωγικότητας.</a:t>
            </a:r>
            <a:endParaRPr lang="el-GR" sz="2000" dirty="0"/>
          </a:p>
          <a:p>
            <a:pPr>
              <a:defRPr/>
            </a:pPr>
            <a:r>
              <a:rPr lang="el-GR" sz="2000" dirty="0"/>
              <a:t>Παράδοση έργων έγκαιρα εντός </a:t>
            </a:r>
            <a:r>
              <a:rPr lang="el-GR" sz="2000" dirty="0" smtClean="0"/>
              <a:t>προϋπολογισμών.</a:t>
            </a:r>
            <a:endParaRPr lang="el-GR" sz="2000" dirty="0"/>
          </a:p>
          <a:p>
            <a:pPr>
              <a:defRPr/>
            </a:pPr>
            <a:r>
              <a:rPr lang="el-GR" sz="2000" dirty="0"/>
              <a:t>Πίστη </a:t>
            </a:r>
            <a:r>
              <a:rPr lang="el-GR" sz="2000" dirty="0" smtClean="0"/>
              <a:t>προσωπικού.</a:t>
            </a:r>
            <a:endParaRPr lang="el-GR" sz="2000" dirty="0"/>
          </a:p>
          <a:p>
            <a:pPr>
              <a:buFont typeface="Wingdings" pitchFamily="2" charset="2"/>
              <a:buNone/>
              <a:defRPr/>
            </a:pPr>
            <a:r>
              <a:rPr lang="el-GR" sz="2000" b="1" dirty="0"/>
              <a: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Τα πιθανά οφέλη της ΕΚΕ ανά πεδίο καταγράφονται ως εξής: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smtClean="0"/>
              <a:t>Αγορά</a:t>
            </a:r>
            <a:endParaRPr lang="el-GR" sz="2000" dirty="0"/>
          </a:p>
          <a:p>
            <a:pPr>
              <a:defRPr/>
            </a:pPr>
            <a:r>
              <a:rPr lang="el-GR" sz="2000" dirty="0"/>
              <a:t>Ενδυνάμωση του </a:t>
            </a:r>
            <a:r>
              <a:rPr lang="en-US" sz="2000" dirty="0"/>
              <a:t>brand </a:t>
            </a:r>
            <a:r>
              <a:rPr lang="el-GR" sz="2000" dirty="0"/>
              <a:t>μέσω αύξησης </a:t>
            </a:r>
            <a:r>
              <a:rPr lang="el-GR" sz="2000" dirty="0" smtClean="0"/>
              <a:t>ανταγωνιστικότητας. </a:t>
            </a:r>
            <a:endParaRPr lang="el-GR" sz="2000" dirty="0"/>
          </a:p>
          <a:p>
            <a:pPr>
              <a:defRPr/>
            </a:pPr>
            <a:r>
              <a:rPr lang="el-GR" sz="2000" dirty="0"/>
              <a:t>Ανταγωνιστικό </a:t>
            </a:r>
            <a:r>
              <a:rPr lang="el-GR" sz="2000" dirty="0" smtClean="0"/>
              <a:t>πλεονέκτημα.</a:t>
            </a:r>
            <a:endParaRPr lang="el-GR" sz="2000" dirty="0"/>
          </a:p>
          <a:p>
            <a:pPr>
              <a:defRPr/>
            </a:pPr>
            <a:r>
              <a:rPr lang="el-GR" sz="2000" dirty="0"/>
              <a:t>Καλύτερη πιστοληπτική </a:t>
            </a:r>
            <a:r>
              <a:rPr lang="el-GR" sz="2000" dirty="0" smtClean="0"/>
              <a:t>αξιολόγηση.</a:t>
            </a:r>
            <a:endParaRPr lang="el-GR" sz="2000" dirty="0"/>
          </a:p>
          <a:p>
            <a:pPr>
              <a:defRPr/>
            </a:pPr>
            <a:r>
              <a:rPr lang="el-GR" sz="2000" dirty="0"/>
              <a:t>Βελτίωση της αλυσίδας </a:t>
            </a:r>
            <a:r>
              <a:rPr lang="el-GR" sz="2000" dirty="0" smtClean="0"/>
              <a:t>παραγωγής.</a:t>
            </a:r>
            <a:endParaRPr lang="el-GR" sz="2000" dirty="0"/>
          </a:p>
          <a:p>
            <a:pPr>
              <a:defRPr/>
            </a:pPr>
            <a:r>
              <a:rPr lang="el-GR" sz="2000" dirty="0"/>
              <a:t>Συμμετοχή από «πράσινα χαρτοφυλάκια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37156110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Τα πιθανά οφέλη της ΕΚΕ ανά πεδίο καταγράφονται ως εξής: (3)</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a:t>Περιβάλλον </a:t>
            </a:r>
            <a:endParaRPr lang="el-GR" sz="2000" dirty="0"/>
          </a:p>
          <a:p>
            <a:pPr>
              <a:defRPr/>
            </a:pPr>
            <a:r>
              <a:rPr lang="el-GR" sz="2000" dirty="0"/>
              <a:t>Οικονομία ενεργειακών </a:t>
            </a:r>
            <a:r>
              <a:rPr lang="el-GR" sz="2000" dirty="0" smtClean="0"/>
              <a:t>πόρων. </a:t>
            </a:r>
            <a:endParaRPr lang="el-GR" sz="2000" dirty="0"/>
          </a:p>
          <a:p>
            <a:pPr>
              <a:defRPr/>
            </a:pPr>
            <a:r>
              <a:rPr lang="el-GR" sz="2000" dirty="0"/>
              <a:t>Μείωση </a:t>
            </a:r>
            <a:r>
              <a:rPr lang="el-GR" sz="2000" dirty="0" smtClean="0"/>
              <a:t>αποβλήτων.</a:t>
            </a:r>
            <a:endParaRPr lang="el-GR" sz="2000" dirty="0"/>
          </a:p>
          <a:p>
            <a:pPr>
              <a:defRPr/>
            </a:pPr>
            <a:r>
              <a:rPr lang="el-GR" sz="2000" dirty="0"/>
              <a:t>Εξοικονόμηση </a:t>
            </a:r>
            <a:r>
              <a:rPr lang="el-GR" sz="2000" dirty="0" smtClean="0"/>
              <a:t>κόστους.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37156110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Τα πιθανά οφέλη της ΕΚΕ ανά πεδίο καταγράφονται ως εξής: (4)</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a:t>Κοινωνία</a:t>
            </a:r>
            <a:endParaRPr lang="el-GR" sz="2000" dirty="0"/>
          </a:p>
          <a:p>
            <a:pPr>
              <a:defRPr/>
            </a:pPr>
            <a:r>
              <a:rPr lang="el-GR" sz="2000" dirty="0"/>
              <a:t>Αυξημένη πρόσβαση σε τοπικές πιθανές πηγές </a:t>
            </a:r>
            <a:r>
              <a:rPr lang="el-GR" sz="2000" dirty="0" smtClean="0"/>
              <a:t>εισοδήματος.</a:t>
            </a:r>
            <a:endParaRPr lang="el-GR" sz="2000" dirty="0"/>
          </a:p>
          <a:p>
            <a:pPr>
              <a:defRPr/>
            </a:pPr>
            <a:r>
              <a:rPr lang="el-GR" sz="2000" dirty="0"/>
              <a:t>Προστασία έναντι τυχόν καταναλωτικών «αντιποίνων</a:t>
            </a:r>
            <a:r>
              <a:rPr lang="el-GR" sz="2000" dirty="0" smtClean="0"/>
              <a:t>».</a:t>
            </a:r>
            <a:endParaRPr lang="el-GR" sz="2000" dirty="0"/>
          </a:p>
          <a:p>
            <a:pPr>
              <a:defRPr/>
            </a:pPr>
            <a:r>
              <a:rPr lang="el-GR" sz="2000" dirty="0"/>
              <a:t>Αυξημένη ασφάλεια σε ότι αφορά τις </a:t>
            </a:r>
            <a:r>
              <a:rPr lang="el-GR" sz="2000" dirty="0" smtClean="0"/>
              <a:t>πωλήσεις.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37156110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Τα πιθανά οφέλη της ΕΚΕ ανά πεδίο καταγράφονται ως εξής: (5)</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a:t>Γενικά</a:t>
            </a:r>
            <a:endParaRPr lang="el-GR" sz="2000" dirty="0"/>
          </a:p>
          <a:p>
            <a:pPr>
              <a:defRPr/>
            </a:pPr>
            <a:r>
              <a:rPr lang="el-GR" sz="2000" dirty="0"/>
              <a:t>Πρόσθετη αξία στην </a:t>
            </a:r>
            <a:r>
              <a:rPr lang="el-GR" sz="2000" dirty="0" smtClean="0"/>
              <a:t>επιχείρηση.</a:t>
            </a:r>
            <a:endParaRPr lang="el-GR" sz="2000" dirty="0"/>
          </a:p>
          <a:p>
            <a:pPr>
              <a:defRPr/>
            </a:pPr>
            <a:r>
              <a:rPr lang="el-GR" sz="2000" dirty="0"/>
              <a:t>«Χτίσιμο» και προστασία της εταιρικής </a:t>
            </a:r>
            <a:r>
              <a:rPr lang="el-GR" sz="2000" dirty="0" smtClean="0"/>
              <a:t>φήμης.</a:t>
            </a:r>
            <a:endParaRPr lang="el-GR" sz="2000" dirty="0"/>
          </a:p>
          <a:p>
            <a:pPr>
              <a:defRPr/>
            </a:pPr>
            <a:r>
              <a:rPr lang="el-GR" sz="2000" dirty="0"/>
              <a:t>Η επιχείρηση αποτελεί βελτιωμένη πρόταση για </a:t>
            </a:r>
            <a:r>
              <a:rPr lang="el-GR" sz="2000" dirty="0" smtClean="0"/>
              <a:t>επιχείρηση.</a:t>
            </a:r>
            <a:endParaRPr lang="el-GR" sz="2000" dirty="0"/>
          </a:p>
          <a:p>
            <a:pPr>
              <a:defRPr/>
            </a:pPr>
            <a:r>
              <a:rPr lang="el-GR" sz="2000" dirty="0"/>
              <a:t>Διαχρονικότητα του ΄</a:t>
            </a:r>
            <a:r>
              <a:rPr lang="en-US" sz="2000" dirty="0"/>
              <a:t>brand</a:t>
            </a:r>
            <a:r>
              <a:rPr lang="el-GR" sz="2000" dirty="0" smtClean="0"/>
              <a:t>΄.</a:t>
            </a:r>
            <a:endParaRPr lang="el-GR" sz="2000" dirty="0"/>
          </a:p>
          <a:p>
            <a:pPr>
              <a:defRPr/>
            </a:pPr>
            <a:r>
              <a:rPr lang="el-GR" sz="2000" dirty="0"/>
              <a:t>Πιθανή χαλάρωση ρυθμιστικών απαιτήσεων σε άλλους </a:t>
            </a:r>
            <a:r>
              <a:rPr lang="el-GR" sz="2000" dirty="0" smtClean="0"/>
              <a:t>τομείς.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29412928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Διαφορές και ομοιότητες μεταξύ ΔΟΠ και ΕΚΕ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smtClean="0"/>
              <a:t>Διοίκηση Ολικής Ποιότητας (ΔΟΠ)</a:t>
            </a:r>
            <a:r>
              <a:rPr lang="el-GR" sz="2000" dirty="0"/>
              <a:t> </a:t>
            </a:r>
            <a:endParaRPr lang="el-GR" sz="2000" dirty="0" smtClean="0"/>
          </a:p>
          <a:p>
            <a:pPr>
              <a:defRPr/>
            </a:pPr>
            <a:r>
              <a:rPr lang="el-GR" sz="2000" dirty="0" smtClean="0"/>
              <a:t>Απαραίτητα προσανατολισμένη στον πελάτη.</a:t>
            </a:r>
            <a:r>
              <a:rPr lang="el-GR" sz="2000" dirty="0"/>
              <a:t> </a:t>
            </a:r>
            <a:endParaRPr lang="el-GR" sz="2000" dirty="0" smtClean="0"/>
          </a:p>
          <a:p>
            <a:pPr>
              <a:defRPr/>
            </a:pPr>
            <a:r>
              <a:rPr lang="el-GR" sz="2000" dirty="0" smtClean="0"/>
              <a:t>Αναπόσπαστο μέρος της στρατηγικής.</a:t>
            </a:r>
            <a:r>
              <a:rPr lang="el-GR" sz="2000" dirty="0"/>
              <a:t> </a:t>
            </a:r>
          </a:p>
          <a:p>
            <a:pPr>
              <a:defRPr/>
            </a:pPr>
            <a:r>
              <a:rPr lang="el-GR" sz="2000" dirty="0"/>
              <a:t>Εστίαση στην φιλοσοφία της επιχείρησης και στο τεχνικό σύστημα</a:t>
            </a:r>
            <a:r>
              <a:rPr lang="el-GR" sz="2000" dirty="0" smtClean="0"/>
              <a:t>.</a:t>
            </a:r>
            <a:r>
              <a:rPr lang="el-GR" sz="2000" dirty="0"/>
              <a:t> </a:t>
            </a:r>
          </a:p>
          <a:p>
            <a:pPr>
              <a:defRPr/>
            </a:pPr>
            <a:r>
              <a:rPr lang="el-GR" sz="2000" dirty="0"/>
              <a:t>Έμφαση στην συμμετοχή των εργαζομένων και ενθάρρυνση για συμμετοχή</a:t>
            </a:r>
            <a:r>
              <a:rPr lang="el-GR" sz="2000" dirty="0" smtClean="0"/>
              <a:t>.</a:t>
            </a:r>
            <a:r>
              <a:rPr lang="el-GR" sz="2000" dirty="0"/>
              <a:t> </a:t>
            </a:r>
          </a:p>
          <a:p>
            <a:pPr>
              <a:defRPr/>
            </a:pPr>
            <a:r>
              <a:rPr lang="el-GR" sz="2000" dirty="0"/>
              <a:t>Συνεχής βελτίωση και ΔΟΠ είναι συνώνυμα. Η ΔΟΠ είναι μια διαδικασία που δεν τελειώνει ποτέ</a:t>
            </a:r>
            <a:r>
              <a:rPr lang="el-GR" sz="2000" dirty="0" smtClean="0"/>
              <a:t>.</a:t>
            </a:r>
            <a:r>
              <a:rPr lang="el-GR" sz="2000" dirty="0"/>
              <a:t> </a:t>
            </a:r>
          </a:p>
          <a:p>
            <a:pPr>
              <a:defRPr/>
            </a:pPr>
            <a:r>
              <a:rPr lang="el-GR" sz="2000" dirty="0"/>
              <a:t>Αφορά όλα τα τμήματα και επίπεδα του οργανισμού</a:t>
            </a:r>
            <a:r>
              <a:rPr lang="el-GR" sz="2000" dirty="0" smtClean="0"/>
              <a:t>.</a:t>
            </a:r>
            <a:r>
              <a:rPr lang="el-GR" sz="2000" dirty="0"/>
              <a:t> </a:t>
            </a:r>
          </a:p>
          <a:p>
            <a:pPr>
              <a:defRPr/>
            </a:pPr>
            <a:r>
              <a:rPr lang="el-GR" sz="2000" dirty="0"/>
              <a:t>Όλοι είναι υπεύθυνοι για την ποιότητα.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Διαφορές και ομοιότητες μεταξύ ΔΟΠ και ΕΚΕ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b="1" dirty="0" smtClean="0"/>
              <a:t>ΕΚΕ</a:t>
            </a:r>
            <a:r>
              <a:rPr lang="el-GR" sz="2000" b="1" dirty="0"/>
              <a:t> </a:t>
            </a:r>
            <a:endParaRPr lang="el-GR" sz="2000" dirty="0" smtClean="0"/>
          </a:p>
          <a:p>
            <a:pPr>
              <a:defRPr/>
            </a:pPr>
            <a:r>
              <a:rPr lang="el-GR" sz="2000" dirty="0" smtClean="0"/>
              <a:t>Προσανατολισμένη στους εργαζόμενους, στους  συνεργάτες, στην κοινωνία και στο περιβάλλον.</a:t>
            </a:r>
          </a:p>
          <a:p>
            <a:pPr>
              <a:defRPr/>
            </a:pPr>
            <a:r>
              <a:rPr lang="el-GR" sz="2000" dirty="0" smtClean="0"/>
              <a:t>Απαραίτητη πρακτική στρατηγικής επιλογής.</a:t>
            </a:r>
            <a:r>
              <a:rPr lang="el-GR" sz="2000" dirty="0"/>
              <a:t> </a:t>
            </a:r>
          </a:p>
          <a:p>
            <a:pPr>
              <a:defRPr/>
            </a:pPr>
            <a:r>
              <a:rPr lang="el-GR" sz="2000" dirty="0"/>
              <a:t>Εστίαση στην φιλοσοφία της επιχείρησης</a:t>
            </a:r>
            <a:r>
              <a:rPr lang="el-GR" sz="2000" dirty="0" smtClean="0"/>
              <a:t>.</a:t>
            </a:r>
            <a:r>
              <a:rPr lang="el-GR" sz="2000" dirty="0"/>
              <a:t>  </a:t>
            </a:r>
          </a:p>
          <a:p>
            <a:pPr>
              <a:defRPr/>
            </a:pPr>
            <a:r>
              <a:rPr lang="el-GR" sz="2000" dirty="0"/>
              <a:t>Έμφαση στην συμμετοχή των εργαζομένων και ενθάρρυνση για συμμετοχή</a:t>
            </a:r>
            <a:r>
              <a:rPr lang="el-GR" sz="2000" dirty="0" smtClean="0"/>
              <a:t>.</a:t>
            </a:r>
            <a:r>
              <a:rPr lang="el-GR" sz="2000" dirty="0"/>
              <a:t> </a:t>
            </a:r>
          </a:p>
          <a:p>
            <a:pPr>
              <a:defRPr/>
            </a:pPr>
            <a:r>
              <a:rPr lang="el-GR" sz="2000" dirty="0"/>
              <a:t>Συνεχής βελτίωση και αναπροσαρμογή στα νέα δεδομένα. Μια διαδικασία που δεν τελειώνει ποτέ</a:t>
            </a:r>
            <a:r>
              <a:rPr lang="el-GR" sz="2000" dirty="0" smtClean="0"/>
              <a:t>.</a:t>
            </a:r>
            <a:r>
              <a:rPr lang="el-GR" sz="2000" dirty="0"/>
              <a:t> </a:t>
            </a:r>
          </a:p>
          <a:p>
            <a:pPr>
              <a:defRPr/>
            </a:pPr>
            <a:r>
              <a:rPr lang="el-GR" sz="2000" dirty="0"/>
              <a:t>Αφορά όλα τα τμήματα και επίπεδα του οργανισμού και όχι </a:t>
            </a:r>
            <a:r>
              <a:rPr lang="el-GR" sz="2000" dirty="0" smtClean="0"/>
              <a:t>μόνο.</a:t>
            </a:r>
            <a:endParaRPr lang="el-GR" sz="2000" dirty="0"/>
          </a:p>
          <a:p>
            <a:pPr>
              <a:buFont typeface="Wingdings" pitchFamily="2" charset="2"/>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31331892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Διαφορές και ομοιότητες μεταξύ ΔΟΠ και ΕΚΕ (3)</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smtClean="0"/>
              <a:t>Όλοι </a:t>
            </a:r>
            <a:r>
              <a:rPr lang="el-GR" sz="2000" dirty="0"/>
              <a:t>θα πρέπει να είναι υπεύθυνοι αλλά κυρίως εκείνοι που έχουν την ευθύνη εφαρμογής των πρακτικών της ΕΚΕ. </a:t>
            </a:r>
          </a:p>
          <a:p>
            <a:pPr>
              <a:defRPr/>
            </a:pPr>
            <a:r>
              <a:rPr lang="el-GR" sz="2000" dirty="0"/>
              <a:t>Συνεπάγεται αλλαγές στην φιλοσοφία την κουλτούρα και την νοοτροπία των επιχειρήσεων.</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32131060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Ε.Κ.Ε. – Οικουμενικό σύμφωνο του ΟΗΕ </a:t>
            </a:r>
            <a:r>
              <a:rPr lang="en-US" sz="4000" dirty="0" smtClean="0"/>
              <a:t>- Global Compact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Το οικουμενικό σύμφωνο είναι μια πρωτοβουλία  του ΟΗΕ  που δημιουργήθηκε 2000. Είναι ένα πλαίσιο σύμφωνα με το οποίο οι επιχειρήσεις καλούνται να ευθυγραμμίσουν τις  λειτουργίες και τις στρατηγικές τους με δέκα παγκόσμια αποδεκτές αρχές στους </a:t>
            </a:r>
            <a:r>
              <a:rPr lang="el-GR" sz="2000" dirty="0" smtClean="0"/>
              <a:t>τομείς:</a:t>
            </a:r>
            <a:endParaRPr lang="el-GR" sz="2000" dirty="0"/>
          </a:p>
          <a:p>
            <a:pPr marL="457200" indent="-457200">
              <a:buFont typeface="+mj-lt"/>
              <a:buAutoNum type="arabicPeriod"/>
              <a:defRPr/>
            </a:pPr>
            <a:r>
              <a:rPr lang="el-GR" sz="2000" dirty="0" smtClean="0"/>
              <a:t>Των </a:t>
            </a:r>
            <a:r>
              <a:rPr lang="el-GR" sz="2000" dirty="0"/>
              <a:t>ανθρωπίνων </a:t>
            </a:r>
            <a:r>
              <a:rPr lang="el-GR" sz="2000" dirty="0" smtClean="0"/>
              <a:t>δικαιωμάτων</a:t>
            </a:r>
            <a:r>
              <a:rPr lang="en-US" sz="2000" dirty="0" smtClean="0"/>
              <a:t>.</a:t>
            </a:r>
            <a:endParaRPr lang="el-GR" sz="2000" dirty="0"/>
          </a:p>
          <a:p>
            <a:pPr marL="457200" indent="-457200">
              <a:buFont typeface="+mj-lt"/>
              <a:buAutoNum type="arabicPeriod"/>
              <a:defRPr/>
            </a:pPr>
            <a:r>
              <a:rPr lang="el-GR" sz="2000" dirty="0" smtClean="0"/>
              <a:t>Συνθηκών εργασίας</a:t>
            </a:r>
            <a:r>
              <a:rPr lang="en-US" sz="2000" dirty="0" smtClean="0"/>
              <a:t>.</a:t>
            </a:r>
            <a:endParaRPr lang="el-GR" sz="2000" dirty="0"/>
          </a:p>
          <a:p>
            <a:pPr marL="457200" indent="-457200">
              <a:buFont typeface="+mj-lt"/>
              <a:buAutoNum type="arabicPeriod"/>
              <a:defRPr/>
            </a:pPr>
            <a:r>
              <a:rPr lang="el-GR" sz="2000" dirty="0" smtClean="0"/>
              <a:t>Του περιβάλλοντος</a:t>
            </a:r>
            <a:r>
              <a:rPr lang="en-US" sz="2000" dirty="0" smtClean="0"/>
              <a:t>.</a:t>
            </a:r>
            <a:endParaRPr lang="el-GR" sz="2000" dirty="0"/>
          </a:p>
          <a:p>
            <a:pPr marL="457200" indent="-457200">
              <a:buFont typeface="+mj-lt"/>
              <a:buAutoNum type="arabicPeriod"/>
              <a:defRPr/>
            </a:pPr>
            <a:r>
              <a:rPr lang="el-GR" sz="2000" dirty="0" smtClean="0"/>
              <a:t>Της </a:t>
            </a:r>
            <a:r>
              <a:rPr lang="el-GR" sz="2000" dirty="0"/>
              <a:t>καταπολέμησης της διαφθοράς.</a:t>
            </a:r>
          </a:p>
          <a:p>
            <a:pPr>
              <a:buFont typeface="Wingdings" pitchFamily="2" charset="2"/>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Ε.Κ.Ε. – Οικουμενικό σύμφωνο του ΟΗΕ </a:t>
            </a:r>
            <a:r>
              <a:rPr lang="en-US" sz="4000" dirty="0" smtClean="0"/>
              <a:t>- Global Compact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Είναι </a:t>
            </a:r>
            <a:r>
              <a:rPr lang="el-GR" sz="2000" dirty="0"/>
              <a:t>η μεγαλύτερη πρωτοβουλία εταιρικής υπευθυνότητας στον κόσμο, στην οποία μέχρι το 2009 συμμετείχαν 5.500 επιχειρήσεις και 2000 φορείς από περισσότερες από 100 χώρες. Πρωταρχικός της στόχος είναι η οικοδόμηση μιας όσο το δυνατόν περισσότερο περιεκτικής κοινωνίας, με παράλληλη προώθηση της κοινωνικής και περιβαλλοντικής υπευθυνότητας  των επιχειρήσεων. Κάθε επιχείρηση που υπογράφει το Οικουμενικό Σύμφωνο, αποδέχεται ότι εταιρικές αρχές που στηρίζονται σε παγκόσμια αποδεκτές αρχές μπορούν να συμβάλουν σε μια σταθερότερη, δικαιότερη και περιεκτικότερη παγκόσμια αγορά και να βοηθήσουν στην οικοδόμηση ευημερίας και προόδου στην κοινωνία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14824232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Ε.Κ.Ε. – Οικουμενικό σύμφωνο του ΟΗΕ </a:t>
            </a:r>
            <a:r>
              <a:rPr lang="en-US" sz="4000" dirty="0"/>
              <a:t>- Global Compact </a:t>
            </a:r>
            <a:r>
              <a:rPr lang="en-US" sz="4000" dirty="0" smtClean="0"/>
              <a:t>(3)</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Οι δέκα αρχές που αναφέρονται σε 4 θεματικά πεδία είναι οι εξής</a:t>
            </a:r>
            <a:r>
              <a:rPr lang="el-GR" sz="2000" dirty="0" smtClean="0"/>
              <a:t>:</a:t>
            </a:r>
            <a:endParaRPr lang="en-US" sz="2000" dirty="0" smtClean="0"/>
          </a:p>
          <a:p>
            <a:pPr marL="0" indent="0">
              <a:buNone/>
              <a:defRPr/>
            </a:pPr>
            <a:r>
              <a:rPr lang="el-GR" sz="2000" dirty="0"/>
              <a:t>1</a:t>
            </a:r>
            <a:r>
              <a:rPr lang="el-GR" sz="2000" baseline="30000" dirty="0"/>
              <a:t>η</a:t>
            </a:r>
            <a:r>
              <a:rPr lang="el-GR" sz="2000" dirty="0"/>
              <a:t> αρχή: Οι επιχειρήσεις οφείλουν να υποστηρίζουν και να σέβονται την προστασία των διεθνώς διακηρυγμένων ανθρώπινων δικαιωμάτων.</a:t>
            </a:r>
          </a:p>
          <a:p>
            <a:pPr marL="0" indent="0">
              <a:buNone/>
              <a:defRPr/>
            </a:pPr>
            <a:r>
              <a:rPr lang="el-GR" sz="2000" dirty="0"/>
              <a:t>2</a:t>
            </a:r>
            <a:r>
              <a:rPr lang="el-GR" sz="2000" baseline="30000" dirty="0"/>
              <a:t>η</a:t>
            </a:r>
            <a:r>
              <a:rPr lang="el-GR" sz="2000" dirty="0"/>
              <a:t> αρχή: Οι επιχειρήσεις οφείλουν να διασφαλίζουν ότι οι δικές τους δραστηριότητες δεν εμπλέκονται σε παραβιάσεις ανθρωπίνων δικαιωμάτων.</a:t>
            </a:r>
          </a:p>
          <a:p>
            <a:pPr marL="0" indent="0">
              <a:buNone/>
              <a:defRPr/>
            </a:pPr>
            <a:r>
              <a:rPr lang="el-GR" sz="2000" dirty="0"/>
              <a:t>3</a:t>
            </a:r>
            <a:r>
              <a:rPr lang="el-GR" sz="2000" baseline="30000" dirty="0"/>
              <a:t>η</a:t>
            </a:r>
            <a:r>
              <a:rPr lang="el-GR" sz="2000" dirty="0"/>
              <a:t> αρχή: Οι επιχειρήσεις οφείλουν να προασπίζουν το δικαίωμα του συνεταιρίζεσθαι και την αποτελεσματική αναγνώριση του δικαιώματος της συλλογικής διαπραγμάτευσης. </a:t>
            </a:r>
          </a:p>
          <a:p>
            <a:pPr marL="0" indent="0">
              <a:buNone/>
              <a:defRPr/>
            </a:pPr>
            <a:r>
              <a:rPr lang="el-GR" sz="2000" dirty="0"/>
              <a:t>4</a:t>
            </a:r>
            <a:r>
              <a:rPr lang="el-GR" sz="2000" baseline="30000" dirty="0"/>
              <a:t>η</a:t>
            </a:r>
            <a:r>
              <a:rPr lang="el-GR" sz="2000" dirty="0"/>
              <a:t> αρχή: Οι επιχειρήσεις οφείλουν να προασπίζουν την εξάλειψη κάθε μορφής καταναγκαστικής ή υποχρεωτικής εργασίας.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Ε.Κ.Ε. – Οικουμενικό σύμφωνο του ΟΗΕ </a:t>
            </a:r>
            <a:r>
              <a:rPr lang="en-US" sz="4000" dirty="0"/>
              <a:t>- Global Compact </a:t>
            </a:r>
            <a:r>
              <a:rPr lang="en-US" sz="4000" dirty="0" smtClean="0"/>
              <a:t>(4)</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5</a:t>
            </a:r>
            <a:r>
              <a:rPr lang="el-GR" sz="2000" baseline="30000" dirty="0" smtClean="0"/>
              <a:t>η</a:t>
            </a:r>
            <a:r>
              <a:rPr lang="el-GR" sz="2000" dirty="0" smtClean="0"/>
              <a:t> </a:t>
            </a:r>
            <a:r>
              <a:rPr lang="el-GR" sz="2000" dirty="0"/>
              <a:t>αρχή: Οι επιχειρήσεις οφείλουν να προασπίζουν την ουσιαστική κατάργηση της παιδικής εργασίας.</a:t>
            </a:r>
          </a:p>
          <a:p>
            <a:pPr marL="0" indent="0">
              <a:buNone/>
              <a:defRPr/>
            </a:pPr>
            <a:r>
              <a:rPr lang="el-GR" sz="2000" dirty="0"/>
              <a:t>6</a:t>
            </a:r>
            <a:r>
              <a:rPr lang="el-GR" sz="2000" baseline="30000" dirty="0"/>
              <a:t>η</a:t>
            </a:r>
            <a:r>
              <a:rPr lang="el-GR" sz="2000" dirty="0"/>
              <a:t> αρχή: Οι επιχειρήσεις οφείλουν να προασπίζουν την εξάλειψη των διακρίσεων στις προσλήψεις και την απασχόληση. </a:t>
            </a:r>
          </a:p>
          <a:p>
            <a:pPr marL="0" indent="0">
              <a:buNone/>
              <a:defRPr/>
            </a:pPr>
            <a:r>
              <a:rPr lang="el-GR" sz="2000" dirty="0"/>
              <a:t>7</a:t>
            </a:r>
            <a:r>
              <a:rPr lang="el-GR" sz="2000" baseline="30000" dirty="0"/>
              <a:t>η</a:t>
            </a:r>
            <a:r>
              <a:rPr lang="el-GR" sz="2000" dirty="0"/>
              <a:t> αρχή: Οι επιχειρήσεις οφείλουν να ακολουθούν προληπτική προσέγγιση ως προς τις περιβαλλοντικές προκλήσεις.</a:t>
            </a:r>
          </a:p>
          <a:p>
            <a:pPr marL="0" indent="0">
              <a:buNone/>
              <a:defRPr/>
            </a:pPr>
            <a:r>
              <a:rPr lang="el-GR" sz="2000" dirty="0"/>
              <a:t>8</a:t>
            </a:r>
            <a:r>
              <a:rPr lang="el-GR" sz="2000" baseline="30000" dirty="0"/>
              <a:t>η</a:t>
            </a:r>
            <a:r>
              <a:rPr lang="el-GR" sz="2000" dirty="0"/>
              <a:t> αρχή: Οι επιχειρήσεις οφείλουν να αναλαμβάνουν πρωτοβουλίες για την ενίσχυση της περιβαλλοντικής υπευθυνότητας.</a:t>
            </a:r>
          </a:p>
          <a:p>
            <a:pPr marL="0" indent="0">
              <a:buNone/>
              <a:defRPr/>
            </a:pPr>
            <a:r>
              <a:rPr lang="el-GR" sz="2000" dirty="0"/>
              <a:t>9</a:t>
            </a:r>
            <a:r>
              <a:rPr lang="el-GR" sz="2000" baseline="30000" dirty="0"/>
              <a:t>η</a:t>
            </a:r>
            <a:r>
              <a:rPr lang="el-GR" sz="2000" dirty="0"/>
              <a:t> αρχή: Οι επιχειρήσεις οφείλουν να ενθαρρύνουν την ανάπτυξη και την διάδοση τεχνολογιών που είναι φιλικές προς το περιβάλλον.</a:t>
            </a:r>
          </a:p>
          <a:p>
            <a:pPr marL="0" indent="0">
              <a:buNone/>
              <a:defRPr/>
            </a:pPr>
            <a:r>
              <a:rPr lang="el-GR" sz="2000" dirty="0"/>
              <a:t>10</a:t>
            </a:r>
            <a:r>
              <a:rPr lang="el-GR" sz="2000" baseline="30000" dirty="0"/>
              <a:t>η</a:t>
            </a:r>
            <a:r>
              <a:rPr lang="el-GR" sz="2000" dirty="0"/>
              <a:t> αρχή: Οι επιχειρήσεις οφείλουν να αντιτίθενται σε κάθε μορφής διαφθορά, συμπεριλαμβανομένων του εκβιασμού και της  δωροδοκίας.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3864256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Εταιρική διακυβέρνηση και ΕΚΕ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Σύμφωνα με </a:t>
            </a:r>
            <a:r>
              <a:rPr lang="el-GR" sz="2000" dirty="0" smtClean="0"/>
              <a:t>τον Οργανισμός Οικονομικής Συνεργασίας και Ανάπτυξης  (Ο.Ο.Σ.Α.)</a:t>
            </a:r>
            <a:r>
              <a:rPr lang="en-US" sz="2000" dirty="0" smtClean="0"/>
              <a:t>,</a:t>
            </a:r>
            <a:r>
              <a:rPr lang="el-GR" sz="2000" dirty="0" smtClean="0"/>
              <a:t> </a:t>
            </a:r>
            <a:r>
              <a:rPr lang="el-GR" sz="2000" dirty="0"/>
              <a:t>η </a:t>
            </a:r>
            <a:r>
              <a:rPr lang="el-GR" sz="2000" dirty="0" smtClean="0"/>
              <a:t>Εταιρική Διακυβέρνηση (Ε.Δ.) </a:t>
            </a:r>
            <a:r>
              <a:rPr lang="el-GR" sz="2000" dirty="0"/>
              <a:t>ορίζεται ως ένα σύστημα με το οποίο παρακολουθούνται και ελέγχονται οι επιχειρήσεις. Η Ελληνική Επιτροπή Κεφαλαιαγοράς ορίζει τη Ε.Δ. ως ένα σύνολο πρακτικών που υιοθετεί μια επιχείρηση προκειμένου να εξασφαλίσει την αποδοτική λειτουργία της, την προστασία των μετόχων της, αλλά και το σύνολο αυτών που έχουν νόμιμα συμφέροντα στην εταιρία. Ένας γενικά αποδεκτός ορισμός, όπως καταγράφθηκε στα ‘Οικονομικά Χρονικά , 2006’ είναι ο ακόλουθος: «Ε.Δ. είναι τα σύνολο νομικών, θεσμικών και εθιμικών ρυθμίσεων, οι οποίες πρέπει να χαρακτηρίζουν τη δραστηριότητα κυρίως των εισηγμένων στα χρηματιστήρια εταιριών, αλλά όχι μόνον αυτών. Απαντά δε στα ερωτήματα ποιος και πως ελέγχει τις δραστηριότητες των εταιριών, καθώς και σε ποιους κατανέμονται τα οφέλη, αλλά και οι κίνδυνοι που απορρέουν από τη εταιρική δραστηριότητα».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28007913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Εταιρική διακυβέρνηση και ΕΚΕ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Ένα </a:t>
            </a:r>
            <a:r>
              <a:rPr lang="el-GR" sz="2000" dirty="0"/>
              <a:t>από τα μεγαλύτερα ερωτήματα, που εγείρονται σχετικά με την ΕΚΕ διεθνώς  είναι, ο εθελοντικός ή μη, χαρακτήρας της εφαρμογής της. Οι Ελληνικές τράπεζες, αναφέρεται σε μια μεταπτυχιακή εργασία του Ελληνικού Ανοιχτού Πανεπιστημίου, σε ποσοστό 60%, κάνουν αναφορά στην ανάγκη ύπαρξης νόμου( όπως  έγινε με τον νόμο 3016/2002 περί εταιρικής διακυβέρνησης), κάτι που δείχνει την ταύτιση απόψεων και με άλλες χώρες, όπως η Ισπανία και ο Καναδάς.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27</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Εταιρική διακυβέρνηση και ΕΚΕ (3)</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Η οικονομική κρίση του 2008 είναι σίγουρο ότι δρομολόγησε εξελίξεις και ενέργειες τις οποίες δεν θα δικαιολογούσε κανείς κάτω από διαφορετικές συνθήκες. Όταν όμως λόγω της χρηματοπιστωτικής κρίσης, που ξεκίνησε από τις ΗΠΑ, έγιναν τόσο μεγάλες ακρότητες φθάνοντας τα όρια του παραλόγου, όπως π.χ. με τα λεγόμενα τοξικά προϊόντα, επόμενο ήταν να υπάρξουν και από την πλευρά των πολιτών αλλά και των μετόχων των επιχειρήσεων υπερβολές οι οποίες ήταν τελείως δικαιολογημένες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28</a:t>
            </a:fld>
            <a:endParaRPr lang="el-GR" dirty="0"/>
          </a:p>
        </p:txBody>
      </p:sp>
    </p:spTree>
    <p:extLst>
      <p:ext uri="{BB962C8B-B14F-4D97-AF65-F5344CB8AC3E}">
        <p14:creationId xmlns:p14="http://schemas.microsoft.com/office/powerpoint/2010/main" val="85843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Εταιρική διακυβέρνηση και ΕΚΕ (4)</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smtClean="0"/>
              <a:t>Μικρές </a:t>
            </a:r>
            <a:r>
              <a:rPr lang="el-GR" sz="2000" dirty="0"/>
              <a:t>ή μεγαλύτερες οργανωμένες ομάδες και ενώσεις μετόχων στην Ευρώπη και τις ΗΠΑ καταψηφίζουν τις προτάσεις για γενναιόδωρες αμοιβές και μπόνους, αντιδρώντας ακόμη και σε εξαγορές που θεωρούν επιζήμιες</a:t>
            </a:r>
            <a:r>
              <a:rPr lang="en-US" sz="2000" dirty="0"/>
              <a:t>.</a:t>
            </a:r>
          </a:p>
          <a:p>
            <a:pPr>
              <a:defRPr/>
            </a:pPr>
            <a:r>
              <a:rPr lang="el-GR" sz="2000" dirty="0"/>
              <a:t>Σ</a:t>
            </a:r>
            <a:r>
              <a:rPr lang="el-GR" sz="2000" dirty="0" smtClean="0"/>
              <a:t>ε </a:t>
            </a:r>
            <a:r>
              <a:rPr lang="el-GR" sz="2000" dirty="0"/>
              <a:t>ακραίες  περιπτώσεις οι </a:t>
            </a:r>
            <a:r>
              <a:rPr lang="el-GR" sz="2000" dirty="0" smtClean="0"/>
              <a:t>«επαναστάτες» </a:t>
            </a:r>
            <a:r>
              <a:rPr lang="el-GR" sz="2000" dirty="0"/>
              <a:t>δεν αρκούνται σε ψηφίσματα ιαχές και θορύβους αλλά πετούν ακόμη παπούτσια και αυγά στα κεφάλια των διευθυνόντων συμβούλων και προέδρων.</a:t>
            </a:r>
          </a:p>
          <a:p>
            <a:pPr>
              <a:defRPr/>
            </a:pPr>
            <a:r>
              <a:rPr lang="el-GR" sz="2000" dirty="0"/>
              <a:t>Τα πράγματα δε έχουν αλλάξει τόσο πολύ μετά την οικονομική κρίση του 2008 έτσι ώστε να μην θεωρείται δεδομένη η σιωπηρή συναίνεση των μετόχων. </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29</a:t>
            </a:fld>
            <a:endParaRPr lang="el-GR" dirty="0"/>
          </a:p>
        </p:txBody>
      </p:sp>
    </p:spTree>
    <p:extLst>
      <p:ext uri="{BB962C8B-B14F-4D97-AF65-F5344CB8AC3E}">
        <p14:creationId xmlns:p14="http://schemas.microsoft.com/office/powerpoint/2010/main" val="8584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Εταιρική διακυβέρνηση και ΕΚΕ (5)</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Τα φαινόμενα όμως και οι αντιδράσεις των μετόχων για συμμετοχή στη λήψη αποφάσεων και για ουσιαστικότερη ποιοτικότερη και γενικά μεγαλύτερη εταιρική διακυβέρνηση και κατά συνέπεια μεγαλύτερη Ε.Κ.Ε, δεν φαίνεται να έχουν τελειωμό καθότι παρουσιάσθηκαν αντιδράσεις και σε άλλες γενικές συνελεύσεις.</a:t>
            </a:r>
          </a:p>
          <a:p>
            <a:pPr>
              <a:defRPr/>
            </a:pPr>
            <a:r>
              <a:rPr lang="el-GR" sz="2000" dirty="0"/>
              <a:t>Τα παραπάνω  δεν είναι τίποτα άλλο, από την επιθυμία και απαίτηση των μετόχων για αλλαγή του τρόπου λήψης αποφάσεων και μεγαλύτερη και ευρύτερη συμμετοχή στους τρόπους λήψης αποφάσεων, δηλαδή την επίτευξη μιας πιο πλατιάς και </a:t>
            </a:r>
            <a:r>
              <a:rPr lang="el-GR" sz="2000" dirty="0" err="1"/>
              <a:t>πολυσυμμετοχικής</a:t>
            </a:r>
            <a:r>
              <a:rPr lang="el-GR" sz="2000" dirty="0"/>
              <a:t> εταιρικής διακυβέρνησης.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30</a:t>
            </a:fld>
            <a:endParaRPr lang="el-GR" dirty="0"/>
          </a:p>
        </p:txBody>
      </p:sp>
    </p:spTree>
    <p:extLst>
      <p:ext uri="{BB962C8B-B14F-4D97-AF65-F5344CB8AC3E}">
        <p14:creationId xmlns:p14="http://schemas.microsoft.com/office/powerpoint/2010/main" val="85843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Εταιρική διακυβέρνηση και ΕΚΕ </a:t>
            </a:r>
            <a:r>
              <a:rPr lang="el-GR" sz="4000" dirty="0" smtClean="0"/>
              <a:t>(6)</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Φυσικά όλα αυτά μετά από μια θλιβερή και τραγική εμπειρία της μεγαλύτερης οικονομικής κρίσης μετά τον 2ο παγκόσμιο πόλεμο, πράγμα που σημαίνει ότι, αν δεν συνέβαινε, κανείς δεν θα αμφισβητούσε τις αποφάσεις των ηγεσιών των επιχειρήσεων και ούτε θα αντιδρούσαν οι μέτοχοι με ακραίους τρόπους. Η κρίση όμως αυτή ανέδειξε και ένα άλλο πρόβλημα στην Ηγεσία των επιχειρήσεων, που δεν είναι άλλο από αυτό του ελλείμματος σε Ηγέτες με ολιστικές γνώσεις αξιών,  απαλλαγμένους από ανθρώπινες αδυναμίες </a:t>
            </a:r>
            <a:r>
              <a:rPr lang="el-GR" sz="2000" dirty="0" err="1"/>
              <a:t>υπερπλουτισμού</a:t>
            </a:r>
            <a:r>
              <a:rPr lang="el-GR" sz="2000" dirty="0"/>
              <a:t> άκρατου ευδαιμονισμού και άλλων αδυναμιών, που δεν επιτρέπουν έναν ολιστικό με ηθικές αξίες τρόπο σκέψης, που απαιτεί ο σύγχρονος τρόπος ηγεσίας ώστε να επιτευχθεί μια βέλτιστη εταιρική διακυβέρνηση.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31</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Εταιρική διακυβέρνηση και ΕΚΕ </a:t>
            </a:r>
            <a:r>
              <a:rPr lang="el-GR" sz="4000" dirty="0" smtClean="0"/>
              <a:t>(7)</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Πόσοι ηγέτες, για παράδειγμα, αναφαίρετε σε σχετική βιβλιογραφία,  θα είχαν την ωριμότητα του διευθύνοντα συμβούλου της </a:t>
            </a:r>
            <a:r>
              <a:rPr lang="el-GR" sz="2000" dirty="0" err="1"/>
              <a:t>Shell</a:t>
            </a:r>
            <a:r>
              <a:rPr lang="el-GR" sz="2000" dirty="0"/>
              <a:t> </a:t>
            </a:r>
            <a:r>
              <a:rPr lang="el-GR" sz="2000" dirty="0" err="1"/>
              <a:t>Oil</a:t>
            </a:r>
            <a:r>
              <a:rPr lang="el-GR" sz="2000" dirty="0"/>
              <a:t> </a:t>
            </a:r>
            <a:r>
              <a:rPr lang="el-GR" sz="2000" dirty="0" err="1"/>
              <a:t>Φιλ</a:t>
            </a:r>
            <a:r>
              <a:rPr lang="el-GR" sz="2000" dirty="0"/>
              <a:t> Κάρολ, ώστε να ομολογούν δημόσια την ανάγκη τους για βοήθεια από τους συνεργάτες τους; Όταν ανέλαβε για πρώτη φορά  τα καθήκοντά του όλοι στην εταιρία σκέφθηκαν ότι, ο </a:t>
            </a:r>
            <a:r>
              <a:rPr lang="el-GR" sz="2000" dirty="0" err="1"/>
              <a:t>Φιλ</a:t>
            </a:r>
            <a:r>
              <a:rPr lang="el-GR" sz="2000" dirty="0"/>
              <a:t> θα τους έλεγε τι ήθελε να κάνουν, αλλά ευτυχώς όλοι αυτοδιαψεύθηκαν, αφού ο νέος διευθύνων σύμβουλος γνώριζε καλά τι θα πει διαχείριση της </a:t>
            </a:r>
            <a:r>
              <a:rPr lang="el-GR" sz="2000" dirty="0" smtClean="0"/>
              <a:t>γνώσης (</a:t>
            </a:r>
            <a:r>
              <a:rPr lang="el-GR" sz="2000" dirty="0" err="1"/>
              <a:t>Knowledge</a:t>
            </a:r>
            <a:r>
              <a:rPr lang="el-GR" sz="2000" dirty="0"/>
              <a:t> </a:t>
            </a:r>
            <a:r>
              <a:rPr lang="el-GR" sz="2000" dirty="0" err="1"/>
              <a:t>Management</a:t>
            </a:r>
            <a:r>
              <a:rPr lang="el-GR" sz="2000" dirty="0"/>
              <a:t>)  και εταιρική διακυβέρνηση.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32</a:t>
            </a:fld>
            <a:endParaRPr lang="el-GR" dirty="0"/>
          </a:p>
        </p:txBody>
      </p:sp>
    </p:spTree>
    <p:extLst>
      <p:ext uri="{BB962C8B-B14F-4D97-AF65-F5344CB8AC3E}">
        <p14:creationId xmlns:p14="http://schemas.microsoft.com/office/powerpoint/2010/main" val="35763450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Εταιρική διακυβέρνηση και ΕΚΕ </a:t>
            </a:r>
            <a:r>
              <a:rPr lang="el-GR" sz="4000" dirty="0" smtClean="0"/>
              <a:t>(8)</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Συμπερασματικά θα μπορούσαμε να πούμε ότι, η Ε.Δ. είναι μια διαδικασία η οποία συνεχώς θα πρέπει να βελτιώνεται, να εμπλουτίζεται αλλά και να ελέγχεται, προκειμένου να διασφαλίζονται όχι μόνο τα συμφέροντα των μετόχων, αλλά όλων των συμμέτοχων ακόμη και της κοινωνίας και του περιβάλλοντος, καθότι όπως αναφέραμε ως μέρος του όλου, που αποτελεί κάθε επιχείρηση, δεν μπορεί να λειτουργεί χωρίς να σκέφτεται και να ενεργεί χωρίς ολιστική ή αειφόρο συνείδηση.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33</a:t>
            </a:fld>
            <a:endParaRPr lang="el-GR" dirty="0"/>
          </a:p>
        </p:txBody>
      </p:sp>
    </p:spTree>
    <p:extLst>
      <p:ext uri="{BB962C8B-B14F-4D97-AF65-F5344CB8AC3E}">
        <p14:creationId xmlns:p14="http://schemas.microsoft.com/office/powerpoint/2010/main" val="35763450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34</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35</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τους άξονες, τα χαρακτηριστικά και την διακυβέρνηση της εταιρικής κοινωνικής ευθύνης.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smtClean="0"/>
              <a:t>Άξονες Εταιρικής </a:t>
            </a:r>
            <a:r>
              <a:rPr lang="el-GR" sz="2800" dirty="0"/>
              <a:t>Κ</a:t>
            </a:r>
            <a:r>
              <a:rPr lang="el-GR" sz="2800" dirty="0" smtClean="0"/>
              <a:t>οινωνικής Ευθύνης (ΕΚΕ).</a:t>
            </a:r>
          </a:p>
          <a:p>
            <a:r>
              <a:rPr lang="el-GR" sz="2800" dirty="0"/>
              <a:t>Τι είναι και τι δεν είναι </a:t>
            </a:r>
            <a:r>
              <a:rPr lang="el-GR" sz="2800" dirty="0" smtClean="0"/>
              <a:t>ΕΚΕ.</a:t>
            </a:r>
          </a:p>
          <a:p>
            <a:r>
              <a:rPr lang="el-GR" sz="2800" dirty="0"/>
              <a:t>Λόγοι και αιτίες για κοινωνική </a:t>
            </a:r>
            <a:r>
              <a:rPr lang="el-GR" sz="2800" dirty="0" smtClean="0"/>
              <a:t>προσφορά.</a:t>
            </a:r>
          </a:p>
          <a:p>
            <a:r>
              <a:rPr lang="el-GR" sz="2800" dirty="0"/>
              <a:t>Τα πιθανά οφέλη της ΕΚΕ ανά </a:t>
            </a:r>
            <a:r>
              <a:rPr lang="el-GR" sz="2800" dirty="0" smtClean="0"/>
              <a:t>πεδίο.</a:t>
            </a:r>
          </a:p>
          <a:p>
            <a:r>
              <a:rPr lang="el-GR" sz="2800" dirty="0"/>
              <a:t>Διαφορές και ομοιότητες μεταξύ </a:t>
            </a:r>
            <a:r>
              <a:rPr lang="el-GR" sz="2800" dirty="0" smtClean="0"/>
              <a:t>Διοίκησης Ολικής Ποιότητας </a:t>
            </a:r>
            <a:r>
              <a:rPr lang="el-GR" sz="2800" dirty="0"/>
              <a:t>και </a:t>
            </a:r>
            <a:r>
              <a:rPr lang="el-GR" sz="2800" dirty="0" smtClean="0"/>
              <a:t>ΕΚΕ.</a:t>
            </a:r>
          </a:p>
          <a:p>
            <a:r>
              <a:rPr lang="el-GR" sz="2800" dirty="0"/>
              <a:t>Εταιρική διακυβέρνηση και </a:t>
            </a:r>
            <a:r>
              <a:rPr lang="el-GR" sz="2800" dirty="0" smtClean="0"/>
              <a:t>ΕΚΕ.</a:t>
            </a:r>
            <a:endParaRPr lang="el-GR" sz="2800" b="1" dirty="0" smtClean="0"/>
          </a:p>
          <a:p>
            <a:endParaRPr lang="el-GR" sz="2800" dirty="0" smtClean="0"/>
          </a:p>
          <a:p>
            <a:endParaRPr lang="el-GR" sz="2800" dirty="0" smtClean="0"/>
          </a:p>
          <a:p>
            <a:endParaRPr lang="el-GR" sz="2800" dirty="0" smtClean="0"/>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Οι άξονες της Εταιρικής Κοινωνική Ευθύνης</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609600" indent="-609600">
              <a:buFont typeface="+mj-lt"/>
              <a:buAutoNum type="arabicPeriod"/>
              <a:defRPr/>
            </a:pPr>
            <a:r>
              <a:rPr lang="el-GR" sz="2000" dirty="0" smtClean="0"/>
              <a:t>Κοινωνία.</a:t>
            </a:r>
          </a:p>
          <a:p>
            <a:pPr marL="609600" indent="-609600">
              <a:buFont typeface="+mj-lt"/>
              <a:buAutoNum type="arabicPeriod"/>
              <a:defRPr/>
            </a:pPr>
            <a:r>
              <a:rPr lang="el-GR" sz="2000" dirty="0" smtClean="0"/>
              <a:t>Οικονομία.</a:t>
            </a:r>
          </a:p>
          <a:p>
            <a:pPr marL="609600" indent="-609600">
              <a:buFont typeface="+mj-lt"/>
              <a:buAutoNum type="arabicPeriod"/>
              <a:defRPr/>
            </a:pPr>
            <a:r>
              <a:rPr lang="el-GR" sz="2000" dirty="0" smtClean="0"/>
              <a:t>Περιβάλλον.</a:t>
            </a:r>
          </a:p>
          <a:p>
            <a:pPr marL="609600" indent="-609600">
              <a:buFont typeface="+mj-lt"/>
              <a:buAutoNum type="arabicPeriod"/>
              <a:defRPr/>
            </a:pPr>
            <a:r>
              <a:rPr lang="el-GR" sz="2000" dirty="0" smtClean="0"/>
              <a:t>Ανθρώπινο Δυναμικό.</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2884966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Τι είναι και τι δεν είναι εταιρική κοινωνική ευθύνη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ΔΕΝ είναι συμμόρφωση με την νομοθεσία. Δεν υπάρχει αμφιβολία ότι ο κόσμος περιμένει από τις επιχειρήσεις να συμμορφωθούν με την νομοθεσία που τις διέπει. Η συμμόρφωση είναι αυτονόητη ενώ οι δράσεις </a:t>
            </a:r>
            <a:r>
              <a:rPr lang="el-GR" sz="2000" dirty="0" smtClean="0"/>
              <a:t>της Εταιρικής Κοινωνικής Ευθύνης (ΕΚΕ) </a:t>
            </a:r>
            <a:r>
              <a:rPr lang="el-GR" sz="2000" dirty="0"/>
              <a:t>γίνονται σε εθελοντική βάση.</a:t>
            </a:r>
          </a:p>
          <a:p>
            <a:pPr>
              <a:defRPr/>
            </a:pPr>
            <a:r>
              <a:rPr lang="el-GR" sz="2000" dirty="0"/>
              <a:t>ΔΕΝ είναι φιλανθρωπία ή επιχειρηματική χορηγία. Τα δύο αυτά αποτελούν ένα πολύ μικρό κομμάτι της ΕΚΕ. Στο παρελθόν η εταιρική φιλανθρωπία περιελάμβανε σε μεγάλο βαθμό προσωπικές πρωτοβουλίες, ενώ η ΕΚΕ περιλάμβανε ένα πολύ ευρύτερο φάσμα δράσεων.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Τι είναι και τι δεν είναι εταιρική κοινωνική ευθύνη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smtClean="0"/>
              <a:t>ΔΕΝ </a:t>
            </a:r>
            <a:r>
              <a:rPr lang="el-GR" sz="2000" dirty="0"/>
              <a:t>είναι δημόσιες σχέσεις. Αρκετοί θεωρούν ότι η ΕΚΕ ταυτίζεται με τις δημόσιες σχέσεις ή απλά αποτελεί βιτρίνα των επιχειρήσεων. Αυτή είναι μια λανθασμένη αντίληψη. Μπορεί μερικές φορές να υπάρχει μια λεπτή γραμμή ανάμεσα στα δύο, αλλά οπωσδήποτε μια επιχείρηση δεν εντάσσει την ΕΚΕ στις στρατηγικές της και την καθημερινότητά της για δημόσιες σχέσεις.</a:t>
            </a:r>
          </a:p>
          <a:p>
            <a:pPr>
              <a:defRPr/>
            </a:pPr>
            <a:r>
              <a:rPr lang="el-GR" sz="2000" dirty="0"/>
              <a:t>ΔΕΝ αντιτίθεται στον κύριο επιχειρηματικό στόχο. Όταν αναφερόμαστε στην ΕΚΕ δεν λησμονούμε ποτέ τον κύριο λόγο της ύπαρξης μιας επιχείρησης που είναι η παραγωγή πλούτου.</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Τι είναι και τι δεν είναι εταιρική κοινωνική ευθύνη (3)</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ΕΙΝΑΙ επένδυση στην αξιοπιστία και την εμπιστοσύνη. Με την εφαρμογή της ΕΚΕ στις καθημερινές τους δραστηριότητες οι επιχειρήσεις επενδύουν στην μακροπρόθεσμη αξιοπιστία και εμπιστοσύνη των καταναλωτών τους και των κοινοτήτων μέσα στις οποίες λειτουργούν.</a:t>
            </a:r>
          </a:p>
          <a:p>
            <a:pPr>
              <a:defRPr/>
            </a:pPr>
            <a:r>
              <a:rPr lang="el-GR" sz="2000" dirty="0"/>
              <a:t>ΕΙΝΑΙ διαφάνεια και διαρκείς διάλογος. Οι επιχειρήσεις καλούνται να έχουν συνεχή διάλογο με τα ενδιαφέροντα μέρη τους και να υπάρχει διαφάνεια σε όλες τους τις συναλλαγές.</a:t>
            </a:r>
          </a:p>
          <a:p>
            <a:pPr>
              <a:defRPr/>
            </a:pPr>
            <a:r>
              <a:rPr lang="el-GR" sz="2000" dirty="0"/>
              <a:t>ΕΙΝΑΙ αλληλεξάρτηση αξιών και επιχειρηματικής στρατηγικής.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122705973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1940</TotalTime>
  <Words>2553</Words>
  <Application>Microsoft Office PowerPoint</Application>
  <PresentationFormat>Προβολή στην οθόνη (4:3)</PresentationFormat>
  <Paragraphs>209</Paragraphs>
  <Slides>35</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35</vt:i4>
      </vt:variant>
    </vt:vector>
  </HeadingPairs>
  <TitlesOfParts>
    <vt:vector size="36"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Οι άξονες της Εταιρικής Κοινωνική Ευθύνης</vt:lpstr>
      <vt:lpstr>Τι είναι και τι δεν είναι εταιρική κοινωνική ευθύνη (1)</vt:lpstr>
      <vt:lpstr>Τι είναι και τι δεν είναι εταιρική κοινωνική ευθύνη (2)</vt:lpstr>
      <vt:lpstr>Τι είναι και τι δεν είναι εταιρική κοινωνική ευθύνη (3)</vt:lpstr>
      <vt:lpstr>Λόγοι και αιτίες για κοινωνική προσφορά (1)</vt:lpstr>
      <vt:lpstr>Λόγοι και αιτίες για κοινωνική προσφορά (2)</vt:lpstr>
      <vt:lpstr>Αύξηση των πωλήσεων και του μεριδίου αγοράς (1)</vt:lpstr>
      <vt:lpstr>Αύξηση των πωλήσεων και του μεριδίου αγοράς (2)</vt:lpstr>
      <vt:lpstr>Τα πιθανά οφέλη της ΕΚΕ ανά πεδίο καταγράφονται ως εξής: (1)</vt:lpstr>
      <vt:lpstr>Τα πιθανά οφέλη της ΕΚΕ ανά πεδίο καταγράφονται ως εξής: (2)</vt:lpstr>
      <vt:lpstr>Τα πιθανά οφέλη της ΕΚΕ ανά πεδίο καταγράφονται ως εξής: (3)</vt:lpstr>
      <vt:lpstr>Τα πιθανά οφέλη της ΕΚΕ ανά πεδίο καταγράφονται ως εξής: (4)</vt:lpstr>
      <vt:lpstr>Τα πιθανά οφέλη της ΕΚΕ ανά πεδίο καταγράφονται ως εξής: (5)</vt:lpstr>
      <vt:lpstr>Διαφορές και ομοιότητες μεταξύ ΔΟΠ και ΕΚΕ (1)</vt:lpstr>
      <vt:lpstr>Διαφορές και ομοιότητες μεταξύ ΔΟΠ και ΕΚΕ (2)</vt:lpstr>
      <vt:lpstr>Διαφορές και ομοιότητες μεταξύ ΔΟΠ και ΕΚΕ (3)</vt:lpstr>
      <vt:lpstr>Ε.Κ.Ε. – Οικουμενικό σύμφωνο του ΟΗΕ - Global Compact (1)</vt:lpstr>
      <vt:lpstr>Ε.Κ.Ε. – Οικουμενικό σύμφωνο του ΟΗΕ - Global Compact (2)</vt:lpstr>
      <vt:lpstr>Ε.Κ.Ε. – Οικουμενικό σύμφωνο του ΟΗΕ - Global Compact (3)</vt:lpstr>
      <vt:lpstr>Ε.Κ.Ε. – Οικουμενικό σύμφωνο του ΟΗΕ - Global Compact (4)</vt:lpstr>
      <vt:lpstr>Εταιρική διακυβέρνηση και ΕΚΕ (1)</vt:lpstr>
      <vt:lpstr>Εταιρική διακυβέρνηση και ΕΚΕ (2)</vt:lpstr>
      <vt:lpstr>Εταιρική διακυβέρνηση και ΕΚΕ (3)</vt:lpstr>
      <vt:lpstr>Εταιρική διακυβέρνηση και ΕΚΕ (4)</vt:lpstr>
      <vt:lpstr>Εταιρική διακυβέρνηση και ΕΚΕ (5)</vt:lpstr>
      <vt:lpstr>Εταιρική διακυβέρνηση και ΕΚΕ (6)</vt:lpstr>
      <vt:lpstr>Εταιρική διακυβέρνηση και ΕΚΕ (7)</vt:lpstr>
      <vt:lpstr>Εταιρική διακυβέρνηση και ΕΚΕ (8)</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εταιρική κοινωνική ευθύνη, εταιρική διακυβέρνηση</cp:keywords>
  <cp:lastModifiedBy>a</cp:lastModifiedBy>
  <cp:revision>344</cp:revision>
  <dcterms:created xsi:type="dcterms:W3CDTF">2012-09-06T09:03:05Z</dcterms:created>
  <dcterms:modified xsi:type="dcterms:W3CDTF">2014-10-31T08:49:05Z</dcterms:modified>
</cp:coreProperties>
</file>