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93" r:id="rId2"/>
    <p:sldId id="289" r:id="rId3"/>
    <p:sldId id="290" r:id="rId4"/>
    <p:sldId id="291" r:id="rId5"/>
    <p:sldId id="292" r:id="rId6"/>
    <p:sldId id="294" r:id="rId7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551749-A080-4204-95C2-298E242AF323}" type="datetimeFigureOut">
              <a:rPr lang="el-GR" smtClean="0"/>
              <a:pPr/>
              <a:t>5/2/2019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B3278-E594-4D84-B7F3-578A096857A9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ANSWER</a:t>
            </a:r>
            <a:r>
              <a:rPr lang="en-US" baseline="0" dirty="0" smtClean="0"/>
              <a:t> KEY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21FF37-C3F0-4328-A3C5-9FD66A0BE0C8}" type="slidenum">
              <a:rPr lang="el-GR" smtClean="0"/>
              <a:pPr/>
              <a:t>6</a:t>
            </a:fld>
            <a:endParaRPr lang="el-G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D218-A448-4C45-BF0F-D4A479C7A0B4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DABF0F-AD0D-4BAA-88E9-6C139568520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15F4B-B791-49DE-BBED-FEABF2A0654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8F94A-2052-4902-B985-0F243C7C69A8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2F433-ED7E-4C44-A889-DA44252D6C22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876595-46C5-48FF-84F7-4E210F06F6BA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C2FE42-7962-46FF-BB94-79D32C8D2E3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BEF30-FBEC-4568-95CE-B445802DD67E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59AF1A-0E80-4F3A-936B-492230197E5C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62D207-73DD-4472-9ECE-50D83DC5E767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76662E-D80E-4970-B67C-5AA590DB39F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D0FFBC-20ED-4EA7-A805-11D3C7681A5F}" type="datetime1">
              <a:rPr lang="el-GR" smtClean="0"/>
              <a:pPr/>
              <a:t>5/2/2019</a:t>
            </a:fld>
            <a:endParaRPr lang="el-GR" dirty="0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EFC6E-3DCE-4265-B2A7-88BBC9D41EEF}" type="slidenum">
              <a:rPr lang="el-GR" smtClean="0"/>
              <a:pPr/>
              <a:t>‹#›</a:t>
            </a:fld>
            <a:endParaRPr lang="el-G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hyperlink" Target="../ANSWER%20KE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9" descr="ANd9GcRfIMphAI3-u3K_sIqCB_UVgeINEgZFturXP7lEK5rTGRwxmb800A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0" y="6143625"/>
            <a:ext cx="1100138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WordArt 5"/>
          <p:cNvSpPr>
            <a:spLocks noChangeArrowheads="1" noChangeShapeType="1" noTextEdit="1"/>
          </p:cNvSpPr>
          <p:nvPr/>
        </p:nvSpPr>
        <p:spPr bwMode="auto">
          <a:xfrm>
            <a:off x="642910" y="928670"/>
            <a:ext cx="7929563" cy="8620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BUSINESS</a:t>
            </a:r>
            <a:r>
              <a:rPr lang="en-US" sz="2400" b="1" kern="10" normalizeH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Comic Sans MS"/>
              </a:rPr>
              <a:t> </a:t>
            </a:r>
            <a:r>
              <a:rPr lang="en-US" sz="2400" b="1" kern="10" normalizeH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ENGLISH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2054" name="WordArt 5"/>
          <p:cNvSpPr>
            <a:spLocks noChangeArrowheads="1" noChangeShapeType="1" noTextEdit="1"/>
          </p:cNvSpPr>
          <p:nvPr/>
        </p:nvSpPr>
        <p:spPr bwMode="auto">
          <a:xfrm>
            <a:off x="2000232" y="2500306"/>
            <a:ext cx="5000625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Answer key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  <p:sp>
        <p:nvSpPr>
          <p:cNvPr id="8" name="7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1</a:t>
            </a:fld>
            <a:endParaRPr lang="el-GR" dirty="0"/>
          </a:p>
        </p:txBody>
      </p:sp>
      <p:pic>
        <p:nvPicPr>
          <p:cNvPr id="9" name="8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11" name="WordArt 5"/>
          <p:cNvSpPr>
            <a:spLocks noChangeArrowheads="1" noChangeShapeType="1" noTextEdit="1"/>
          </p:cNvSpPr>
          <p:nvPr/>
        </p:nvSpPr>
        <p:spPr bwMode="auto">
          <a:xfrm>
            <a:off x="2857488" y="3786190"/>
            <a:ext cx="3286148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400" b="1" kern="10" normalizeH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Comic Sans MS"/>
              </a:rPr>
              <a:t>Unit 3</a:t>
            </a:r>
            <a:endParaRPr lang="el-GR" sz="2400" kern="10" normalizeH="1" dirty="0">
              <a:ln w="12700">
                <a:solidFill>
                  <a:srgbClr val="EAEAEA"/>
                </a:solidFill>
                <a:round/>
                <a:headEnd/>
                <a:tailEnd/>
              </a:ln>
              <a:solidFill>
                <a:schemeClr val="accent5">
                  <a:lumMod val="75000"/>
                </a:schemeClr>
              </a:soli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Comic Sans MS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2</a:t>
            </a:fld>
            <a:endParaRPr lang="el-GR" dirty="0"/>
          </a:p>
        </p:txBody>
      </p:sp>
      <p:sp>
        <p:nvSpPr>
          <p:cNvPr id="1026" name="WordArt 2"/>
          <p:cNvSpPr>
            <a:spLocks noChangeArrowheads="1" noChangeShapeType="1" noTextEdit="1"/>
          </p:cNvSpPr>
          <p:nvPr/>
        </p:nvSpPr>
        <p:spPr bwMode="auto">
          <a:xfrm>
            <a:off x="4071934" y="285728"/>
            <a:ext cx="3286124" cy="51912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B. Developing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500034" y="1357298"/>
            <a:ext cx="7929618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/>
              <a:t>Free Answers</a:t>
            </a:r>
            <a:endParaRPr kumimoji="0" lang="el-GR" sz="2400" i="0" u="none" strike="noStrike" cap="none" normalizeH="0" baseline="0" dirty="0" smtClean="0">
              <a:ln>
                <a:noFill/>
              </a:ln>
              <a:effectLst/>
              <a:cs typeface="Arial" pitchFamily="34" charset="0"/>
              <a:sym typeface="Wingdings" pitchFamily="2" charset="2"/>
            </a:endParaRP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</a:p>
          <a:p>
            <a:r>
              <a:rPr kumimoji="0" lang="en-GB" sz="240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Arial" pitchFamily="34" charset="0"/>
              </a:rPr>
              <a:t> </a:t>
            </a:r>
          </a:p>
          <a:p>
            <a:r>
              <a:rPr lang="en-US" sz="2400" b="1" dirty="0" smtClean="0"/>
              <a:t>Experience/job </a:t>
            </a:r>
            <a:r>
              <a:rPr lang="en-US" sz="2400" dirty="0" smtClean="0"/>
              <a:t>bank clerk, receptionist, secretary, manager</a:t>
            </a:r>
            <a:endParaRPr lang="el-GR" sz="2400" dirty="0" smtClean="0"/>
          </a:p>
          <a:p>
            <a:r>
              <a:rPr lang="en-US" sz="2400" dirty="0" smtClean="0"/>
              <a:t>shop assistant</a:t>
            </a:r>
            <a:endParaRPr lang="el-GR" sz="2400" dirty="0" smtClean="0"/>
          </a:p>
          <a:p>
            <a:r>
              <a:rPr lang="en-US" sz="2400" b="1" dirty="0" smtClean="0"/>
              <a:t>Education </a:t>
            </a:r>
            <a:r>
              <a:rPr lang="en-US" sz="2400" dirty="0" smtClean="0"/>
              <a:t>bachelor of arts (BA), college, high school,  (MBA)</a:t>
            </a:r>
            <a:endParaRPr lang="el-GR" sz="2400" dirty="0" smtClean="0"/>
          </a:p>
          <a:p>
            <a:r>
              <a:rPr lang="en-US" sz="2400" dirty="0" smtClean="0"/>
              <a:t>university</a:t>
            </a:r>
          </a:p>
          <a:p>
            <a:r>
              <a:rPr lang="en-US" sz="2400" b="1" dirty="0" smtClean="0"/>
              <a:t>Duties </a:t>
            </a:r>
            <a:r>
              <a:rPr lang="en-US" sz="2400" dirty="0" smtClean="0"/>
              <a:t>answer phone, get mail, file records, scan  documents</a:t>
            </a:r>
            <a:endParaRPr lang="el-GR" sz="2400" dirty="0" smtClean="0"/>
          </a:p>
          <a:p>
            <a:r>
              <a:rPr lang="en-US" sz="2400" dirty="0" smtClean="0"/>
              <a:t>write letters</a:t>
            </a:r>
          </a:p>
          <a:p>
            <a:r>
              <a:rPr lang="en-US" sz="2400" b="1" dirty="0" smtClean="0"/>
              <a:t>Interests </a:t>
            </a:r>
            <a:r>
              <a:rPr lang="en-US" sz="2400" dirty="0" smtClean="0"/>
              <a:t>golf, shopping, tennis, travelling, dancing</a:t>
            </a:r>
            <a:endParaRPr lang="el-GR" sz="2400" dirty="0" smtClean="0"/>
          </a:p>
          <a:p>
            <a:endParaRPr lang="el-GR" sz="2400" dirty="0" smtClean="0"/>
          </a:p>
          <a:p>
            <a:endParaRPr lang="el-GR" sz="2400" dirty="0" smtClean="0"/>
          </a:p>
        </p:txBody>
      </p:sp>
      <p:sp>
        <p:nvSpPr>
          <p:cNvPr id="1028" name="WordArt 4"/>
          <p:cNvSpPr>
            <a:spLocks noChangeArrowheads="1" noChangeShapeType="1" noTextEdit="1"/>
          </p:cNvSpPr>
          <p:nvPr/>
        </p:nvSpPr>
        <p:spPr bwMode="auto">
          <a:xfrm>
            <a:off x="2643174" y="285728"/>
            <a:ext cx="842958" cy="414326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Unit 3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7" name="6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7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9" name="8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3</a:t>
            </a:fld>
            <a:endParaRPr lang="el-GR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214282" y="357166"/>
            <a:ext cx="13397025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dirty="0" smtClean="0"/>
              <a:t>1a, 2b, 3c, 4c, 5a, 6c, 7c, 8b, 9b, 10a, 11b, 12c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Ex.4</a:t>
            </a:r>
          </a:p>
          <a:p>
            <a:r>
              <a:rPr lang="en-US" sz="2800" b="1" dirty="0" smtClean="0"/>
              <a:t>1</a:t>
            </a:r>
            <a:r>
              <a:rPr lang="en-US" sz="2800" dirty="0" smtClean="0"/>
              <a:t>.True, </a:t>
            </a:r>
            <a:r>
              <a:rPr lang="en-US" sz="2800" b="1" dirty="0" smtClean="0"/>
              <a:t>2</a:t>
            </a:r>
            <a:r>
              <a:rPr lang="en-US" sz="2800" dirty="0" smtClean="0"/>
              <a:t>.False, </a:t>
            </a:r>
            <a:r>
              <a:rPr lang="en-US" sz="2800" b="1" dirty="0" smtClean="0"/>
              <a:t>3</a:t>
            </a:r>
            <a:r>
              <a:rPr lang="en-US" sz="2800" dirty="0" smtClean="0"/>
              <a:t>.False, </a:t>
            </a:r>
            <a:r>
              <a:rPr lang="en-US" sz="2800" b="1" dirty="0" smtClean="0"/>
              <a:t>4</a:t>
            </a:r>
            <a:r>
              <a:rPr lang="en-US" sz="2800" dirty="0" smtClean="0"/>
              <a:t>.True, </a:t>
            </a:r>
            <a:r>
              <a:rPr lang="en-US" sz="2800" b="1" dirty="0" smtClean="0"/>
              <a:t>5</a:t>
            </a:r>
            <a:r>
              <a:rPr lang="en-US" sz="2800" dirty="0" smtClean="0"/>
              <a:t>.False, </a:t>
            </a:r>
            <a:r>
              <a:rPr lang="en-US" sz="2800" b="1" dirty="0" smtClean="0"/>
              <a:t>6</a:t>
            </a:r>
            <a:r>
              <a:rPr lang="en-US" sz="2800" dirty="0" smtClean="0"/>
              <a:t>.False, </a:t>
            </a:r>
            <a:r>
              <a:rPr lang="en-US" sz="2800" b="1" dirty="0" smtClean="0"/>
              <a:t>7</a:t>
            </a:r>
            <a:r>
              <a:rPr lang="en-US" sz="2800" dirty="0" smtClean="0"/>
              <a:t>.True, </a:t>
            </a:r>
            <a:r>
              <a:rPr lang="en-US" sz="2800" b="1" dirty="0" smtClean="0"/>
              <a:t>8</a:t>
            </a:r>
            <a:r>
              <a:rPr lang="en-US" sz="2800" dirty="0" smtClean="0"/>
              <a:t>.False</a:t>
            </a:r>
            <a:endParaRPr lang="el-GR" sz="2800" dirty="0" smtClean="0"/>
          </a:p>
          <a:p>
            <a:r>
              <a:rPr lang="en-US" sz="2800" dirty="0" smtClean="0"/>
              <a:t> </a:t>
            </a: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Ex.5</a:t>
            </a:r>
          </a:p>
          <a:p>
            <a:r>
              <a:rPr lang="en-US" sz="2800" dirty="0" smtClean="0"/>
              <a:t>1e, 2d, 3a, 4f, 5h, 6b, 7c, 8g</a:t>
            </a:r>
            <a:endParaRPr lang="el-GR" sz="2800" dirty="0" smtClean="0"/>
          </a:p>
          <a:p>
            <a:r>
              <a:rPr lang="en-US" sz="2800" b="1" dirty="0" smtClean="0"/>
              <a:t> </a:t>
            </a: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Ex.6</a:t>
            </a:r>
          </a:p>
          <a:p>
            <a:r>
              <a:rPr lang="en-US" sz="2800" dirty="0" smtClean="0"/>
              <a:t>1b, 2a, 3c, 4b, 5c, 6a, 7d, 8c</a:t>
            </a:r>
            <a:endParaRPr lang="el-GR" sz="2800" dirty="0" smtClean="0"/>
          </a:p>
          <a:p>
            <a:r>
              <a:rPr lang="en-US" sz="2800" dirty="0" smtClean="0"/>
              <a:t> </a:t>
            </a: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Ex.7</a:t>
            </a:r>
          </a:p>
          <a:p>
            <a:r>
              <a:rPr lang="en-GB" sz="2800" b="1" dirty="0" smtClean="0"/>
              <a:t>1</a:t>
            </a:r>
            <a:r>
              <a:rPr lang="en-GB" sz="2800" dirty="0" smtClean="0"/>
              <a:t>.employs, </a:t>
            </a:r>
            <a:r>
              <a:rPr lang="en-GB" sz="2800" b="1" dirty="0" smtClean="0"/>
              <a:t>2</a:t>
            </a:r>
            <a:r>
              <a:rPr lang="en-GB" sz="2800" dirty="0" smtClean="0"/>
              <a:t>.unemployed, </a:t>
            </a:r>
            <a:r>
              <a:rPr lang="en-GB" sz="2800" b="1" dirty="0" smtClean="0"/>
              <a:t>3</a:t>
            </a:r>
            <a:r>
              <a:rPr lang="en-GB" sz="2800" dirty="0" smtClean="0"/>
              <a:t>.employment, </a:t>
            </a:r>
            <a:r>
              <a:rPr lang="en-GB" sz="2800" b="1" dirty="0" smtClean="0"/>
              <a:t>4</a:t>
            </a:r>
            <a:r>
              <a:rPr lang="en-GB" sz="2800" dirty="0" smtClean="0"/>
              <a:t>.employee, </a:t>
            </a:r>
          </a:p>
          <a:p>
            <a:r>
              <a:rPr lang="en-GB" sz="2800" b="1" dirty="0" smtClean="0"/>
              <a:t>5</a:t>
            </a:r>
            <a:r>
              <a:rPr lang="en-GB" sz="2800" dirty="0" smtClean="0"/>
              <a:t>.employers, </a:t>
            </a:r>
            <a:r>
              <a:rPr lang="en-GB" sz="2800" b="1" dirty="0" smtClean="0"/>
              <a:t>6</a:t>
            </a:r>
            <a:r>
              <a:rPr lang="en-GB" sz="2800" dirty="0" smtClean="0"/>
              <a:t>.unemployment</a:t>
            </a:r>
            <a:endParaRPr lang="el-GR" sz="2800" dirty="0" smtClean="0"/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</a:pPr>
            <a:endParaRPr lang="en-GB" sz="2800" b="1" dirty="0" smtClean="0">
              <a:solidFill>
                <a:schemeClr val="accent6">
                  <a:lumMod val="75000"/>
                </a:schemeClr>
              </a:solidFill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4</a:t>
            </a:fld>
            <a:endParaRPr lang="el-GR" dirty="0"/>
          </a:p>
        </p:txBody>
      </p:sp>
      <p:sp>
        <p:nvSpPr>
          <p:cNvPr id="13313" name="Rectangle 1"/>
          <p:cNvSpPr>
            <a:spLocks noChangeArrowheads="1"/>
          </p:cNvSpPr>
          <p:nvPr/>
        </p:nvSpPr>
        <p:spPr bwMode="auto">
          <a:xfrm>
            <a:off x="642910" y="1571612"/>
            <a:ext cx="8001056" cy="3890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Ex.8</a:t>
            </a:r>
          </a:p>
          <a:p>
            <a:pPr>
              <a:lnSpc>
                <a:spcPct val="150000"/>
              </a:lnSpc>
            </a:pPr>
            <a:r>
              <a:rPr lang="en-US" sz="2800" dirty="0" smtClean="0"/>
              <a:t>important, life, have, must, qualifications, address, number, languages, not, long, </a:t>
            </a:r>
            <a:endParaRPr lang="el-GR" sz="2800" dirty="0" smtClean="0"/>
          </a:p>
          <a:p>
            <a:pPr>
              <a:lnSpc>
                <a:spcPct val="150000"/>
              </a:lnSpc>
            </a:pPr>
            <a:r>
              <a:rPr lang="en-US" sz="2800" dirty="0" smtClean="0"/>
              <a:t> </a:t>
            </a:r>
            <a:r>
              <a:rPr lang="en-GB" sz="28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ea typeface="Times New Roman" pitchFamily="18" charset="0"/>
                <a:cs typeface="Arial" pitchFamily="34" charset="0"/>
                <a:sym typeface="Wingdings" pitchFamily="2" charset="2"/>
              </a:rPr>
              <a:t>Ex.9</a:t>
            </a:r>
          </a:p>
          <a:p>
            <a:pPr>
              <a:lnSpc>
                <a:spcPct val="150000"/>
              </a:lnSpc>
            </a:pPr>
            <a:r>
              <a:rPr lang="en-GB" sz="2800" dirty="0" smtClean="0"/>
              <a:t>Free Answers</a:t>
            </a:r>
            <a:endParaRPr lang="el-GR" sz="2800" dirty="0" smtClean="0"/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en-GB" sz="28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ea typeface="Times New Roman" pitchFamily="18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5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7" name="6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3</a:t>
            </a:r>
            <a:endParaRPr lang="el-GR" dirty="0"/>
          </a:p>
        </p:txBody>
      </p:sp>
      <p:sp>
        <p:nvSpPr>
          <p:cNvPr id="3" name="2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5</a:t>
            </a:fld>
            <a:endParaRPr lang="el-GR" dirty="0"/>
          </a:p>
        </p:txBody>
      </p:sp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428596" y="642918"/>
            <a:ext cx="807249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Ex.1</a:t>
            </a:r>
            <a:endParaRPr lang="en-GB" sz="2400" b="1" dirty="0" smtClean="0">
              <a:cs typeface="Arial" pitchFamily="34" charset="0"/>
            </a:endParaRPr>
          </a:p>
          <a:p>
            <a:r>
              <a:rPr lang="en-US" sz="2400" dirty="0" smtClean="0"/>
              <a:t>1a, 2c, 3c, 4b, 5c, 6c, 7c, 8a, 9c, 10c    </a:t>
            </a:r>
            <a:endParaRPr lang="el-G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 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Ex.2</a:t>
            </a:r>
            <a:endParaRPr lang="en-GB" sz="2400" b="1" dirty="0" smtClean="0">
              <a:cs typeface="Arial" pitchFamily="34" charset="0"/>
            </a:endParaRPr>
          </a:p>
          <a:p>
            <a:r>
              <a:rPr lang="en-US" sz="2400" b="1" dirty="0" smtClean="0"/>
              <a:t>1</a:t>
            </a:r>
            <a:r>
              <a:rPr lang="en-US" sz="2400" dirty="0" smtClean="0"/>
              <a:t>.shouldn’t, </a:t>
            </a:r>
            <a:r>
              <a:rPr lang="en-US" sz="2400" b="1" dirty="0" smtClean="0"/>
              <a:t>2</a:t>
            </a:r>
            <a:r>
              <a:rPr lang="en-US" sz="2400" dirty="0" smtClean="0"/>
              <a:t>.should, </a:t>
            </a:r>
            <a:r>
              <a:rPr lang="en-US" sz="2400" b="1" dirty="0" smtClean="0"/>
              <a:t>3</a:t>
            </a:r>
            <a:r>
              <a:rPr lang="en-US" sz="2400" dirty="0" smtClean="0"/>
              <a:t>.shouldn’t, </a:t>
            </a:r>
            <a:r>
              <a:rPr lang="en-US" sz="2400" b="1" dirty="0" smtClean="0"/>
              <a:t>4</a:t>
            </a:r>
            <a:r>
              <a:rPr lang="en-US" sz="2400" dirty="0" smtClean="0"/>
              <a:t>.should, </a:t>
            </a:r>
            <a:r>
              <a:rPr lang="en-US" sz="2400" b="1" dirty="0" smtClean="0"/>
              <a:t>5</a:t>
            </a:r>
            <a:r>
              <a:rPr lang="en-US" sz="2400" dirty="0" smtClean="0"/>
              <a:t>.shouldn’t, </a:t>
            </a:r>
          </a:p>
          <a:p>
            <a:r>
              <a:rPr lang="en-US" sz="2400" b="1" dirty="0" smtClean="0"/>
              <a:t>6</a:t>
            </a:r>
            <a:r>
              <a:rPr lang="en-US" sz="2400" dirty="0" smtClean="0"/>
              <a:t>.should, </a:t>
            </a:r>
            <a:r>
              <a:rPr lang="en-US" sz="2400" b="1" dirty="0" smtClean="0"/>
              <a:t>7</a:t>
            </a:r>
            <a:r>
              <a:rPr lang="en-US" sz="2400" dirty="0" smtClean="0"/>
              <a:t>. shouldn’t, </a:t>
            </a:r>
            <a:r>
              <a:rPr lang="en-US" sz="2400" b="1" dirty="0" smtClean="0"/>
              <a:t>8</a:t>
            </a:r>
            <a:r>
              <a:rPr lang="en-US" sz="2400" dirty="0" smtClean="0"/>
              <a:t>.shouldn’t</a:t>
            </a:r>
            <a:endParaRPr lang="el-GR" sz="2400" dirty="0" smtClean="0"/>
          </a:p>
          <a:p>
            <a:endParaRPr lang="en-US" sz="2400" dirty="0" smtClean="0"/>
          </a:p>
          <a:p>
            <a:r>
              <a:rPr lang="en-US" sz="2400" dirty="0" smtClean="0"/>
              <a:t> </a:t>
            </a:r>
            <a:r>
              <a:rPr lang="en-GB" sz="24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  <a:sym typeface="Wingdings" pitchFamily="2" charset="2"/>
              </a:rPr>
              <a:t>Ex.3</a:t>
            </a:r>
            <a:endParaRPr lang="en-GB" sz="2400" b="1" dirty="0" smtClean="0">
              <a:cs typeface="Arial" pitchFamily="34" charset="0"/>
            </a:endParaRPr>
          </a:p>
          <a:p>
            <a:r>
              <a:rPr lang="en-US" sz="2400" b="1" dirty="0" smtClean="0"/>
              <a:t>1</a:t>
            </a:r>
            <a:r>
              <a:rPr lang="en-US" sz="2400" dirty="0" smtClean="0"/>
              <a:t>.She ought to try harder. </a:t>
            </a:r>
            <a:r>
              <a:rPr lang="en-US" sz="2400" b="1" dirty="0" smtClean="0"/>
              <a:t>2</a:t>
            </a:r>
            <a:r>
              <a:rPr lang="en-US" sz="2400" dirty="0" smtClean="0"/>
              <a:t>.He ought to apologize to them. </a:t>
            </a:r>
          </a:p>
          <a:p>
            <a:r>
              <a:rPr lang="en-US" sz="2400" b="1" dirty="0" smtClean="0"/>
              <a:t>3</a:t>
            </a:r>
            <a:r>
              <a:rPr lang="en-US" sz="2400" dirty="0" smtClean="0"/>
              <a:t>.You ought to make an appointment to speak to him. </a:t>
            </a:r>
          </a:p>
          <a:p>
            <a:r>
              <a:rPr lang="en-US" sz="2400" b="1" dirty="0" smtClean="0"/>
              <a:t>4</a:t>
            </a:r>
            <a:r>
              <a:rPr lang="en-US" sz="2400" dirty="0" smtClean="0"/>
              <a:t>.She ought to take the day off. </a:t>
            </a:r>
            <a:r>
              <a:rPr lang="en-US" sz="2400" b="1" dirty="0" smtClean="0"/>
              <a:t>5</a:t>
            </a:r>
            <a:r>
              <a:rPr lang="en-US" sz="2400" dirty="0" smtClean="0"/>
              <a:t>.He ought to get up earlier.</a:t>
            </a:r>
          </a:p>
          <a:p>
            <a:r>
              <a:rPr lang="en-US" sz="2400" b="1" dirty="0" smtClean="0"/>
              <a:t>6</a:t>
            </a:r>
            <a:r>
              <a:rPr lang="en-US" sz="2400" dirty="0" smtClean="0"/>
              <a:t>.I ought to find a new job.  </a:t>
            </a:r>
            <a:r>
              <a:rPr lang="en-US" sz="2400" b="1" dirty="0" smtClean="0"/>
              <a:t>7</a:t>
            </a:r>
            <a:r>
              <a:rPr lang="en-US" sz="2400" dirty="0" smtClean="0"/>
              <a:t>.She ought to sleep more. </a:t>
            </a:r>
          </a:p>
          <a:p>
            <a:r>
              <a:rPr lang="en-US" sz="2400" b="1" dirty="0" smtClean="0"/>
              <a:t>8</a:t>
            </a:r>
            <a:r>
              <a:rPr lang="en-US" sz="2400" dirty="0" smtClean="0"/>
              <a:t>.He ought to study more.</a:t>
            </a:r>
            <a:endParaRPr lang="el-GR" sz="2400" dirty="0" smtClean="0"/>
          </a:p>
          <a:p>
            <a:r>
              <a:rPr lang="en-US" sz="2400" dirty="0" smtClean="0"/>
              <a:t> </a:t>
            </a:r>
            <a:endParaRPr lang="el-GR" sz="2400" dirty="0" smtClean="0"/>
          </a:p>
          <a:p>
            <a:pPr marL="0" marR="0" lvl="0" indent="0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11267" name="WordArt 3"/>
          <p:cNvSpPr>
            <a:spLocks noChangeArrowheads="1" noChangeShapeType="1" noTextEdit="1"/>
          </p:cNvSpPr>
          <p:nvPr/>
        </p:nvSpPr>
        <p:spPr bwMode="auto">
          <a:xfrm>
            <a:off x="3214678" y="214290"/>
            <a:ext cx="2286016" cy="35719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rtl="0"/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C. </a:t>
            </a:r>
            <a:r>
              <a:rPr lang="en-US" sz="900" kern="10" spc="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Practising</a:t>
            </a:r>
            <a:r>
              <a:rPr lang="en-US" sz="900" kern="10" spc="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CCFF"/>
                </a:solidFill>
                <a:effectLst/>
                <a:latin typeface="Comic Sans MS"/>
              </a:rPr>
              <a:t> Language</a:t>
            </a:r>
            <a:endParaRPr lang="el-GR" sz="900" kern="10" spc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CCFF"/>
              </a:solidFill>
              <a:effectLst/>
              <a:latin typeface="Comic Sans MS"/>
            </a:endParaRPr>
          </a:p>
        </p:txBody>
      </p:sp>
      <p:pic>
        <p:nvPicPr>
          <p:cNvPr id="6" name="5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72132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6 - Εικόνα" descr="gr16.jpg">
            <a:hlinkClick r:id="" action="ppaction://hlinkshowjump?jump=previous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6793717" y="6294977"/>
            <a:ext cx="413008" cy="713038"/>
          </a:xfrm>
          <a:prstGeom prst="rect">
            <a:avLst/>
          </a:prstGeom>
        </p:spPr>
      </p:pic>
      <p:pic>
        <p:nvPicPr>
          <p:cNvPr id="8" name="7 - Εικόνα" descr="gr16.jpg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7508097" y="6294977"/>
            <a:ext cx="413008" cy="713038"/>
          </a:xfrm>
          <a:prstGeom prst="rect">
            <a:avLst/>
          </a:prstGeom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- Εικόνα" descr="http://www.tradesmartu.com/blog/wp-content/uploads/2015/01/Cartoon-stop.jpeg">
            <a:hlinkClick r:id="" action="ppaction://hlinkshowjump?jump=endshow"/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6339840"/>
            <a:ext cx="785818" cy="518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el-G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20415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 dirty="0"/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914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el-GR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endParaRPr kumimoji="0" lang="el-G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WordArt 2">
            <a:hlinkClick r:id="rId4" action="ppaction://hlinkfile"/>
          </p:cNvPr>
          <p:cNvSpPr>
            <a:spLocks noChangeArrowheads="1" noChangeShapeType="1" noTextEdit="1"/>
          </p:cNvSpPr>
          <p:nvPr/>
        </p:nvSpPr>
        <p:spPr bwMode="auto">
          <a:xfrm>
            <a:off x="1357290" y="1857364"/>
            <a:ext cx="6000792" cy="2928958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 rtl="0"/>
            <a:r>
              <a:rPr lang="en-US" sz="3600" kern="10" spc="0" dirty="0" smtClean="0">
                <a:ln w="9525">
                  <a:noFill/>
                  <a:round/>
                  <a:headEnd/>
                  <a:tailEnd/>
                </a:ln>
                <a:solidFill>
                  <a:schemeClr val="accent3">
                    <a:lumMod val="75000"/>
                  </a:schemeClr>
                </a:soli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Thank You</a:t>
            </a:r>
            <a:endParaRPr lang="el-GR" sz="3600" kern="10" spc="0" dirty="0">
              <a:ln w="9525">
                <a:noFill/>
                <a:round/>
                <a:headEnd/>
                <a:tailEnd/>
              </a:ln>
              <a:solidFill>
                <a:schemeClr val="accent3">
                  <a:lumMod val="75000"/>
                </a:schemeClr>
              </a:soli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2" name="11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ED75FF-A3C0-499A-9217-1913B52D3B53}" type="slidenum">
              <a:rPr lang="el-GR" smtClean="0"/>
              <a:pPr/>
              <a:t>6</a:t>
            </a:fld>
            <a:endParaRPr lang="el-GR" dirty="0"/>
          </a:p>
        </p:txBody>
      </p:sp>
      <p:sp>
        <p:nvSpPr>
          <p:cNvPr id="14" name="1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Unit 1</a:t>
            </a:r>
            <a:endParaRPr lang="el-GR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</p:bld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1243</TotalTime>
  <Words>176</Words>
  <Application>Microsoft Office PowerPoint</Application>
  <PresentationFormat>Προβολή στην οθόνη (4:3)</PresentationFormat>
  <Paragraphs>63</Paragraphs>
  <Slides>6</Slides>
  <Notes>1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6</vt:i4>
      </vt:variant>
    </vt:vector>
  </HeadingPairs>
  <TitlesOfParts>
    <vt:vector size="7" baseType="lpstr">
      <vt:lpstr>Θέμα του Office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dell-pc</dc:creator>
  <cp:lastModifiedBy>user</cp:lastModifiedBy>
  <cp:revision>98</cp:revision>
  <dcterms:created xsi:type="dcterms:W3CDTF">2016-09-13T17:04:20Z</dcterms:created>
  <dcterms:modified xsi:type="dcterms:W3CDTF">2019-02-05T20:49:17Z</dcterms:modified>
</cp:coreProperties>
</file>