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8"/>
  </p:notesMasterIdLst>
  <p:sldIdLst>
    <p:sldId id="474" r:id="rId2"/>
    <p:sldId id="599" r:id="rId3"/>
    <p:sldId id="600" r:id="rId4"/>
    <p:sldId id="604" r:id="rId5"/>
    <p:sldId id="603" r:id="rId6"/>
    <p:sldId id="598" r:id="rId7"/>
    <p:sldId id="593" r:id="rId8"/>
    <p:sldId id="594" r:id="rId9"/>
    <p:sldId id="595" r:id="rId10"/>
    <p:sldId id="596" r:id="rId11"/>
    <p:sldId id="486" r:id="rId12"/>
    <p:sldId id="487" r:id="rId13"/>
    <p:sldId id="488" r:id="rId14"/>
    <p:sldId id="575" r:id="rId15"/>
    <p:sldId id="489" r:id="rId16"/>
    <p:sldId id="576" r:id="rId17"/>
    <p:sldId id="577" r:id="rId18"/>
    <p:sldId id="579" r:id="rId19"/>
    <p:sldId id="578" r:id="rId20"/>
    <p:sldId id="585" r:id="rId21"/>
    <p:sldId id="587" r:id="rId22"/>
    <p:sldId id="491" r:id="rId23"/>
    <p:sldId id="492" r:id="rId24"/>
    <p:sldId id="493" r:id="rId25"/>
    <p:sldId id="582" r:id="rId26"/>
    <p:sldId id="583" r:id="rId27"/>
    <p:sldId id="584" r:id="rId28"/>
    <p:sldId id="494" r:id="rId29"/>
    <p:sldId id="588" r:id="rId30"/>
    <p:sldId id="496" r:id="rId31"/>
    <p:sldId id="497" r:id="rId32"/>
    <p:sldId id="498" r:id="rId33"/>
    <p:sldId id="589" r:id="rId34"/>
    <p:sldId id="590" r:id="rId35"/>
    <p:sldId id="502" r:id="rId36"/>
    <p:sldId id="591" r:id="rId37"/>
    <p:sldId id="592" r:id="rId38"/>
    <p:sldId id="507" r:id="rId39"/>
    <p:sldId id="508" r:id="rId40"/>
    <p:sldId id="509" r:id="rId41"/>
    <p:sldId id="510" r:id="rId42"/>
    <p:sldId id="511" r:id="rId43"/>
    <p:sldId id="606" r:id="rId44"/>
    <p:sldId id="512" r:id="rId45"/>
    <p:sldId id="605" r:id="rId46"/>
    <p:sldId id="513" r:id="rId47"/>
    <p:sldId id="514" r:id="rId48"/>
    <p:sldId id="521" r:id="rId49"/>
    <p:sldId id="522" r:id="rId50"/>
    <p:sldId id="523" r:id="rId51"/>
    <p:sldId id="524" r:id="rId52"/>
    <p:sldId id="525" r:id="rId53"/>
    <p:sldId id="526" r:id="rId54"/>
    <p:sldId id="527" r:id="rId55"/>
    <p:sldId id="534" r:id="rId56"/>
    <p:sldId id="535" r:id="rId57"/>
    <p:sldId id="536" r:id="rId58"/>
    <p:sldId id="537" r:id="rId59"/>
    <p:sldId id="538" r:id="rId60"/>
    <p:sldId id="539" r:id="rId61"/>
    <p:sldId id="540" r:id="rId62"/>
    <p:sldId id="541" r:id="rId63"/>
    <p:sldId id="542" r:id="rId64"/>
    <p:sldId id="543" r:id="rId65"/>
    <p:sldId id="546" r:id="rId66"/>
    <p:sldId id="547" r:id="rId67"/>
    <p:sldId id="548" r:id="rId68"/>
    <p:sldId id="549" r:id="rId69"/>
    <p:sldId id="550" r:id="rId70"/>
    <p:sldId id="551" r:id="rId71"/>
    <p:sldId id="552" r:id="rId72"/>
    <p:sldId id="553" r:id="rId73"/>
    <p:sldId id="554" r:id="rId74"/>
    <p:sldId id="561" r:id="rId75"/>
    <p:sldId id="339" r:id="rId76"/>
    <p:sldId id="340" r:id="rId77"/>
    <p:sldId id="344" r:id="rId78"/>
    <p:sldId id="608" r:id="rId79"/>
    <p:sldId id="357" r:id="rId80"/>
    <p:sldId id="570" r:id="rId81"/>
    <p:sldId id="562" r:id="rId82"/>
    <p:sldId id="616" r:id="rId83"/>
    <p:sldId id="411" r:id="rId84"/>
    <p:sldId id="610" r:id="rId85"/>
    <p:sldId id="612" r:id="rId86"/>
    <p:sldId id="613" r:id="rId87"/>
    <p:sldId id="614" r:id="rId88"/>
    <p:sldId id="615" r:id="rId89"/>
    <p:sldId id="617" r:id="rId90"/>
    <p:sldId id="618" r:id="rId91"/>
    <p:sldId id="619" r:id="rId92"/>
    <p:sldId id="620" r:id="rId93"/>
    <p:sldId id="621" r:id="rId94"/>
    <p:sldId id="622" r:id="rId95"/>
    <p:sldId id="623" r:id="rId96"/>
    <p:sldId id="417" r:id="rId97"/>
    <p:sldId id="365" r:id="rId98"/>
    <p:sldId id="419" r:id="rId99"/>
    <p:sldId id="420" r:id="rId100"/>
    <p:sldId id="624" r:id="rId101"/>
    <p:sldId id="625" r:id="rId102"/>
    <p:sldId id="367" r:id="rId103"/>
    <p:sldId id="421" r:id="rId104"/>
    <p:sldId id="626" r:id="rId105"/>
    <p:sldId id="366" r:id="rId106"/>
    <p:sldId id="627" r:id="rId107"/>
    <p:sldId id="422" r:id="rId108"/>
    <p:sldId id="423" r:id="rId109"/>
    <p:sldId id="368" r:id="rId110"/>
    <p:sldId id="424" r:id="rId111"/>
    <p:sldId id="425" r:id="rId112"/>
    <p:sldId id="426" r:id="rId113"/>
    <p:sldId id="372" r:id="rId114"/>
    <p:sldId id="628" r:id="rId115"/>
    <p:sldId id="373" r:id="rId116"/>
    <p:sldId id="629" r:id="rId117"/>
    <p:sldId id="630" r:id="rId118"/>
    <p:sldId id="631" r:id="rId119"/>
    <p:sldId id="632" r:id="rId120"/>
    <p:sldId id="633" r:id="rId121"/>
    <p:sldId id="635" r:id="rId122"/>
    <p:sldId id="636" r:id="rId123"/>
    <p:sldId id="637" r:id="rId124"/>
    <p:sldId id="638" r:id="rId125"/>
    <p:sldId id="639" r:id="rId126"/>
    <p:sldId id="640" r:id="rId127"/>
    <p:sldId id="641" r:id="rId128"/>
    <p:sldId id="557" r:id="rId129"/>
    <p:sldId id="558" r:id="rId130"/>
    <p:sldId id="559" r:id="rId131"/>
    <p:sldId id="560" r:id="rId132"/>
    <p:sldId id="341" r:id="rId133"/>
    <p:sldId id="571" r:id="rId134"/>
    <p:sldId id="466" r:id="rId135"/>
    <p:sldId id="342" r:id="rId136"/>
    <p:sldId id="343" r:id="rId137"/>
    <p:sldId id="346" r:id="rId138"/>
    <p:sldId id="555" r:id="rId139"/>
    <p:sldId id="556" r:id="rId140"/>
    <p:sldId id="642" r:id="rId141"/>
    <p:sldId id="643" r:id="rId142"/>
    <p:sldId id="644" r:id="rId143"/>
    <p:sldId id="645" r:id="rId144"/>
    <p:sldId id="646" r:id="rId145"/>
    <p:sldId id="472" r:id="rId146"/>
    <p:sldId id="473" r:id="rId147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orgos Panaras" initials="GP" lastIdx="2" clrIdx="0">
    <p:extLst>
      <p:ext uri="{19B8F6BF-5375-455C-9EA6-DF929625EA0E}">
        <p15:presenceInfo xmlns:p15="http://schemas.microsoft.com/office/powerpoint/2012/main" userId="afaf93c3e3f021b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9696"/>
    <a:srgbClr val="1858D8"/>
    <a:srgbClr val="292929"/>
    <a:srgbClr val="4D4D4D"/>
    <a:srgbClr val="5F5F5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FD6718-84CE-4F85-AD1D-B9F52F5E468A}" v="474" dt="2019-11-19T15:29:53.8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81" autoAdjust="0"/>
    <p:restoredTop sz="86431" autoAdjust="0"/>
  </p:normalViewPr>
  <p:slideViewPr>
    <p:cSldViewPr>
      <p:cViewPr varScale="1">
        <p:scale>
          <a:sx n="67" d="100"/>
          <a:sy n="67" d="100"/>
        </p:scale>
        <p:origin x="82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commentAuthors" Target="commentAuthors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presProps" Target="presProps.xml"/><Relationship Id="rId155" Type="http://schemas.microsoft.com/office/2015/10/relationships/revisionInfo" Target="revisionInfo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microsoft.com/office/2016/11/relationships/changesInfo" Target="changesInfos/changesInfo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orgos Panaras" userId="afaf93c3e3f021bd" providerId="LiveId" clId="{D1FD6718-84CE-4F85-AD1D-B9F52F5E468A}"/>
    <pc:docChg chg="undo redo custSel addSld modSld sldOrd">
      <pc:chgData name="Giorgos Panaras" userId="afaf93c3e3f021bd" providerId="LiveId" clId="{D1FD6718-84CE-4F85-AD1D-B9F52F5E468A}" dt="2019-11-19T15:30:15.742" v="1050" actId="1037"/>
      <pc:docMkLst>
        <pc:docMk/>
      </pc:docMkLst>
      <pc:sldChg chg="addSp modSp">
        <pc:chgData name="Giorgos Panaras" userId="afaf93c3e3f021bd" providerId="LiveId" clId="{D1FD6718-84CE-4F85-AD1D-B9F52F5E468A}" dt="2019-11-19T14:21:53.824" v="254" actId="207"/>
        <pc:sldMkLst>
          <pc:docMk/>
          <pc:sldMk cId="501803759" sldId="341"/>
        </pc:sldMkLst>
        <pc:spChg chg="add mod">
          <ac:chgData name="Giorgos Panaras" userId="afaf93c3e3f021bd" providerId="LiveId" clId="{D1FD6718-84CE-4F85-AD1D-B9F52F5E468A}" dt="2019-11-19T14:21:53.824" v="254" actId="207"/>
          <ac:spMkLst>
            <pc:docMk/>
            <pc:sldMk cId="501803759" sldId="341"/>
            <ac:spMk id="7" creationId="{84E4B01E-5FA9-42BD-8DF6-C0F63E32F652}"/>
          </ac:spMkLst>
        </pc:spChg>
        <pc:picChg chg="mod">
          <ac:chgData name="Giorgos Panaras" userId="afaf93c3e3f021bd" providerId="LiveId" clId="{D1FD6718-84CE-4F85-AD1D-B9F52F5E468A}" dt="2019-11-19T14:21:19.874" v="212" actId="1038"/>
          <ac:picMkLst>
            <pc:docMk/>
            <pc:sldMk cId="501803759" sldId="341"/>
            <ac:picMk id="81926" creationId="{00000000-0000-0000-0000-000000000000}"/>
          </ac:picMkLst>
        </pc:picChg>
        <pc:cxnChg chg="mod">
          <ac:chgData name="Giorgos Panaras" userId="afaf93c3e3f021bd" providerId="LiveId" clId="{D1FD6718-84CE-4F85-AD1D-B9F52F5E468A}" dt="2019-11-19T14:20:48.815" v="204" actId="14100"/>
          <ac:cxnSpMkLst>
            <pc:docMk/>
            <pc:sldMk cId="501803759" sldId="341"/>
            <ac:cxnSpMk id="21" creationId="{00000000-0000-0000-0000-000000000000}"/>
          </ac:cxnSpMkLst>
        </pc:cxnChg>
      </pc:sldChg>
      <pc:sldChg chg="addSp modSp">
        <pc:chgData name="Giorgos Panaras" userId="afaf93c3e3f021bd" providerId="LiveId" clId="{D1FD6718-84CE-4F85-AD1D-B9F52F5E468A}" dt="2019-11-19T14:37:38.736" v="385" actId="1076"/>
        <pc:sldMkLst>
          <pc:docMk/>
          <pc:sldMk cId="2374518509" sldId="342"/>
        </pc:sldMkLst>
        <pc:spChg chg="add mod">
          <ac:chgData name="Giorgos Panaras" userId="afaf93c3e3f021bd" providerId="LiveId" clId="{D1FD6718-84CE-4F85-AD1D-B9F52F5E468A}" dt="2019-11-19T14:37:38.736" v="385" actId="1076"/>
          <ac:spMkLst>
            <pc:docMk/>
            <pc:sldMk cId="2374518509" sldId="342"/>
            <ac:spMk id="8" creationId="{0C54167E-F8F7-4014-9E41-3AC2A962EAB4}"/>
          </ac:spMkLst>
        </pc:spChg>
      </pc:sldChg>
      <pc:sldChg chg="addSp modSp">
        <pc:chgData name="Giorgos Panaras" userId="afaf93c3e3f021bd" providerId="LiveId" clId="{D1FD6718-84CE-4F85-AD1D-B9F52F5E468A}" dt="2019-11-19T14:52:13.157" v="499" actId="947"/>
        <pc:sldMkLst>
          <pc:docMk/>
          <pc:sldMk cId="2201963055" sldId="346"/>
        </pc:sldMkLst>
        <pc:spChg chg="add mod">
          <ac:chgData name="Giorgos Panaras" userId="afaf93c3e3f021bd" providerId="LiveId" clId="{D1FD6718-84CE-4F85-AD1D-B9F52F5E468A}" dt="2019-11-19T14:52:13.157" v="499" actId="947"/>
          <ac:spMkLst>
            <pc:docMk/>
            <pc:sldMk cId="2201963055" sldId="346"/>
            <ac:spMk id="8" creationId="{79A747C2-6FF2-4AD4-904A-D04202930BD2}"/>
          </ac:spMkLst>
        </pc:spChg>
      </pc:sldChg>
      <pc:sldChg chg="modSp">
        <pc:chgData name="Giorgos Panaras" userId="afaf93c3e3f021bd" providerId="LiveId" clId="{D1FD6718-84CE-4F85-AD1D-B9F52F5E468A}" dt="2019-11-19T14:36:07.433" v="78"/>
        <pc:sldMkLst>
          <pc:docMk/>
          <pc:sldMk cId="0" sldId="456"/>
        </pc:sldMkLst>
        <pc:spChg chg="mod">
          <ac:chgData name="Giorgos Panaras" userId="afaf93c3e3f021bd" providerId="LiveId" clId="{D1FD6718-84CE-4F85-AD1D-B9F52F5E468A}" dt="2019-11-19T14:35:58.678" v="77" actId="13926"/>
          <ac:spMkLst>
            <pc:docMk/>
            <pc:sldMk cId="0" sldId="456"/>
            <ac:spMk id="12" creationId="{00000000-0000-0000-0000-000000000000}"/>
          </ac:spMkLst>
        </pc:spChg>
        <pc:graphicFrameChg chg="mod modGraphic">
          <ac:chgData name="Giorgos Panaras" userId="afaf93c3e3f021bd" providerId="LiveId" clId="{D1FD6718-84CE-4F85-AD1D-B9F52F5E468A}" dt="2019-11-19T14:36:07.433" v="78"/>
          <ac:graphicFrameMkLst>
            <pc:docMk/>
            <pc:sldMk cId="0" sldId="456"/>
            <ac:graphicFrameMk id="7" creationId="{00000000-0000-0000-0000-000000000000}"/>
          </ac:graphicFrameMkLst>
        </pc:graphicFrameChg>
      </pc:sldChg>
      <pc:sldChg chg="modSp">
        <pc:chgData name="Giorgos Panaras" userId="afaf93c3e3f021bd" providerId="LiveId" clId="{D1FD6718-84CE-4F85-AD1D-B9F52F5E468A}" dt="2019-11-19T14:34:11.093" v="37"/>
        <pc:sldMkLst>
          <pc:docMk/>
          <pc:sldMk cId="0" sldId="458"/>
        </pc:sldMkLst>
        <pc:graphicFrameChg chg="modGraphic">
          <ac:chgData name="Giorgos Panaras" userId="afaf93c3e3f021bd" providerId="LiveId" clId="{D1FD6718-84CE-4F85-AD1D-B9F52F5E468A}" dt="2019-11-19T14:34:11.093" v="37"/>
          <ac:graphicFrameMkLst>
            <pc:docMk/>
            <pc:sldMk cId="0" sldId="458"/>
            <ac:graphicFrameMk id="7" creationId="{00000000-0000-0000-0000-000000000000}"/>
          </ac:graphicFrameMkLst>
        </pc:graphicFrameChg>
      </pc:sldChg>
      <pc:sldChg chg="modSp">
        <pc:chgData name="Giorgos Panaras" userId="afaf93c3e3f021bd" providerId="LiveId" clId="{D1FD6718-84CE-4F85-AD1D-B9F52F5E468A}" dt="2019-11-19T14:32:50.666" v="32"/>
        <pc:sldMkLst>
          <pc:docMk/>
          <pc:sldMk cId="0" sldId="459"/>
        </pc:sldMkLst>
        <pc:graphicFrameChg chg="mod modGraphic">
          <ac:chgData name="Giorgos Panaras" userId="afaf93c3e3f021bd" providerId="LiveId" clId="{D1FD6718-84CE-4F85-AD1D-B9F52F5E468A}" dt="2019-11-19T14:32:50.666" v="32"/>
          <ac:graphicFrameMkLst>
            <pc:docMk/>
            <pc:sldMk cId="0" sldId="459"/>
            <ac:graphicFrameMk id="7" creationId="{00000000-0000-0000-0000-000000000000}"/>
          </ac:graphicFrameMkLst>
        </pc:graphicFrameChg>
      </pc:sldChg>
      <pc:sldChg chg="modSp">
        <pc:chgData name="Giorgos Panaras" userId="afaf93c3e3f021bd" providerId="LiveId" clId="{D1FD6718-84CE-4F85-AD1D-B9F52F5E468A}" dt="2019-11-19T14:33:14.733" v="34"/>
        <pc:sldMkLst>
          <pc:docMk/>
          <pc:sldMk cId="0" sldId="460"/>
        </pc:sldMkLst>
        <pc:graphicFrameChg chg="mod modGraphic">
          <ac:chgData name="Giorgos Panaras" userId="afaf93c3e3f021bd" providerId="LiveId" clId="{D1FD6718-84CE-4F85-AD1D-B9F52F5E468A}" dt="2019-11-19T14:33:14.733" v="34"/>
          <ac:graphicFrameMkLst>
            <pc:docMk/>
            <pc:sldMk cId="0" sldId="460"/>
            <ac:graphicFrameMk id="7" creationId="{00000000-0000-0000-0000-000000000000}"/>
          </ac:graphicFrameMkLst>
        </pc:graphicFrameChg>
      </pc:sldChg>
      <pc:sldChg chg="addSp modSp ord">
        <pc:chgData name="Giorgos Panaras" userId="afaf93c3e3f021bd" providerId="LiveId" clId="{D1FD6718-84CE-4F85-AD1D-B9F52F5E468A}" dt="2019-11-19T14:25:24.448" v="383"/>
        <pc:sldMkLst>
          <pc:docMk/>
          <pc:sldMk cId="1301972791" sldId="466"/>
        </pc:sldMkLst>
        <pc:spChg chg="add mod">
          <ac:chgData name="Giorgos Panaras" userId="afaf93c3e3f021bd" providerId="LiveId" clId="{D1FD6718-84CE-4F85-AD1D-B9F52F5E468A}" dt="2019-11-19T14:11:15.481" v="131" actId="207"/>
          <ac:spMkLst>
            <pc:docMk/>
            <pc:sldMk cId="1301972791" sldId="466"/>
            <ac:spMk id="7" creationId="{049B7372-BF6E-4171-8991-D7698E58B42D}"/>
          </ac:spMkLst>
        </pc:spChg>
        <pc:spChg chg="add mod">
          <ac:chgData name="Giorgos Panaras" userId="afaf93c3e3f021bd" providerId="LiveId" clId="{D1FD6718-84CE-4F85-AD1D-B9F52F5E468A}" dt="2019-11-19T14:11:05.608" v="128" actId="207"/>
          <ac:spMkLst>
            <pc:docMk/>
            <pc:sldMk cId="1301972791" sldId="466"/>
            <ac:spMk id="10" creationId="{091686EB-0A26-4A9F-A6F2-9E8876F4701D}"/>
          </ac:spMkLst>
        </pc:spChg>
        <pc:spChg chg="add">
          <ac:chgData name="Giorgos Panaras" userId="afaf93c3e3f021bd" providerId="LiveId" clId="{D1FD6718-84CE-4F85-AD1D-B9F52F5E468A}" dt="2019-11-19T14:25:24.448" v="383"/>
          <ac:spMkLst>
            <pc:docMk/>
            <pc:sldMk cId="1301972791" sldId="466"/>
            <ac:spMk id="14" creationId="{95AE17C3-82D5-4E75-90AC-32BA337B4C26}"/>
          </ac:spMkLst>
        </pc:spChg>
        <pc:spChg chg="mod">
          <ac:chgData name="Giorgos Panaras" userId="afaf93c3e3f021bd" providerId="LiveId" clId="{D1FD6718-84CE-4F85-AD1D-B9F52F5E468A}" dt="2019-11-19T14:13:09.354" v="156" actId="20577"/>
          <ac:spMkLst>
            <pc:docMk/>
            <pc:sldMk cId="1301972791" sldId="466"/>
            <ac:spMk id="84994" creationId="{00000000-0000-0000-0000-000000000000}"/>
          </ac:spMkLst>
        </pc:spChg>
        <pc:cxnChg chg="add mod">
          <ac:chgData name="Giorgos Panaras" userId="afaf93c3e3f021bd" providerId="LiveId" clId="{D1FD6718-84CE-4F85-AD1D-B9F52F5E468A}" dt="2019-11-19T13:58:52.956" v="83" actId="14100"/>
          <ac:cxnSpMkLst>
            <pc:docMk/>
            <pc:sldMk cId="1301972791" sldId="466"/>
            <ac:cxnSpMk id="3" creationId="{FB6E78F4-09E4-4A19-BD85-7203CB28CCF7}"/>
          </ac:cxnSpMkLst>
        </pc:cxnChg>
        <pc:cxnChg chg="add mod">
          <ac:chgData name="Giorgos Panaras" userId="afaf93c3e3f021bd" providerId="LiveId" clId="{D1FD6718-84CE-4F85-AD1D-B9F52F5E468A}" dt="2019-11-19T14:11:54.357" v="135" actId="692"/>
          <ac:cxnSpMkLst>
            <pc:docMk/>
            <pc:sldMk cId="1301972791" sldId="466"/>
            <ac:cxnSpMk id="12" creationId="{1D580CCC-C618-4752-9CCE-44C0AA5A33E0}"/>
          </ac:cxnSpMkLst>
        </pc:cxnChg>
      </pc:sldChg>
      <pc:sldChg chg="addSp delSp modSp add">
        <pc:chgData name="Giorgos Panaras" userId="afaf93c3e3f021bd" providerId="LiveId" clId="{D1FD6718-84CE-4F85-AD1D-B9F52F5E468A}" dt="2019-11-19T14:24:25.048" v="382" actId="20577"/>
        <pc:sldMkLst>
          <pc:docMk/>
          <pc:sldMk cId="2758527445" sldId="571"/>
        </pc:sldMkLst>
        <pc:spChg chg="add del mod">
          <ac:chgData name="Giorgos Panaras" userId="afaf93c3e3f021bd" providerId="LiveId" clId="{D1FD6718-84CE-4F85-AD1D-B9F52F5E468A}" dt="2019-11-19T14:19:32.832" v="186" actId="478"/>
          <ac:spMkLst>
            <pc:docMk/>
            <pc:sldMk cId="2758527445" sldId="571"/>
            <ac:spMk id="2" creationId="{7887D2D9-6920-4EA3-98AC-F983FF00D1D2}"/>
          </ac:spMkLst>
        </pc:spChg>
        <pc:spChg chg="add del mod">
          <ac:chgData name="Giorgos Panaras" userId="afaf93c3e3f021bd" providerId="LiveId" clId="{D1FD6718-84CE-4F85-AD1D-B9F52F5E468A}" dt="2019-11-19T14:19:30.779" v="185" actId="478"/>
          <ac:spMkLst>
            <pc:docMk/>
            <pc:sldMk cId="2758527445" sldId="571"/>
            <ac:spMk id="4" creationId="{053211A9-7448-401F-AADE-67D5E2625B22}"/>
          </ac:spMkLst>
        </pc:spChg>
        <pc:spChg chg="del">
          <ac:chgData name="Giorgos Panaras" userId="afaf93c3e3f021bd" providerId="LiveId" clId="{D1FD6718-84CE-4F85-AD1D-B9F52F5E468A}" dt="2019-11-19T14:19:23.756" v="183" actId="478"/>
          <ac:spMkLst>
            <pc:docMk/>
            <pc:sldMk cId="2758527445" sldId="571"/>
            <ac:spMk id="7" creationId="{049B7372-BF6E-4171-8991-D7698E58B42D}"/>
          </ac:spMkLst>
        </pc:spChg>
        <pc:spChg chg="del">
          <ac:chgData name="Giorgos Panaras" userId="afaf93c3e3f021bd" providerId="LiveId" clId="{D1FD6718-84CE-4F85-AD1D-B9F52F5E468A}" dt="2019-11-19T14:19:29.118" v="184" actId="478"/>
          <ac:spMkLst>
            <pc:docMk/>
            <pc:sldMk cId="2758527445" sldId="571"/>
            <ac:spMk id="10" creationId="{091686EB-0A26-4A9F-A6F2-9E8876F4701D}"/>
          </ac:spMkLst>
        </pc:spChg>
        <pc:spChg chg="add mod">
          <ac:chgData name="Giorgos Panaras" userId="afaf93c3e3f021bd" providerId="LiveId" clId="{D1FD6718-84CE-4F85-AD1D-B9F52F5E468A}" dt="2019-11-19T14:24:25.048" v="382" actId="20577"/>
          <ac:spMkLst>
            <pc:docMk/>
            <pc:sldMk cId="2758527445" sldId="571"/>
            <ac:spMk id="11" creationId="{055266C3-BC0C-44D3-8E1B-B5BB2FBD4FF9}"/>
          </ac:spMkLst>
        </pc:spChg>
        <pc:spChg chg="add mod">
          <ac:chgData name="Giorgos Panaras" userId="afaf93c3e3f021bd" providerId="LiveId" clId="{D1FD6718-84CE-4F85-AD1D-B9F52F5E468A}" dt="2019-11-19T14:22:57.333" v="294" actId="1076"/>
          <ac:spMkLst>
            <pc:docMk/>
            <pc:sldMk cId="2758527445" sldId="571"/>
            <ac:spMk id="15" creationId="{10EBB3BA-0BD6-469C-B708-0DCE481A3C64}"/>
          </ac:spMkLst>
        </pc:spChg>
        <pc:spChg chg="mod">
          <ac:chgData name="Giorgos Panaras" userId="afaf93c3e3f021bd" providerId="LiveId" clId="{D1FD6718-84CE-4F85-AD1D-B9F52F5E468A}" dt="2019-11-19T14:19:16.260" v="182" actId="20577"/>
          <ac:spMkLst>
            <pc:docMk/>
            <pc:sldMk cId="2758527445" sldId="571"/>
            <ac:spMk id="84994" creationId="{00000000-0000-0000-0000-000000000000}"/>
          </ac:spMkLst>
        </pc:spChg>
        <pc:picChg chg="add mod">
          <ac:chgData name="Giorgos Panaras" userId="afaf93c3e3f021bd" providerId="LiveId" clId="{D1FD6718-84CE-4F85-AD1D-B9F52F5E468A}" dt="2019-11-19T14:22:26.969" v="257" actId="27614"/>
          <ac:picMkLst>
            <pc:docMk/>
            <pc:sldMk cId="2758527445" sldId="571"/>
            <ac:picMk id="9" creationId="{20E8DAE9-3F9C-442C-87E1-4CEB86CED513}"/>
          </ac:picMkLst>
        </pc:picChg>
        <pc:picChg chg="del">
          <ac:chgData name="Giorgos Panaras" userId="afaf93c3e3f021bd" providerId="LiveId" clId="{D1FD6718-84CE-4F85-AD1D-B9F52F5E468A}" dt="2019-11-19T14:19:23.756" v="183" actId="478"/>
          <ac:picMkLst>
            <pc:docMk/>
            <pc:sldMk cId="2758527445" sldId="571"/>
            <ac:picMk id="84997" creationId="{00000000-0000-0000-0000-000000000000}"/>
          </ac:picMkLst>
        </pc:picChg>
        <pc:picChg chg="del">
          <ac:chgData name="Giorgos Panaras" userId="afaf93c3e3f021bd" providerId="LiveId" clId="{D1FD6718-84CE-4F85-AD1D-B9F52F5E468A}" dt="2019-11-19T14:19:23.756" v="183" actId="478"/>
          <ac:picMkLst>
            <pc:docMk/>
            <pc:sldMk cId="2758527445" sldId="571"/>
            <ac:picMk id="84998" creationId="{00000000-0000-0000-0000-000000000000}"/>
          </ac:picMkLst>
        </pc:picChg>
        <pc:cxnChg chg="del">
          <ac:chgData name="Giorgos Panaras" userId="afaf93c3e3f021bd" providerId="LiveId" clId="{D1FD6718-84CE-4F85-AD1D-B9F52F5E468A}" dt="2019-11-19T14:19:23.756" v="183" actId="478"/>
          <ac:cxnSpMkLst>
            <pc:docMk/>
            <pc:sldMk cId="2758527445" sldId="571"/>
            <ac:cxnSpMk id="3" creationId="{FB6E78F4-09E4-4A19-BD85-7203CB28CCF7}"/>
          </ac:cxnSpMkLst>
        </pc:cxnChg>
        <pc:cxnChg chg="del">
          <ac:chgData name="Giorgos Panaras" userId="afaf93c3e3f021bd" providerId="LiveId" clId="{D1FD6718-84CE-4F85-AD1D-B9F52F5E468A}" dt="2019-11-19T14:19:23.756" v="183" actId="478"/>
          <ac:cxnSpMkLst>
            <pc:docMk/>
            <pc:sldMk cId="2758527445" sldId="571"/>
            <ac:cxnSpMk id="12" creationId="{1D580CCC-C618-4752-9CCE-44C0AA5A33E0}"/>
          </ac:cxnSpMkLst>
        </pc:cxnChg>
      </pc:sldChg>
      <pc:sldChg chg="addSp delSp modSp add addAnim delAnim modAnim">
        <pc:chgData name="Giorgos Panaras" userId="afaf93c3e3f021bd" providerId="LiveId" clId="{D1FD6718-84CE-4F85-AD1D-B9F52F5E468A}" dt="2019-11-19T15:30:15.742" v="1050" actId="1037"/>
        <pc:sldMkLst>
          <pc:docMk/>
          <pc:sldMk cId="1020569713" sldId="572"/>
        </pc:sldMkLst>
        <pc:spChg chg="mod">
          <ac:chgData name="Giorgos Panaras" userId="afaf93c3e3f021bd" providerId="LiveId" clId="{D1FD6718-84CE-4F85-AD1D-B9F52F5E468A}" dt="2019-11-19T15:19:57.502" v="864" actId="1035"/>
          <ac:spMkLst>
            <pc:docMk/>
            <pc:sldMk cId="1020569713" sldId="572"/>
            <ac:spMk id="2" creationId="{00000000-0000-0000-0000-000000000000}"/>
          </ac:spMkLst>
        </pc:spChg>
        <pc:spChg chg="mod">
          <ac:chgData name="Giorgos Panaras" userId="afaf93c3e3f021bd" providerId="LiveId" clId="{D1FD6718-84CE-4F85-AD1D-B9F52F5E468A}" dt="2019-11-19T15:20:02.695" v="868" actId="1035"/>
          <ac:spMkLst>
            <pc:docMk/>
            <pc:sldMk cId="1020569713" sldId="572"/>
            <ac:spMk id="3" creationId="{00000000-0000-0000-0000-000000000000}"/>
          </ac:spMkLst>
        </pc:spChg>
        <pc:spChg chg="mod">
          <ac:chgData name="Giorgos Panaras" userId="afaf93c3e3f021bd" providerId="LiveId" clId="{D1FD6718-84CE-4F85-AD1D-B9F52F5E468A}" dt="2019-11-19T15:26:02.747" v="970" actId="1076"/>
          <ac:spMkLst>
            <pc:docMk/>
            <pc:sldMk cId="1020569713" sldId="572"/>
            <ac:spMk id="4" creationId="{00000000-0000-0000-0000-000000000000}"/>
          </ac:spMkLst>
        </pc:spChg>
        <pc:spChg chg="add mod">
          <ac:chgData name="Giorgos Panaras" userId="afaf93c3e3f021bd" providerId="LiveId" clId="{D1FD6718-84CE-4F85-AD1D-B9F52F5E468A}" dt="2019-11-19T15:30:15.742" v="1050" actId="1037"/>
          <ac:spMkLst>
            <pc:docMk/>
            <pc:sldMk cId="1020569713" sldId="572"/>
            <ac:spMk id="7" creationId="{AACBAF8A-C3D5-4E7A-AFAB-7D3F5B859989}"/>
          </ac:spMkLst>
        </pc:spChg>
        <pc:spChg chg="mod">
          <ac:chgData name="Giorgos Panaras" userId="afaf93c3e3f021bd" providerId="LiveId" clId="{D1FD6718-84CE-4F85-AD1D-B9F52F5E468A}" dt="2019-11-19T15:25:49.318" v="968" actId="1035"/>
          <ac:spMkLst>
            <pc:docMk/>
            <pc:sldMk cId="1020569713" sldId="572"/>
            <ac:spMk id="19" creationId="{00000000-0000-0000-0000-000000000000}"/>
          </ac:spMkLst>
        </pc:spChg>
        <pc:spChg chg="mod">
          <ac:chgData name="Giorgos Panaras" userId="afaf93c3e3f021bd" providerId="LiveId" clId="{D1FD6718-84CE-4F85-AD1D-B9F52F5E468A}" dt="2019-11-19T15:29:44.898" v="1003" actId="1035"/>
          <ac:spMkLst>
            <pc:docMk/>
            <pc:sldMk cId="1020569713" sldId="572"/>
            <ac:spMk id="21" creationId="{7609A941-3E3B-4430-8CA6-4288FF09AC80}"/>
          </ac:spMkLst>
        </pc:spChg>
        <pc:spChg chg="mod">
          <ac:chgData name="Giorgos Panaras" userId="afaf93c3e3f021bd" providerId="LiveId" clId="{D1FD6718-84CE-4F85-AD1D-B9F52F5E468A}" dt="2019-11-19T15:20:06.679" v="871" actId="1035"/>
          <ac:spMkLst>
            <pc:docMk/>
            <pc:sldMk cId="1020569713" sldId="572"/>
            <ac:spMk id="22" creationId="{4EEDB34B-C838-4352-807E-591BCD70E688}"/>
          </ac:spMkLst>
        </pc:spChg>
        <pc:spChg chg="mod">
          <ac:chgData name="Giorgos Panaras" userId="afaf93c3e3f021bd" providerId="LiveId" clId="{D1FD6718-84CE-4F85-AD1D-B9F52F5E468A}" dt="2019-11-19T15:29:39.921" v="1002" actId="1035"/>
          <ac:spMkLst>
            <pc:docMk/>
            <pc:sldMk cId="1020569713" sldId="572"/>
            <ac:spMk id="23" creationId="{AFA85C7C-E6E0-4FDC-8904-431263BF9EAE}"/>
          </ac:spMkLst>
        </pc:spChg>
        <pc:spChg chg="mod">
          <ac:chgData name="Giorgos Panaras" userId="afaf93c3e3f021bd" providerId="LiveId" clId="{D1FD6718-84CE-4F85-AD1D-B9F52F5E468A}" dt="2019-11-19T15:20:14.839" v="879" actId="1035"/>
          <ac:spMkLst>
            <pc:docMk/>
            <pc:sldMk cId="1020569713" sldId="572"/>
            <ac:spMk id="24" creationId="{4CFA2C24-CE04-452D-B50F-40B74395A1A3}"/>
          </ac:spMkLst>
        </pc:spChg>
        <pc:spChg chg="add del mod">
          <ac:chgData name="Giorgos Panaras" userId="afaf93c3e3f021bd" providerId="LiveId" clId="{D1FD6718-84CE-4F85-AD1D-B9F52F5E468A}" dt="2019-11-19T15:26:34.050" v="975" actId="14100"/>
          <ac:spMkLst>
            <pc:docMk/>
            <pc:sldMk cId="1020569713" sldId="572"/>
            <ac:spMk id="139269" creationId="{00000000-0000-0000-0000-000000000000}"/>
          </ac:spMkLst>
        </pc:spChg>
        <pc:spChg chg="mod">
          <ac:chgData name="Giorgos Panaras" userId="afaf93c3e3f021bd" providerId="LiveId" clId="{D1FD6718-84CE-4F85-AD1D-B9F52F5E468A}" dt="2019-11-19T15:25:42.206" v="964" actId="1035"/>
          <ac:spMkLst>
            <pc:docMk/>
            <pc:sldMk cId="1020569713" sldId="572"/>
            <ac:spMk id="139270" creationId="{00000000-0000-0000-0000-000000000000}"/>
          </ac:spMkLst>
        </pc:spChg>
        <pc:spChg chg="mod">
          <ac:chgData name="Giorgos Panaras" userId="afaf93c3e3f021bd" providerId="LiveId" clId="{D1FD6718-84CE-4F85-AD1D-B9F52F5E468A}" dt="2019-11-19T15:25:45.367" v="966" actId="1035"/>
          <ac:spMkLst>
            <pc:docMk/>
            <pc:sldMk cId="1020569713" sldId="572"/>
            <ac:spMk id="139271" creationId="{00000000-0000-0000-0000-000000000000}"/>
          </ac:spMkLst>
        </pc:spChg>
        <pc:spChg chg="mod">
          <ac:chgData name="Giorgos Panaras" userId="afaf93c3e3f021bd" providerId="LiveId" clId="{D1FD6718-84CE-4F85-AD1D-B9F52F5E468A}" dt="2019-11-19T15:28:47.625" v="991" actId="164"/>
          <ac:spMkLst>
            <pc:docMk/>
            <pc:sldMk cId="1020569713" sldId="572"/>
            <ac:spMk id="139272" creationId="{00000000-0000-0000-0000-000000000000}"/>
          </ac:spMkLst>
        </pc:spChg>
        <pc:spChg chg="mod">
          <ac:chgData name="Giorgos Panaras" userId="afaf93c3e3f021bd" providerId="LiveId" clId="{D1FD6718-84CE-4F85-AD1D-B9F52F5E468A}" dt="2019-11-19T15:28:47.625" v="991" actId="164"/>
          <ac:spMkLst>
            <pc:docMk/>
            <pc:sldMk cId="1020569713" sldId="572"/>
            <ac:spMk id="139273" creationId="{00000000-0000-0000-0000-000000000000}"/>
          </ac:spMkLst>
        </pc:spChg>
        <pc:spChg chg="mod">
          <ac:chgData name="Giorgos Panaras" userId="afaf93c3e3f021bd" providerId="LiveId" clId="{D1FD6718-84CE-4F85-AD1D-B9F52F5E468A}" dt="2019-11-19T15:28:47.625" v="991" actId="164"/>
          <ac:spMkLst>
            <pc:docMk/>
            <pc:sldMk cId="1020569713" sldId="572"/>
            <ac:spMk id="139274" creationId="{00000000-0000-0000-0000-000000000000}"/>
          </ac:spMkLst>
        </pc:spChg>
        <pc:spChg chg="mod">
          <ac:chgData name="Giorgos Panaras" userId="afaf93c3e3f021bd" providerId="LiveId" clId="{D1FD6718-84CE-4F85-AD1D-B9F52F5E468A}" dt="2019-11-19T15:28:47.625" v="991" actId="164"/>
          <ac:spMkLst>
            <pc:docMk/>
            <pc:sldMk cId="1020569713" sldId="572"/>
            <ac:spMk id="139275" creationId="{00000000-0000-0000-0000-000000000000}"/>
          </ac:spMkLst>
        </pc:spChg>
        <pc:spChg chg="mod topLvl">
          <ac:chgData name="Giorgos Panaras" userId="afaf93c3e3f021bd" providerId="LiveId" clId="{D1FD6718-84CE-4F85-AD1D-B9F52F5E468A}" dt="2019-11-19T15:29:25.981" v="999" actId="165"/>
          <ac:spMkLst>
            <pc:docMk/>
            <pc:sldMk cId="1020569713" sldId="572"/>
            <ac:spMk id="139277" creationId="{00000000-0000-0000-0000-000000000000}"/>
          </ac:spMkLst>
        </pc:spChg>
        <pc:spChg chg="mod topLvl">
          <ac:chgData name="Giorgos Panaras" userId="afaf93c3e3f021bd" providerId="LiveId" clId="{D1FD6718-84CE-4F85-AD1D-B9F52F5E468A}" dt="2019-11-19T15:29:32.367" v="1001" actId="14100"/>
          <ac:spMkLst>
            <pc:docMk/>
            <pc:sldMk cId="1020569713" sldId="572"/>
            <ac:spMk id="139278" creationId="{00000000-0000-0000-0000-000000000000}"/>
          </ac:spMkLst>
        </pc:spChg>
        <pc:grpChg chg="add mod">
          <ac:chgData name="Giorgos Panaras" userId="afaf93c3e3f021bd" providerId="LiveId" clId="{D1FD6718-84CE-4F85-AD1D-B9F52F5E468A}" dt="2019-11-19T15:28:57.472" v="993" actId="166"/>
          <ac:grpSpMkLst>
            <pc:docMk/>
            <pc:sldMk cId="1020569713" sldId="572"/>
            <ac:grpSpMk id="6" creationId="{88A22D1F-6B0A-4DA1-A7E9-56A4F32A4F2E}"/>
          </ac:grpSpMkLst>
        </pc:grpChg>
        <pc:grpChg chg="del mod">
          <ac:chgData name="Giorgos Panaras" userId="afaf93c3e3f021bd" providerId="LiveId" clId="{D1FD6718-84CE-4F85-AD1D-B9F52F5E468A}" dt="2019-11-19T15:29:25.981" v="999" actId="165"/>
          <ac:grpSpMkLst>
            <pc:docMk/>
            <pc:sldMk cId="1020569713" sldId="572"/>
            <ac:grpSpMk id="139276" creationId="{00000000-0000-0000-0000-000000000000}"/>
          </ac:grpSpMkLst>
        </pc:grpChg>
        <pc:picChg chg="mod">
          <ac:chgData name="Giorgos Panaras" userId="afaf93c3e3f021bd" providerId="LiveId" clId="{D1FD6718-84CE-4F85-AD1D-B9F52F5E468A}" dt="2019-11-19T15:28:53.972" v="992" actId="166"/>
          <ac:picMkLst>
            <pc:docMk/>
            <pc:sldMk cId="1020569713" sldId="572"/>
            <ac:picMk id="139266" creationId="{00000000-0000-0000-0000-000000000000}"/>
          </ac:picMkLst>
        </pc:picChg>
        <pc:cxnChg chg="mod">
          <ac:chgData name="Giorgos Panaras" userId="afaf93c3e3f021bd" providerId="LiveId" clId="{D1FD6718-84CE-4F85-AD1D-B9F52F5E468A}" dt="2019-11-19T15:25:58.149" v="969" actId="14100"/>
          <ac:cxnSpMkLst>
            <pc:docMk/>
            <pc:sldMk cId="1020569713" sldId="572"/>
            <ac:cxnSpMk id="8" creationId="{00000000-0000-0000-0000-000000000000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834D167-6742-4D84-A33C-BDDEBC6BBC1E}" type="datetimeFigureOut">
              <a:rPr lang="en-US"/>
              <a:pPr>
                <a:defRPr/>
              </a:pPr>
              <a:t>1/10/2021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8" tIns="47384" rIns="94768" bIns="4738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4768" tIns="47384" rIns="94768" bIns="4738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0263"/>
            <a:ext cx="3076575" cy="512762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0263"/>
            <a:ext cx="3076575" cy="512762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F6479B9-BB02-4441-98DE-DFD805442B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499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43916" r="39072" b="44321"/>
          <a:stretch>
            <a:fillRect/>
          </a:stretch>
        </p:blipFill>
        <p:spPr bwMode="auto">
          <a:xfrm>
            <a:off x="250825" y="333375"/>
            <a:ext cx="288131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2132856"/>
            <a:ext cx="7772400" cy="1470025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3861048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68313" y="6381750"/>
            <a:ext cx="55514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4F726-4E8F-42B7-8ED3-C96CDB47FA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234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68313" y="6381750"/>
            <a:ext cx="55514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415B3-FF88-4597-987D-3A7124CF48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8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68313" y="6381750"/>
            <a:ext cx="55514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C15CA-6641-4FAC-A533-B6FD0364F0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499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468313" y="6381750"/>
            <a:ext cx="55514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9F87D-CA20-40E1-8DE0-6BA23CEF1D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334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/>
              <a:t>ΠΔΜ – ΤΜΗΜΑ ΜΗΧΑΝΟΛΟΓΩΝ ΜΗΧΑΝΙΚΩΝ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7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55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8313" y="6356350"/>
            <a:ext cx="55514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4752BE9-0FFD-4183-BF07-1561460AD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8" r:id="rId1"/>
    <p:sldLayoutId id="2147484129" r:id="rId2"/>
    <p:sldLayoutId id="2147484130" r:id="rId3"/>
    <p:sldLayoutId id="2147484131" r:id="rId4"/>
    <p:sldLayoutId id="2147484133" r:id="rId5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wmf"/><Relationship Id="rId2" Type="http://schemas.openxmlformats.org/officeDocument/2006/relationships/oleObject" Target="../embeddings/oleObject20.bin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8.jpe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21.wmf"/><Relationship Id="rId2" Type="http://schemas.openxmlformats.org/officeDocument/2006/relationships/image" Target="../media/image119.w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png"/><Relationship Id="rId5" Type="http://schemas.openxmlformats.org/officeDocument/2006/relationships/image" Target="../media/image120.wmf"/><Relationship Id="rId4" Type="http://schemas.openxmlformats.org/officeDocument/2006/relationships/oleObject" Target="../embeddings/oleObject21.bin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w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wmf"/><Relationship Id="rId3" Type="http://schemas.openxmlformats.org/officeDocument/2006/relationships/oleObject" Target="../embeddings/oleObject22.bin"/><Relationship Id="rId7" Type="http://schemas.openxmlformats.org/officeDocument/2006/relationships/oleObject" Target="../embeddings/oleObject24.bin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6.w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125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wmf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28.w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9.wmf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wmf"/><Relationship Id="rId2" Type="http://schemas.openxmlformats.org/officeDocument/2006/relationships/oleObject" Target="../embeddings/oleObject25.bin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40.png"/><Relationship Id="rId4" Type="http://schemas.openxmlformats.org/officeDocument/2006/relationships/image" Target="../media/image73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wmf"/><Relationship Id="rId2" Type="http://schemas.openxmlformats.org/officeDocument/2006/relationships/oleObject" Target="../embeddings/oleObject26.bin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5.png"/><Relationship Id="rId4" Type="http://schemas.openxmlformats.org/officeDocument/2006/relationships/image" Target="../media/image123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4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wmf"/><Relationship Id="rId4" Type="http://schemas.openxmlformats.org/officeDocument/2006/relationships/oleObject" Target="../embeddings/oleObject3.bin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wmf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4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4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4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4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4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4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7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4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wmf"/><Relationship Id="rId4" Type="http://schemas.openxmlformats.org/officeDocument/2006/relationships/oleObject" Target="../embeddings/oleObject6.bin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w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7" Type="http://schemas.openxmlformats.org/officeDocument/2006/relationships/image" Target="../media/image55.w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3.x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54.wmf"/><Relationship Id="rId4" Type="http://schemas.openxmlformats.org/officeDocument/2006/relationships/oleObject" Target="../embeddings/oleObject9.bin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image" Target="../media/image56.wmf"/><Relationship Id="rId7" Type="http://schemas.openxmlformats.org/officeDocument/2006/relationships/image" Target="../media/image58.wmf"/><Relationship Id="rId12" Type="http://schemas.openxmlformats.org/officeDocument/2006/relationships/image" Target="../media/image61.png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4.x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60.wmf"/><Relationship Id="rId5" Type="http://schemas.openxmlformats.org/officeDocument/2006/relationships/image" Target="../media/image57.wmf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12.bin"/><Relationship Id="rId9" Type="http://schemas.openxmlformats.org/officeDocument/2006/relationships/image" Target="../media/image59.w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wm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1.w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72.w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1.wmf"/><Relationship Id="rId4" Type="http://schemas.openxmlformats.org/officeDocument/2006/relationships/oleObject" Target="../embeddings/oleObject17.bin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youtube.com/watch?v=97nBHArbAp8" TargetMode="External"/><Relationship Id="rId4" Type="http://schemas.openxmlformats.org/officeDocument/2006/relationships/hyperlink" Target="https://www.youtube.com/watch?v=-OvDQonJeHA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106.wm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w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ctrTitle"/>
          </p:nvPr>
        </p:nvSpPr>
        <p:spPr>
          <a:xfrm>
            <a:off x="611188" y="2133600"/>
            <a:ext cx="7772400" cy="1470025"/>
          </a:xfrm>
        </p:spPr>
        <p:txBody>
          <a:bodyPr/>
          <a:lstStyle/>
          <a:p>
            <a:pPr eaLnBrk="1" hangingPunct="1"/>
            <a:r>
              <a:rPr lang="el-GR" dirty="0"/>
              <a:t>Θέρμανση</a:t>
            </a:r>
            <a:endParaRPr lang="en-US" dirty="0"/>
          </a:p>
        </p:txBody>
      </p:sp>
      <p:sp>
        <p:nvSpPr>
          <p:cNvPr id="3" name="Subtitle 2"/>
          <p:cNvSpPr>
            <a:spLocks/>
          </p:cNvSpPr>
          <p:nvPr/>
        </p:nvSpPr>
        <p:spPr bwMode="auto">
          <a:xfrm>
            <a:off x="611188" y="4076700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el-GR" sz="2400" dirty="0">
                <a:solidFill>
                  <a:srgbClr val="898989"/>
                </a:solidFill>
                <a:latin typeface="Arial Narrow" pitchFamily="34" charset="0"/>
              </a:rPr>
              <a:t>Γεώργιος </a:t>
            </a:r>
            <a:r>
              <a:rPr lang="el-GR" sz="2400" dirty="0" err="1">
                <a:solidFill>
                  <a:srgbClr val="898989"/>
                </a:solidFill>
                <a:latin typeface="Arial Narrow" pitchFamily="34" charset="0"/>
              </a:rPr>
              <a:t>Πανάρας</a:t>
            </a:r>
            <a:endParaRPr lang="el-GR" sz="2400" dirty="0">
              <a:solidFill>
                <a:srgbClr val="898989"/>
              </a:solidFill>
              <a:latin typeface="Arial Narrow" pitchFamily="34" charset="0"/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el-GR" sz="2400" dirty="0">
                <a:solidFill>
                  <a:srgbClr val="898989"/>
                </a:solidFill>
                <a:latin typeface="Arial Narrow" pitchFamily="34" charset="0"/>
              </a:rPr>
              <a:t>Επίκουρος Καθηγητής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el-GR" sz="2400" dirty="0">
                <a:solidFill>
                  <a:srgbClr val="898989"/>
                </a:solidFill>
                <a:latin typeface="Arial Narrow" pitchFamily="34" charset="0"/>
              </a:rPr>
              <a:t>Λουκάς Β. Καραγιαννάκης,</a:t>
            </a:r>
            <a:br>
              <a:rPr lang="el-GR" sz="2400" dirty="0">
                <a:solidFill>
                  <a:srgbClr val="898989"/>
                </a:solidFill>
                <a:latin typeface="Arial Narrow" pitchFamily="34" charset="0"/>
              </a:rPr>
            </a:br>
            <a:r>
              <a:rPr lang="el-GR" sz="2400" dirty="0">
                <a:solidFill>
                  <a:srgbClr val="898989"/>
                </a:solidFill>
                <a:latin typeface="Arial Narrow" pitchFamily="34" charset="0"/>
              </a:rPr>
              <a:t>Λέκτορας Εφαρμογών</a:t>
            </a:r>
          </a:p>
        </p:txBody>
      </p:sp>
    </p:spTree>
    <p:extLst>
      <p:ext uri="{BB962C8B-B14F-4D97-AF65-F5344CB8AC3E}">
        <p14:creationId xmlns:p14="http://schemas.microsoft.com/office/powerpoint/2010/main" val="1179101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ΠΔΜ – ΤΜΗΜΑ ΜΗΧΑΝΟΛΟΓΩΝ ΜΗΧΑΝΙΚΩΝ</a:t>
            </a:r>
            <a:endParaRPr lang="en-US"/>
          </a:p>
        </p:txBody>
      </p:sp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2"/>
          <a:srcRect l="20315" t="10742" r="17642" b="6250"/>
          <a:stretch>
            <a:fillRect/>
          </a:stretch>
        </p:blipFill>
        <p:spPr bwMode="auto">
          <a:xfrm>
            <a:off x="571472" y="357166"/>
            <a:ext cx="8072494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542BDA3-CE55-4F98-A9E7-87B80E779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Πλεονεκτήματα και μειονεκτήματα χαλύβδινων λεβήτων</a:t>
            </a: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1BE7F40-BF76-4DF7-B924-609153D78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- Δυνατότητα συγκόλλησης ελασμάτων</a:t>
            </a:r>
          </a:p>
          <a:p>
            <a:r>
              <a:rPr lang="el-GR" dirty="0"/>
              <a:t>- Παραδίδονται σε έτοιμα τεμάχια</a:t>
            </a:r>
          </a:p>
          <a:p>
            <a:r>
              <a:rPr lang="el-GR" dirty="0"/>
              <a:t>- Επιτρέπει μεγαλύτερες καταπονήσεις</a:t>
            </a:r>
          </a:p>
          <a:p>
            <a:r>
              <a:rPr lang="el-GR" dirty="0"/>
              <a:t>- Χαμηλότερη τιμή</a:t>
            </a:r>
          </a:p>
          <a:p>
            <a:r>
              <a:rPr lang="el-GR" dirty="0"/>
              <a:t>- Η ενιαία κατασκευή προσδίδει μεγάλο όγκο και κάνει δύσκολη τη μεταφορά και τοποθέτηση σε υφιστάμενα κτήρια </a:t>
            </a:r>
            <a:endParaRPr lang="en-US" dirty="0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D5DAB668-A643-430D-AE0A-FB5A63C665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B999F70C-8AD3-4768-8558-65DA22EF8E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6415B3-FF88-4597-987D-3A7124CF48C6}" type="slidenum">
              <a:rPr lang="en-US" smtClean="0"/>
              <a:pPr>
                <a:defRPr/>
              </a:pPr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02298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F7FE7E9-36B1-473B-9EA6-4230022C2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Πλεονεκτήματα και μειονεκτήματα </a:t>
            </a:r>
            <a:r>
              <a:rPr lang="el-GR" dirty="0" err="1"/>
              <a:t>χυτοσιδηρών</a:t>
            </a:r>
            <a:r>
              <a:rPr lang="el-GR" dirty="0"/>
              <a:t> λεβήτων</a:t>
            </a: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2C0C8D0-744D-462D-8D1C-AABBC03F57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- Υψηλή αντοχή στη διάβρωση</a:t>
            </a:r>
          </a:p>
          <a:p>
            <a:r>
              <a:rPr lang="el-GR" dirty="0"/>
              <a:t>- Χυτά τεμάχια που </a:t>
            </a:r>
            <a:r>
              <a:rPr lang="el-GR" dirty="0" err="1"/>
              <a:t>συναρμολλογούνται</a:t>
            </a:r>
            <a:r>
              <a:rPr lang="el-GR" dirty="0"/>
              <a:t> στο λεβητοστάσιο</a:t>
            </a:r>
          </a:p>
          <a:p>
            <a:r>
              <a:rPr lang="el-GR" dirty="0"/>
              <a:t>- Δυνατότητα αυξομείωσης θερμικής ισχύος με προσθήκη ή αφαίρεση τεμαχίων</a:t>
            </a:r>
          </a:p>
          <a:p>
            <a:r>
              <a:rPr lang="el-GR" dirty="0"/>
              <a:t>- Αυξημένο βάρος</a:t>
            </a:r>
          </a:p>
          <a:p>
            <a:r>
              <a:rPr lang="el-GR" dirty="0"/>
              <a:t>- Ευθραυστότητα των στοιχείων τους</a:t>
            </a:r>
          </a:p>
          <a:p>
            <a:r>
              <a:rPr lang="el-GR" dirty="0"/>
              <a:t>- Αδυναμία επισκευής τεμαχίων που παρουσιάζουν διαρροή </a:t>
            </a:r>
          </a:p>
          <a:p>
            <a:endParaRPr lang="en-US" dirty="0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6CA5F86F-BFAB-4E97-B34F-25161F40D8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72F2E409-0CC0-4E83-94C3-1002D649EF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6415B3-FF88-4597-987D-3A7124CF48C6}" type="slidenum">
              <a:rPr lang="en-US" smtClean="0"/>
              <a:pPr>
                <a:defRPr/>
              </a:pPr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60409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dirty="0"/>
              <a:t>ε. Ενεργειακό ισοζύγιο - </a:t>
            </a:r>
            <a:r>
              <a:rPr lang="el-GR" sz="3200" dirty="0" err="1"/>
              <a:t>διαστασιολόγηση</a:t>
            </a:r>
            <a:r>
              <a:rPr lang="el-GR" sz="3200" dirty="0"/>
              <a:t> λέβητα</a:t>
            </a:r>
            <a:endParaRPr lang="en-US" sz="3200" dirty="0"/>
          </a:p>
        </p:txBody>
      </p:sp>
      <p:sp>
        <p:nvSpPr>
          <p:cNvPr id="20484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l-GR" sz="2400"/>
              <a:t>Οι ολικές απώλειες του κτηρίου πρέπει να καλύπτονται από το λέβητα</a:t>
            </a:r>
          </a:p>
          <a:p>
            <a:pPr lvl="1"/>
            <a:r>
              <a:rPr lang="el-GR" sz="2000"/>
              <a:t>Βαθμός απόδοσης η: 85-95%</a:t>
            </a:r>
          </a:p>
          <a:p>
            <a:pPr lvl="1"/>
            <a:r>
              <a:rPr lang="el-GR" sz="2000"/>
              <a:t>Η: θερμογόνος δύναμη</a:t>
            </a:r>
          </a:p>
          <a:p>
            <a:pPr lvl="1"/>
            <a:r>
              <a:rPr lang="el-GR" sz="2000"/>
              <a:t>Απώλειες λόγω ενθαλπίας καυσαερίων 5-15%</a:t>
            </a:r>
            <a:endParaRPr lang="en-US" sz="20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F62AD79-B6C3-402F-BFAA-1AF240FFFC7C}" type="slidenum">
              <a:rPr lang="en-US" smtClean="0"/>
              <a:pPr>
                <a:defRPr/>
              </a:pPr>
              <a:t>102</a:t>
            </a:fld>
            <a:endParaRPr lang="en-US"/>
          </a:p>
        </p:txBody>
      </p:sp>
      <p:graphicFrame>
        <p:nvGraphicFramePr>
          <p:cNvPr id="20482" name="Content Placeholder 6"/>
          <p:cNvGraphicFramePr>
            <a:graphicFrameLocks noGrp="1" noChangeAspect="1"/>
          </p:cNvGraphicFramePr>
          <p:nvPr>
            <p:ph sz="half" idx="2"/>
          </p:nvPr>
        </p:nvGraphicFramePr>
        <p:xfrm>
          <a:off x="5364163" y="1844675"/>
          <a:ext cx="2601912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65200" imgH="241300" progId="">
                  <p:embed/>
                </p:oleObj>
              </mc:Choice>
              <mc:Fallback>
                <p:oleObj name="Equation" r:id="rId2" imgW="965200" imgH="241300" progId="">
                  <p:embed/>
                  <p:pic>
                    <p:nvPicPr>
                      <p:cNvPr id="0" name="Picture 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163" y="1844675"/>
                        <a:ext cx="2601912" cy="650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vitoladens300-T_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4578350"/>
            <a:ext cx="2627312" cy="227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676" name="Oval 4"/>
          <p:cNvSpPr>
            <a:spLocks noChangeArrowheads="1"/>
          </p:cNvSpPr>
          <p:nvPr/>
        </p:nvSpPr>
        <p:spPr bwMode="auto">
          <a:xfrm>
            <a:off x="323850" y="6669088"/>
            <a:ext cx="107950" cy="107950"/>
          </a:xfrm>
          <a:prstGeom prst="ellipse">
            <a:avLst/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56677" name="Rectangle 5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l-GR"/>
          </a:p>
        </p:txBody>
      </p:sp>
      <p:sp>
        <p:nvSpPr>
          <p:cNvPr id="156678" name="Rectangle 6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l-GR"/>
          </a:p>
        </p:txBody>
      </p:sp>
      <p:sp>
        <p:nvSpPr>
          <p:cNvPr id="156679" name="AutoShape 7"/>
          <p:cNvSpPr>
            <a:spLocks noChangeArrowheads="1"/>
          </p:cNvSpPr>
          <p:nvPr/>
        </p:nvSpPr>
        <p:spPr bwMode="auto">
          <a:xfrm>
            <a:off x="1692275" y="620713"/>
            <a:ext cx="5832475" cy="4248150"/>
          </a:xfrm>
          <a:prstGeom prst="roundRect">
            <a:avLst>
              <a:gd name="adj" fmla="val 10259"/>
            </a:avLst>
          </a:prstGeom>
          <a:solidFill>
            <a:schemeClr val="bg2"/>
          </a:solidFill>
          <a:ln w="9525" algn="ctr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marL="274638" indent="-274638" algn="ctr">
              <a:lnSpc>
                <a:spcPct val="115000"/>
              </a:lnSpc>
              <a:spcBef>
                <a:spcPct val="50000"/>
              </a:spcBef>
            </a:pPr>
            <a:r>
              <a:rPr lang="el-GR" b="1" u="sng" dirty="0">
                <a:latin typeface="Calibri" pitchFamily="34" charset="0"/>
              </a:rPr>
              <a:t>ε. Υπολογισμός Ισχύος Λέβητα</a:t>
            </a:r>
          </a:p>
          <a:p>
            <a:pPr marL="274638" indent="-274638" algn="ctr">
              <a:lnSpc>
                <a:spcPct val="115000"/>
              </a:lnSpc>
              <a:spcBef>
                <a:spcPct val="50000"/>
              </a:spcBef>
            </a:pPr>
            <a:endParaRPr lang="el-GR" b="1" dirty="0">
              <a:latin typeface="Calibri" pitchFamily="34" charset="0"/>
            </a:endParaRPr>
          </a:p>
          <a:p>
            <a:pPr marL="274638" indent="-274638" algn="ctr">
              <a:lnSpc>
                <a:spcPct val="115000"/>
              </a:lnSpc>
              <a:spcBef>
                <a:spcPct val="50000"/>
              </a:spcBef>
            </a:pPr>
            <a:r>
              <a:rPr lang="en-US" b="1" dirty="0">
                <a:latin typeface="Calibri" pitchFamily="34" charset="0"/>
              </a:rPr>
              <a:t>Q</a:t>
            </a:r>
            <a:r>
              <a:rPr lang="el-GR" b="1" baseline="-25000" dirty="0">
                <a:latin typeface="Calibri" pitchFamily="34" charset="0"/>
              </a:rPr>
              <a:t>Λ</a:t>
            </a:r>
            <a:r>
              <a:rPr lang="en-US" b="1" dirty="0">
                <a:latin typeface="Calibri" pitchFamily="34" charset="0"/>
              </a:rPr>
              <a:t>=(1+q)∙</a:t>
            </a:r>
            <a:r>
              <a:rPr lang="en-US" b="1" dirty="0" err="1">
                <a:latin typeface="Calibri" pitchFamily="34" charset="0"/>
              </a:rPr>
              <a:t>Q</a:t>
            </a:r>
            <a:r>
              <a:rPr lang="en-US" b="1" baseline="-25000" dirty="0" err="1">
                <a:latin typeface="Calibri" pitchFamily="34" charset="0"/>
              </a:rPr>
              <a:t>o</a:t>
            </a:r>
            <a:endParaRPr lang="el-GR" b="1" baseline="-25000" dirty="0">
              <a:latin typeface="Calibri" pitchFamily="34" charset="0"/>
            </a:endParaRPr>
          </a:p>
          <a:p>
            <a:pPr marL="274638" indent="-274638" algn="ctr">
              <a:lnSpc>
                <a:spcPct val="115000"/>
              </a:lnSpc>
              <a:spcBef>
                <a:spcPct val="50000"/>
              </a:spcBef>
            </a:pPr>
            <a:endParaRPr lang="en-US" b="1" baseline="-25000" dirty="0">
              <a:latin typeface="Calibri" pitchFamily="34" charset="0"/>
            </a:endParaRPr>
          </a:p>
          <a:p>
            <a:pPr marL="274638" indent="-274638">
              <a:lnSpc>
                <a:spcPct val="115000"/>
              </a:lnSpc>
              <a:spcBef>
                <a:spcPct val="50000"/>
              </a:spcBef>
            </a:pPr>
            <a:r>
              <a:rPr lang="en-US" b="1" dirty="0" err="1">
                <a:latin typeface="Calibri" pitchFamily="34" charset="0"/>
              </a:rPr>
              <a:t>Q</a:t>
            </a:r>
            <a:r>
              <a:rPr lang="en-US" b="1" baseline="-25000" dirty="0" err="1">
                <a:latin typeface="Calibri" pitchFamily="34" charset="0"/>
              </a:rPr>
              <a:t>o</a:t>
            </a:r>
            <a:r>
              <a:rPr lang="en-US" b="1" dirty="0">
                <a:latin typeface="Calibri" pitchFamily="34" charset="0"/>
              </a:rPr>
              <a:t> 	</a:t>
            </a:r>
            <a:r>
              <a:rPr lang="el-GR" b="1" dirty="0">
                <a:latin typeface="Calibri" pitchFamily="34" charset="0"/>
              </a:rPr>
              <a:t>	συνολικές θερμικές απώλειες</a:t>
            </a:r>
          </a:p>
          <a:p>
            <a:pPr marL="274638" indent="-274638">
              <a:lnSpc>
                <a:spcPct val="115000"/>
              </a:lnSpc>
              <a:spcBef>
                <a:spcPct val="50000"/>
              </a:spcBef>
            </a:pPr>
            <a:r>
              <a:rPr lang="en-US" b="1" dirty="0">
                <a:latin typeface="Calibri" pitchFamily="34" charset="0"/>
              </a:rPr>
              <a:t>q=</a:t>
            </a:r>
            <a:r>
              <a:rPr lang="el-GR" b="1" dirty="0">
                <a:latin typeface="Calibri" pitchFamily="34" charset="0"/>
              </a:rPr>
              <a:t>0.</a:t>
            </a:r>
            <a:r>
              <a:rPr lang="en-US" b="1" dirty="0">
                <a:latin typeface="Calibri" pitchFamily="34" charset="0"/>
              </a:rPr>
              <a:t>25-</a:t>
            </a:r>
            <a:r>
              <a:rPr lang="el-GR" b="1" dirty="0">
                <a:latin typeface="Calibri" pitchFamily="34" charset="0"/>
              </a:rPr>
              <a:t>0.</a:t>
            </a:r>
            <a:r>
              <a:rPr lang="en-US" b="1" dirty="0">
                <a:latin typeface="Calibri" pitchFamily="34" charset="0"/>
              </a:rPr>
              <a:t>30	</a:t>
            </a:r>
            <a:r>
              <a:rPr lang="el-GR" b="1" dirty="0">
                <a:latin typeface="Calibri" pitchFamily="34" charset="0"/>
              </a:rPr>
              <a:t>Προσαύξηση για</a:t>
            </a:r>
          </a:p>
          <a:p>
            <a:pPr lvl="1">
              <a:lnSpc>
                <a:spcPct val="115000"/>
              </a:lnSpc>
              <a:spcBef>
                <a:spcPct val="50000"/>
              </a:spcBef>
              <a:buFontTx/>
              <a:buChar char="•"/>
            </a:pP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θερμικ</a:t>
            </a:r>
            <a:r>
              <a:rPr lang="el-GR" dirty="0" err="1">
                <a:latin typeface="Calibri" pitchFamily="34" charset="0"/>
              </a:rPr>
              <a:t>ές</a:t>
            </a:r>
            <a:r>
              <a:rPr lang="en-US" dirty="0">
                <a:latin typeface="Calibri" pitchFamily="34" charset="0"/>
              </a:rPr>
              <a:t> απ</a:t>
            </a:r>
            <a:r>
              <a:rPr lang="el-GR" dirty="0">
                <a:latin typeface="Calibri" pitchFamily="34" charset="0"/>
              </a:rPr>
              <a:t>ώ</a:t>
            </a:r>
            <a:r>
              <a:rPr lang="en-US" dirty="0" err="1">
                <a:latin typeface="Calibri" pitchFamily="34" charset="0"/>
              </a:rPr>
              <a:t>λει</a:t>
            </a:r>
            <a:r>
              <a:rPr lang="el-GR" dirty="0" err="1">
                <a:latin typeface="Calibri" pitchFamily="34" charset="0"/>
              </a:rPr>
              <a:t>ες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σωληνώσεων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μετ</a:t>
            </a:r>
            <a:r>
              <a:rPr lang="en-US" dirty="0">
                <a:latin typeface="Calibri" pitchFamily="34" charset="0"/>
              </a:rPr>
              <a:t>αφοράς </a:t>
            </a:r>
            <a:endParaRPr lang="el-GR" dirty="0">
              <a:latin typeface="Calibri" pitchFamily="34" charset="0"/>
            </a:endParaRPr>
          </a:p>
          <a:p>
            <a:pPr lvl="1">
              <a:lnSpc>
                <a:spcPct val="115000"/>
              </a:lnSpc>
              <a:spcBef>
                <a:spcPct val="50000"/>
              </a:spcBef>
              <a:buFontTx/>
              <a:buChar char="•"/>
            </a:pPr>
            <a:r>
              <a:rPr lang="el-GR" dirty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α</a:t>
            </a:r>
            <a:r>
              <a:rPr lang="en-US" dirty="0" err="1">
                <a:latin typeface="Calibri" pitchFamily="34" charset="0"/>
              </a:rPr>
              <a:t>στοχ</a:t>
            </a:r>
            <a:r>
              <a:rPr lang="el-GR" dirty="0" err="1">
                <a:latin typeface="Calibri" pitchFamily="34" charset="0"/>
              </a:rPr>
              <a:t>ίες</a:t>
            </a:r>
            <a:r>
              <a:rPr lang="en-US" dirty="0">
                <a:latin typeface="Calibri" pitchFamily="34" charset="0"/>
              </a:rPr>
              <a:t> κατα</a:t>
            </a:r>
            <a:r>
              <a:rPr lang="en-US" dirty="0" err="1">
                <a:latin typeface="Calibri" pitchFamily="34" charset="0"/>
              </a:rPr>
              <a:t>σκευής</a:t>
            </a:r>
            <a:endParaRPr lang="el-GR" dirty="0">
              <a:latin typeface="Calibri" pitchFamily="34" charset="0"/>
            </a:endParaRPr>
          </a:p>
          <a:p>
            <a:pPr lvl="1">
              <a:lnSpc>
                <a:spcPct val="115000"/>
              </a:lnSpc>
              <a:spcBef>
                <a:spcPct val="50000"/>
              </a:spcBef>
              <a:buFontTx/>
              <a:buChar char="•"/>
            </a:pPr>
            <a:r>
              <a:rPr lang="el-GR" dirty="0">
                <a:latin typeface="Calibri" pitchFamily="34" charset="0"/>
              </a:rPr>
              <a:t> ταχύτερη </a:t>
            </a:r>
            <a:r>
              <a:rPr lang="en-US" dirty="0">
                <a:latin typeface="Calibri" pitchFamily="34" charset="0"/>
              </a:rPr>
              <a:t>απ</a:t>
            </a:r>
            <a:r>
              <a:rPr lang="en-US" dirty="0" err="1">
                <a:latin typeface="Calibri" pitchFamily="34" charset="0"/>
              </a:rPr>
              <a:t>όκριση</a:t>
            </a:r>
            <a:r>
              <a:rPr lang="en-US" dirty="0">
                <a:latin typeface="Calibri" pitchFamily="34" charset="0"/>
              </a:rPr>
              <a:t> </a:t>
            </a:r>
            <a:r>
              <a:rPr lang="el-GR" dirty="0">
                <a:latin typeface="Calibri" pitchFamily="34" charset="0"/>
              </a:rPr>
              <a:t>μετά από </a:t>
            </a:r>
            <a:r>
              <a:rPr lang="en-US" dirty="0" err="1">
                <a:latin typeface="Calibri" pitchFamily="34" charset="0"/>
              </a:rPr>
              <a:t>δι</a:t>
            </a:r>
            <a:r>
              <a:rPr lang="en-US" dirty="0">
                <a:latin typeface="Calibri" pitchFamily="34" charset="0"/>
              </a:rPr>
              <a:t>ακοπ</a:t>
            </a:r>
            <a:r>
              <a:rPr lang="el-GR" dirty="0">
                <a:latin typeface="Calibri" pitchFamily="34" charset="0"/>
              </a:rPr>
              <a:t>ή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θέρμ</a:t>
            </a:r>
            <a:r>
              <a:rPr lang="en-US" dirty="0">
                <a:latin typeface="Calibri" pitchFamily="34" charset="0"/>
              </a:rPr>
              <a:t>ανσης</a:t>
            </a:r>
          </a:p>
          <a:p>
            <a:pPr lvl="1">
              <a:lnSpc>
                <a:spcPct val="115000"/>
              </a:lnSpc>
              <a:spcBef>
                <a:spcPct val="50000"/>
              </a:spcBef>
            </a:pPr>
            <a:endParaRPr lang="en-US" b="1" dirty="0">
              <a:latin typeface="Calibri" pitchFamily="34" charset="0"/>
            </a:endParaRPr>
          </a:p>
        </p:txBody>
      </p:sp>
      <p:sp>
        <p:nvSpPr>
          <p:cNvPr id="2" name="Ορθογώνιο 1"/>
          <p:cNvSpPr/>
          <p:nvPr/>
        </p:nvSpPr>
        <p:spPr>
          <a:xfrm>
            <a:off x="431800" y="5293431"/>
            <a:ext cx="4572000" cy="1366528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ct val="115000"/>
              </a:lnSpc>
              <a:spcBef>
                <a:spcPct val="50000"/>
              </a:spcBef>
            </a:pPr>
            <a:r>
              <a:rPr lang="el-GR" i="1" dirty="0">
                <a:latin typeface="Calibri" pitchFamily="34" charset="0"/>
              </a:rPr>
              <a:t>Εφόσον οι θερμικές απώλειες έχουν υπολογιστεί και στη </a:t>
            </a:r>
            <a:r>
              <a:rPr lang="el-GR" i="1" dirty="0" err="1">
                <a:latin typeface="Calibri" pitchFamily="34" charset="0"/>
              </a:rPr>
              <a:t>διαστασιολόγηση</a:t>
            </a:r>
            <a:r>
              <a:rPr lang="el-GR" i="1" dirty="0">
                <a:latin typeface="Calibri" pitchFamily="34" charset="0"/>
              </a:rPr>
              <a:t> των κλάδων, μπορεί να μην λαμβάνεται η ως άνω προσαύξηση</a:t>
            </a:r>
            <a:endParaRPr lang="en-US" i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6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D4A14E3-B295-4A1E-B76D-500583CEA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Επιλογή μεγέθους και αριθμού λεβήτων</a:t>
            </a: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A2E9703-5F4C-4182-A603-EB3920454C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Q&lt;215</a:t>
            </a:r>
            <a:r>
              <a:rPr lang="el-GR" dirty="0"/>
              <a:t>.</a:t>
            </a:r>
            <a:r>
              <a:rPr lang="en-US" dirty="0"/>
              <a:t>000 kcal/h	</a:t>
            </a:r>
            <a:r>
              <a:rPr lang="el-GR" dirty="0"/>
              <a:t>		</a:t>
            </a:r>
            <a:r>
              <a:rPr lang="en-US" dirty="0"/>
              <a:t>1 </a:t>
            </a:r>
            <a:r>
              <a:rPr lang="el-GR" dirty="0"/>
              <a:t>λέβητας</a:t>
            </a:r>
          </a:p>
          <a:p>
            <a:endParaRPr lang="el-GR" dirty="0"/>
          </a:p>
          <a:p>
            <a:r>
              <a:rPr lang="el-GR" dirty="0"/>
              <a:t>215.000&lt;</a:t>
            </a:r>
            <a:r>
              <a:rPr lang="en-US" dirty="0"/>
              <a:t>Q&lt;1.000.000 kcal/h	2 </a:t>
            </a:r>
            <a:r>
              <a:rPr lang="el-GR" dirty="0"/>
              <a:t>λέβητες</a:t>
            </a:r>
          </a:p>
          <a:p>
            <a:endParaRPr lang="el-GR" dirty="0"/>
          </a:p>
          <a:p>
            <a:r>
              <a:rPr lang="en-US" dirty="0"/>
              <a:t>Q&gt;1.000.000 kcal/h		3 </a:t>
            </a:r>
            <a:r>
              <a:rPr lang="el-GR" dirty="0"/>
              <a:t>λέβητες</a:t>
            </a:r>
            <a:endParaRPr lang="en-US" dirty="0"/>
          </a:p>
          <a:p>
            <a:endParaRPr lang="el-GR" dirty="0"/>
          </a:p>
          <a:p>
            <a:r>
              <a:rPr lang="el-GR" dirty="0"/>
              <a:t>Η τοποθέτηση των λεβήτων πρέπει να γίνεται πάνω σε σκυρόδεμα ή άλλο υλικό για αποφυγή υγρασίας</a:t>
            </a:r>
          </a:p>
          <a:p>
            <a:endParaRPr lang="en-US" dirty="0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86D1C5C0-8DCC-4D7D-B221-A34C3AE328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2A491EE7-BD19-45D7-BB1D-19A7B40E81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6415B3-FF88-4597-987D-3A7124CF48C6}" type="slidenum">
              <a:rPr lang="en-US" smtClean="0"/>
              <a:pPr>
                <a:defRPr/>
              </a:pPr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45844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90"/>
          <a:stretch>
            <a:fillRect/>
          </a:stretch>
        </p:blipFill>
        <p:spPr>
          <a:xfrm>
            <a:off x="4427538" y="3617913"/>
            <a:ext cx="4716462" cy="3240087"/>
          </a:xfrm>
          <a:noFill/>
        </p:spPr>
      </p:pic>
      <p:sp>
        <p:nvSpPr>
          <p:cNvPr id="92163" name="Title 1"/>
          <p:cNvSpPr>
            <a:spLocks noGrp="1"/>
          </p:cNvSpPr>
          <p:nvPr>
            <p:ph type="title"/>
          </p:nvPr>
        </p:nvSpPr>
        <p:spPr>
          <a:xfrm>
            <a:off x="467544" y="49213"/>
            <a:ext cx="8229600" cy="1143000"/>
          </a:xfrm>
        </p:spPr>
        <p:txBody>
          <a:bodyPr/>
          <a:lstStyle/>
          <a:p>
            <a:r>
              <a:rPr lang="el-GR" dirty="0"/>
              <a:t>ε. Καυστήρας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5B316C3-3111-4658-8E5C-D11A465F8EDA}" type="slidenum">
              <a:rPr lang="en-US" smtClean="0"/>
              <a:pPr>
                <a:defRPr/>
              </a:pPr>
              <a:t>105</a:t>
            </a:fld>
            <a:endParaRPr lang="en-US"/>
          </a:p>
        </p:txBody>
      </p:sp>
      <p:sp>
        <p:nvSpPr>
          <p:cNvPr id="92166" name="Content Placeholder 12"/>
          <p:cNvSpPr>
            <a:spLocks noGrp="1"/>
          </p:cNvSpPr>
          <p:nvPr>
            <p:ph sz="half" idx="1"/>
          </p:nvPr>
        </p:nvSpPr>
        <p:spPr>
          <a:xfrm>
            <a:off x="467544" y="1124745"/>
            <a:ext cx="4038600" cy="3115066"/>
          </a:xfrm>
        </p:spPr>
        <p:txBody>
          <a:bodyPr/>
          <a:lstStyle/>
          <a:p>
            <a:r>
              <a:rPr lang="el-GR" dirty="0"/>
              <a:t>Βασικά μέρη</a:t>
            </a:r>
          </a:p>
          <a:p>
            <a:pPr lvl="1"/>
            <a:r>
              <a:rPr lang="el-GR" dirty="0"/>
              <a:t>Αντλία καυσίμου</a:t>
            </a:r>
          </a:p>
          <a:p>
            <a:pPr lvl="1"/>
            <a:r>
              <a:rPr lang="el-GR" dirty="0"/>
              <a:t>Φίλτρο καυσίμου</a:t>
            </a:r>
          </a:p>
          <a:p>
            <a:pPr lvl="1"/>
            <a:r>
              <a:rPr lang="el-GR" dirty="0"/>
              <a:t>Ανεμιστήρας με ηλεκτροκινητήρα</a:t>
            </a:r>
          </a:p>
          <a:p>
            <a:pPr lvl="1"/>
            <a:r>
              <a:rPr lang="el-GR" dirty="0"/>
              <a:t>Σπινθιριστής με πολλαπλασιαστή τάσης</a:t>
            </a:r>
          </a:p>
          <a:p>
            <a:pPr lvl="1"/>
            <a:endParaRPr lang="en-US" dirty="0"/>
          </a:p>
        </p:txBody>
      </p:sp>
      <p:pic>
        <p:nvPicPr>
          <p:cNvPr id="9216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620713"/>
            <a:ext cx="4038600" cy="326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Deme\Runs and Results\KENAK-seminario\Parousiasi\images\HVAC\burn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239810"/>
            <a:ext cx="2767955" cy="208519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1F185E7-578B-42F5-94C7-6D2D84197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Φάσεις καύσεως καυσίμου</a:t>
            </a: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415FDC0-5889-41CE-9174-342CF2758D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- Δημιουργία μίγματος καυσίμου – αερίου</a:t>
            </a:r>
          </a:p>
          <a:p>
            <a:endParaRPr lang="el-GR" dirty="0"/>
          </a:p>
          <a:p>
            <a:r>
              <a:rPr lang="el-GR" dirty="0"/>
              <a:t>- Θέρμανση αυτού μέχρι τη θερμοκρασία </a:t>
            </a:r>
            <a:r>
              <a:rPr lang="el-GR" dirty="0" err="1"/>
              <a:t>εναύσεως</a:t>
            </a:r>
            <a:endParaRPr lang="el-GR" dirty="0"/>
          </a:p>
          <a:p>
            <a:endParaRPr lang="el-GR" dirty="0"/>
          </a:p>
          <a:p>
            <a:r>
              <a:rPr lang="el-GR" dirty="0"/>
              <a:t>- </a:t>
            </a:r>
            <a:r>
              <a:rPr lang="el-GR" dirty="0" err="1"/>
              <a:t>Έναυση</a:t>
            </a:r>
            <a:r>
              <a:rPr lang="el-GR" dirty="0"/>
              <a:t> στο μέτωπο της φλόγας (σπινθήρας)</a:t>
            </a:r>
          </a:p>
          <a:p>
            <a:endParaRPr lang="el-GR" dirty="0"/>
          </a:p>
          <a:p>
            <a:r>
              <a:rPr lang="el-GR" dirty="0"/>
              <a:t>Διεργασίες οξείδωσης</a:t>
            </a:r>
          </a:p>
          <a:p>
            <a:endParaRPr lang="el-GR" dirty="0"/>
          </a:p>
          <a:p>
            <a:r>
              <a:rPr lang="el-GR" dirty="0"/>
              <a:t>Απόδοση θερμότητας</a:t>
            </a:r>
            <a:endParaRPr lang="en-US" dirty="0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4D1964BC-D487-4707-8370-4C8162B0E1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7354D822-02F5-4241-ADF0-63D4DA431B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6415B3-FF88-4597-987D-3A7124CF48C6}" type="slidenum">
              <a:rPr lang="en-US" smtClean="0"/>
              <a:pPr>
                <a:defRPr/>
              </a:pPr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22721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652963"/>
            <a:ext cx="2663825" cy="200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157701" name="Oval 5"/>
          <p:cNvSpPr>
            <a:spLocks noChangeArrowheads="1"/>
          </p:cNvSpPr>
          <p:nvPr/>
        </p:nvSpPr>
        <p:spPr bwMode="auto">
          <a:xfrm>
            <a:off x="323850" y="6669088"/>
            <a:ext cx="107950" cy="107950"/>
          </a:xfrm>
          <a:prstGeom prst="ellipse">
            <a:avLst/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57702" name="Rectangle 6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l-GR"/>
          </a:p>
        </p:txBody>
      </p:sp>
      <p:sp>
        <p:nvSpPr>
          <p:cNvPr id="157703" name="Rectangle 7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l-GR"/>
          </a:p>
        </p:txBody>
      </p:sp>
      <p:sp>
        <p:nvSpPr>
          <p:cNvPr id="157704" name="AutoShape 8"/>
          <p:cNvSpPr>
            <a:spLocks noChangeArrowheads="1"/>
          </p:cNvSpPr>
          <p:nvPr/>
        </p:nvSpPr>
        <p:spPr bwMode="auto">
          <a:xfrm>
            <a:off x="611188" y="333375"/>
            <a:ext cx="7092950" cy="3889375"/>
          </a:xfrm>
          <a:prstGeom prst="roundRect">
            <a:avLst>
              <a:gd name="adj" fmla="val 10259"/>
            </a:avLst>
          </a:prstGeom>
          <a:solidFill>
            <a:schemeClr val="bg2"/>
          </a:solidFill>
          <a:ln w="9525" algn="ctr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marL="274638" indent="-274638">
              <a:lnSpc>
                <a:spcPct val="105000"/>
              </a:lnSpc>
              <a:spcBef>
                <a:spcPct val="50000"/>
              </a:spcBef>
            </a:pPr>
            <a:r>
              <a:rPr lang="el-GR" b="1" u="sng" dirty="0">
                <a:latin typeface="Calibri" pitchFamily="34" charset="0"/>
              </a:rPr>
              <a:t>ε. Καυστήρες διασκορπισμού</a:t>
            </a:r>
          </a:p>
          <a:p>
            <a:pPr marL="274638" indent="-274638">
              <a:lnSpc>
                <a:spcPct val="105000"/>
              </a:lnSpc>
              <a:spcBef>
                <a:spcPct val="50000"/>
              </a:spcBef>
            </a:pPr>
            <a:r>
              <a:rPr lang="el-GR" dirty="0">
                <a:latin typeface="Calibri" pitchFamily="34" charset="0"/>
              </a:rPr>
              <a:t>Διασκορπισμός πετρελαίου από </a:t>
            </a:r>
            <a:r>
              <a:rPr lang="el-GR" dirty="0" err="1">
                <a:latin typeface="Calibri" pitchFamily="34" charset="0"/>
              </a:rPr>
              <a:t>ακροφύσιο</a:t>
            </a:r>
            <a:r>
              <a:rPr lang="el-GR" dirty="0">
                <a:latin typeface="Calibri" pitchFamily="34" charset="0"/>
              </a:rPr>
              <a:t> σε υψηλή πίεση (7-20 </a:t>
            </a:r>
            <a:r>
              <a:rPr lang="en-US" dirty="0">
                <a:latin typeface="Calibri" pitchFamily="34" charset="0"/>
              </a:rPr>
              <a:t>bar</a:t>
            </a:r>
            <a:r>
              <a:rPr lang="el-GR" dirty="0">
                <a:latin typeface="Calibri" pitchFamily="34" charset="0"/>
              </a:rPr>
              <a:t>)</a:t>
            </a:r>
            <a:r>
              <a:rPr lang="en-US" dirty="0">
                <a:latin typeface="Calibri" pitchFamily="34" charset="0"/>
              </a:rPr>
              <a:t> </a:t>
            </a:r>
            <a:r>
              <a:rPr lang="el-GR" dirty="0">
                <a:latin typeface="Calibri" pitchFamily="34" charset="0"/>
              </a:rPr>
              <a:t>και ανάμειξη με αέρα καύσης. Ανάφλεξη με σπινθήρα.</a:t>
            </a:r>
          </a:p>
          <a:p>
            <a:pPr marL="274638" indent="-274638">
              <a:lnSpc>
                <a:spcPct val="105000"/>
              </a:lnSpc>
              <a:spcBef>
                <a:spcPct val="50000"/>
              </a:spcBef>
              <a:buFontTx/>
              <a:buChar char="•"/>
            </a:pPr>
            <a:r>
              <a:rPr lang="el-GR" dirty="0">
                <a:latin typeface="Calibri" pitchFamily="34" charset="0"/>
              </a:rPr>
              <a:t>Αντλία πετρελαίου (ηλεκτρική)</a:t>
            </a:r>
          </a:p>
          <a:p>
            <a:pPr marL="274638" indent="-274638">
              <a:lnSpc>
                <a:spcPct val="105000"/>
              </a:lnSpc>
              <a:spcBef>
                <a:spcPct val="50000"/>
              </a:spcBef>
              <a:buFontTx/>
              <a:buChar char="•"/>
            </a:pPr>
            <a:r>
              <a:rPr lang="el-GR" dirty="0">
                <a:latin typeface="Calibri" pitchFamily="34" charset="0"/>
              </a:rPr>
              <a:t>Φίλτρο πετρελαίου</a:t>
            </a:r>
          </a:p>
          <a:p>
            <a:pPr marL="274638" indent="-274638">
              <a:lnSpc>
                <a:spcPct val="105000"/>
              </a:lnSpc>
              <a:spcBef>
                <a:spcPct val="50000"/>
              </a:spcBef>
              <a:buFontTx/>
              <a:buChar char="•"/>
            </a:pPr>
            <a:r>
              <a:rPr lang="el-GR" dirty="0">
                <a:latin typeface="Calibri" pitchFamily="34" charset="0"/>
              </a:rPr>
              <a:t>Ανεμιστήρας (ηλεκτρικός) προσαγωγής αέρα καύσης,</a:t>
            </a:r>
          </a:p>
          <a:p>
            <a:pPr marL="274638" indent="-274638">
              <a:lnSpc>
                <a:spcPct val="105000"/>
              </a:lnSpc>
              <a:spcBef>
                <a:spcPct val="50000"/>
              </a:spcBef>
              <a:buFontTx/>
              <a:buChar char="•"/>
            </a:pPr>
            <a:r>
              <a:rPr lang="el-GR" dirty="0" err="1">
                <a:latin typeface="Calibri" pitchFamily="34" charset="0"/>
              </a:rPr>
              <a:t>Εκκινητές</a:t>
            </a:r>
            <a:r>
              <a:rPr lang="el-GR" dirty="0">
                <a:latin typeface="Calibri" pitchFamily="34" charset="0"/>
              </a:rPr>
              <a:t> - αυτομάτους διακόπτες προστασίας των ηλεκτροκινητήρων</a:t>
            </a:r>
          </a:p>
          <a:p>
            <a:pPr marL="274638" indent="-274638">
              <a:lnSpc>
                <a:spcPct val="105000"/>
              </a:lnSpc>
              <a:spcBef>
                <a:spcPct val="50000"/>
              </a:spcBef>
              <a:buFontTx/>
              <a:buChar char="•"/>
            </a:pPr>
            <a:r>
              <a:rPr lang="el-GR" dirty="0">
                <a:latin typeface="Calibri" pitchFamily="34" charset="0"/>
              </a:rPr>
              <a:t>Σύστημα αυτόματης ανάφλεξης με σπινθηριστή</a:t>
            </a:r>
          </a:p>
          <a:p>
            <a:pPr marL="274638" indent="-274638">
              <a:lnSpc>
                <a:spcPct val="105000"/>
              </a:lnSpc>
              <a:spcBef>
                <a:spcPct val="50000"/>
              </a:spcBef>
              <a:buFontTx/>
              <a:buChar char="•"/>
            </a:pPr>
            <a:r>
              <a:rPr lang="el-GR" dirty="0">
                <a:latin typeface="Calibri" pitchFamily="34" charset="0"/>
              </a:rPr>
              <a:t>Πυροστάτη με φωτοκύτταρο η </a:t>
            </a:r>
            <a:r>
              <a:rPr lang="el-GR" dirty="0" err="1">
                <a:latin typeface="Calibri" pitchFamily="34" charset="0"/>
              </a:rPr>
              <a:t>φωτοαντίσταση</a:t>
            </a:r>
            <a:r>
              <a:rPr lang="el-GR" dirty="0">
                <a:latin typeface="Calibri" pitchFamily="34" charset="0"/>
              </a:rPr>
              <a:t>.</a:t>
            </a:r>
          </a:p>
        </p:txBody>
      </p:sp>
      <p:pic>
        <p:nvPicPr>
          <p:cNvPr id="15770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" t="3967" r="5330" b="13113"/>
          <a:stretch>
            <a:fillRect/>
          </a:stretch>
        </p:blipFill>
        <p:spPr bwMode="auto">
          <a:xfrm>
            <a:off x="6983413" y="1125538"/>
            <a:ext cx="2160587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7706" name="Object 10"/>
          <p:cNvGraphicFramePr>
            <a:graphicFrameLocks noGrp="1" noChangeAspect="1"/>
          </p:cNvGraphicFramePr>
          <p:nvPr>
            <p:ph idx="4294967295"/>
          </p:nvPr>
        </p:nvGraphicFramePr>
        <p:xfrm>
          <a:off x="4427538" y="5157788"/>
          <a:ext cx="148590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61669" imgH="431613" progId="">
                  <p:embed/>
                </p:oleObj>
              </mc:Choice>
              <mc:Fallback>
                <p:oleObj name="Equation" r:id="rId4" imgW="761669" imgH="431613" progId="">
                  <p:embed/>
                  <p:pic>
                    <p:nvPicPr>
                      <p:cNvPr id="0" name="Picture 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538" y="5157788"/>
                        <a:ext cx="1485900" cy="7048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8575">
                        <a:solidFill>
                          <a:srgbClr val="FF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7707" name="AutoShape 11"/>
          <p:cNvSpPr>
            <a:spLocks noChangeArrowheads="1"/>
          </p:cNvSpPr>
          <p:nvPr/>
        </p:nvSpPr>
        <p:spPr bwMode="auto">
          <a:xfrm>
            <a:off x="179388" y="4508500"/>
            <a:ext cx="4032250" cy="1800225"/>
          </a:xfrm>
          <a:prstGeom prst="roundRect">
            <a:avLst>
              <a:gd name="adj" fmla="val 10259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marL="274638" indent="-274638">
              <a:lnSpc>
                <a:spcPct val="115000"/>
              </a:lnSpc>
              <a:spcBef>
                <a:spcPct val="50000"/>
              </a:spcBef>
              <a:buFontTx/>
              <a:buBlip>
                <a:blip r:embed="rId6"/>
              </a:buBlip>
            </a:pPr>
            <a:r>
              <a:rPr lang="el-GR" sz="1600" dirty="0">
                <a:latin typeface="Calibri" pitchFamily="34" charset="0"/>
              </a:rPr>
              <a:t>Q</a:t>
            </a:r>
            <a:r>
              <a:rPr lang="el-GR" sz="1600" baseline="-25000" dirty="0">
                <a:latin typeface="Calibri" pitchFamily="34" charset="0"/>
              </a:rPr>
              <a:t>Λ</a:t>
            </a:r>
            <a:r>
              <a:rPr lang="el-GR" sz="1600" dirty="0">
                <a:latin typeface="Calibri" pitchFamily="34" charset="0"/>
              </a:rPr>
              <a:t> η θερμική ισχύς του λέβητα [</a:t>
            </a:r>
            <a:r>
              <a:rPr lang="el-GR" sz="1600" dirty="0" err="1">
                <a:latin typeface="Calibri" pitchFamily="34" charset="0"/>
              </a:rPr>
              <a:t>kW</a:t>
            </a:r>
            <a:r>
              <a:rPr lang="el-GR" sz="1600" dirty="0">
                <a:latin typeface="Calibri" pitchFamily="34" charset="0"/>
              </a:rPr>
              <a:t>] </a:t>
            </a:r>
          </a:p>
          <a:p>
            <a:pPr marL="274638" indent="-274638">
              <a:lnSpc>
                <a:spcPct val="115000"/>
              </a:lnSpc>
              <a:spcBef>
                <a:spcPct val="50000"/>
              </a:spcBef>
              <a:buFontTx/>
              <a:buBlip>
                <a:blip r:embed="rId6"/>
              </a:buBlip>
            </a:pPr>
            <a:r>
              <a:rPr lang="el-GR" sz="1600" dirty="0" err="1">
                <a:latin typeface="Calibri" pitchFamily="34" charset="0"/>
              </a:rPr>
              <a:t>H</a:t>
            </a:r>
            <a:r>
              <a:rPr lang="el-GR" sz="1600" baseline="-25000" dirty="0" err="1">
                <a:latin typeface="Calibri" pitchFamily="34" charset="0"/>
              </a:rPr>
              <a:t>u</a:t>
            </a:r>
            <a:r>
              <a:rPr lang="el-GR" sz="1600" dirty="0">
                <a:latin typeface="Calibri" pitchFamily="34" charset="0"/>
              </a:rPr>
              <a:t>: η κατώτερη θερμογόνος δύναμη του καυσίμου σε [</a:t>
            </a:r>
            <a:r>
              <a:rPr lang="el-GR" sz="1600" dirty="0" err="1">
                <a:latin typeface="Calibri" pitchFamily="34" charset="0"/>
              </a:rPr>
              <a:t>kWh</a:t>
            </a:r>
            <a:r>
              <a:rPr lang="el-GR" sz="1600" dirty="0">
                <a:latin typeface="Calibri" pitchFamily="34" charset="0"/>
              </a:rPr>
              <a:t>/</a:t>
            </a:r>
            <a:r>
              <a:rPr lang="el-GR" sz="1600" dirty="0" err="1">
                <a:latin typeface="Calibri" pitchFamily="34" charset="0"/>
              </a:rPr>
              <a:t>kg</a:t>
            </a:r>
            <a:r>
              <a:rPr lang="el-GR" sz="1600" dirty="0">
                <a:latin typeface="Calibri" pitchFamily="34" charset="0"/>
              </a:rPr>
              <a:t>]. </a:t>
            </a:r>
            <a:r>
              <a:rPr lang="el-GR" sz="1600" dirty="0" err="1">
                <a:latin typeface="Calibri" pitchFamily="34" charset="0"/>
              </a:rPr>
              <a:t>Hu</a:t>
            </a:r>
            <a:r>
              <a:rPr lang="el-GR" sz="1600" baseline="-25000" dirty="0" err="1">
                <a:latin typeface="Calibri" pitchFamily="34" charset="0"/>
              </a:rPr>
              <a:t>πετρ</a:t>
            </a:r>
            <a:r>
              <a:rPr lang="el-GR" sz="1600" dirty="0">
                <a:latin typeface="Calibri" pitchFamily="34" charset="0"/>
              </a:rPr>
              <a:t>≈ 11,5 </a:t>
            </a:r>
            <a:r>
              <a:rPr lang="el-GR" sz="1600" dirty="0" err="1">
                <a:latin typeface="Calibri" pitchFamily="34" charset="0"/>
              </a:rPr>
              <a:t>kWh</a:t>
            </a:r>
            <a:r>
              <a:rPr lang="el-GR" sz="1600" dirty="0">
                <a:latin typeface="Calibri" pitchFamily="34" charset="0"/>
              </a:rPr>
              <a:t>/</a:t>
            </a:r>
            <a:r>
              <a:rPr lang="el-GR" sz="1600" dirty="0" err="1">
                <a:latin typeface="Calibri" pitchFamily="34" charset="0"/>
              </a:rPr>
              <a:t>kg</a:t>
            </a:r>
            <a:r>
              <a:rPr lang="el-GR" sz="1600" dirty="0">
                <a:latin typeface="Calibri" pitchFamily="34" charset="0"/>
              </a:rPr>
              <a:t>. </a:t>
            </a:r>
          </a:p>
          <a:p>
            <a:pPr marL="274638" indent="-274638">
              <a:lnSpc>
                <a:spcPct val="115000"/>
              </a:lnSpc>
              <a:spcBef>
                <a:spcPct val="50000"/>
              </a:spcBef>
              <a:buFontTx/>
              <a:buBlip>
                <a:blip r:embed="rId6"/>
              </a:buBlip>
            </a:pPr>
            <a:r>
              <a:rPr lang="el-GR" sz="1600" dirty="0">
                <a:latin typeface="Calibri" pitchFamily="34" charset="0"/>
              </a:rPr>
              <a:t>n : </a:t>
            </a:r>
            <a:r>
              <a:rPr lang="el-GR" sz="1600" dirty="0" err="1">
                <a:latin typeface="Calibri" pitchFamily="34" charset="0"/>
              </a:rPr>
              <a:t>β.α</a:t>
            </a:r>
            <a:r>
              <a:rPr lang="el-GR" sz="1600" dirty="0">
                <a:latin typeface="Calibri" pitchFamily="34" charset="0"/>
              </a:rPr>
              <a:t>. λέβητα = 0.85 – 0.95</a:t>
            </a:r>
          </a:p>
        </p:txBody>
      </p:sp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997200"/>
            <a:ext cx="1873250" cy="163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7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7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701" grpId="0" animBg="1"/>
      <p:bldP spid="157707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869" y="4941167"/>
            <a:ext cx="1481531" cy="1585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1587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048" y="4653136"/>
            <a:ext cx="3227304" cy="220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158725" name="Oval 5"/>
          <p:cNvSpPr>
            <a:spLocks noChangeArrowheads="1"/>
          </p:cNvSpPr>
          <p:nvPr/>
        </p:nvSpPr>
        <p:spPr bwMode="auto">
          <a:xfrm>
            <a:off x="323850" y="6669088"/>
            <a:ext cx="107950" cy="107950"/>
          </a:xfrm>
          <a:prstGeom prst="ellipse">
            <a:avLst/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58726" name="Rectangle 6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l-GR"/>
          </a:p>
        </p:txBody>
      </p:sp>
      <p:sp>
        <p:nvSpPr>
          <p:cNvPr id="158727" name="Rectangle 7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l-GR"/>
          </a:p>
        </p:txBody>
      </p:sp>
      <p:sp>
        <p:nvSpPr>
          <p:cNvPr id="158728" name="AutoShape 8"/>
          <p:cNvSpPr>
            <a:spLocks noChangeArrowheads="1"/>
          </p:cNvSpPr>
          <p:nvPr/>
        </p:nvSpPr>
        <p:spPr bwMode="auto">
          <a:xfrm>
            <a:off x="611188" y="404671"/>
            <a:ext cx="7848600" cy="4392478"/>
          </a:xfrm>
          <a:prstGeom prst="roundRect">
            <a:avLst>
              <a:gd name="adj" fmla="val 10259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>
              <a:lnSpc>
                <a:spcPct val="115000"/>
              </a:lnSpc>
              <a:spcBef>
                <a:spcPct val="50000"/>
              </a:spcBef>
            </a:pPr>
            <a:r>
              <a:rPr lang="el-GR" b="1" u="sng" dirty="0" err="1">
                <a:latin typeface="Calibri" pitchFamily="34" charset="0"/>
              </a:rPr>
              <a:t>στ</a:t>
            </a:r>
            <a:r>
              <a:rPr lang="el-GR" b="1" u="sng" dirty="0">
                <a:latin typeface="Calibri" pitchFamily="34" charset="0"/>
              </a:rPr>
              <a:t>. Κυκλοφορητές</a:t>
            </a:r>
            <a:endParaRPr lang="el-GR" dirty="0">
              <a:latin typeface="Calibri" pitchFamily="34" charset="0"/>
            </a:endParaRPr>
          </a:p>
          <a:p>
            <a:pPr marL="274638" indent="-274638">
              <a:lnSpc>
                <a:spcPct val="115000"/>
              </a:lnSpc>
              <a:spcBef>
                <a:spcPct val="50000"/>
              </a:spcBef>
              <a:buFontTx/>
              <a:buBlip>
                <a:blip r:embed="rId4"/>
              </a:buBlip>
            </a:pPr>
            <a:r>
              <a:rPr lang="el-GR" dirty="0">
                <a:latin typeface="Calibri" pitchFamily="34" charset="0"/>
              </a:rPr>
              <a:t>Οι κυκλοφορητές εξασφαλίζουν την «κυκλοφορία» του θερμού νερού στο κλειστό </a:t>
            </a:r>
            <a:r>
              <a:rPr lang="el-GR" dirty="0" err="1">
                <a:latin typeface="Calibri" pitchFamily="34" charset="0"/>
              </a:rPr>
              <a:t>υδρονικό</a:t>
            </a:r>
            <a:r>
              <a:rPr lang="el-GR" dirty="0">
                <a:latin typeface="Calibri" pitchFamily="34" charset="0"/>
              </a:rPr>
              <a:t> δίκτυο.</a:t>
            </a:r>
          </a:p>
          <a:p>
            <a:pPr marL="274638" indent="-274638">
              <a:lnSpc>
                <a:spcPct val="115000"/>
              </a:lnSpc>
              <a:spcBef>
                <a:spcPct val="50000"/>
              </a:spcBef>
              <a:buFontTx/>
              <a:buBlip>
                <a:blip r:embed="rId4"/>
              </a:buBlip>
            </a:pPr>
            <a:r>
              <a:rPr lang="el-GR" dirty="0">
                <a:latin typeface="Calibri" pitchFamily="34" charset="0"/>
              </a:rPr>
              <a:t>Έχουν πάντοτε ενσωματωμένο σε ενιαίο κέλυφος (περίβλημα) τον ηλεκτροκινητήρα και την αντλία. </a:t>
            </a:r>
          </a:p>
          <a:p>
            <a:pPr marL="274638" indent="-274638">
              <a:lnSpc>
                <a:spcPct val="115000"/>
              </a:lnSpc>
              <a:spcBef>
                <a:spcPct val="50000"/>
              </a:spcBef>
              <a:buFontTx/>
              <a:buBlip>
                <a:blip r:embed="rId4"/>
              </a:buBlip>
            </a:pPr>
            <a:r>
              <a:rPr lang="el-GR" dirty="0">
                <a:latin typeface="Calibri" pitchFamily="34" charset="0"/>
              </a:rPr>
              <a:t>Τα κυριότερα χαρακτηριστικά ενός κυκλοφορητή είναι: </a:t>
            </a:r>
          </a:p>
          <a:p>
            <a:pPr lvl="1">
              <a:lnSpc>
                <a:spcPct val="115000"/>
              </a:lnSpc>
              <a:spcBef>
                <a:spcPct val="50000"/>
              </a:spcBef>
              <a:buFontTx/>
              <a:buChar char="•"/>
            </a:pPr>
            <a:r>
              <a:rPr lang="el-GR" dirty="0">
                <a:latin typeface="Calibri" pitchFamily="34" charset="0"/>
              </a:rPr>
              <a:t> Η παροχή του νερού σε m</a:t>
            </a:r>
            <a:r>
              <a:rPr lang="el-GR" baseline="30000" dirty="0">
                <a:latin typeface="Calibri" pitchFamily="34" charset="0"/>
              </a:rPr>
              <a:t>3</a:t>
            </a:r>
            <a:r>
              <a:rPr lang="el-GR" dirty="0">
                <a:latin typeface="Calibri" pitchFamily="34" charset="0"/>
              </a:rPr>
              <a:t>/h (ή l/h), </a:t>
            </a:r>
          </a:p>
          <a:p>
            <a:pPr lvl="1">
              <a:lnSpc>
                <a:spcPct val="115000"/>
              </a:lnSpc>
              <a:spcBef>
                <a:spcPct val="50000"/>
              </a:spcBef>
              <a:buFontTx/>
              <a:buChar char="•"/>
            </a:pPr>
            <a:r>
              <a:rPr lang="el-GR" dirty="0">
                <a:latin typeface="Calibri" pitchFamily="34" charset="0"/>
              </a:rPr>
              <a:t> Το </a:t>
            </a:r>
            <a:r>
              <a:rPr lang="el-GR" dirty="0" err="1">
                <a:latin typeface="Calibri" pitchFamily="34" charset="0"/>
              </a:rPr>
              <a:t>μανομετρικό</a:t>
            </a:r>
            <a:r>
              <a:rPr lang="el-GR" dirty="0">
                <a:latin typeface="Calibri" pitchFamily="34" charset="0"/>
              </a:rPr>
              <a:t> ύψος Η σε </a:t>
            </a:r>
            <a:r>
              <a:rPr lang="el-GR" dirty="0" err="1">
                <a:latin typeface="Calibri" pitchFamily="34" charset="0"/>
              </a:rPr>
              <a:t>mΥΣ</a:t>
            </a:r>
            <a:r>
              <a:rPr lang="el-GR" dirty="0">
                <a:latin typeface="Calibri" pitchFamily="34" charset="0"/>
              </a:rPr>
              <a:t>, </a:t>
            </a:r>
          </a:p>
          <a:p>
            <a:pPr lvl="1">
              <a:lnSpc>
                <a:spcPct val="115000"/>
              </a:lnSpc>
              <a:spcBef>
                <a:spcPct val="50000"/>
              </a:spcBef>
              <a:buFontTx/>
              <a:buChar char="•"/>
            </a:pPr>
            <a:r>
              <a:rPr lang="el-GR" dirty="0">
                <a:latin typeface="Calibri" pitchFamily="34" charset="0"/>
              </a:rPr>
              <a:t> Η ισχύς του κινητήρα σε </a:t>
            </a:r>
            <a:r>
              <a:rPr lang="el-GR" dirty="0" err="1">
                <a:latin typeface="Calibri" pitchFamily="34" charset="0"/>
              </a:rPr>
              <a:t>hp</a:t>
            </a:r>
            <a:r>
              <a:rPr lang="el-GR" dirty="0">
                <a:latin typeface="Calibri" pitchFamily="34" charset="0"/>
              </a:rPr>
              <a:t> ή W, </a:t>
            </a:r>
          </a:p>
          <a:p>
            <a:pPr lvl="1">
              <a:lnSpc>
                <a:spcPct val="115000"/>
              </a:lnSpc>
              <a:spcBef>
                <a:spcPct val="50000"/>
              </a:spcBef>
              <a:buFontTx/>
              <a:buChar char="•"/>
            </a:pPr>
            <a:r>
              <a:rPr lang="el-GR" dirty="0">
                <a:latin typeface="Calibri" pitchFamily="34" charset="0"/>
              </a:rPr>
              <a:t> Η διάμετρος (σε </a:t>
            </a:r>
            <a:r>
              <a:rPr lang="el-GR" dirty="0" err="1">
                <a:latin typeface="Calibri" pitchFamily="34" charset="0"/>
              </a:rPr>
              <a:t>mm</a:t>
            </a:r>
            <a:r>
              <a:rPr lang="el-GR" dirty="0">
                <a:latin typeface="Calibri" pitchFamily="34" charset="0"/>
              </a:rPr>
              <a:t> ή in) και ο τύπος (με </a:t>
            </a:r>
            <a:r>
              <a:rPr lang="el-GR" dirty="0" err="1">
                <a:latin typeface="Calibri" pitchFamily="34" charset="0"/>
              </a:rPr>
              <a:t>ρακόρ</a:t>
            </a:r>
            <a:r>
              <a:rPr lang="el-GR" dirty="0">
                <a:latin typeface="Calibri" pitchFamily="34" charset="0"/>
              </a:rPr>
              <a:t> ή </a:t>
            </a:r>
            <a:r>
              <a:rPr lang="el-GR" dirty="0" err="1">
                <a:latin typeface="Calibri" pitchFamily="34" charset="0"/>
              </a:rPr>
              <a:t>φλάνζτα</a:t>
            </a:r>
            <a:r>
              <a:rPr lang="el-GR" dirty="0">
                <a:latin typeface="Calibri" pitchFamily="34" charset="0"/>
              </a:rPr>
              <a:t>) των άκρων υδραυλικής σύνδεσης του κυκλοφορητή στο δίκτυο.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5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στ</a:t>
            </a:r>
            <a:r>
              <a:rPr lang="el-GR" dirty="0"/>
              <a:t>. </a:t>
            </a:r>
            <a:r>
              <a:rPr lang="el-GR" dirty="0" err="1"/>
              <a:t>Διαστασιολόγηση</a:t>
            </a:r>
            <a:r>
              <a:rPr lang="el-GR" dirty="0"/>
              <a:t> κυκλοφορητή</a:t>
            </a:r>
            <a:endParaRPr lang="en-US" dirty="0"/>
          </a:p>
        </p:txBody>
      </p:sp>
      <p:sp>
        <p:nvSpPr>
          <p:cNvPr id="21510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2875"/>
            <a:ext cx="4038600" cy="4713288"/>
          </a:xfrm>
        </p:spPr>
        <p:txBody>
          <a:bodyPr/>
          <a:lstStyle/>
          <a:p>
            <a:r>
              <a:rPr lang="el-GR"/>
              <a:t>Παροχή</a:t>
            </a:r>
          </a:p>
          <a:p>
            <a:endParaRPr lang="el-GR"/>
          </a:p>
          <a:p>
            <a:endParaRPr lang="el-GR"/>
          </a:p>
          <a:p>
            <a:endParaRPr lang="el-GR"/>
          </a:p>
          <a:p>
            <a:r>
              <a:rPr lang="el-GR"/>
              <a:t>Μανομετρικό ύψος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9141C53-F6D2-47CC-A156-C08C36EB3D2B}" type="slidenum">
              <a:rPr lang="en-US" smtClean="0"/>
              <a:pPr>
                <a:defRPr/>
              </a:pPr>
              <a:t>109</a:t>
            </a:fld>
            <a:endParaRPr lang="en-US"/>
          </a:p>
        </p:txBody>
      </p:sp>
      <p:pic>
        <p:nvPicPr>
          <p:cNvPr id="21513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8" r="23434"/>
          <a:stretch>
            <a:fillRect/>
          </a:stretch>
        </p:blipFill>
        <p:spPr>
          <a:xfrm>
            <a:off x="5651500" y="1052513"/>
            <a:ext cx="3241675" cy="3892550"/>
          </a:xfrm>
          <a:noFill/>
        </p:spPr>
      </p:pic>
      <p:graphicFrame>
        <p:nvGraphicFramePr>
          <p:cNvPr id="21506" name="Content Placeholder 6"/>
          <p:cNvGraphicFramePr>
            <a:graphicFrameLocks noChangeAspect="1"/>
          </p:cNvGraphicFramePr>
          <p:nvPr/>
        </p:nvGraphicFramePr>
        <p:xfrm>
          <a:off x="900113" y="1989138"/>
          <a:ext cx="1655762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04900" imgH="444500" progId="Equation.3">
                  <p:embed/>
                </p:oleObj>
              </mc:Choice>
              <mc:Fallback>
                <p:oleObj name="Equation" r:id="rId3" imgW="1104900" imgH="444500" progId="Equation.3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1989138"/>
                        <a:ext cx="1655762" cy="666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7" name="Content Placeholder 6"/>
          <p:cNvGraphicFramePr>
            <a:graphicFrameLocks noChangeAspect="1"/>
          </p:cNvGraphicFramePr>
          <p:nvPr/>
        </p:nvGraphicFramePr>
        <p:xfrm>
          <a:off x="900113" y="2708275"/>
          <a:ext cx="2159000" cy="744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43000" imgH="393700" progId="Equation.3">
                  <p:embed/>
                </p:oleObj>
              </mc:Choice>
              <mc:Fallback>
                <p:oleObj name="Equation" r:id="rId5" imgW="1143000" imgH="393700" progId="Equation.3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2708275"/>
                        <a:ext cx="2159000" cy="744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8" name="Content Placeholder 6"/>
          <p:cNvGraphicFramePr>
            <a:graphicFrameLocks noChangeAspect="1"/>
          </p:cNvGraphicFramePr>
          <p:nvPr/>
        </p:nvGraphicFramePr>
        <p:xfrm>
          <a:off x="900113" y="4221584"/>
          <a:ext cx="50673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832100" imgH="482600" progId="Equation.3">
                  <p:embed/>
                </p:oleObj>
              </mc:Choice>
              <mc:Fallback>
                <p:oleObj name="Equation" r:id="rId7" imgW="2832100" imgH="482600" progId="Equation.3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4221584"/>
                        <a:ext cx="5067300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Κλιματικές ζώνες</a:t>
            </a:r>
            <a:endParaRPr lang="en-US"/>
          </a:p>
        </p:txBody>
      </p:sp>
      <p:graphicFrame>
        <p:nvGraphicFramePr>
          <p:cNvPr id="1057" name="Group 33"/>
          <p:cNvGraphicFramePr>
            <a:graphicFrameLocks noGrp="1"/>
          </p:cNvGraphicFramePr>
          <p:nvPr>
            <p:ph sz="half" idx="2"/>
          </p:nvPr>
        </p:nvGraphicFramePr>
        <p:xfrm>
          <a:off x="4645025" y="1125538"/>
          <a:ext cx="4319588" cy="4641342"/>
        </p:xfrm>
        <a:graphic>
          <a:graphicData uri="http://schemas.openxmlformats.org/drawingml/2006/table">
            <a:tbl>
              <a:tblPr/>
              <a:tblGrid>
                <a:gridCol w="647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71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38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Ζώνη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53981" marR="5398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Νομοί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53981" marR="5398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7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Α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53981" marR="5398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Ηρακλείου, Χανιών, Ρεθύμνου, Λασιθίου, Κυκλάδων, Δωδεκανήσου, Σάμου, Μεσσηνίας, Λακωνίας, Αργολίδας, Ζακύνθου, Κεφαλληνίας &amp; Ιθάκης, Κύθηρα &amp; νησιά Σαρωνικού (Αττικής), Αρκαδίας (πεδινή)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53981" marR="5398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7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Β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53981" marR="5398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Αττικής (εκτός Κυθήρων &amp; νησιών Σαρωνικού), Κορινθίας, Ηλείας, Αχαΐας, Αιτωλοακαρνανίας, Φθιώτιδας, Φωκίδας, Βοιωτίας,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Ευβοίας, Μαγνησίας, Λέσβου, Χίου, Κέρκυρας, Λευκάδας, Θεσπρωτίας, Πρέβεζας, Άρτας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53981" marR="5398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7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Γ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53981" marR="5398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Αρκαδίας (ορεινή), Ευρυτανίας, Ιωαννίνων, Λάρισας, Καρδίτσας, Τρικάλων, Πιερίας, Ημαθίας, Πέλλης, Θεσσαλονίκης, Κιλκίς, Χαλκιδικής, Σερρών (εκτός ΒΑ τμήματος), Καβάλας, Ξάνθης, Ροδόπης, Έβρου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53981" marR="5398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1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Δ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53981" marR="5398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Γρεβενά, Κοζάνη, Καστοριά, Φλώρινα, Σερρών (ΒΑ τμήμα), Δράμας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53981" marR="5398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387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Περιοχές με υψόμετρο άνω των 500 μέτρων εντάσσονται στην επόμενη ψυχρότερη κλιματική ζώνη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Times New Roman" pitchFamily="18" charset="0"/>
                      </a:endParaRPr>
                    </a:p>
                  </a:txBody>
                  <a:tcPr marL="53981" marR="5398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BF1DB04-3F2C-4D48-8CD4-9A33E26DCC1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105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4" t="22530" r="28416" b="6113"/>
          <a:stretch>
            <a:fillRect/>
          </a:stretch>
        </p:blipFill>
        <p:spPr>
          <a:xfrm>
            <a:off x="250825" y="1341438"/>
            <a:ext cx="4332288" cy="3778250"/>
          </a:xfrm>
          <a:noFill/>
        </p:spPr>
      </p:pic>
      <p:sp>
        <p:nvSpPr>
          <p:cNvPr id="10" name="TextBox 9"/>
          <p:cNvSpPr txBox="1"/>
          <p:nvPr/>
        </p:nvSpPr>
        <p:spPr>
          <a:xfrm>
            <a:off x="395288" y="5373688"/>
            <a:ext cx="410527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dirty="0">
                <a:latin typeface="+mn-lt"/>
              </a:rPr>
              <a:t>Κριτήριο κατάταξης: </a:t>
            </a:r>
            <a:r>
              <a:rPr lang="el-GR" u="sng" dirty="0">
                <a:latin typeface="+mn-lt"/>
              </a:rPr>
              <a:t>βαθμοημέρες θέρμανσης</a:t>
            </a:r>
            <a:endParaRPr lang="en-US" u="sng" dirty="0">
              <a:latin typeface="+mn-lt"/>
            </a:endParaRPr>
          </a:p>
        </p:txBody>
      </p:sp>
      <p:sp>
        <p:nvSpPr>
          <p:cNvPr id="105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l-GR"/>
          </a:p>
        </p:txBody>
      </p:sp>
      <p:graphicFrame>
        <p:nvGraphicFramePr>
          <p:cNvPr id="1026" name="Object 3"/>
          <p:cNvGraphicFramePr>
            <a:graphicFrameLocks noChangeAspect="1"/>
          </p:cNvGraphicFramePr>
          <p:nvPr/>
        </p:nvGraphicFramePr>
        <p:xfrm>
          <a:off x="468313" y="5732463"/>
          <a:ext cx="2087562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244600" imgH="368300" progId="Equation.3">
                  <p:embed/>
                </p:oleObj>
              </mc:Choice>
              <mc:Fallback>
                <p:oleObj name="Equation" r:id="rId3" imgW="1244600" imgH="36830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5732463"/>
                        <a:ext cx="2087562" cy="622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7574588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437063"/>
            <a:ext cx="2514600" cy="198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159748" name="Oval 4"/>
          <p:cNvSpPr>
            <a:spLocks noChangeArrowheads="1"/>
          </p:cNvSpPr>
          <p:nvPr/>
        </p:nvSpPr>
        <p:spPr bwMode="auto">
          <a:xfrm>
            <a:off x="323850" y="6669088"/>
            <a:ext cx="107950" cy="107950"/>
          </a:xfrm>
          <a:prstGeom prst="ellipse">
            <a:avLst/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59749" name="Rectangle 5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l-GR"/>
          </a:p>
        </p:txBody>
      </p:sp>
      <p:sp>
        <p:nvSpPr>
          <p:cNvPr id="159750" name="Rectangle 6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l-GR"/>
          </a:p>
        </p:txBody>
      </p:sp>
      <p:sp>
        <p:nvSpPr>
          <p:cNvPr id="159751" name="AutoShape 7"/>
          <p:cNvSpPr>
            <a:spLocks noChangeArrowheads="1"/>
          </p:cNvSpPr>
          <p:nvPr/>
        </p:nvSpPr>
        <p:spPr bwMode="auto">
          <a:xfrm>
            <a:off x="611188" y="1052513"/>
            <a:ext cx="7848600" cy="2808287"/>
          </a:xfrm>
          <a:prstGeom prst="roundRect">
            <a:avLst>
              <a:gd name="adj" fmla="val 10259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marL="274638" indent="-274638">
              <a:lnSpc>
                <a:spcPct val="115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l-GR" dirty="0">
                <a:latin typeface="Calibri" pitchFamily="34" charset="0"/>
              </a:rPr>
              <a:t>Συνιστάται η τοποθέτηση των κυκλοφορητών στην προσαγωγή (αναχώρηση από τον λέβητα) για αποφυγή </a:t>
            </a:r>
            <a:r>
              <a:rPr lang="el-GR" dirty="0" err="1">
                <a:latin typeface="Calibri" pitchFamily="34" charset="0"/>
              </a:rPr>
              <a:t>υποπιέσεων</a:t>
            </a:r>
            <a:r>
              <a:rPr lang="el-GR" dirty="0">
                <a:latin typeface="Calibri" pitchFamily="34" charset="0"/>
              </a:rPr>
              <a:t> στο δίκτυο</a:t>
            </a:r>
          </a:p>
          <a:p>
            <a:pPr marL="274638" indent="-274638">
              <a:lnSpc>
                <a:spcPct val="115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l-GR" dirty="0">
                <a:latin typeface="Calibri" pitchFamily="34" charset="0"/>
              </a:rPr>
              <a:t>Βάνες απομόνωσης τοποθετούνται πριν και μετά τον κυκλοφορητή</a:t>
            </a:r>
          </a:p>
          <a:p>
            <a:pPr marL="274638" indent="-274638">
              <a:lnSpc>
                <a:spcPct val="115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l-GR" dirty="0">
                <a:latin typeface="Calibri" pitchFamily="34" charset="0"/>
              </a:rPr>
              <a:t>Σε κρίσιμες εγκαταστάσεις, τοποθετείται και εφεδρικός κυκλοφορητής, σε παράλληλη σύνδεση ή σε σειρά σύνδεση</a:t>
            </a:r>
          </a:p>
          <a:p>
            <a:pPr marL="274638" indent="-274638">
              <a:lnSpc>
                <a:spcPct val="115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l-GR" dirty="0">
                <a:latin typeface="Calibri" pitchFamily="34" charset="0"/>
              </a:rPr>
              <a:t>Παράλληλη αν θέλουμε να αυξήσουμε την παροχή και σε σειρά αν θέλουμε να αυξήσουμε το </a:t>
            </a:r>
            <a:r>
              <a:rPr lang="el-GR" dirty="0" err="1">
                <a:latin typeface="Calibri" pitchFamily="34" charset="0"/>
              </a:rPr>
              <a:t>μανομετρικό</a:t>
            </a:r>
            <a:endParaRPr lang="el-GR" dirty="0">
              <a:latin typeface="Calibri" pitchFamily="34" charset="0"/>
            </a:endParaRPr>
          </a:p>
        </p:txBody>
      </p:sp>
      <p:pic>
        <p:nvPicPr>
          <p:cNvPr id="15975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149725"/>
            <a:ext cx="1865313" cy="240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321F48D-6CBD-4662-BB8F-34A4E13E9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dirty="0" err="1"/>
              <a:t>στ</a:t>
            </a:r>
            <a:r>
              <a:rPr lang="el-GR" dirty="0"/>
              <a:t>. </a:t>
            </a:r>
            <a:r>
              <a:rPr lang="el-GR" dirty="0" err="1"/>
              <a:t>Διαστασιολόγηση</a:t>
            </a:r>
            <a:r>
              <a:rPr lang="el-GR" dirty="0"/>
              <a:t> κυκλοφορητή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8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2" name="Oval 4"/>
          <p:cNvSpPr>
            <a:spLocks noChangeArrowheads="1"/>
          </p:cNvSpPr>
          <p:nvPr/>
        </p:nvSpPr>
        <p:spPr bwMode="auto">
          <a:xfrm>
            <a:off x="323850" y="6669088"/>
            <a:ext cx="107950" cy="107950"/>
          </a:xfrm>
          <a:prstGeom prst="ellipse">
            <a:avLst/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60773" name="Rectangle 5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l-GR"/>
          </a:p>
        </p:txBody>
      </p:sp>
      <p:sp>
        <p:nvSpPr>
          <p:cNvPr id="160774" name="Rectangle 6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l-GR"/>
          </a:p>
        </p:txBody>
      </p:sp>
      <p:sp>
        <p:nvSpPr>
          <p:cNvPr id="160775" name="AutoShape 7"/>
          <p:cNvSpPr>
            <a:spLocks noChangeArrowheads="1"/>
          </p:cNvSpPr>
          <p:nvPr/>
        </p:nvSpPr>
        <p:spPr bwMode="auto">
          <a:xfrm>
            <a:off x="395288" y="333375"/>
            <a:ext cx="8280400" cy="1944688"/>
          </a:xfrm>
          <a:prstGeom prst="roundRect">
            <a:avLst>
              <a:gd name="adj" fmla="val 10259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marL="274638" indent="-274638" algn="ctr">
              <a:lnSpc>
                <a:spcPct val="105000"/>
              </a:lnSpc>
              <a:spcBef>
                <a:spcPct val="50000"/>
              </a:spcBef>
            </a:pPr>
            <a:r>
              <a:rPr lang="el-GR" b="1" u="sng" dirty="0" err="1">
                <a:latin typeface="Calibri" pitchFamily="34" charset="0"/>
              </a:rPr>
              <a:t>στ</a:t>
            </a:r>
            <a:r>
              <a:rPr lang="el-GR" b="1" u="sng" dirty="0">
                <a:latin typeface="Calibri" pitchFamily="34" charset="0"/>
              </a:rPr>
              <a:t>. </a:t>
            </a:r>
            <a:r>
              <a:rPr lang="el-GR" b="1" u="sng" dirty="0" err="1">
                <a:latin typeface="Calibri" pitchFamily="34" charset="0"/>
              </a:rPr>
              <a:t>Διαστασιολόγηση</a:t>
            </a:r>
            <a:r>
              <a:rPr lang="el-GR" b="1" u="sng" dirty="0">
                <a:latin typeface="Calibri" pitchFamily="34" charset="0"/>
              </a:rPr>
              <a:t> Κυκλοφορητή</a:t>
            </a:r>
          </a:p>
          <a:p>
            <a:pPr marL="274638" indent="-274638">
              <a:lnSpc>
                <a:spcPct val="105000"/>
              </a:lnSpc>
              <a:spcBef>
                <a:spcPct val="50000"/>
              </a:spcBef>
            </a:pPr>
            <a:r>
              <a:rPr lang="el-GR" dirty="0">
                <a:latin typeface="Calibri" pitchFamily="34" charset="0"/>
              </a:rPr>
              <a:t>Απαιτείται ο υπολογισμός της παροχής (</a:t>
            </a:r>
            <a:r>
              <a:rPr lang="en-US" dirty="0">
                <a:latin typeface="Calibri" pitchFamily="34" charset="0"/>
              </a:rPr>
              <a:t>V´) </a:t>
            </a:r>
            <a:r>
              <a:rPr lang="el-GR" dirty="0">
                <a:latin typeface="Calibri" pitchFamily="34" charset="0"/>
              </a:rPr>
              <a:t>και της πίεσης (ΔΡ</a:t>
            </a:r>
            <a:r>
              <a:rPr lang="en-US" dirty="0">
                <a:latin typeface="Calibri" pitchFamily="34" charset="0"/>
              </a:rPr>
              <a:t>) </a:t>
            </a:r>
            <a:r>
              <a:rPr lang="el-GR" dirty="0">
                <a:latin typeface="Calibri" pitchFamily="34" charset="0"/>
              </a:rPr>
              <a:t>ή </a:t>
            </a:r>
            <a:r>
              <a:rPr lang="el-GR" dirty="0" err="1">
                <a:latin typeface="Calibri" pitchFamily="34" charset="0"/>
              </a:rPr>
              <a:t>μανομετρικού</a:t>
            </a:r>
            <a:r>
              <a:rPr lang="el-GR" dirty="0">
                <a:latin typeface="Calibri" pitchFamily="34" charset="0"/>
              </a:rPr>
              <a:t> (Η)</a:t>
            </a:r>
          </a:p>
          <a:p>
            <a:pPr marL="274638" indent="-274638">
              <a:lnSpc>
                <a:spcPct val="105000"/>
              </a:lnSpc>
              <a:spcBef>
                <a:spcPct val="50000"/>
              </a:spcBef>
            </a:pPr>
            <a:endParaRPr lang="en-US" dirty="0">
              <a:latin typeface="Calibri" pitchFamily="34" charset="0"/>
            </a:endParaRPr>
          </a:p>
          <a:p>
            <a:pPr marL="274638" indent="-274638">
              <a:lnSpc>
                <a:spcPct val="105000"/>
              </a:lnSpc>
              <a:spcBef>
                <a:spcPct val="50000"/>
              </a:spcBef>
              <a:buFontTx/>
              <a:buChar char="•"/>
            </a:pPr>
            <a:r>
              <a:rPr lang="el-GR" dirty="0">
                <a:latin typeface="Calibri" pitchFamily="34" charset="0"/>
              </a:rPr>
              <a:t>Η παροχή προκύπτει από τα θερμικά φορτία και τις θερμοκρασίες προσαγωγής και επιστροφής από το λέβητα</a:t>
            </a:r>
          </a:p>
        </p:txBody>
      </p:sp>
      <p:graphicFrame>
        <p:nvGraphicFramePr>
          <p:cNvPr id="160776" name="Object 8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484438" y="2636838"/>
          <a:ext cx="3965575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832100" imgH="431800" progId="">
                  <p:embed/>
                </p:oleObj>
              </mc:Choice>
              <mc:Fallback>
                <p:oleObj name="Equation" r:id="rId2" imgW="2832100" imgH="431800" progId="">
                  <p:embed/>
                  <p:pic>
                    <p:nvPicPr>
                      <p:cNvPr id="0" name="Picture 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4438" y="2636838"/>
                        <a:ext cx="3965575" cy="5064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8575">
                        <a:solidFill>
                          <a:srgbClr val="FF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0777" name="AutoShape 9"/>
          <p:cNvSpPr>
            <a:spLocks noChangeArrowheads="1"/>
          </p:cNvSpPr>
          <p:nvPr/>
        </p:nvSpPr>
        <p:spPr bwMode="auto">
          <a:xfrm>
            <a:off x="323850" y="3357563"/>
            <a:ext cx="8280400" cy="2519362"/>
          </a:xfrm>
          <a:prstGeom prst="roundRect">
            <a:avLst>
              <a:gd name="adj" fmla="val 10259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marL="274638" indent="-274638">
              <a:lnSpc>
                <a:spcPct val="115000"/>
              </a:lnSpc>
              <a:spcBef>
                <a:spcPct val="30000"/>
              </a:spcBef>
              <a:buFontTx/>
              <a:buBlip>
                <a:blip r:embed="rId4"/>
              </a:buBlip>
            </a:pPr>
            <a:r>
              <a:rPr lang="el-GR" dirty="0">
                <a:latin typeface="Calibri" pitchFamily="34" charset="0"/>
              </a:rPr>
              <a:t>Το </a:t>
            </a:r>
            <a:r>
              <a:rPr lang="el-GR" dirty="0" err="1">
                <a:latin typeface="Calibri" pitchFamily="34" charset="0"/>
              </a:rPr>
              <a:t>μανομετρικό</a:t>
            </a:r>
            <a:r>
              <a:rPr lang="el-GR" dirty="0">
                <a:latin typeface="Calibri" pitchFamily="34" charset="0"/>
              </a:rPr>
              <a:t> Η του κυκλοφορητή από</a:t>
            </a:r>
          </a:p>
          <a:p>
            <a:pPr lvl="1">
              <a:lnSpc>
                <a:spcPct val="115000"/>
              </a:lnSpc>
              <a:spcBef>
                <a:spcPct val="30000"/>
              </a:spcBef>
              <a:buFontTx/>
              <a:buChar char="•"/>
            </a:pPr>
            <a:r>
              <a:rPr lang="el-GR" dirty="0">
                <a:latin typeface="Calibri" pitchFamily="34" charset="0"/>
              </a:rPr>
              <a:t>Πτώση πίεσης H1 στον δυσμενέστερο κλάδο του οριζόντιου </a:t>
            </a:r>
            <a:r>
              <a:rPr lang="el-GR" dirty="0" err="1">
                <a:latin typeface="Calibri" pitchFamily="34" charset="0"/>
              </a:rPr>
              <a:t>επιδαπέδιου</a:t>
            </a:r>
            <a:r>
              <a:rPr lang="el-GR" dirty="0">
                <a:latin typeface="Calibri" pitchFamily="34" charset="0"/>
              </a:rPr>
              <a:t> κυκλώματος,</a:t>
            </a:r>
          </a:p>
          <a:p>
            <a:pPr lvl="1">
              <a:lnSpc>
                <a:spcPct val="115000"/>
              </a:lnSpc>
              <a:spcBef>
                <a:spcPct val="30000"/>
              </a:spcBef>
              <a:buFontTx/>
              <a:buChar char="•"/>
            </a:pPr>
            <a:r>
              <a:rPr lang="el-GR" dirty="0">
                <a:latin typeface="Calibri" pitchFamily="34" charset="0"/>
              </a:rPr>
              <a:t>Πτώση πίεσης H2 στον κατακόρυφο κλάδο μέχρι το συλλέκτη του δυσμενέστερου </a:t>
            </a:r>
            <a:r>
              <a:rPr lang="el-GR" dirty="0" err="1">
                <a:latin typeface="Calibri" pitchFamily="34" charset="0"/>
              </a:rPr>
              <a:t>επιδαπέδιου</a:t>
            </a:r>
            <a:r>
              <a:rPr lang="el-GR" dirty="0">
                <a:latin typeface="Calibri" pitchFamily="34" charset="0"/>
              </a:rPr>
              <a:t> κυκλώματος (συνήθως 1-1.5 m)</a:t>
            </a:r>
          </a:p>
          <a:p>
            <a:pPr lvl="1">
              <a:lnSpc>
                <a:spcPct val="115000"/>
              </a:lnSpc>
              <a:spcBef>
                <a:spcPct val="30000"/>
              </a:spcBef>
              <a:buFontTx/>
              <a:buChar char="•"/>
            </a:pPr>
            <a:r>
              <a:rPr lang="el-GR" dirty="0">
                <a:latin typeface="Calibri" pitchFamily="34" charset="0"/>
              </a:rPr>
              <a:t>Πτώση πίεσης Η3 στο λέβητα (150-500 </a:t>
            </a:r>
            <a:r>
              <a:rPr lang="el-GR" dirty="0" err="1">
                <a:latin typeface="Calibri" pitchFamily="34" charset="0"/>
              </a:rPr>
              <a:t>mmΣΥ</a:t>
            </a:r>
            <a:r>
              <a:rPr lang="el-GR" dirty="0">
                <a:latin typeface="Calibri" pitchFamily="34" charset="0"/>
              </a:rPr>
              <a:t>)</a:t>
            </a:r>
          </a:p>
          <a:p>
            <a:pPr lvl="1">
              <a:lnSpc>
                <a:spcPct val="115000"/>
              </a:lnSpc>
              <a:spcBef>
                <a:spcPct val="30000"/>
              </a:spcBef>
              <a:buFontTx/>
              <a:buChar char="•"/>
            </a:pPr>
            <a:r>
              <a:rPr lang="el-GR" dirty="0">
                <a:latin typeface="Calibri" pitchFamily="34" charset="0"/>
              </a:rPr>
              <a:t>Πτώση πίεσης Η4 στην </a:t>
            </a:r>
            <a:r>
              <a:rPr lang="el-GR" dirty="0" err="1">
                <a:latin typeface="Calibri" pitchFamily="34" charset="0"/>
              </a:rPr>
              <a:t>τρίοδη</a:t>
            </a:r>
            <a:r>
              <a:rPr lang="el-GR" dirty="0">
                <a:latin typeface="Calibri" pitchFamily="34" charset="0"/>
              </a:rPr>
              <a:t> ή </a:t>
            </a:r>
            <a:r>
              <a:rPr lang="el-GR" dirty="0" err="1">
                <a:latin typeface="Calibri" pitchFamily="34" charset="0"/>
              </a:rPr>
              <a:t>τετράοδη</a:t>
            </a:r>
            <a:r>
              <a:rPr lang="el-GR" dirty="0">
                <a:latin typeface="Calibri" pitchFamily="34" charset="0"/>
              </a:rPr>
              <a:t> </a:t>
            </a:r>
            <a:r>
              <a:rPr lang="el-GR" dirty="0" err="1">
                <a:latin typeface="Calibri" pitchFamily="34" charset="0"/>
              </a:rPr>
              <a:t>βάννα</a:t>
            </a:r>
            <a:r>
              <a:rPr lang="el-GR" dirty="0">
                <a:latin typeface="Calibri" pitchFamily="34" charset="0"/>
              </a:rPr>
              <a:t> (αν υπάρχει)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923928" y="6135846"/>
                <a:ext cx="2879314" cy="27699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l-GR" dirty="0"/>
                  <a:t>Η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1.2(</m:t>
                    </m:r>
                    <m:sSub>
                      <m:sSub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b="0" i="0" smtClean="0">
                            <a:latin typeface="Cambria Math" panose="02040503050406030204" pitchFamily="18" charset="0"/>
                          </a:rPr>
                          <m:t>Η</m:t>
                        </m:r>
                      </m:e>
                      <m:sub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l-GR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>
                            <a:latin typeface="Cambria Math" panose="02040503050406030204" pitchFamily="18" charset="0"/>
                          </a:rPr>
                          <m:t>Η</m:t>
                        </m:r>
                      </m:e>
                      <m:sub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l-GR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>
                            <a:latin typeface="Cambria Math" panose="02040503050406030204" pitchFamily="18" charset="0"/>
                          </a:rPr>
                          <m:t>Η</m:t>
                        </m:r>
                      </m:e>
                      <m:sub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l-GR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>
                            <a:latin typeface="Cambria Math" panose="02040503050406030204" pitchFamily="18" charset="0"/>
                          </a:rPr>
                          <m:t>Η</m:t>
                        </m:r>
                      </m:e>
                      <m:sub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l-GR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l-GR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3928" y="6135846"/>
                <a:ext cx="2879314" cy="276999"/>
              </a:xfrm>
              <a:prstGeom prst="rect">
                <a:avLst/>
              </a:prstGeom>
              <a:blipFill>
                <a:blip r:embed="rId6"/>
                <a:stretch>
                  <a:fillRect l="-4852" t="-25532" b="-46809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2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6" name="Oval 4"/>
          <p:cNvSpPr>
            <a:spLocks noChangeArrowheads="1"/>
          </p:cNvSpPr>
          <p:nvPr/>
        </p:nvSpPr>
        <p:spPr bwMode="auto">
          <a:xfrm>
            <a:off x="323850" y="6669088"/>
            <a:ext cx="107950" cy="107950"/>
          </a:xfrm>
          <a:prstGeom prst="ellipse">
            <a:avLst/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61797" name="Rectangle 5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l-GR"/>
          </a:p>
        </p:txBody>
      </p:sp>
      <p:sp>
        <p:nvSpPr>
          <p:cNvPr id="161798" name="Rectangle 6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l-GR"/>
          </a:p>
        </p:txBody>
      </p:sp>
      <p:sp>
        <p:nvSpPr>
          <p:cNvPr id="161799" name="AutoShape 7"/>
          <p:cNvSpPr>
            <a:spLocks noChangeArrowheads="1"/>
          </p:cNvSpPr>
          <p:nvPr/>
        </p:nvSpPr>
        <p:spPr bwMode="auto">
          <a:xfrm>
            <a:off x="1116013" y="476250"/>
            <a:ext cx="7127875" cy="3168650"/>
          </a:xfrm>
          <a:prstGeom prst="roundRect">
            <a:avLst>
              <a:gd name="adj" fmla="val 10259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marL="274638" indent="-274638" algn="ctr">
              <a:lnSpc>
                <a:spcPct val="105000"/>
              </a:lnSpc>
              <a:spcBef>
                <a:spcPct val="50000"/>
              </a:spcBef>
            </a:pPr>
            <a:r>
              <a:rPr lang="el-GR" b="1" u="sng" dirty="0" err="1">
                <a:latin typeface="Calibri" pitchFamily="34" charset="0"/>
              </a:rPr>
              <a:t>στ</a:t>
            </a:r>
            <a:r>
              <a:rPr lang="el-GR" b="1" u="sng" dirty="0">
                <a:latin typeface="Calibri" pitchFamily="34" charset="0"/>
              </a:rPr>
              <a:t>. </a:t>
            </a:r>
            <a:r>
              <a:rPr lang="el-GR" b="1" u="sng" dirty="0" err="1">
                <a:latin typeface="Calibri" pitchFamily="34" charset="0"/>
              </a:rPr>
              <a:t>Διαστασιολόγηση</a:t>
            </a:r>
            <a:r>
              <a:rPr lang="el-GR" b="1" u="sng" dirty="0">
                <a:latin typeface="Calibri" pitchFamily="34" charset="0"/>
              </a:rPr>
              <a:t> Κυκλοφορητή</a:t>
            </a:r>
          </a:p>
          <a:p>
            <a:pPr marL="274638" indent="-274638">
              <a:lnSpc>
                <a:spcPct val="105000"/>
              </a:lnSpc>
              <a:spcBef>
                <a:spcPct val="50000"/>
              </a:spcBef>
            </a:pPr>
            <a:r>
              <a:rPr lang="el-GR" b="1" dirty="0">
                <a:latin typeface="Calibri" pitchFamily="34" charset="0"/>
              </a:rPr>
              <a:t>Επιλογή Κυκλοφορητή</a:t>
            </a:r>
            <a:endParaRPr lang="en-US" b="1" dirty="0">
              <a:latin typeface="Calibri" pitchFamily="34" charset="0"/>
            </a:endParaRPr>
          </a:p>
          <a:p>
            <a:pPr marL="274638" indent="-274638">
              <a:lnSpc>
                <a:spcPct val="115000"/>
              </a:lnSpc>
              <a:spcBef>
                <a:spcPct val="50000"/>
              </a:spcBef>
              <a:buFontTx/>
              <a:buChar char="•"/>
            </a:pPr>
            <a:r>
              <a:rPr lang="el-GR" dirty="0">
                <a:latin typeface="Calibri" pitchFamily="34" charset="0"/>
              </a:rPr>
              <a:t>Κ</a:t>
            </a:r>
            <a:r>
              <a:rPr lang="en-US" dirty="0" err="1">
                <a:latin typeface="Calibri" pitchFamily="34" charset="0"/>
              </a:rPr>
              <a:t>υκλοφορητές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στ</a:t>
            </a:r>
            <a:r>
              <a:rPr lang="en-US" dirty="0">
                <a:latin typeface="Calibri" pitchFamily="34" charset="0"/>
              </a:rPr>
              <a:t>αθερού σημείου λειτουργίας </a:t>
            </a:r>
          </a:p>
          <a:p>
            <a:pPr marL="274638" indent="-274638">
              <a:lnSpc>
                <a:spcPct val="115000"/>
              </a:lnSpc>
              <a:spcBef>
                <a:spcPct val="50000"/>
              </a:spcBef>
              <a:buFontTx/>
              <a:buChar char="•"/>
            </a:pPr>
            <a:r>
              <a:rPr lang="el-GR" dirty="0">
                <a:latin typeface="Calibri" pitchFamily="34" charset="0"/>
              </a:rPr>
              <a:t>Κ</a:t>
            </a:r>
            <a:r>
              <a:rPr lang="en-US" dirty="0" err="1">
                <a:latin typeface="Calibri" pitchFamily="34" charset="0"/>
              </a:rPr>
              <a:t>υκλοφορητές</a:t>
            </a:r>
            <a:r>
              <a:rPr lang="en-US" dirty="0">
                <a:latin typeface="Calibri" pitchFamily="34" charset="0"/>
              </a:rPr>
              <a:t> 2, 3 ή 4 τα</a:t>
            </a:r>
            <a:r>
              <a:rPr lang="en-US" dirty="0" err="1">
                <a:latin typeface="Calibri" pitchFamily="34" charset="0"/>
              </a:rPr>
              <a:t>χυτήτων</a:t>
            </a:r>
            <a:r>
              <a:rPr lang="en-US" dirty="0">
                <a:latin typeface="Calibri" pitchFamily="34" charset="0"/>
              </a:rPr>
              <a:t> και α</a:t>
            </a:r>
            <a:r>
              <a:rPr lang="en-US" dirty="0" err="1">
                <a:latin typeface="Calibri" pitchFamily="34" charset="0"/>
              </a:rPr>
              <a:t>ντίστοιχων</a:t>
            </a:r>
            <a:r>
              <a:rPr lang="en-US" dirty="0">
                <a:latin typeface="Calibri" pitchFamily="34" charset="0"/>
              </a:rPr>
              <a:t> καμπ</a:t>
            </a:r>
            <a:r>
              <a:rPr lang="en-US" dirty="0" err="1">
                <a:latin typeface="Calibri" pitchFamily="34" charset="0"/>
              </a:rPr>
              <a:t>υλών</a:t>
            </a:r>
            <a:r>
              <a:rPr lang="en-US" dirty="0">
                <a:latin typeface="Calibri" pitchFamily="34" charset="0"/>
              </a:rPr>
              <a:t> V-H (επ</a:t>
            </a:r>
            <a:r>
              <a:rPr lang="en-US" dirty="0" err="1">
                <a:latin typeface="Calibri" pitchFamily="34" charset="0"/>
              </a:rPr>
              <a:t>ιλέγετ</a:t>
            </a:r>
            <a:r>
              <a:rPr lang="en-US" dirty="0">
                <a:latin typeface="Calibri" pitchFamily="34" charset="0"/>
              </a:rPr>
              <a:t>αι </a:t>
            </a:r>
            <a:r>
              <a:rPr lang="el-GR" dirty="0">
                <a:latin typeface="Calibri" pitchFamily="34" charset="0"/>
              </a:rPr>
              <a:t>η</a:t>
            </a:r>
            <a:r>
              <a:rPr lang="en-US" dirty="0">
                <a:latin typeface="Calibri" pitchFamily="34" charset="0"/>
              </a:rPr>
              <a:t> </a:t>
            </a:r>
            <a:r>
              <a:rPr lang="el-GR" dirty="0">
                <a:latin typeface="Calibri" pitchFamily="34" charset="0"/>
              </a:rPr>
              <a:t>κατάλληλη </a:t>
            </a:r>
            <a:r>
              <a:rPr lang="en-US" dirty="0">
                <a:latin typeface="Calibri" pitchFamily="34" charset="0"/>
              </a:rPr>
              <a:t>τα</a:t>
            </a:r>
            <a:r>
              <a:rPr lang="en-US" dirty="0" err="1">
                <a:latin typeface="Calibri" pitchFamily="34" charset="0"/>
              </a:rPr>
              <a:t>χύτητ</a:t>
            </a:r>
            <a:r>
              <a:rPr lang="en-US" dirty="0">
                <a:latin typeface="Calibri" pitchFamily="34" charset="0"/>
              </a:rPr>
              <a:t>α</a:t>
            </a:r>
            <a:r>
              <a:rPr lang="el-GR" dirty="0">
                <a:latin typeface="Calibri" pitchFamily="34" charset="0"/>
              </a:rPr>
              <a:t>)</a:t>
            </a:r>
            <a:endParaRPr lang="en-US" dirty="0">
              <a:latin typeface="Calibri" pitchFamily="34" charset="0"/>
            </a:endParaRPr>
          </a:p>
          <a:p>
            <a:pPr marL="274638" indent="-274638">
              <a:lnSpc>
                <a:spcPct val="115000"/>
              </a:lnSpc>
              <a:spcBef>
                <a:spcPct val="50000"/>
              </a:spcBef>
              <a:buFontTx/>
              <a:buChar char="•"/>
            </a:pPr>
            <a:r>
              <a:rPr lang="el-GR" dirty="0">
                <a:latin typeface="Calibri" pitchFamily="34" charset="0"/>
              </a:rPr>
              <a:t>Η</a:t>
            </a:r>
            <a:r>
              <a:rPr lang="en-US" dirty="0" err="1">
                <a:latin typeface="Calibri" pitchFamily="34" charset="0"/>
              </a:rPr>
              <a:t>λεκτρονικοί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κυκλοφορητές</a:t>
            </a:r>
            <a:r>
              <a:rPr lang="en-US" dirty="0">
                <a:latin typeface="Calibri" pitchFamily="34" charset="0"/>
              </a:rPr>
              <a:t> (</a:t>
            </a:r>
            <a:r>
              <a:rPr lang="en-US" dirty="0" err="1">
                <a:latin typeface="Calibri" pitchFamily="34" charset="0"/>
              </a:rPr>
              <a:t>Δp</a:t>
            </a:r>
            <a:r>
              <a:rPr lang="en-US" dirty="0">
                <a:latin typeface="Calibri" pitchFamily="34" charset="0"/>
              </a:rPr>
              <a:t>-c/v/T), α</a:t>
            </a:r>
            <a:r>
              <a:rPr lang="en-US" dirty="0" err="1">
                <a:latin typeface="Calibri" pitchFamily="34" charset="0"/>
              </a:rPr>
              <a:t>υτόμ</a:t>
            </a:r>
            <a:r>
              <a:rPr lang="en-US" dirty="0">
                <a:latin typeface="Calibri" pitchFamily="34" charset="0"/>
              </a:rPr>
              <a:t>ατης προσαρμογής σημείου λειτουργίας, μέσω ηλεκτροκινητήρα με μετατροπέα συχνότητας (inverter</a:t>
            </a:r>
            <a:r>
              <a:rPr lang="el-GR" dirty="0">
                <a:latin typeface="Calibri" pitchFamily="34" charset="0"/>
              </a:rPr>
              <a:t>) – μεταβλητές στροφές λειτουργίας</a:t>
            </a:r>
            <a:endParaRPr lang="en-US" dirty="0">
              <a:latin typeface="Calibri" pitchFamily="34" charset="0"/>
            </a:endParaRPr>
          </a:p>
        </p:txBody>
      </p:sp>
      <p:graphicFrame>
        <p:nvGraphicFramePr>
          <p:cNvPr id="161800" name="Object 8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859338" y="5084763"/>
          <a:ext cx="3965575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832100" imgH="431800" progId="">
                  <p:embed/>
                </p:oleObj>
              </mc:Choice>
              <mc:Fallback>
                <p:oleObj name="Equation" r:id="rId2" imgW="2832100" imgH="431800" progId="">
                  <p:embed/>
                  <p:pic>
                    <p:nvPicPr>
                      <p:cNvPr id="0" name="Picture 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338" y="5084763"/>
                        <a:ext cx="3965575" cy="5064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8575">
                        <a:solidFill>
                          <a:srgbClr val="FF33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1801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797300"/>
            <a:ext cx="4248150" cy="290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161802" name="Oval 10"/>
          <p:cNvSpPr>
            <a:spLocks noChangeArrowheads="1"/>
          </p:cNvSpPr>
          <p:nvPr/>
        </p:nvSpPr>
        <p:spPr bwMode="auto">
          <a:xfrm>
            <a:off x="1908175" y="4581525"/>
            <a:ext cx="144463" cy="142875"/>
          </a:xfrm>
          <a:prstGeom prst="ellipse">
            <a:avLst/>
          </a:prstGeom>
          <a:solidFill>
            <a:srgbClr val="FF33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365094" y="4221088"/>
                <a:ext cx="2879314" cy="27699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l-GR" dirty="0"/>
                  <a:t>Η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1.2(</m:t>
                    </m:r>
                    <m:sSub>
                      <m:sSub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b="0" i="0" smtClean="0">
                            <a:latin typeface="Cambria Math" panose="02040503050406030204" pitchFamily="18" charset="0"/>
                          </a:rPr>
                          <m:t>Η</m:t>
                        </m:r>
                      </m:e>
                      <m:sub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l-GR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>
                            <a:latin typeface="Cambria Math" panose="02040503050406030204" pitchFamily="18" charset="0"/>
                          </a:rPr>
                          <m:t>Η</m:t>
                        </m:r>
                      </m:e>
                      <m:sub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l-GR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>
                            <a:latin typeface="Cambria Math" panose="02040503050406030204" pitchFamily="18" charset="0"/>
                          </a:rPr>
                          <m:t>Η</m:t>
                        </m:r>
                      </m:e>
                      <m:sub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l-GR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>
                            <a:latin typeface="Cambria Math" panose="02040503050406030204" pitchFamily="18" charset="0"/>
                          </a:rPr>
                          <m:t>Η</m:t>
                        </m:r>
                      </m:e>
                      <m:sub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l-GR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l-GR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5094" y="4221088"/>
                <a:ext cx="2879314" cy="276999"/>
              </a:xfrm>
              <a:prstGeom prst="rect">
                <a:avLst/>
              </a:prstGeom>
              <a:blipFill>
                <a:blip r:embed="rId6"/>
                <a:stretch>
                  <a:fillRect l="-4641" t="-25000" b="-45833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1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6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itle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/>
          <a:lstStyle/>
          <a:p>
            <a:r>
              <a:rPr lang="el-GR" sz="2400" b="1" dirty="0"/>
              <a:t>Δοχείο διαστολής (κλειστού τύπου)</a:t>
            </a:r>
            <a:endParaRPr lang="en-US" sz="2400" b="1" dirty="0"/>
          </a:p>
        </p:txBody>
      </p:sp>
      <p:sp>
        <p:nvSpPr>
          <p:cNvPr id="22532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330700" cy="3629000"/>
          </a:xfrm>
        </p:spPr>
        <p:txBody>
          <a:bodyPr/>
          <a:lstStyle/>
          <a:p>
            <a:r>
              <a:rPr lang="el-GR" sz="2400" dirty="0"/>
              <a:t>Παραλαβή της διαστολής του νερού λόγω αύξησης θερμοκρασίας</a:t>
            </a:r>
          </a:p>
          <a:p>
            <a:r>
              <a:rPr lang="el-GR" sz="2400" dirty="0" err="1"/>
              <a:t>Διαστασιολόγηση</a:t>
            </a:r>
            <a:r>
              <a:rPr lang="el-GR" sz="2400" dirty="0"/>
              <a:t>: </a:t>
            </a:r>
            <a:br>
              <a:rPr lang="el-GR" sz="2400" dirty="0"/>
            </a:br>
            <a:r>
              <a:rPr lang="el-GR" sz="2000" dirty="0"/>
              <a:t>ωφέλιμος όγκος=όγκος νερού </a:t>
            </a:r>
            <a:r>
              <a:rPr lang="de-CH" sz="2000" dirty="0"/>
              <a:t>x </a:t>
            </a:r>
            <a:r>
              <a:rPr lang="el-GR" sz="2000" dirty="0"/>
              <a:t>συντ. διαστολής</a:t>
            </a:r>
            <a:endParaRPr lang="el-GR" sz="2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E3304C-A07F-4F94-8911-12A7D09CF4E3}" type="slidenum">
              <a:rPr lang="en-US" smtClean="0"/>
              <a:pPr>
                <a:defRPr/>
              </a:pPr>
              <a:t>113</a:t>
            </a:fld>
            <a:endParaRPr lang="en-US"/>
          </a:p>
        </p:txBody>
      </p:sp>
      <p:pic>
        <p:nvPicPr>
          <p:cNvPr id="2253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8" t="24702" r="12633" b="20406"/>
          <a:stretch>
            <a:fillRect/>
          </a:stretch>
        </p:blipFill>
        <p:spPr>
          <a:xfrm>
            <a:off x="4822825" y="4848225"/>
            <a:ext cx="4321175" cy="2009775"/>
          </a:xfrm>
          <a:noFill/>
        </p:spPr>
      </p:pic>
      <p:pic>
        <p:nvPicPr>
          <p:cNvPr id="2253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268413"/>
            <a:ext cx="3732213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530" name="Object 4"/>
              <p:cNvSpPr txBox="1"/>
              <p:nvPr/>
            </p:nvSpPr>
            <p:spPr bwMode="auto">
              <a:xfrm>
                <a:off x="971550" y="3933825"/>
                <a:ext cx="2736850" cy="1143000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</m:oMath>
                  </m:oMathPara>
                </a14:m>
                <a:br>
                  <a:rPr lang="en-US" i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l-GR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𝜎𝜐𝜈𝜏</m:t>
                    </m:r>
                    <m:r>
                      <a:rPr lang="el-GR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. </m:t>
                    </m:r>
                    <m:r>
                      <a:rPr lang="el-GR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𝛿𝜄𝛼𝜎𝜏𝜊𝜆𝜂𝜍</m:t>
                    </m:r>
                  </m:oMath>
                </a14:m>
                <a:r>
                  <a:rPr lang="el-GR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r>
                  <a:rPr lang="el-GR" dirty="0">
                    <a:latin typeface="Arial" panose="020B0604020202020204" pitchFamily="34" charset="0"/>
                    <a:cs typeface="Arial" panose="020B0604020202020204" pitchFamily="34" charset="0"/>
                  </a:rPr>
                  <a:t>πιν</a:t>
                </a:r>
                <a:r>
                  <a:rPr lang="el-G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el-GR" dirty="0">
                    <a:latin typeface="Arial" panose="020B0604020202020204" pitchFamily="34" charset="0"/>
                    <a:cs typeface="Arial" panose="020B0604020202020204" pitchFamily="34" charset="0"/>
                  </a:rPr>
                  <a:t> 13.2.12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530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550" y="3933825"/>
                <a:ext cx="2736850" cy="1143000"/>
              </a:xfrm>
              <a:prstGeom prst="rect">
                <a:avLst/>
              </a:prstGeom>
              <a:blipFill>
                <a:blip r:embed="rId4"/>
                <a:stretch>
                  <a:fillRect l="-17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/>
          <p:cNvCxnSpPr/>
          <p:nvPr/>
        </p:nvCxnSpPr>
        <p:spPr>
          <a:xfrm>
            <a:off x="1116013" y="4292600"/>
            <a:ext cx="5688012" cy="19446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E0C9EDC6-2CF9-4EAC-813B-ACBFBC8A19CF}"/>
              </a:ext>
            </a:extLst>
          </p:cNvPr>
          <p:cNvSpPr/>
          <p:nvPr/>
        </p:nvSpPr>
        <p:spPr>
          <a:xfrm>
            <a:off x="199813" y="296551"/>
            <a:ext cx="4164923" cy="371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4638" indent="-274638" algn="ctr">
              <a:lnSpc>
                <a:spcPct val="105000"/>
              </a:lnSpc>
              <a:spcBef>
                <a:spcPct val="50000"/>
              </a:spcBef>
            </a:pPr>
            <a:r>
              <a:rPr lang="el-GR" b="1" u="sng" dirty="0" err="1">
                <a:latin typeface="Calibri" pitchFamily="34" charset="0"/>
              </a:rPr>
              <a:t>Διαστασιολόγηση</a:t>
            </a:r>
            <a:r>
              <a:rPr lang="el-GR" b="1" u="sng" dirty="0">
                <a:latin typeface="Calibri" pitchFamily="34" charset="0"/>
              </a:rPr>
              <a:t> υπόλοιπων στοιχείων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164F4F4-19B6-4555-BFAE-D21564E637DC}"/>
              </a:ext>
            </a:extLst>
          </p:cNvPr>
          <p:cNvSpPr txBox="1">
            <a:spLocks/>
          </p:cNvSpPr>
          <p:nvPr/>
        </p:nvSpPr>
        <p:spPr bwMode="auto">
          <a:xfrm>
            <a:off x="468313" y="5076825"/>
            <a:ext cx="4330700" cy="1223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400" dirty="0"/>
              <a:t> </a:t>
            </a:r>
            <a:r>
              <a:rPr lang="en-US" sz="2400" dirty="0"/>
              <a:t>V</a:t>
            </a:r>
            <a:r>
              <a:rPr lang="el-GR" sz="2400" dirty="0"/>
              <a:t>δ= </a:t>
            </a:r>
            <a:r>
              <a:rPr lang="en-US" sz="2400" dirty="0"/>
              <a:t>Vs/0,22 (</a:t>
            </a:r>
            <a:r>
              <a:rPr lang="en-US" sz="2400" dirty="0" err="1"/>
              <a:t>lt</a:t>
            </a:r>
            <a:r>
              <a:rPr lang="en-US" sz="2400" dirty="0"/>
              <a:t>)</a:t>
            </a:r>
            <a:endParaRPr lang="el-GR" sz="2400" dirty="0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97A7521-01AF-41E8-8B52-792F017CD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Όγκος νερού</a:t>
            </a: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4B3EF34-D6B4-48D7-BF5B-D584F9443D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Προσεγγιστικά σε κάθε 1000 </a:t>
            </a:r>
            <a:r>
              <a:rPr lang="en-US" dirty="0"/>
              <a:t>kcal/h</a:t>
            </a:r>
            <a:endParaRPr lang="el-GR" dirty="0"/>
          </a:p>
          <a:p>
            <a:endParaRPr lang="en-US" dirty="0"/>
          </a:p>
          <a:p>
            <a:r>
              <a:rPr lang="en-US" dirty="0"/>
              <a:t>6 </a:t>
            </a:r>
            <a:r>
              <a:rPr lang="en-US" dirty="0" err="1"/>
              <a:t>lt</a:t>
            </a:r>
            <a:r>
              <a:rPr lang="en-US" dirty="0"/>
              <a:t> </a:t>
            </a:r>
            <a:r>
              <a:rPr lang="el-GR" dirty="0"/>
              <a:t>για </a:t>
            </a:r>
            <a:r>
              <a:rPr lang="el-GR" dirty="0" err="1"/>
              <a:t>κονβέκτορες</a:t>
            </a:r>
            <a:r>
              <a:rPr lang="en-US" dirty="0"/>
              <a:t>,</a:t>
            </a:r>
            <a:r>
              <a:rPr lang="el-GR" dirty="0"/>
              <a:t> </a:t>
            </a:r>
            <a:r>
              <a:rPr lang="en-US" dirty="0" err="1"/>
              <a:t>Runtal</a:t>
            </a:r>
            <a:endParaRPr lang="el-GR" dirty="0"/>
          </a:p>
          <a:p>
            <a:endParaRPr lang="en-US" dirty="0"/>
          </a:p>
          <a:p>
            <a:r>
              <a:rPr lang="en-US" dirty="0"/>
              <a:t>8 </a:t>
            </a:r>
            <a:r>
              <a:rPr lang="en-US" dirty="0" err="1"/>
              <a:t>lt</a:t>
            </a:r>
            <a:r>
              <a:rPr lang="en-US" dirty="0"/>
              <a:t> </a:t>
            </a:r>
            <a:r>
              <a:rPr lang="el-GR" dirty="0"/>
              <a:t>για </a:t>
            </a:r>
            <a:r>
              <a:rPr lang="en-US" dirty="0" err="1"/>
              <a:t>fcu</a:t>
            </a:r>
            <a:r>
              <a:rPr lang="en-US" dirty="0"/>
              <a:t>, </a:t>
            </a:r>
            <a:r>
              <a:rPr lang="el-GR" dirty="0"/>
              <a:t>αερόθερμα</a:t>
            </a:r>
          </a:p>
          <a:p>
            <a:endParaRPr lang="el-GR" dirty="0"/>
          </a:p>
          <a:p>
            <a:r>
              <a:rPr lang="el-GR" dirty="0"/>
              <a:t>11 </a:t>
            </a:r>
            <a:r>
              <a:rPr lang="en-US" dirty="0" err="1"/>
              <a:t>lt</a:t>
            </a:r>
            <a:r>
              <a:rPr lang="en-US" dirty="0"/>
              <a:t> </a:t>
            </a:r>
            <a:r>
              <a:rPr lang="el-GR" dirty="0"/>
              <a:t>για Άβακες</a:t>
            </a:r>
          </a:p>
          <a:p>
            <a:endParaRPr lang="el-GR" dirty="0"/>
          </a:p>
          <a:p>
            <a:r>
              <a:rPr lang="el-GR" dirty="0"/>
              <a:t>14 </a:t>
            </a:r>
            <a:r>
              <a:rPr lang="en-US" dirty="0" err="1"/>
              <a:t>lt</a:t>
            </a:r>
            <a:r>
              <a:rPr lang="en-US" dirty="0"/>
              <a:t> </a:t>
            </a:r>
            <a:r>
              <a:rPr lang="el-GR" dirty="0"/>
              <a:t>για Κ.Θ.Σ.</a:t>
            </a:r>
            <a:endParaRPr lang="en-US" dirty="0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0FEA2245-B361-4B0E-B5C6-213BA8C69F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3B60F0C1-22CE-4ECB-86BD-3B1FFEB33E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6415B3-FF88-4597-987D-3A7124CF48C6}" type="slidenum">
              <a:rPr lang="en-US" smtClean="0"/>
              <a:pPr>
                <a:defRPr/>
              </a:pPr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2105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Σύνδεση δοχείου διαστολής</a:t>
            </a:r>
            <a:endParaRPr lang="en-US" dirty="0"/>
          </a:p>
        </p:txBody>
      </p:sp>
      <p:sp>
        <p:nvSpPr>
          <p:cNvPr id="93187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l-GR"/>
              <a:t>Αυτόματος πλήρωσης (σύνδεση με δίκτυο ύδρευσης)</a:t>
            </a:r>
          </a:p>
          <a:p>
            <a:r>
              <a:rPr lang="el-GR"/>
              <a:t>Βαλβίδα ασφαλείας</a:t>
            </a:r>
          </a:p>
          <a:p>
            <a:r>
              <a:rPr lang="el-GR"/>
              <a:t>Δοχείο διαστολής</a:t>
            </a:r>
          </a:p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104B26-6CE5-446C-9513-DC7E1EDF4B9C}" type="slidenum">
              <a:rPr lang="en-US" smtClean="0"/>
              <a:pPr>
                <a:defRPr/>
              </a:pPr>
              <a:t>115</a:t>
            </a:fld>
            <a:endParaRPr lang="en-US"/>
          </a:p>
        </p:txBody>
      </p:sp>
      <p:pic>
        <p:nvPicPr>
          <p:cNvPr id="9319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30725" y="1628775"/>
            <a:ext cx="4384675" cy="4141788"/>
          </a:xfrm>
          <a:noFill/>
        </p:spPr>
      </p:pic>
      <p:cxnSp>
        <p:nvCxnSpPr>
          <p:cNvPr id="9" name="Straight Arrow Connector 8"/>
          <p:cNvCxnSpPr/>
          <p:nvPr/>
        </p:nvCxnSpPr>
        <p:spPr>
          <a:xfrm>
            <a:off x="3708400" y="1989138"/>
            <a:ext cx="3527425" cy="2087562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429000" y="4013200"/>
            <a:ext cx="4103688" cy="108108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563938" y="3284538"/>
            <a:ext cx="1728787" cy="2159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7E47FCB7-9B24-4CEE-9CF0-67BBA50B0BBA}"/>
              </a:ext>
            </a:extLst>
          </p:cNvPr>
          <p:cNvSpPr/>
          <p:nvPr/>
        </p:nvSpPr>
        <p:spPr>
          <a:xfrm>
            <a:off x="335069" y="116632"/>
            <a:ext cx="4164923" cy="371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4638" indent="-274638" algn="ctr">
              <a:lnSpc>
                <a:spcPct val="105000"/>
              </a:lnSpc>
              <a:spcBef>
                <a:spcPct val="50000"/>
              </a:spcBef>
            </a:pPr>
            <a:r>
              <a:rPr lang="el-GR" b="1" u="sng" dirty="0" err="1">
                <a:latin typeface="Calibri" pitchFamily="34" charset="0"/>
              </a:rPr>
              <a:t>Διαστασιολόγηση</a:t>
            </a:r>
            <a:r>
              <a:rPr lang="el-GR" b="1" u="sng" dirty="0">
                <a:latin typeface="Calibri" pitchFamily="34" charset="0"/>
              </a:rPr>
              <a:t> υπόλοιπων στοιχείων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DD9D372-E278-41CA-91D7-BAE140637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Καπνοδόχος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Θέση περιεχομένου 2">
                <a:extLst>
                  <a:ext uri="{FF2B5EF4-FFF2-40B4-BE49-F238E27FC236}">
                    <a16:creationId xmlns:a16="http://schemas.microsoft.com/office/drawing/2014/main" id="{E22B22BF-BD5C-4827-B836-CC395E8208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4756150"/>
              </a:xfrm>
            </p:spPr>
            <p:txBody>
              <a:bodyPr/>
              <a:lstStyle/>
              <a:p>
                <a:r>
                  <a:rPr lang="el-GR" dirty="0"/>
                  <a:t>Μεγαλύτερος ελκυσμός οδηγεί σε αυξημένη ποσότητα αέρα, μειωμένη απόδοση και ατελή καύση</a:t>
                </a:r>
              </a:p>
              <a:p>
                <a:r>
                  <a:rPr lang="el-GR" dirty="0"/>
                  <a:t>Μικρότερος ελκυσμός οδηγεί σε έλλειψη οξυγόνου, κακή εκμετάλλευση καυσίμου και ρύπανση </a:t>
                </a:r>
              </a:p>
              <a:p>
                <a:endParaRPr lang="el-GR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2,75∗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dirty="0"/>
                  <a:t>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)</a:t>
                </a:r>
              </a:p>
              <a:p>
                <a:r>
                  <a:rPr lang="en-US" dirty="0"/>
                  <a:t>Q </a:t>
                </a:r>
                <a:r>
                  <a:rPr lang="el-GR" dirty="0"/>
                  <a:t>η ισχύς σε </a:t>
                </a:r>
                <a:r>
                  <a:rPr lang="en-US" dirty="0"/>
                  <a:t>W</a:t>
                </a:r>
              </a:p>
              <a:p>
                <a:r>
                  <a:rPr lang="en-US" dirty="0"/>
                  <a:t>H </a:t>
                </a:r>
                <a:r>
                  <a:rPr lang="el-GR" dirty="0"/>
                  <a:t>το ύψος της καπνοδόχου</a:t>
                </a:r>
              </a:p>
              <a:p>
                <a:r>
                  <a:rPr lang="en-US" dirty="0"/>
                  <a:t>n </a:t>
                </a:r>
                <a:r>
                  <a:rPr lang="el-GR" dirty="0"/>
                  <a:t>συντελεστής από πίνακα 11.5.1</a:t>
                </a:r>
                <a:endParaRPr lang="en-US" dirty="0"/>
              </a:p>
            </p:txBody>
          </p:sp>
        </mc:Choice>
        <mc:Fallback xmlns="">
          <p:sp>
            <p:nvSpPr>
              <p:cNvPr id="3" name="Θέση περιεχομένου 2">
                <a:extLst>
                  <a:ext uri="{FF2B5EF4-FFF2-40B4-BE49-F238E27FC236}">
                    <a16:creationId xmlns:a16="http://schemas.microsoft.com/office/drawing/2014/main" id="{E22B22BF-BD5C-4827-B836-CC395E8208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4756150"/>
              </a:xfrm>
              <a:blipFill>
                <a:blip r:embed="rId2"/>
                <a:stretch>
                  <a:fillRect l="-1333" t="-1410" b="-21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5BDCB908-7018-4661-83CF-EE5C921E9B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D6C40476-FC26-4652-82DC-09FAD9A774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6415B3-FF88-4597-987D-3A7124CF48C6}" type="slidenum">
              <a:rPr lang="en-US" smtClean="0"/>
              <a:pPr>
                <a:defRPr/>
              </a:pPr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82628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B2D9328-F8D9-490C-8247-0F0856270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Δεξαμενές πετρελαίου</a:t>
            </a: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474B3A3-887C-446E-8718-62CF876CA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66018"/>
            <a:ext cx="8229600" cy="5071294"/>
          </a:xfrm>
        </p:spPr>
        <p:txBody>
          <a:bodyPr/>
          <a:lstStyle/>
          <a:p>
            <a:pPr algn="just"/>
            <a:r>
              <a:rPr lang="el-GR" dirty="0"/>
              <a:t>Υποχρεωτικός ο αερισμός του χώρου με άνοιγμα &gt;1/12 του  εμβαδού δαπέδου</a:t>
            </a:r>
          </a:p>
          <a:p>
            <a:pPr algn="just"/>
            <a:r>
              <a:rPr lang="el-GR" dirty="0"/>
              <a:t>Έως 3</a:t>
            </a:r>
            <a:r>
              <a:rPr lang="en-US" dirty="0"/>
              <a:t>m</a:t>
            </a:r>
            <a:r>
              <a:rPr lang="en-US" baseline="30000" dirty="0"/>
              <a:t>3</a:t>
            </a:r>
            <a:r>
              <a:rPr lang="en-US" dirty="0"/>
              <a:t> </a:t>
            </a:r>
            <a:r>
              <a:rPr lang="el-GR" dirty="0"/>
              <a:t>επιτρέπεται η τοποθέτηση μέσα στο λεβητοστάσιο. Για μεγαλύτερες δεξαμενές είναι υποχρεωτικό για λόγους πυρασφάλειας να τοποθετούνται σε διαφορετικό χώρο από τον λέβητα.</a:t>
            </a:r>
          </a:p>
          <a:p>
            <a:pPr algn="just"/>
            <a:r>
              <a:rPr lang="el-GR" dirty="0" err="1"/>
              <a:t>Έδραση</a:t>
            </a:r>
            <a:r>
              <a:rPr lang="el-GR" dirty="0"/>
              <a:t> πάνω σε βάση με μορφή λεκάνης από κάτω για συγκέντρωση της διαρροής πετρελαίου</a:t>
            </a:r>
          </a:p>
          <a:p>
            <a:pPr algn="just"/>
            <a:r>
              <a:rPr lang="el-GR" dirty="0"/>
              <a:t>Σωλήνωση εξαερισμού, σωλήνας πλήρωσης, στόμιο εκκένωσης, δείκτης στάθμης και ανθρωποθυρίδα τη συνοδεύουν</a:t>
            </a:r>
          </a:p>
          <a:p>
            <a:pPr algn="just"/>
            <a:endParaRPr lang="en-US" dirty="0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5C0DA31B-0F13-42BE-8008-FFBF68904B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8FE9CE0F-BBFA-44D7-9AA4-7A1DC6C640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6415B3-FF88-4597-987D-3A7124CF48C6}" type="slidenum">
              <a:rPr lang="en-US" smtClean="0"/>
              <a:pPr>
                <a:defRPr/>
              </a:pPr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53961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5323B67-9FA0-4664-B2B6-903653291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Διαστάσεις λεβητοστασίου</a:t>
            </a: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204847D-C579-4BF5-86FB-C3E3C36A40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Η απόσταση από την πόρτα του λέβητα έως τον τοίχο είναι</a:t>
            </a:r>
            <a:r>
              <a:rPr lang="en-US" dirty="0"/>
              <a:t>:</a:t>
            </a:r>
          </a:p>
          <a:p>
            <a:r>
              <a:rPr lang="en-US" dirty="0"/>
              <a:t>S&gt;1,5 m </a:t>
            </a:r>
            <a:r>
              <a:rPr lang="el-GR" dirty="0"/>
              <a:t>για </a:t>
            </a:r>
            <a:r>
              <a:rPr lang="en-US" dirty="0"/>
              <a:t>Q&lt;250.000 kcal/h</a:t>
            </a:r>
          </a:p>
          <a:p>
            <a:r>
              <a:rPr lang="en-US" dirty="0"/>
              <a:t>S&gt;2 m </a:t>
            </a:r>
            <a:r>
              <a:rPr lang="en-US" dirty="0" err="1"/>
              <a:t>gia</a:t>
            </a:r>
            <a:r>
              <a:rPr lang="en-US" dirty="0"/>
              <a:t> Q&gt; 250.000 kcal/h</a:t>
            </a:r>
          </a:p>
          <a:p>
            <a:endParaRPr lang="en-US" dirty="0"/>
          </a:p>
          <a:p>
            <a:r>
              <a:rPr lang="el-GR" dirty="0" err="1"/>
              <a:t>Άπόσταση</a:t>
            </a:r>
            <a:r>
              <a:rPr lang="el-GR" dirty="0"/>
              <a:t> πίσω πλευράς λέβητα έως τον τοίχο είναι</a:t>
            </a:r>
            <a:r>
              <a:rPr lang="en-US" dirty="0"/>
              <a:t>&gt;1/2 S</a:t>
            </a:r>
          </a:p>
          <a:p>
            <a:endParaRPr lang="en-US" dirty="0"/>
          </a:p>
          <a:p>
            <a:r>
              <a:rPr lang="el-GR" dirty="0"/>
              <a:t>Οι πλευρικές αποστάσεις πρέπει να είναι τουλάχιστον 0,60 </a:t>
            </a:r>
            <a:r>
              <a:rPr lang="en-US" dirty="0"/>
              <a:t>m</a:t>
            </a:r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F56CC4B3-4152-437F-B3A8-9042E635E1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759BBB28-A5ED-4840-8CAD-AB5AE77DDF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6415B3-FF88-4597-987D-3A7124CF48C6}" type="slidenum">
              <a:rPr lang="en-US" smtClean="0"/>
              <a:pPr>
                <a:defRPr/>
              </a:pPr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52745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F1AF2C1-4B94-428B-8C44-A35277695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ΜΕΛΕΤΗ ΚΑΤΑΝΟΜΗΣ ΔΑΠΑΝΩΝ</a:t>
            </a: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820A011-2AFD-4B19-994B-2B765EF6FE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Σε κτήρια με περισσότερες από μια ιδιοκτησίες είναι υποχρεωτική η μελέτη κατανομής δαπανών σε περιπτώσεις που υπάρχει κεντρικό σύστημα θέρμανσης.</a:t>
            </a:r>
          </a:p>
          <a:p>
            <a:r>
              <a:rPr lang="el-GR" dirty="0"/>
              <a:t>Παράλληλα πρέπει να υπάρχει </a:t>
            </a:r>
            <a:r>
              <a:rPr lang="el-GR" dirty="0" err="1"/>
              <a:t>ωρομέτρηση</a:t>
            </a:r>
            <a:r>
              <a:rPr lang="el-GR" dirty="0"/>
              <a:t> ή </a:t>
            </a:r>
            <a:r>
              <a:rPr lang="el-GR" dirty="0" err="1"/>
              <a:t>θερμιδομέτρηση</a:t>
            </a:r>
            <a:r>
              <a:rPr lang="el-GR" dirty="0"/>
              <a:t> για τη μέτρηση της κατανάλωσης κάθε ιδιοκτησίας.</a:t>
            </a:r>
            <a:endParaRPr lang="en-US" dirty="0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74EADE59-2793-4DE2-B2F4-76813ABB1A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EB750987-1D42-4578-B548-4DEFE34255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6415B3-FF88-4597-987D-3A7124CF48C6}" type="slidenum">
              <a:rPr lang="en-US" smtClean="0"/>
              <a:pPr>
                <a:defRPr/>
              </a:pPr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324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2950" cy="1143000"/>
          </a:xfrm>
        </p:spPr>
        <p:txBody>
          <a:bodyPr/>
          <a:lstStyle/>
          <a:p>
            <a:r>
              <a:rPr lang="el-GR" sz="3200"/>
              <a:t>Έλεγχος θερμομονωτικής επάρκειας κατά ΚΕΝΑΚ</a:t>
            </a:r>
            <a:endParaRPr lang="en-US" sz="3200"/>
          </a:p>
        </p:txBody>
      </p:sp>
      <p:sp>
        <p:nvSpPr>
          <p:cNvPr id="205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400" b="1"/>
              <a:t>Έλεγχος σε 2 στάδια</a:t>
            </a:r>
            <a:r>
              <a:rPr lang="el-GR" sz="2400"/>
              <a:t>, βάση του συντελεστή θερμοπερατότητας </a:t>
            </a:r>
            <a:r>
              <a:rPr lang="de-CH" sz="2400"/>
              <a:t>U [W/m</a:t>
            </a:r>
            <a:r>
              <a:rPr lang="de-CH" sz="2400" baseline="30000"/>
              <a:t>2</a:t>
            </a:r>
            <a:r>
              <a:rPr lang="de-CH" sz="2400"/>
              <a:t>K]</a:t>
            </a:r>
            <a:endParaRPr lang="el-GR" sz="2400"/>
          </a:p>
          <a:p>
            <a:pPr>
              <a:buFont typeface="Arial" charset="0"/>
              <a:buNone/>
            </a:pPr>
            <a:endParaRPr lang="el-GR" sz="2400"/>
          </a:p>
          <a:p>
            <a:r>
              <a:rPr lang="el-GR" sz="2400" b="1"/>
              <a:t>1</a:t>
            </a:r>
            <a:r>
              <a:rPr lang="el-GR" sz="2400" b="1" baseline="30000"/>
              <a:t>ο</a:t>
            </a:r>
            <a:r>
              <a:rPr lang="el-GR" sz="2400" b="1"/>
              <a:t> στάδιο</a:t>
            </a:r>
            <a:r>
              <a:rPr lang="el-GR" sz="2400"/>
              <a:t>:</a:t>
            </a:r>
            <a:r>
              <a:rPr lang="de-CH" sz="2400"/>
              <a:t> </a:t>
            </a:r>
            <a:r>
              <a:rPr lang="el-GR" sz="2400"/>
              <a:t>συντελεστής θερμοπερατότητας όλων των επιμέρους δομικών στοιχείων</a:t>
            </a:r>
            <a:endParaRPr lang="de-CH" sz="2400"/>
          </a:p>
          <a:p>
            <a:endParaRPr lang="el-GR" sz="2400"/>
          </a:p>
          <a:p>
            <a:endParaRPr lang="el-GR" sz="2400"/>
          </a:p>
          <a:p>
            <a:r>
              <a:rPr lang="el-GR" sz="2400" b="1"/>
              <a:t>2</a:t>
            </a:r>
            <a:r>
              <a:rPr lang="el-GR" sz="2400" b="1" baseline="30000"/>
              <a:t>ο</a:t>
            </a:r>
            <a:r>
              <a:rPr lang="el-GR" sz="2400" b="1"/>
              <a:t> στάδιο</a:t>
            </a:r>
            <a:r>
              <a:rPr lang="el-GR" sz="2400"/>
              <a:t>:</a:t>
            </a:r>
            <a:r>
              <a:rPr lang="de-CH" sz="2400"/>
              <a:t> </a:t>
            </a:r>
            <a:r>
              <a:rPr lang="el-GR" sz="2400"/>
              <a:t>μέσος συντελεστής θερμοπερατότητας του κτηρίου </a:t>
            </a:r>
            <a:endParaRPr lang="en-US" sz="24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77F8096-F4C2-413D-A4B9-8E2FA2B0414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graphicFrame>
        <p:nvGraphicFramePr>
          <p:cNvPr id="2050" name="Object 1"/>
          <p:cNvGraphicFramePr>
            <a:graphicFrameLocks noChangeAspect="1"/>
          </p:cNvGraphicFramePr>
          <p:nvPr/>
        </p:nvGraphicFramePr>
        <p:xfrm>
          <a:off x="3563938" y="3789363"/>
          <a:ext cx="1482725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34449" imgH="215713" progId="Equation.3">
                  <p:embed/>
                </p:oleObj>
              </mc:Choice>
              <mc:Fallback>
                <p:oleObj name="Equation" r:id="rId2" imgW="634449" imgH="215713" progId="Equation.3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38" y="3789363"/>
                        <a:ext cx="1482725" cy="503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3419475" y="5229225"/>
          <a:ext cx="1690688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23586" imgH="215806" progId="Equation.3">
                  <p:embed/>
                </p:oleObj>
              </mc:Choice>
              <mc:Fallback>
                <p:oleObj name="Equation" r:id="rId4" imgW="723586" imgH="215806" progId="Equation.3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475" y="5229225"/>
                        <a:ext cx="1690688" cy="504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3166846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067D921-AF06-45C2-A96C-1224A7D9E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ΠΙΝΑΚΑ ΜΕΛΕΤΗΣ</a:t>
            </a:r>
            <a:endParaRPr lang="en-US" dirty="0"/>
          </a:p>
        </p:txBody>
      </p:sp>
      <p:graphicFrame>
        <p:nvGraphicFramePr>
          <p:cNvPr id="6" name="Πίνακας 6">
            <a:extLst>
              <a:ext uri="{FF2B5EF4-FFF2-40B4-BE49-F238E27FC236}">
                <a16:creationId xmlns:a16="http://schemas.microsoft.com/office/drawing/2014/main" id="{BB4959A2-9D87-4A22-B3F8-AF018840E6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7404867"/>
              </p:ext>
            </p:extLst>
          </p:nvPr>
        </p:nvGraphicFramePr>
        <p:xfrm>
          <a:off x="432618" y="1676400"/>
          <a:ext cx="845986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0990">
                  <a:extLst>
                    <a:ext uri="{9D8B030D-6E8A-4147-A177-3AD203B41FA5}">
                      <a16:colId xmlns:a16="http://schemas.microsoft.com/office/drawing/2014/main" val="3165280739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80282582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332898676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3533771340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187889814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1875379402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4013212465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197116513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3982104076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77112196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1677980650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1416749271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1011070713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3103155674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2640082144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3151004525"/>
                    </a:ext>
                  </a:extLst>
                </a:gridCol>
                <a:gridCol w="576062">
                  <a:extLst>
                    <a:ext uri="{9D8B030D-6E8A-4147-A177-3AD203B41FA5}">
                      <a16:colId xmlns:a16="http://schemas.microsoft.com/office/drawing/2014/main" val="21081493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Q</a:t>
                      </a:r>
                      <a:r>
                        <a:rPr lang="el-GR" dirty="0" err="1"/>
                        <a:t>ολ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Qfi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Qai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</a:t>
                      </a:r>
                      <a:r>
                        <a:rPr lang="el-GR" dirty="0" err="1"/>
                        <a:t>βολ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</a:t>
                      </a:r>
                      <a:r>
                        <a:rPr lang="el-GR" dirty="0"/>
                        <a:t>β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ε</a:t>
                      </a:r>
                      <a:r>
                        <a:rPr lang="en-US" dirty="0" err="1"/>
                        <a:t>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ω</a:t>
                      </a:r>
                      <a:r>
                        <a:rPr lang="en-US" dirty="0" err="1"/>
                        <a:t>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σ</a:t>
                      </a:r>
                      <a:r>
                        <a:rPr lang="en-US" dirty="0"/>
                        <a:t>fi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ω</a:t>
                      </a:r>
                      <a:r>
                        <a:rPr lang="en-US" dirty="0" err="1"/>
                        <a:t>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xi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yi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Zi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</a:t>
                      </a:r>
                      <a:r>
                        <a:rPr lang="el-GR" dirty="0" err="1"/>
                        <a:t>χε</a:t>
                      </a:r>
                      <a:r>
                        <a:rPr lang="en-US" dirty="0" err="1"/>
                        <a:t>i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97740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60718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6092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9694667"/>
                  </a:ext>
                </a:extLst>
              </a:tr>
            </a:tbl>
          </a:graphicData>
        </a:graphic>
      </p:graphicFrame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BACE9841-87A6-4A4E-B93B-52175442FE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FB9E3376-4288-4C2B-A469-4B0DF564C2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6415B3-FF88-4597-987D-3A7124CF48C6}" type="slidenum">
              <a:rPr lang="en-US" smtClean="0"/>
              <a:pPr>
                <a:defRPr/>
              </a:pPr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31020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F15AAD3-D9DF-4B74-AB09-BDC1DD453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ΣΗΜΑΣΙΑ ΣΥΜΒΟΛΩΝ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Θέση περιεχομένου 2">
                <a:extLst>
                  <a:ext uri="{FF2B5EF4-FFF2-40B4-BE49-F238E27FC236}">
                    <a16:creationId xmlns:a16="http://schemas.microsoft.com/office/drawing/2014/main" id="{A39CD293-9160-4686-BD06-36A219A05B5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Q</a:t>
                </a:r>
                <a:r>
                  <a:rPr lang="el-GR" dirty="0" err="1"/>
                  <a:t>ολ</a:t>
                </a:r>
                <a:r>
                  <a:rPr lang="en-US" dirty="0"/>
                  <a:t>: </a:t>
                </a:r>
                <a:r>
                  <a:rPr lang="el-GR" dirty="0"/>
                  <a:t>ολικές θερμικές απώλειες ιδιοκτησίας</a:t>
                </a:r>
              </a:p>
              <a:p>
                <a:r>
                  <a:rPr lang="en-US" dirty="0" err="1"/>
                  <a:t>Qfi</a:t>
                </a:r>
                <a:r>
                  <a:rPr lang="en-US" dirty="0"/>
                  <a:t>: </a:t>
                </a:r>
                <a:r>
                  <a:rPr lang="el-GR" dirty="0"/>
                  <a:t>απώλειες διαμέσου ανοιγμάτων</a:t>
                </a:r>
              </a:p>
              <a:p>
                <a:r>
                  <a:rPr lang="en-US" dirty="0" err="1"/>
                  <a:t>Qai</a:t>
                </a:r>
                <a:r>
                  <a:rPr lang="en-US" dirty="0"/>
                  <a:t>: </a:t>
                </a:r>
                <a:r>
                  <a:rPr lang="el-GR" dirty="0"/>
                  <a:t>απώλειες χαραμάδων</a:t>
                </a:r>
              </a:p>
              <a:p>
                <a:r>
                  <a:rPr lang="en-US" dirty="0"/>
                  <a:t>Q</a:t>
                </a:r>
                <a:r>
                  <a:rPr lang="el-GR" dirty="0" err="1"/>
                  <a:t>βολ</a:t>
                </a:r>
                <a:r>
                  <a:rPr lang="el-GR" dirty="0"/>
                  <a:t>=</a:t>
                </a:r>
                <a:r>
                  <a:rPr lang="en-US" dirty="0"/>
                  <a:t>Q</a:t>
                </a:r>
                <a:r>
                  <a:rPr lang="el-GR" dirty="0" err="1"/>
                  <a:t>ολ</a:t>
                </a:r>
                <a:r>
                  <a:rPr lang="el-GR" dirty="0"/>
                  <a:t>-Σ(</a:t>
                </a:r>
                <a:r>
                  <a:rPr lang="en-US" dirty="0" err="1"/>
                  <a:t>Qfi+Qai</a:t>
                </a:r>
                <a:r>
                  <a:rPr lang="en-US" dirty="0"/>
                  <a:t>)</a:t>
                </a:r>
                <a:endParaRPr lang="el-GR" dirty="0"/>
              </a:p>
              <a:p>
                <a:r>
                  <a:rPr lang="en-US" dirty="0"/>
                  <a:t>Fi: </a:t>
                </a:r>
                <a:r>
                  <a:rPr lang="el-GR" dirty="0"/>
                  <a:t>εμβαδόν ιδιοκτησίας</a:t>
                </a:r>
                <a:endParaRPr lang="en-US" dirty="0"/>
              </a:p>
              <a:p>
                <a:r>
                  <a:rPr lang="en-US" dirty="0"/>
                  <a:t>Vi: </a:t>
                </a:r>
                <a:r>
                  <a:rPr lang="el-GR" dirty="0"/>
                  <a:t>όγκος ιδιοκτησίας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l-GR" dirty="0"/>
                  <a:t>β=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𝛽𝜊𝜆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b="0" i="0" smtClean="0">
                            <a:latin typeface="Cambria Math" panose="02040503050406030204" pitchFamily="18" charset="0"/>
                          </a:rPr>
                          <m:t>Σ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Vi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Θέση περιεχομένου 2">
                <a:extLst>
                  <a:ext uri="{FF2B5EF4-FFF2-40B4-BE49-F238E27FC236}">
                    <a16:creationId xmlns:a16="http://schemas.microsoft.com/office/drawing/2014/main" id="{A39CD293-9160-4686-BD06-36A219A05B5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33" t="-14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9F10B75D-71DC-4B98-A5BE-745CACC4CE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7CC382E7-2CCA-4504-A80D-2D8949915D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6415B3-FF88-4597-987D-3A7124CF48C6}" type="slidenum">
              <a:rPr lang="en-US" smtClean="0"/>
              <a:pPr>
                <a:defRPr/>
              </a:pPr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06506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10C77D1-0663-4AA3-98A2-8E0E6A8EC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ΣΗΜΑΣΙΑ ΣΥΜΒΟΛΩΝ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Θέση περιεχομένου 2">
                <a:extLst>
                  <a:ext uri="{FF2B5EF4-FFF2-40B4-BE49-F238E27FC236}">
                    <a16:creationId xmlns:a16="http://schemas.microsoft.com/office/drawing/2014/main" id="{3809CFA8-53F5-4912-8CC0-4E109139BF2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𝑉𝑖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𝑄𝑓𝑖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𝑄𝑎𝑖</m:t>
                    </m:r>
                  </m:oMath>
                </a14:m>
                <a:endParaRPr lang="en-US" b="0" dirty="0"/>
              </a:p>
              <a:p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𝑄𝑖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b="0" i="0" smtClean="0">
                            <a:latin typeface="Cambria Math" panose="02040503050406030204" pitchFamily="18" charset="0"/>
                          </a:rPr>
                          <m:t>Σ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Qi</m:t>
                        </m:r>
                      </m:den>
                    </m:f>
                  </m:oMath>
                </a14:m>
                <a:endParaRPr lang="el-GR" dirty="0"/>
              </a:p>
              <a:p>
                <a:endParaRPr lang="en-US" dirty="0"/>
              </a:p>
              <a:p>
                <a:r>
                  <a:rPr lang="en-US" dirty="0"/>
                  <a:t>F</a:t>
                </a:r>
                <a:r>
                  <a:rPr lang="el-GR" dirty="0"/>
                  <a:t>εξ</a:t>
                </a:r>
                <a:r>
                  <a:rPr lang="en-US" dirty="0"/>
                  <a:t>i: </a:t>
                </a:r>
                <a:r>
                  <a:rPr lang="el-GR" dirty="0"/>
                  <a:t>η εξωτερική παράπλευρη επιφάνεια. Συμπεριλαμβάνονται και οι Μ.Θ.Χ. πολλαπλασιασμένοι με 0,5</a:t>
                </a:r>
              </a:p>
              <a:p>
                <a:r>
                  <a:rPr lang="en-US" dirty="0"/>
                  <a:t>F</a:t>
                </a:r>
                <a:r>
                  <a:rPr lang="el-GR" dirty="0" err="1"/>
                  <a:t>παρ</a:t>
                </a:r>
                <a:r>
                  <a:rPr lang="en-US" dirty="0"/>
                  <a:t>i: </a:t>
                </a:r>
                <a:r>
                  <a:rPr lang="el-GR" dirty="0"/>
                  <a:t>η συνολική παράπλευρη επιφάνεια</a:t>
                </a:r>
              </a:p>
              <a:p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𝜀𝜉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𝜋𝛼𝜌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den>
                    </m:f>
                  </m:oMath>
                </a14:m>
                <a:endParaRPr lang="el-GR" dirty="0"/>
              </a:p>
              <a:p>
                <a:endParaRPr lang="el-GR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Θέση περιεχομένου 2">
                <a:extLst>
                  <a:ext uri="{FF2B5EF4-FFF2-40B4-BE49-F238E27FC236}">
                    <a16:creationId xmlns:a16="http://schemas.microsoft.com/office/drawing/2014/main" id="{3809CFA8-53F5-4912-8CC0-4E109139BF2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33" r="-1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C3A35755-25ED-4FE1-99C8-8B24F7F29C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F83858B0-C4F5-4D83-9C50-4C568CAEE3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6415B3-FF88-4597-987D-3A7124CF48C6}" type="slidenum">
              <a:rPr lang="en-US" smtClean="0"/>
              <a:pPr>
                <a:defRPr/>
              </a:pPr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36878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E497B08-57A8-449A-95E0-7A4649355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ΣΗΜΑΣΙΑ ΣΥΜΒΟΛΩΝ</a:t>
            </a: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D9A5FB3-41B9-421C-99F6-E05B72D066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ω</a:t>
            </a:r>
            <a:r>
              <a:rPr lang="en-US" dirty="0"/>
              <a:t>i:</a:t>
            </a:r>
            <a:r>
              <a:rPr lang="el-GR" dirty="0"/>
              <a:t> συντελεστής σχετικός με τη θέση της ιδιοκτησίας και τη θερμομόνωση</a:t>
            </a:r>
          </a:p>
          <a:p>
            <a:r>
              <a:rPr lang="el-GR" sz="2500" dirty="0"/>
              <a:t>Για κτήρια με θερμομόνωση</a:t>
            </a:r>
          </a:p>
          <a:p>
            <a:r>
              <a:rPr lang="el-GR" sz="2500" dirty="0"/>
              <a:t>ω</a:t>
            </a:r>
            <a:r>
              <a:rPr lang="en-US" sz="2500" dirty="0" err="1"/>
              <a:t>i</a:t>
            </a:r>
            <a:r>
              <a:rPr lang="en-US" sz="2500" dirty="0"/>
              <a:t>=0,60 </a:t>
            </a:r>
            <a:r>
              <a:rPr lang="el-GR" sz="2500" dirty="0"/>
              <a:t>για ισόγειο, ημιυπόγειο</a:t>
            </a:r>
          </a:p>
          <a:p>
            <a:r>
              <a:rPr lang="el-GR" sz="2500" dirty="0"/>
              <a:t>ω</a:t>
            </a:r>
            <a:r>
              <a:rPr lang="en-US" sz="2500" dirty="0" err="1"/>
              <a:t>i</a:t>
            </a:r>
            <a:r>
              <a:rPr lang="en-US" sz="2500" dirty="0"/>
              <a:t>=0,</a:t>
            </a:r>
            <a:r>
              <a:rPr lang="el-GR" sz="2500" dirty="0"/>
              <a:t>65</a:t>
            </a:r>
            <a:r>
              <a:rPr lang="en-US" sz="2500" dirty="0"/>
              <a:t> </a:t>
            </a:r>
            <a:r>
              <a:rPr lang="el-GR" sz="2500" dirty="0"/>
              <a:t>για ενδιάμεσο όροφο</a:t>
            </a:r>
            <a:endParaRPr lang="en-US" sz="2500" dirty="0"/>
          </a:p>
          <a:p>
            <a:r>
              <a:rPr lang="el-GR" sz="2500" dirty="0"/>
              <a:t>ω</a:t>
            </a:r>
            <a:r>
              <a:rPr lang="en-US" sz="2500" dirty="0" err="1"/>
              <a:t>i</a:t>
            </a:r>
            <a:r>
              <a:rPr lang="en-US" sz="2500" dirty="0"/>
              <a:t>=0,</a:t>
            </a:r>
            <a:r>
              <a:rPr lang="el-GR" sz="2500" dirty="0"/>
              <a:t>55</a:t>
            </a:r>
            <a:r>
              <a:rPr lang="en-US" sz="2500" dirty="0"/>
              <a:t> </a:t>
            </a:r>
            <a:r>
              <a:rPr lang="el-GR" sz="2500" dirty="0"/>
              <a:t>για υπόλοιπες ιδιοκτησίες</a:t>
            </a:r>
            <a:endParaRPr lang="en-US" sz="2500" dirty="0"/>
          </a:p>
          <a:p>
            <a:r>
              <a:rPr lang="el-GR" sz="2500" dirty="0"/>
              <a:t>Για κτήρια χωρίς θερμομόνωση</a:t>
            </a:r>
          </a:p>
          <a:p>
            <a:r>
              <a:rPr lang="el-GR" sz="2500" dirty="0"/>
              <a:t>ω</a:t>
            </a:r>
            <a:r>
              <a:rPr lang="en-US" sz="2500" dirty="0" err="1"/>
              <a:t>i</a:t>
            </a:r>
            <a:r>
              <a:rPr lang="en-US" sz="2500" dirty="0"/>
              <a:t>=0,</a:t>
            </a:r>
            <a:r>
              <a:rPr lang="el-GR" sz="2500" dirty="0"/>
              <a:t>5</a:t>
            </a:r>
            <a:r>
              <a:rPr lang="en-US" sz="2500" dirty="0"/>
              <a:t>0 </a:t>
            </a:r>
            <a:r>
              <a:rPr lang="el-GR" sz="2500" dirty="0"/>
              <a:t>για ισόγειο, ημιυπόγειο</a:t>
            </a:r>
          </a:p>
          <a:p>
            <a:r>
              <a:rPr lang="el-GR" sz="2500" dirty="0"/>
              <a:t>ω</a:t>
            </a:r>
            <a:r>
              <a:rPr lang="en-US" sz="2500" dirty="0" err="1"/>
              <a:t>i</a:t>
            </a:r>
            <a:r>
              <a:rPr lang="en-US" sz="2500" dirty="0"/>
              <a:t>=0,</a:t>
            </a:r>
            <a:r>
              <a:rPr lang="el-GR" sz="2500" dirty="0"/>
              <a:t>55</a:t>
            </a:r>
            <a:r>
              <a:rPr lang="en-US" sz="2500" dirty="0"/>
              <a:t> </a:t>
            </a:r>
            <a:r>
              <a:rPr lang="el-GR" sz="2500" dirty="0"/>
              <a:t>για ενδιάμεσο όροφο</a:t>
            </a:r>
            <a:endParaRPr lang="en-US" sz="2500" dirty="0"/>
          </a:p>
          <a:p>
            <a:r>
              <a:rPr lang="el-GR" sz="2500" dirty="0"/>
              <a:t>ω</a:t>
            </a:r>
            <a:r>
              <a:rPr lang="en-US" sz="2500" dirty="0" err="1"/>
              <a:t>i</a:t>
            </a:r>
            <a:r>
              <a:rPr lang="en-US" sz="2500" dirty="0"/>
              <a:t>=0,</a:t>
            </a:r>
            <a:r>
              <a:rPr lang="el-GR" sz="2500" dirty="0"/>
              <a:t>45</a:t>
            </a:r>
            <a:r>
              <a:rPr lang="en-US" sz="2500" dirty="0"/>
              <a:t> </a:t>
            </a:r>
            <a:r>
              <a:rPr lang="el-GR" sz="2500" dirty="0"/>
              <a:t>για υπόλοιπες ιδιοκτησίες</a:t>
            </a:r>
            <a:endParaRPr lang="en-US" sz="2500" dirty="0"/>
          </a:p>
          <a:p>
            <a:endParaRPr lang="el-GR" dirty="0"/>
          </a:p>
          <a:p>
            <a:endParaRPr lang="en-US" dirty="0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0B953849-24B7-4789-9BD5-305E0ECDFC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666D86D7-4FCD-4524-BB2C-C91155E3ED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6415B3-FF88-4597-987D-3A7124CF48C6}" type="slidenum">
              <a:rPr lang="en-US" smtClean="0"/>
              <a:pPr>
                <a:defRPr/>
              </a:pPr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1466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6BECC7F-D088-4E12-A853-C7BCC426B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ΣΗΜΑΣΙΑ ΣΥΜΒΟΛΩΝ</a:t>
            </a: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55A754C-2C73-47BA-A2AD-B0F2C5CE7B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xi: </a:t>
            </a:r>
            <a:r>
              <a:rPr lang="el-GR" dirty="0"/>
              <a:t>συντελεστής σχετικός με τη διέλευση ή όχι σωληνώσεων του δικτύου διανομής κεντρικής θέρμανσης από την ιδιοκτησία </a:t>
            </a:r>
            <a:r>
              <a:rPr lang="en-US" dirty="0" err="1"/>
              <a:t>i</a:t>
            </a:r>
            <a:endParaRPr lang="el-GR" dirty="0"/>
          </a:p>
          <a:p>
            <a:endParaRPr lang="en-US" dirty="0"/>
          </a:p>
          <a:p>
            <a:r>
              <a:rPr lang="el-GR" dirty="0"/>
              <a:t>χ</a:t>
            </a:r>
            <a:r>
              <a:rPr lang="en-US" dirty="0" err="1"/>
              <a:t>i</a:t>
            </a:r>
            <a:r>
              <a:rPr lang="en-US" dirty="0"/>
              <a:t>=0 </a:t>
            </a:r>
            <a:r>
              <a:rPr lang="el-GR" dirty="0"/>
              <a:t>όταν </a:t>
            </a:r>
            <a:r>
              <a:rPr lang="en-US" dirty="0"/>
              <a:t>l&gt;2/3 </a:t>
            </a:r>
            <a:r>
              <a:rPr lang="el-GR" dirty="0"/>
              <a:t>του συνόλου των σωληνώσεων</a:t>
            </a:r>
          </a:p>
          <a:p>
            <a:r>
              <a:rPr lang="el-GR" dirty="0"/>
              <a:t>χ</a:t>
            </a:r>
            <a:r>
              <a:rPr lang="en-US" dirty="0" err="1"/>
              <a:t>i</a:t>
            </a:r>
            <a:r>
              <a:rPr lang="en-US" dirty="0"/>
              <a:t>=0</a:t>
            </a:r>
            <a:r>
              <a:rPr lang="el-GR" dirty="0"/>
              <a:t>,06</a:t>
            </a:r>
            <a:r>
              <a:rPr lang="en-US" dirty="0"/>
              <a:t> </a:t>
            </a:r>
            <a:r>
              <a:rPr lang="el-GR" dirty="0"/>
              <a:t>όταν </a:t>
            </a:r>
            <a:r>
              <a:rPr lang="en-US" dirty="0"/>
              <a:t>l</a:t>
            </a:r>
            <a:r>
              <a:rPr lang="el-GR" dirty="0"/>
              <a:t>&lt;1</a:t>
            </a:r>
            <a:r>
              <a:rPr lang="en-US" dirty="0"/>
              <a:t>/3 </a:t>
            </a:r>
            <a:r>
              <a:rPr lang="el-GR" dirty="0"/>
              <a:t>του συνόλου των σωληνώσεων</a:t>
            </a:r>
          </a:p>
          <a:p>
            <a:r>
              <a:rPr lang="el-GR" dirty="0"/>
              <a:t>χ</a:t>
            </a:r>
            <a:r>
              <a:rPr lang="en-US" dirty="0" err="1"/>
              <a:t>i</a:t>
            </a:r>
            <a:r>
              <a:rPr lang="en-US" dirty="0"/>
              <a:t>=0</a:t>
            </a:r>
            <a:r>
              <a:rPr lang="el-GR" dirty="0"/>
              <a:t>,03</a:t>
            </a:r>
            <a:r>
              <a:rPr lang="en-US" dirty="0"/>
              <a:t> </a:t>
            </a:r>
            <a:r>
              <a:rPr lang="el-GR" dirty="0"/>
              <a:t>για τις υπόλοιπες περιπτώσεις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45A4FD6E-22EE-480C-8690-BDDCFCA727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2322064A-2039-4B08-88F7-CE119BDA15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6415B3-FF88-4597-987D-3A7124CF48C6}" type="slidenum">
              <a:rPr lang="en-US" smtClean="0"/>
              <a:pPr>
                <a:defRPr/>
              </a:pPr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84051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15C1BB7-675C-42EF-8AAE-EC3DFC3C0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ΣΗΜΑΣΙΑ ΣΥΜΒΟΛΩΝ</a:t>
            </a: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F8983EC-18EC-4F04-A92B-1C02DF8759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yi</a:t>
            </a:r>
            <a:r>
              <a:rPr lang="en-US" dirty="0"/>
              <a:t>: </a:t>
            </a:r>
            <a:r>
              <a:rPr lang="el-GR" dirty="0"/>
              <a:t>συντελεστής σχετικός με το εμβαδόν της ιδιοκτησίας</a:t>
            </a:r>
            <a:endParaRPr lang="en-US" dirty="0"/>
          </a:p>
          <a:p>
            <a:endParaRPr lang="el-GR" dirty="0"/>
          </a:p>
          <a:p>
            <a:r>
              <a:rPr lang="en-US" dirty="0" err="1"/>
              <a:t>yi</a:t>
            </a:r>
            <a:r>
              <a:rPr lang="en-US" dirty="0"/>
              <a:t>=0 </a:t>
            </a:r>
            <a:r>
              <a:rPr lang="el-GR" dirty="0"/>
              <a:t>όταν </a:t>
            </a:r>
            <a:r>
              <a:rPr lang="en-US" dirty="0"/>
              <a:t>F≥110 m</a:t>
            </a:r>
            <a:r>
              <a:rPr lang="en-US" baseline="30000" dirty="0"/>
              <a:t>2</a:t>
            </a:r>
          </a:p>
          <a:p>
            <a:r>
              <a:rPr lang="en-US" dirty="0" err="1"/>
              <a:t>yi</a:t>
            </a:r>
            <a:r>
              <a:rPr lang="en-US" dirty="0"/>
              <a:t>=0,04 </a:t>
            </a:r>
            <a:r>
              <a:rPr lang="el-GR" dirty="0"/>
              <a:t>όταν</a:t>
            </a:r>
            <a:r>
              <a:rPr lang="en-US" dirty="0"/>
              <a:t> 75≤</a:t>
            </a:r>
            <a:r>
              <a:rPr lang="el-GR" dirty="0"/>
              <a:t> </a:t>
            </a:r>
            <a:r>
              <a:rPr lang="en-US" dirty="0"/>
              <a:t>F&lt;110 m</a:t>
            </a:r>
            <a:r>
              <a:rPr lang="en-US" baseline="30000" dirty="0"/>
              <a:t>2</a:t>
            </a:r>
          </a:p>
          <a:p>
            <a:r>
              <a:rPr lang="en-US" dirty="0" err="1"/>
              <a:t>yi</a:t>
            </a:r>
            <a:r>
              <a:rPr lang="en-US" dirty="0"/>
              <a:t>=0,08 </a:t>
            </a:r>
            <a:r>
              <a:rPr lang="el-GR" dirty="0"/>
              <a:t>όταν</a:t>
            </a:r>
            <a:r>
              <a:rPr lang="en-US" dirty="0"/>
              <a:t> 40≤</a:t>
            </a:r>
            <a:r>
              <a:rPr lang="el-GR" dirty="0"/>
              <a:t> </a:t>
            </a:r>
            <a:r>
              <a:rPr lang="en-US" dirty="0"/>
              <a:t>F&lt;75 m</a:t>
            </a:r>
            <a:r>
              <a:rPr lang="en-US" baseline="30000" dirty="0"/>
              <a:t>2</a:t>
            </a:r>
          </a:p>
          <a:p>
            <a:r>
              <a:rPr lang="en-US" dirty="0" err="1"/>
              <a:t>yi</a:t>
            </a:r>
            <a:r>
              <a:rPr lang="en-US" dirty="0"/>
              <a:t>=0,12 </a:t>
            </a:r>
            <a:r>
              <a:rPr lang="el-GR" dirty="0"/>
              <a:t>όταν </a:t>
            </a:r>
            <a:r>
              <a:rPr lang="en-US" dirty="0"/>
              <a:t>F&lt;40 m</a:t>
            </a:r>
            <a:r>
              <a:rPr lang="en-US" baseline="30000" dirty="0"/>
              <a:t>2</a:t>
            </a:r>
          </a:p>
          <a:p>
            <a:endParaRPr lang="en-US" baseline="30000" dirty="0"/>
          </a:p>
          <a:p>
            <a:endParaRPr lang="en-US" baseline="30000" dirty="0"/>
          </a:p>
          <a:p>
            <a:endParaRPr lang="en-US" baseline="30000" dirty="0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AC65BFAB-63EC-4D7D-A751-A6C2E93656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439A1FC0-A96D-43E6-8223-B99EF7D2C5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6415B3-FF88-4597-987D-3A7124CF48C6}" type="slidenum">
              <a:rPr lang="en-US" smtClean="0"/>
              <a:pPr>
                <a:defRPr/>
              </a:pPr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44812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3A233AB-DF35-429F-B321-1670D047D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ΣΗΜΑΣΙΑ ΣΥΜΒΟΛΩΝ</a:t>
            </a: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F43CC04-9597-4022-BEE3-40AFFF9BA7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zi</a:t>
            </a:r>
            <a:r>
              <a:rPr lang="en-US" dirty="0"/>
              <a:t>: </a:t>
            </a:r>
            <a:r>
              <a:rPr lang="el-GR" dirty="0"/>
              <a:t>συντελεστής σχετικός με το σ</a:t>
            </a:r>
            <a:r>
              <a:rPr lang="en-US" dirty="0"/>
              <a:t>fi</a:t>
            </a:r>
          </a:p>
          <a:p>
            <a:endParaRPr lang="en-US" dirty="0"/>
          </a:p>
          <a:p>
            <a:r>
              <a:rPr lang="en-US" dirty="0" err="1"/>
              <a:t>zi</a:t>
            </a:r>
            <a:r>
              <a:rPr lang="en-US" dirty="0"/>
              <a:t>=0 </a:t>
            </a:r>
            <a:r>
              <a:rPr lang="el-GR" dirty="0"/>
              <a:t>όταν σ</a:t>
            </a:r>
            <a:r>
              <a:rPr lang="en-US" dirty="0"/>
              <a:t>fi≤0,20</a:t>
            </a:r>
          </a:p>
          <a:p>
            <a:r>
              <a:rPr lang="en-US" dirty="0" err="1"/>
              <a:t>zi</a:t>
            </a:r>
            <a:r>
              <a:rPr lang="en-US" dirty="0"/>
              <a:t>=0,05 </a:t>
            </a:r>
            <a:r>
              <a:rPr lang="el-GR" dirty="0"/>
              <a:t>όταν </a:t>
            </a:r>
            <a:r>
              <a:rPr lang="en-US" dirty="0"/>
              <a:t>0,20&lt;</a:t>
            </a:r>
            <a:r>
              <a:rPr lang="el-GR" dirty="0"/>
              <a:t>σ</a:t>
            </a:r>
            <a:r>
              <a:rPr lang="en-US" dirty="0"/>
              <a:t>fi≤0,35</a:t>
            </a:r>
          </a:p>
          <a:p>
            <a:r>
              <a:rPr lang="en-US" dirty="0" err="1"/>
              <a:t>zi</a:t>
            </a:r>
            <a:r>
              <a:rPr lang="en-US" dirty="0"/>
              <a:t>=0,10 </a:t>
            </a:r>
            <a:r>
              <a:rPr lang="el-GR" dirty="0"/>
              <a:t>όταν </a:t>
            </a:r>
            <a:r>
              <a:rPr lang="en-US" dirty="0"/>
              <a:t>0,35&lt;</a:t>
            </a:r>
            <a:r>
              <a:rPr lang="el-GR" dirty="0"/>
              <a:t>σ</a:t>
            </a:r>
            <a:r>
              <a:rPr lang="en-US" dirty="0"/>
              <a:t>fi≤0,50</a:t>
            </a:r>
          </a:p>
          <a:p>
            <a:r>
              <a:rPr lang="en-US" dirty="0" err="1"/>
              <a:t>zi</a:t>
            </a:r>
            <a:r>
              <a:rPr lang="en-US" dirty="0"/>
              <a:t>=0,15 </a:t>
            </a:r>
            <a:r>
              <a:rPr lang="el-GR" dirty="0"/>
              <a:t>όταν </a:t>
            </a:r>
            <a:r>
              <a:rPr lang="en-US" dirty="0"/>
              <a:t>0,50&lt;</a:t>
            </a:r>
            <a:r>
              <a:rPr lang="el-GR" dirty="0"/>
              <a:t>σ</a:t>
            </a:r>
            <a:r>
              <a:rPr lang="en-US" dirty="0"/>
              <a:t>fi≤0,65</a:t>
            </a:r>
          </a:p>
          <a:p>
            <a:r>
              <a:rPr lang="en-US" dirty="0" err="1"/>
              <a:t>zi</a:t>
            </a:r>
            <a:r>
              <a:rPr lang="en-US" dirty="0"/>
              <a:t>=0,20 </a:t>
            </a:r>
            <a:r>
              <a:rPr lang="el-GR" dirty="0"/>
              <a:t>όταν σ</a:t>
            </a:r>
            <a:r>
              <a:rPr lang="en-US" dirty="0"/>
              <a:t>fi&gt;0,65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DAE4812A-8BC3-4DA4-A2CD-1B2A0892B3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60EF1816-EE53-45B0-9F27-34E7A55092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6415B3-FF88-4597-987D-3A7124CF48C6}" type="slidenum">
              <a:rPr lang="en-US" smtClean="0"/>
              <a:pPr>
                <a:defRPr/>
              </a:pPr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0750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61D0001-82E7-4054-93C3-5FA0F2AF6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ΣΗΜΑΣΙΑ ΣΥΜΒΟΛΩΝ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Θέση περιεχομένου 2">
                <a:extLst>
                  <a:ext uri="{FF2B5EF4-FFF2-40B4-BE49-F238E27FC236}">
                    <a16:creationId xmlns:a16="http://schemas.microsoft.com/office/drawing/2014/main" id="{B1FFBB3F-B10A-4C44-B323-6BAA1DF466B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lang="en-US" sz="3200" dirty="0"/>
                  <a:t>fi=</a:t>
                </a:r>
                <a:r>
                  <a:rPr lang="el-GR" sz="3200" dirty="0"/>
                  <a:t>ω</a:t>
                </a:r>
                <a:r>
                  <a:rPr lang="en-US" sz="3200" dirty="0" err="1"/>
                  <a:t>i</a:t>
                </a:r>
                <a:r>
                  <a:rPr lang="en-US" sz="3200" dirty="0"/>
                  <a:t>-(</a:t>
                </a:r>
                <a:r>
                  <a:rPr lang="en-US" sz="3200" dirty="0" err="1"/>
                  <a:t>xi+yi+zi</a:t>
                </a:r>
                <a:r>
                  <a:rPr lang="en-US" sz="3200" dirty="0"/>
                  <a:t>)</a:t>
                </a:r>
              </a:p>
              <a:p>
                <a:pPr marL="0" indent="0" algn="ctr">
                  <a:buNone/>
                </a:pPr>
                <a:endParaRPr lang="en-US" sz="3200" dirty="0"/>
              </a:p>
              <a:p>
                <a:pPr marL="0" indent="0" algn="ctr">
                  <a:buNone/>
                </a:pPr>
                <a:r>
                  <a:rPr lang="el-GR" sz="3200" dirty="0"/>
                  <a:t>Π</a:t>
                </a:r>
                <a:r>
                  <a:rPr lang="en-US" sz="3200" dirty="0" err="1"/>
                  <a:t>i</a:t>
                </a:r>
                <a:r>
                  <a:rPr lang="en-US" sz="3200" dirty="0"/>
                  <a:t>=[fi*</a:t>
                </a:r>
                <a:r>
                  <a:rPr lang="el-GR" sz="3200" dirty="0"/>
                  <a:t>ε</a:t>
                </a:r>
                <a:r>
                  <a:rPr lang="en-US" sz="3200" dirty="0"/>
                  <a:t>i+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𝑀𝑖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32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Mi</m:t>
                        </m:r>
                      </m:den>
                    </m:f>
                  </m:oMath>
                </a14:m>
                <a:r>
                  <a:rPr lang="en-US" sz="3200" dirty="0"/>
                  <a:t>(1-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3200" b="0" i="0" smtClean="0">
                        <a:latin typeface="Cambria Math" panose="02040503050406030204" pitchFamily="18" charset="0"/>
                      </a:rPr>
                      <m:t>Σ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fi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∗</m:t>
                    </m:r>
                    <m:r>
                      <m:rPr>
                        <m:sty m:val="p"/>
                      </m:rPr>
                      <a:rPr lang="el-GR" sz="3200" b="0" i="0" smtClean="0">
                        <a:latin typeface="Cambria Math" panose="02040503050406030204" pitchFamily="18" charset="0"/>
                      </a:rPr>
                      <m:t>ε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)) </m:t>
                    </m:r>
                    <m:r>
                      <m:rPr>
                        <m:sty m:val="p"/>
                      </m:rPr>
                      <a:rPr lang="el-GR" sz="3200" b="0" i="0" smtClean="0">
                        <a:latin typeface="Cambria Math" panose="02040503050406030204" pitchFamily="18" charset="0"/>
                      </a:rPr>
                      <m:t>για</m:t>
                    </m:r>
                    <m:r>
                      <a:rPr lang="el-GR" sz="32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sz="3200" b="0" i="0" smtClean="0">
                        <a:latin typeface="Cambria Math" panose="02040503050406030204" pitchFamily="18" charset="0"/>
                      </a:rPr>
                      <m:t>θερμιδομετρητές</m:t>
                    </m:r>
                  </m:oMath>
                </a14:m>
                <a:endParaRPr lang="el-GR" sz="3200" b="0" dirty="0"/>
              </a:p>
              <a:p>
                <a:pPr marL="0" indent="0" algn="ctr">
                  <a:buNone/>
                </a:pPr>
                <a:endParaRPr lang="el-GR" sz="3200" dirty="0"/>
              </a:p>
              <a:p>
                <a:pPr marL="0" indent="0" algn="ctr">
                  <a:buNone/>
                </a:pPr>
                <a:r>
                  <a:rPr lang="el-GR" sz="3200" dirty="0"/>
                  <a:t>Π</a:t>
                </a:r>
                <a:r>
                  <a:rPr lang="en-US" sz="3200" dirty="0" err="1"/>
                  <a:t>i</a:t>
                </a:r>
                <a:r>
                  <a:rPr lang="en-US" sz="3200" dirty="0"/>
                  <a:t>=[fi*</a:t>
                </a:r>
                <a:r>
                  <a:rPr lang="el-GR" sz="3200" dirty="0"/>
                  <a:t>ε</a:t>
                </a:r>
                <a:r>
                  <a:rPr lang="en-US" sz="3200" dirty="0"/>
                  <a:t>i+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3200" b="0" i="0" smtClean="0">
                            <a:latin typeface="Cambria Math" panose="02040503050406030204" pitchFamily="18" charset="0"/>
                          </a:rPr>
                          <m:t>Ω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l-GR" sz="32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l-GR" sz="3200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3200" b="0" i="0" smtClean="0">
                            <a:latin typeface="Cambria Math" panose="02040503050406030204" pitchFamily="18" charset="0"/>
                          </a:rPr>
                          <m:t>ΣΩ</m:t>
                        </m:r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l-GR" sz="3200" b="0" i="0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m:rPr>
                            <m:sty m:val="p"/>
                          </m:rPr>
                          <a:rPr lang="el-GR" sz="3200" b="0" i="0" smtClean="0">
                            <a:latin typeface="Cambria Math" panose="02040503050406030204" pitchFamily="18" charset="0"/>
                          </a:rPr>
                          <m:t>εi</m:t>
                        </m:r>
                      </m:den>
                    </m:f>
                  </m:oMath>
                </a14:m>
                <a:r>
                  <a:rPr lang="en-US" sz="3200" dirty="0"/>
                  <a:t>(1-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3200" b="0" i="0" smtClean="0">
                        <a:latin typeface="Cambria Math" panose="02040503050406030204" pitchFamily="18" charset="0"/>
                      </a:rPr>
                      <m:t>Σ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fi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∗</m:t>
                    </m:r>
                    <m:r>
                      <m:rPr>
                        <m:sty m:val="p"/>
                      </m:rPr>
                      <a:rPr lang="el-GR" sz="3200" b="0" i="0" smtClean="0">
                        <a:latin typeface="Cambria Math" panose="02040503050406030204" pitchFamily="18" charset="0"/>
                      </a:rPr>
                      <m:t>ε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)) </m:t>
                    </m:r>
                    <m:r>
                      <m:rPr>
                        <m:sty m:val="p"/>
                      </m:rPr>
                      <a:rPr lang="el-GR" sz="3200" b="0" i="0" smtClean="0">
                        <a:latin typeface="Cambria Math" panose="02040503050406030204" pitchFamily="18" charset="0"/>
                      </a:rPr>
                      <m:t>για</m:t>
                    </m:r>
                    <m:r>
                      <a:rPr lang="el-GR" sz="32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sz="3200" b="0" i="0" smtClean="0">
                        <a:latin typeface="Cambria Math" panose="02040503050406030204" pitchFamily="18" charset="0"/>
                      </a:rPr>
                      <m:t>ωρομετρητές</m:t>
                    </m:r>
                  </m:oMath>
                </a14:m>
                <a:endParaRPr lang="en-US" sz="3200" dirty="0"/>
              </a:p>
              <a:p>
                <a:pPr marL="0" indent="0" algn="ctr">
                  <a:buNone/>
                </a:pPr>
                <a:endParaRPr lang="en-US" sz="3200" dirty="0"/>
              </a:p>
            </p:txBody>
          </p:sp>
        </mc:Choice>
        <mc:Fallback xmlns="">
          <p:sp>
            <p:nvSpPr>
              <p:cNvPr id="3" name="Θέση περιεχομένου 2">
                <a:extLst>
                  <a:ext uri="{FF2B5EF4-FFF2-40B4-BE49-F238E27FC236}">
                    <a16:creationId xmlns:a16="http://schemas.microsoft.com/office/drawing/2014/main" id="{B1FFBB3F-B10A-4C44-B323-6BAA1DF466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D8E8D1D7-294C-4FEB-B5E4-8D2791A458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C330E33F-3F09-4708-A837-45C7C0CD4A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6415B3-FF88-4597-987D-3A7124CF48C6}" type="slidenum">
              <a:rPr lang="en-US" smtClean="0"/>
              <a:pPr>
                <a:defRPr/>
              </a:pPr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89554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sz="3600" dirty="0"/>
              <a:t>ΕναλλακτικεΣ μορφεΣ θερμανΣηΣ</a:t>
            </a:r>
            <a:endParaRPr lang="en-US" sz="3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5686210-8A69-4295-B266-30A119786326}" type="slidenum">
              <a:rPr lang="en-US" smtClean="0"/>
              <a:pPr>
                <a:defRPr/>
              </a:pPr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3585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Τηλεθέρμανση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099CB2-53BC-4F19-A3F2-D95CD17AB023}" type="slidenum">
              <a:rPr lang="en-US" smtClean="0"/>
              <a:pPr>
                <a:defRPr/>
              </a:pPr>
              <a:t>129</a:t>
            </a:fld>
            <a:endParaRPr lang="en-US"/>
          </a:p>
        </p:txBody>
      </p:sp>
      <p:pic>
        <p:nvPicPr>
          <p:cNvPr id="7578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2"/>
          <a:stretch>
            <a:fillRect/>
          </a:stretch>
        </p:blipFill>
        <p:spPr>
          <a:xfrm>
            <a:off x="395288" y="1844675"/>
            <a:ext cx="7489825" cy="4337050"/>
          </a:xfrm>
          <a:noFill/>
        </p:spPr>
      </p:pic>
      <p:sp>
        <p:nvSpPr>
          <p:cNvPr id="10" name="TextBox 9"/>
          <p:cNvSpPr txBox="1"/>
          <p:nvPr/>
        </p:nvSpPr>
        <p:spPr>
          <a:xfrm>
            <a:off x="395288" y="1916113"/>
            <a:ext cx="3384550" cy="3698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l-GR" dirty="0">
                <a:latin typeface="+mn-lt"/>
              </a:rPr>
              <a:t>Δημόσιο δίκτυο</a:t>
            </a:r>
            <a:endParaRPr lang="en-US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51275" y="1916113"/>
            <a:ext cx="3744913" cy="3698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l-GR" dirty="0">
                <a:latin typeface="+mn-lt"/>
              </a:rPr>
              <a:t>Δίκτυο κατοικίας</a:t>
            </a:r>
            <a:endParaRPr lang="en-US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11638" y="2276475"/>
            <a:ext cx="4032250" cy="3397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l-GR" sz="1600" dirty="0">
                <a:latin typeface="+mn-lt"/>
              </a:rPr>
              <a:t>Ρυθμιστής θερμοκρασίας αντιστάθμισης</a:t>
            </a:r>
            <a:endParaRPr lang="en-US" sz="1600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67388" y="2636838"/>
            <a:ext cx="3376612" cy="33813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l-GR" sz="1600" dirty="0">
                <a:latin typeface="+mn-lt"/>
              </a:rPr>
              <a:t>Σώματα με θερμοστάτη εσωτερικού χώρου</a:t>
            </a:r>
            <a:endParaRPr lang="en-US" sz="1600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42988" y="2781300"/>
            <a:ext cx="1944687" cy="33813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l-GR" sz="1600" dirty="0">
                <a:latin typeface="+mn-lt"/>
              </a:rPr>
              <a:t>Θερμιδομετρητής</a:t>
            </a:r>
            <a:endParaRPr lang="en-US" sz="1600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79613" y="5084763"/>
            <a:ext cx="1439862" cy="3397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l-GR" sz="1600" dirty="0">
                <a:latin typeface="+mn-lt"/>
              </a:rPr>
              <a:t>Εναλλάκτης</a:t>
            </a:r>
            <a:endParaRPr lang="en-US" sz="1600" dirty="0">
              <a:latin typeface="+mn-lt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rot="10800000" flipV="1">
            <a:off x="2916238" y="4292600"/>
            <a:ext cx="1511300" cy="86518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3293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/>
              <a:t>1</a:t>
            </a:r>
            <a:r>
              <a:rPr lang="el-GR" sz="3200" baseline="30000"/>
              <a:t>ο</a:t>
            </a:r>
            <a:r>
              <a:rPr lang="el-GR" sz="3200"/>
              <a:t> στάδιο: Συντελεστής θερμοπερατότητας επιμέρους δομικών στοιχείων</a:t>
            </a:r>
            <a:endParaRPr lang="en-US" sz="32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C90C410-90D3-4003-AD0F-0C99A0E4471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3078" name="Picture 5" descr="IMG_342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263775"/>
            <a:ext cx="4038600" cy="3198813"/>
          </a:xfrm>
          <a:noFill/>
        </p:spPr>
      </p:pic>
      <p:graphicFrame>
        <p:nvGraphicFramePr>
          <p:cNvPr id="3074" name="Content Placeholder 8"/>
          <p:cNvGraphicFramePr>
            <a:graphicFrameLocks noGrp="1" noChangeAspect="1"/>
          </p:cNvGraphicFramePr>
          <p:nvPr>
            <p:ph sz="half" idx="2"/>
          </p:nvPr>
        </p:nvGraphicFramePr>
        <p:xfrm>
          <a:off x="4859338" y="2276475"/>
          <a:ext cx="2449512" cy="181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218671" imgH="901309" progId="Equation.3">
                  <p:embed/>
                </p:oleObj>
              </mc:Choice>
              <mc:Fallback>
                <p:oleObj name="Equation" r:id="rId3" imgW="1218671" imgH="901309" progId="Equation.3">
                  <p:embed/>
                  <p:pic>
                    <p:nvPicPr>
                      <p:cNvPr id="0" name="Picture 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338" y="2276475"/>
                        <a:ext cx="2449512" cy="1811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787900" y="4221163"/>
            <a:ext cx="424815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CH" dirty="0">
                <a:latin typeface="+mn-lt"/>
              </a:rPr>
              <a:t>n ... </a:t>
            </a:r>
            <a:r>
              <a:rPr lang="el-GR" dirty="0">
                <a:latin typeface="+mn-lt"/>
              </a:rPr>
              <a:t>πλήθος στρώσεων</a:t>
            </a:r>
            <a:endParaRPr lang="de-CH" dirty="0">
              <a:latin typeface="+mn-lt"/>
            </a:endParaRPr>
          </a:p>
          <a:p>
            <a:pPr>
              <a:defRPr/>
            </a:pPr>
            <a:r>
              <a:rPr lang="de-CH" dirty="0">
                <a:latin typeface="+mn-lt"/>
              </a:rPr>
              <a:t>R</a:t>
            </a:r>
            <a:r>
              <a:rPr lang="de-CH" baseline="-25000" dirty="0">
                <a:latin typeface="+mn-lt"/>
              </a:rPr>
              <a:t>j</a:t>
            </a:r>
            <a:r>
              <a:rPr lang="de-CH" dirty="0">
                <a:latin typeface="+mn-lt"/>
              </a:rPr>
              <a:t>... </a:t>
            </a:r>
            <a:r>
              <a:rPr lang="el-GR" dirty="0">
                <a:latin typeface="+mn-lt"/>
              </a:rPr>
              <a:t>αντίσταση αγωγής στρώσης </a:t>
            </a:r>
            <a:r>
              <a:rPr lang="de-CH" dirty="0">
                <a:latin typeface="+mn-lt"/>
              </a:rPr>
              <a:t>j</a:t>
            </a:r>
            <a:r>
              <a:rPr lang="el-GR" dirty="0">
                <a:latin typeface="+mn-lt"/>
              </a:rPr>
              <a:t> </a:t>
            </a:r>
            <a:r>
              <a:rPr lang="de-CH" dirty="0">
                <a:latin typeface="+mn-lt"/>
              </a:rPr>
              <a:t>[m</a:t>
            </a:r>
            <a:r>
              <a:rPr lang="de-CH" baseline="30000" dirty="0">
                <a:latin typeface="+mn-lt"/>
              </a:rPr>
              <a:t>2</a:t>
            </a:r>
            <a:r>
              <a:rPr lang="de-CH" dirty="0">
                <a:latin typeface="+mn-lt"/>
              </a:rPr>
              <a:t>K/W]</a:t>
            </a:r>
            <a:endParaRPr lang="en-US" dirty="0">
              <a:latin typeface="+mn-lt"/>
            </a:endParaRPr>
          </a:p>
          <a:p>
            <a:pPr>
              <a:defRPr/>
            </a:pPr>
            <a:r>
              <a:rPr lang="de-CH" dirty="0">
                <a:latin typeface="+mn-lt"/>
              </a:rPr>
              <a:t>R</a:t>
            </a:r>
            <a:r>
              <a:rPr lang="de-CH" baseline="-25000" dirty="0">
                <a:latin typeface="+mn-lt"/>
              </a:rPr>
              <a:t>in</a:t>
            </a:r>
            <a:r>
              <a:rPr lang="de-CH" dirty="0">
                <a:latin typeface="+mn-lt"/>
              </a:rPr>
              <a:t>... </a:t>
            </a:r>
            <a:r>
              <a:rPr lang="el-GR" dirty="0">
                <a:latin typeface="+mn-lt"/>
              </a:rPr>
              <a:t>εσωτερική αντίσταση συναγωγής </a:t>
            </a:r>
            <a:r>
              <a:rPr lang="de-CH" dirty="0">
                <a:latin typeface="+mn-lt"/>
              </a:rPr>
              <a:t>[m</a:t>
            </a:r>
            <a:r>
              <a:rPr lang="de-CH" baseline="30000" dirty="0">
                <a:latin typeface="+mn-lt"/>
              </a:rPr>
              <a:t>2</a:t>
            </a:r>
            <a:r>
              <a:rPr lang="de-CH" dirty="0">
                <a:latin typeface="+mn-lt"/>
              </a:rPr>
              <a:t>K/W]</a:t>
            </a:r>
            <a:endParaRPr lang="en-US" dirty="0">
              <a:latin typeface="+mn-lt"/>
            </a:endParaRPr>
          </a:p>
          <a:p>
            <a:pPr>
              <a:defRPr/>
            </a:pPr>
            <a:r>
              <a:rPr lang="de-CH" dirty="0">
                <a:latin typeface="+mn-lt"/>
              </a:rPr>
              <a:t>R</a:t>
            </a:r>
            <a:r>
              <a:rPr lang="de-CH" baseline="-25000" dirty="0">
                <a:latin typeface="+mn-lt"/>
              </a:rPr>
              <a:t>a</a:t>
            </a:r>
            <a:r>
              <a:rPr lang="de-CH" dirty="0">
                <a:latin typeface="+mn-lt"/>
              </a:rPr>
              <a:t>... </a:t>
            </a:r>
            <a:r>
              <a:rPr lang="el-GR" dirty="0">
                <a:latin typeface="+mn-lt"/>
              </a:rPr>
              <a:t>εξωτερική αντίσταση συναγωγής </a:t>
            </a:r>
            <a:r>
              <a:rPr lang="de-CH" dirty="0">
                <a:latin typeface="+mn-lt"/>
              </a:rPr>
              <a:t>[m</a:t>
            </a:r>
            <a:r>
              <a:rPr lang="de-CH" baseline="30000" dirty="0">
                <a:latin typeface="+mn-lt"/>
              </a:rPr>
              <a:t>2</a:t>
            </a:r>
            <a:r>
              <a:rPr lang="de-CH" dirty="0">
                <a:latin typeface="+mn-lt"/>
              </a:rPr>
              <a:t>K/W]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6381987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Θέρμανση με αντλίες θερμότητας</a:t>
            </a:r>
            <a:endParaRPr lang="en-US"/>
          </a:p>
        </p:txBody>
      </p:sp>
      <p:sp>
        <p:nvSpPr>
          <p:cNvPr id="76803" name="Content Placeholder 7"/>
          <p:cNvSpPr>
            <a:spLocks noGrp="1"/>
          </p:cNvSpPr>
          <p:nvPr>
            <p:ph sz="half" idx="2"/>
          </p:nvPr>
        </p:nvSpPr>
        <p:spPr>
          <a:xfrm>
            <a:off x="5076825" y="1600200"/>
            <a:ext cx="3816350" cy="4525963"/>
          </a:xfrm>
        </p:spPr>
        <p:txBody>
          <a:bodyPr/>
          <a:lstStyle/>
          <a:p>
            <a:r>
              <a:rPr lang="el-GR" sz="2000" u="sng"/>
              <a:t>Ηλεκτρική αντλία θερμότητας </a:t>
            </a:r>
            <a:r>
              <a:rPr lang="el-GR" sz="2000"/>
              <a:t>αντί για λέβητα</a:t>
            </a:r>
          </a:p>
          <a:p>
            <a:r>
              <a:rPr lang="el-GR" sz="2000"/>
              <a:t>Συνδυάζεται με ενδοδαπέδια θέρμανση ή σώματα χαμηλής θερμοκρασίας</a:t>
            </a:r>
          </a:p>
          <a:p>
            <a:r>
              <a:rPr lang="el-GR" sz="2000"/>
              <a:t>Κατάλληλη και για ζεστό νερό χρήσης</a:t>
            </a:r>
          </a:p>
          <a:p>
            <a:r>
              <a:rPr lang="el-GR" sz="2000"/>
              <a:t>Χωροθέτηση της αντλίας θερμότητας για αποφυγή θορύβου</a:t>
            </a:r>
          </a:p>
          <a:p>
            <a:r>
              <a:rPr lang="el-GR" sz="2000"/>
              <a:t>Δυνατότητα ενδοδαπέδιου δροσισμού το καλοκαίρι</a:t>
            </a:r>
          </a:p>
          <a:p>
            <a:r>
              <a:rPr lang="el-GR" sz="2000"/>
              <a:t>Υψηλότερο κόστος εγκατάστασης σε σχέση με λέβητα</a:t>
            </a:r>
            <a:endParaRPr lang="en-US" sz="20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C8BE005-2DDA-48F0-87C8-B513E8CDAD26}" type="slidenum">
              <a:rPr lang="en-US" smtClean="0"/>
              <a:pPr>
                <a:defRPr/>
              </a:pPr>
              <a:t>130</a:t>
            </a:fld>
            <a:endParaRPr lang="en-US"/>
          </a:p>
        </p:txBody>
      </p:sp>
      <p:pic>
        <p:nvPicPr>
          <p:cNvPr id="7680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700213"/>
            <a:ext cx="4978400" cy="4032250"/>
          </a:xfrm>
          <a:noFill/>
        </p:spPr>
      </p:pic>
    </p:spTree>
    <p:extLst>
      <p:ext uri="{BB962C8B-B14F-4D97-AF65-F5344CB8AC3E}">
        <p14:creationId xmlns:p14="http://schemas.microsoft.com/office/powerpoint/2010/main" val="414571183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Αντλίες θερμότητας αβαθούς γεωθερμίας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0984017-533A-436E-AD59-2322614FCB32}" type="slidenum">
              <a:rPr lang="en-US" smtClean="0"/>
              <a:pPr>
                <a:defRPr/>
              </a:pPr>
              <a:t>131</a:t>
            </a:fld>
            <a:endParaRPr lang="en-US"/>
          </a:p>
        </p:txBody>
      </p:sp>
      <p:pic>
        <p:nvPicPr>
          <p:cNvPr id="78853" name="Picture 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032000"/>
            <a:ext cx="4038600" cy="3662363"/>
          </a:xfrm>
          <a:noFill/>
        </p:spPr>
      </p:pic>
      <p:pic>
        <p:nvPicPr>
          <p:cNvPr id="78854" name="Picture 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614613"/>
            <a:ext cx="4038600" cy="2497137"/>
          </a:xfrm>
          <a:noFill/>
        </p:spPr>
      </p:pic>
    </p:spTree>
    <p:extLst>
      <p:ext uri="{BB962C8B-B14F-4D97-AF65-F5344CB8AC3E}">
        <p14:creationId xmlns:p14="http://schemas.microsoft.com/office/powerpoint/2010/main" val="237841467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/>
              <a:t>Θερμαντικά σώματα τύπου ΑΚΑΝ (με φέτες)</a:t>
            </a:r>
            <a:endParaRPr lang="en-US" sz="3200"/>
          </a:p>
        </p:txBody>
      </p:sp>
      <p:sp>
        <p:nvSpPr>
          <p:cNvPr id="81923" name="Content Placeholder 9"/>
          <p:cNvSpPr>
            <a:spLocks noGrp="1"/>
          </p:cNvSpPr>
          <p:nvPr>
            <p:ph sz="half" idx="2"/>
          </p:nvPr>
        </p:nvSpPr>
        <p:spPr>
          <a:xfrm>
            <a:off x="4648200" y="1916113"/>
            <a:ext cx="4171950" cy="4210050"/>
          </a:xfrm>
        </p:spPr>
        <p:txBody>
          <a:bodyPr/>
          <a:lstStyle/>
          <a:p>
            <a:r>
              <a:rPr lang="el-GR" sz="2400" dirty="0"/>
              <a:t>Από </a:t>
            </a:r>
            <a:r>
              <a:rPr lang="el-GR" sz="2400" dirty="0" err="1"/>
              <a:t>συγκολλητό</a:t>
            </a:r>
            <a:r>
              <a:rPr lang="el-GR" sz="2400" dirty="0"/>
              <a:t> </a:t>
            </a:r>
            <a:r>
              <a:rPr lang="el-GR" sz="2400" dirty="0" err="1"/>
              <a:t>χαλυβδοέλασμα</a:t>
            </a:r>
            <a:r>
              <a:rPr lang="el-GR" sz="2400" dirty="0"/>
              <a:t> ή χυτοσίδηρο (παλαιότερα)</a:t>
            </a:r>
          </a:p>
          <a:p>
            <a:r>
              <a:rPr lang="el-GR" sz="2400" dirty="0"/>
              <a:t>Ονοματολογία:</a:t>
            </a:r>
          </a:p>
          <a:p>
            <a:pPr>
              <a:buFont typeface="Arial" charset="0"/>
              <a:buNone/>
            </a:pPr>
            <a:r>
              <a:rPr lang="de-CH" sz="2400" dirty="0"/>
              <a:t>	IV905</a:t>
            </a:r>
            <a:r>
              <a:rPr lang="el-GR" sz="2400" dirty="0"/>
              <a:t>/12</a:t>
            </a:r>
            <a:endParaRPr lang="de-CH" sz="2400" dirty="0"/>
          </a:p>
          <a:p>
            <a:pPr>
              <a:buFont typeface="Arial" charset="0"/>
              <a:buNone/>
            </a:pPr>
            <a:endParaRPr lang="de-CH" dirty="0"/>
          </a:p>
          <a:p>
            <a:pPr>
              <a:buFont typeface="Arial" charset="0"/>
              <a:buNone/>
            </a:pPr>
            <a:r>
              <a:rPr lang="el-GR" sz="1400" dirty="0"/>
              <a:t>Αριθμός στηλών</a:t>
            </a:r>
            <a:endParaRPr lang="de-CH" sz="1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dirty="0"/>
              <a:t>ΠΑΝΕΠΙΣΤΗΜΙΟ ΔΥΤΙΚΗΣ ΜΑΚΕΔΟΝΙΑΣ – ΤΜΗΜΑ ΜΗΧΑΝΟΛΟΓΩΝ ΜΗΧΑΝΙΚΩΝ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8201BBB-87E3-47D0-BFB0-177C049E6F73}" type="slidenum">
              <a:rPr lang="en-US" smtClean="0"/>
              <a:pPr>
                <a:defRPr/>
              </a:pPr>
              <a:t>132</a:t>
            </a:fld>
            <a:endParaRPr lang="en-US"/>
          </a:p>
        </p:txBody>
      </p:sp>
      <p:pic>
        <p:nvPicPr>
          <p:cNvPr id="819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7234" y="1809216"/>
            <a:ext cx="3070710" cy="3600000"/>
          </a:xfrm>
          <a:noFill/>
        </p:spPr>
      </p:pic>
      <p:cxnSp>
        <p:nvCxnSpPr>
          <p:cNvPr id="13" name="Straight Arrow Connector 12"/>
          <p:cNvCxnSpPr/>
          <p:nvPr/>
        </p:nvCxnSpPr>
        <p:spPr>
          <a:xfrm rot="16200000" flipH="1">
            <a:off x="5004594" y="4148931"/>
            <a:ext cx="503238" cy="73025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23" idx="0"/>
          </p:cNvCxnSpPr>
          <p:nvPr/>
        </p:nvCxnSpPr>
        <p:spPr>
          <a:xfrm rot="16200000" flipH="1">
            <a:off x="5436393" y="4148932"/>
            <a:ext cx="1008063" cy="57785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</p:cNvCxnSpPr>
          <p:nvPr/>
        </p:nvCxnSpPr>
        <p:spPr>
          <a:xfrm>
            <a:off x="3707904" y="2636912"/>
            <a:ext cx="0" cy="2016224"/>
          </a:xfrm>
          <a:prstGeom prst="straightConnector1">
            <a:avLst/>
          </a:prstGeom>
          <a:ln w="317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364163" y="4941888"/>
            <a:ext cx="1728787" cy="11699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sz="1400" dirty="0">
                <a:latin typeface="+mn-lt"/>
              </a:rPr>
              <a:t>Απόσταση (ύψος) ανάμεσα στα κέντρα των οπών παροχής/επιστροφής [</a:t>
            </a:r>
            <a:r>
              <a:rPr lang="de-CH" sz="1400" dirty="0">
                <a:latin typeface="+mn-lt"/>
              </a:rPr>
              <a:t>mm</a:t>
            </a:r>
            <a:r>
              <a:rPr lang="el-GR" sz="1400" dirty="0">
                <a:latin typeface="+mn-lt"/>
              </a:rPr>
              <a:t>]</a:t>
            </a:r>
            <a:endParaRPr lang="en-US" sz="1400" dirty="0"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16688" y="4221163"/>
            <a:ext cx="17272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sz="1400" dirty="0">
                <a:latin typeface="+mn-lt"/>
              </a:rPr>
              <a:t>Αριθμός φετών</a:t>
            </a:r>
            <a:endParaRPr lang="en-US" sz="1400" dirty="0">
              <a:latin typeface="+mn-lt"/>
            </a:endParaRPr>
          </a:p>
        </p:txBody>
      </p:sp>
      <p:cxnSp>
        <p:nvCxnSpPr>
          <p:cNvPr id="26" name="Straight Arrow Connector 25"/>
          <p:cNvCxnSpPr>
            <a:endCxn id="25" idx="1"/>
          </p:cNvCxnSpPr>
          <p:nvPr/>
        </p:nvCxnSpPr>
        <p:spPr>
          <a:xfrm>
            <a:off x="6011863" y="3933825"/>
            <a:ext cx="504825" cy="441325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E36CE4D1-6F4F-42DF-A50F-1A929BB6B2C1}"/>
              </a:ext>
            </a:extLst>
          </p:cNvPr>
          <p:cNvSpPr txBox="1">
            <a:spLocks/>
          </p:cNvSpPr>
          <p:nvPr/>
        </p:nvSpPr>
        <p:spPr bwMode="auto">
          <a:xfrm>
            <a:off x="467544" y="-243408"/>
            <a:ext cx="871296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sz="2800" b="1" dirty="0"/>
              <a:t>δ. </a:t>
            </a:r>
            <a:r>
              <a:rPr lang="el-GR" sz="2800" b="1" dirty="0" err="1"/>
              <a:t>Διαστασιολόγηση</a:t>
            </a:r>
            <a:r>
              <a:rPr lang="el-GR" sz="2800" b="1" dirty="0"/>
              <a:t> θερμαντικών σωμάτων</a:t>
            </a:r>
            <a:endParaRPr lang="en-US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E4B01E-5FA9-42BD-8DF6-C0F63E32F652}"/>
              </a:ext>
            </a:extLst>
          </p:cNvPr>
          <p:cNvSpPr txBox="1"/>
          <p:nvPr/>
        </p:nvSpPr>
        <p:spPr>
          <a:xfrm>
            <a:off x="467544" y="5661248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solidFill>
                  <a:schemeClr val="accent1">
                    <a:lumMod val="75000"/>
                  </a:schemeClr>
                </a:solidFill>
              </a:rPr>
              <a:t>Μετάδοση με συναγωγή και ακτινοβολία</a:t>
            </a:r>
          </a:p>
        </p:txBody>
      </p:sp>
    </p:spTree>
    <p:extLst>
      <p:ext uri="{BB962C8B-B14F-4D97-AF65-F5344CB8AC3E}">
        <p14:creationId xmlns:p14="http://schemas.microsoft.com/office/powerpoint/2010/main" val="50180375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Σώματα αλουμινίου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D76F7CC-667F-4B9F-BC3F-4F2D811A90FD}" type="slidenum">
              <a:rPr lang="en-US" smtClean="0"/>
              <a:pPr>
                <a:defRPr/>
              </a:pPr>
              <a:t>133</a:t>
            </a:fld>
            <a:endParaRPr lang="en-US"/>
          </a:p>
        </p:txBody>
      </p:sp>
      <p:pic>
        <p:nvPicPr>
          <p:cNvPr id="9" name="Εικόνα 8" descr="Εικόνα που περιέχει κτίριο, εσωτερικό, λευκό, καθιστός&#10;&#10;Περιγραφή που δημιουργήθηκε αυτόματα">
            <a:extLst>
              <a:ext uri="{FF2B5EF4-FFF2-40B4-BE49-F238E27FC236}">
                <a16:creationId xmlns:a16="http://schemas.microsoft.com/office/drawing/2014/main" id="{20E8DAE9-3F9C-442C-87E1-4CEB86CED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795462"/>
            <a:ext cx="2828925" cy="32670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0EBB3BA-0BD6-469C-B708-0DCE481A3C64}"/>
              </a:ext>
            </a:extLst>
          </p:cNvPr>
          <p:cNvSpPr txBox="1"/>
          <p:nvPr/>
        </p:nvSpPr>
        <p:spPr>
          <a:xfrm>
            <a:off x="683568" y="5398978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solidFill>
                  <a:schemeClr val="accent1">
                    <a:lumMod val="75000"/>
                  </a:schemeClr>
                </a:solidFill>
              </a:rPr>
              <a:t>Μετάδοση με ακτινοβολία και </a:t>
            </a:r>
            <a:r>
              <a:rPr lang="el-GR" i="1" dirty="0" err="1">
                <a:solidFill>
                  <a:schemeClr val="accent1">
                    <a:lumMod val="75000"/>
                  </a:schemeClr>
                </a:solidFill>
              </a:rPr>
              <a:t>δευτερευόντος</a:t>
            </a:r>
            <a:r>
              <a:rPr lang="el-GR" i="1" dirty="0">
                <a:solidFill>
                  <a:schemeClr val="accent1">
                    <a:lumMod val="75000"/>
                  </a:schemeClr>
                </a:solidFill>
              </a:rPr>
              <a:t> με συναγωγή</a:t>
            </a:r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55266C3-BC0C-44D3-8E1B-B5BB2FBD4FF9}"/>
              </a:ext>
            </a:extLst>
          </p:cNvPr>
          <p:cNvSpPr/>
          <p:nvPr/>
        </p:nvSpPr>
        <p:spPr>
          <a:xfrm>
            <a:off x="4788024" y="2348880"/>
            <a:ext cx="2736304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Κατασκευάζονται από κράματα αλουμινίου </a:t>
            </a:r>
          </a:p>
          <a:p>
            <a:endParaRPr lang="el-GR" dirty="0"/>
          </a:p>
          <a:p>
            <a:r>
              <a:rPr lang="el-GR" sz="1600" b="1" dirty="0"/>
              <a:t>Πλεονεκτήματα:</a:t>
            </a:r>
            <a:r>
              <a:rPr lang="el-GR" sz="1600" dirty="0"/>
              <a:t> αισθητική εμφάνιση, μικρό βάρος</a:t>
            </a:r>
          </a:p>
          <a:p>
            <a:r>
              <a:rPr lang="el-GR" sz="1600" b="1" dirty="0"/>
              <a:t>Μειονεκτήματα:</a:t>
            </a:r>
            <a:r>
              <a:rPr lang="el-GR" sz="1600" dirty="0"/>
              <a:t> κόστος</a:t>
            </a:r>
          </a:p>
        </p:txBody>
      </p:sp>
    </p:spTree>
    <p:extLst>
      <p:ext uri="{BB962C8B-B14F-4D97-AF65-F5344CB8AC3E}">
        <p14:creationId xmlns:p14="http://schemas.microsoft.com/office/powerpoint/2010/main" val="275852744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Κονβεκτέρ</a:t>
            </a:r>
            <a:r>
              <a:rPr lang="el-GR" dirty="0"/>
              <a:t> (τύπου </a:t>
            </a:r>
            <a:r>
              <a:rPr lang="en-US" dirty="0" err="1"/>
              <a:t>Runtal</a:t>
            </a:r>
            <a:r>
              <a:rPr lang="en-US" dirty="0"/>
              <a:t>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D76F7CC-667F-4B9F-BC3F-4F2D811A90FD}" type="slidenum">
              <a:rPr lang="en-US" smtClean="0"/>
              <a:pPr>
                <a:defRPr/>
              </a:pPr>
              <a:t>134</a:t>
            </a:fld>
            <a:endParaRPr lang="en-US"/>
          </a:p>
        </p:txBody>
      </p:sp>
      <p:pic>
        <p:nvPicPr>
          <p:cNvPr id="84997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075" y="2565400"/>
            <a:ext cx="3881438" cy="2232025"/>
          </a:xfrm>
          <a:noFill/>
        </p:spPr>
      </p:pic>
      <p:pic>
        <p:nvPicPr>
          <p:cNvPr id="849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64013" y="2181225"/>
            <a:ext cx="4872037" cy="2687638"/>
          </a:xfrm>
          <a:noFill/>
        </p:spPr>
      </p:pic>
      <p:cxnSp>
        <p:nvCxnSpPr>
          <p:cNvPr id="3" name="Ευθύγραμμο βέλος σύνδεσης 2">
            <a:extLst>
              <a:ext uri="{FF2B5EF4-FFF2-40B4-BE49-F238E27FC236}">
                <a16:creationId xmlns:a16="http://schemas.microsoft.com/office/drawing/2014/main" id="{FB6E78F4-09E4-4A19-BD85-7203CB28CCF7}"/>
              </a:ext>
            </a:extLst>
          </p:cNvPr>
          <p:cNvCxnSpPr>
            <a:cxnSpLocks/>
          </p:cNvCxnSpPr>
          <p:nvPr/>
        </p:nvCxnSpPr>
        <p:spPr>
          <a:xfrm>
            <a:off x="7164288" y="1628800"/>
            <a:ext cx="0" cy="9361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091686EB-0A26-4A9F-A6F2-9E8876F4701D}"/>
              </a:ext>
            </a:extLst>
          </p:cNvPr>
          <p:cNvSpPr txBox="1">
            <a:spLocks/>
          </p:cNvSpPr>
          <p:nvPr/>
        </p:nvSpPr>
        <p:spPr bwMode="auto">
          <a:xfrm>
            <a:off x="6228184" y="855117"/>
            <a:ext cx="201422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l-GR" sz="1600" dirty="0">
                <a:solidFill>
                  <a:schemeClr val="accent1">
                    <a:lumMod val="75000"/>
                  </a:schemeClr>
                </a:solidFill>
              </a:rPr>
              <a:t>Άβακας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049B7372-BF6E-4171-8991-D7698E58B42D}"/>
              </a:ext>
            </a:extLst>
          </p:cNvPr>
          <p:cNvSpPr/>
          <p:nvPr/>
        </p:nvSpPr>
        <p:spPr>
          <a:xfrm>
            <a:off x="6300192" y="5256165"/>
            <a:ext cx="24687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200" dirty="0" err="1">
                <a:solidFill>
                  <a:schemeClr val="accent3">
                    <a:lumMod val="75000"/>
                  </a:schemeClr>
                </a:solidFill>
              </a:rPr>
              <a:t>μαιανδροειδείς</a:t>
            </a:r>
            <a:r>
              <a:rPr lang="el-GR" sz="1200" dirty="0">
                <a:solidFill>
                  <a:schemeClr val="accent3">
                    <a:lumMod val="75000"/>
                  </a:schemeClr>
                </a:solidFill>
              </a:rPr>
              <a:t> επιφάνειες, που εξασφαλίζουν μεγαλύτερη θερμαινόμενη επιφάνεια για την απαγωγή της θερμότητας</a:t>
            </a:r>
          </a:p>
        </p:txBody>
      </p:sp>
      <p:cxnSp>
        <p:nvCxnSpPr>
          <p:cNvPr id="12" name="Ευθύγραμμο βέλος σύνδεσης 11">
            <a:extLst>
              <a:ext uri="{FF2B5EF4-FFF2-40B4-BE49-F238E27FC236}">
                <a16:creationId xmlns:a16="http://schemas.microsoft.com/office/drawing/2014/main" id="{1D580CCC-C618-4752-9CCE-44C0AA5A33E0}"/>
              </a:ext>
            </a:extLst>
          </p:cNvPr>
          <p:cNvCxnSpPr>
            <a:cxnSpLocks/>
          </p:cNvCxnSpPr>
          <p:nvPr/>
        </p:nvCxnSpPr>
        <p:spPr>
          <a:xfrm>
            <a:off x="7380312" y="4653136"/>
            <a:ext cx="0" cy="648072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5AE17C3-82D5-4E75-90AC-32BA337B4C26}"/>
              </a:ext>
            </a:extLst>
          </p:cNvPr>
          <p:cNvSpPr txBox="1"/>
          <p:nvPr/>
        </p:nvSpPr>
        <p:spPr>
          <a:xfrm>
            <a:off x="467544" y="5661248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solidFill>
                  <a:schemeClr val="accent1">
                    <a:lumMod val="75000"/>
                  </a:schemeClr>
                </a:solidFill>
              </a:rPr>
              <a:t>Μετάδοση με συναγωγή και ακτινοβολία</a:t>
            </a:r>
          </a:p>
        </p:txBody>
      </p:sp>
    </p:spTree>
    <p:extLst>
      <p:ext uri="{BB962C8B-B14F-4D97-AF65-F5344CB8AC3E}">
        <p14:creationId xmlns:p14="http://schemas.microsoft.com/office/powerpoint/2010/main" val="130197279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/>
              <a:t>Θερμαντικά σώματα τύπου πάνελ </a:t>
            </a:r>
            <a:br>
              <a:rPr lang="el-GR" sz="3200"/>
            </a:br>
            <a:r>
              <a:rPr lang="el-GR" sz="3200"/>
              <a:t>και τύπου σκάλας</a:t>
            </a:r>
            <a:endParaRPr lang="en-US" sz="32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30960F4-38B8-4758-BA0D-2F2B8B7DFBF6}" type="slidenum">
              <a:rPr lang="en-US" smtClean="0"/>
              <a:pPr>
                <a:defRPr/>
              </a:pPr>
              <a:t>135</a:t>
            </a:fld>
            <a:endParaRPr lang="en-US"/>
          </a:p>
        </p:txBody>
      </p:sp>
      <p:pic>
        <p:nvPicPr>
          <p:cNvPr id="8294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403648" y="1309042"/>
            <a:ext cx="4302125" cy="2840038"/>
          </a:xfrm>
          <a:noFill/>
        </p:spPr>
      </p:pic>
      <p:pic>
        <p:nvPicPr>
          <p:cNvPr id="82950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2160" y="980728"/>
            <a:ext cx="2720975" cy="3729038"/>
          </a:xfrm>
          <a:noFill/>
        </p:spPr>
      </p:pic>
      <p:pic>
        <p:nvPicPr>
          <p:cNvPr id="3" name="calorifer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79512" y="4149080"/>
            <a:ext cx="3848100" cy="2286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54167E-F8F7-4014-9E41-3AC2A962EAB4}"/>
              </a:ext>
            </a:extLst>
          </p:cNvPr>
          <p:cNvSpPr txBox="1"/>
          <p:nvPr/>
        </p:nvSpPr>
        <p:spPr>
          <a:xfrm>
            <a:off x="4572000" y="5348392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solidFill>
                  <a:schemeClr val="accent1">
                    <a:lumMod val="75000"/>
                  </a:schemeClr>
                </a:solidFill>
              </a:rPr>
              <a:t>Μετάδοση με συναγωγή και ακτινοβολία</a:t>
            </a:r>
          </a:p>
        </p:txBody>
      </p:sp>
    </p:spTree>
    <p:extLst>
      <p:ext uri="{BB962C8B-B14F-4D97-AF65-F5344CB8AC3E}">
        <p14:creationId xmlns:p14="http://schemas.microsoft.com/office/powerpoint/2010/main" val="237451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Επιλογή θέσης θερμαντικών σωμάτων</a:t>
            </a:r>
            <a:endParaRPr lang="en-US"/>
          </a:p>
        </p:txBody>
      </p:sp>
      <p:sp>
        <p:nvSpPr>
          <p:cNvPr id="86019" name="Content Placeholder 6"/>
          <p:cNvSpPr>
            <a:spLocks noGrp="1"/>
          </p:cNvSpPr>
          <p:nvPr>
            <p:ph sz="half" idx="1"/>
          </p:nvPr>
        </p:nvSpPr>
        <p:spPr>
          <a:xfrm>
            <a:off x="250825" y="1600200"/>
            <a:ext cx="5113338" cy="4525963"/>
          </a:xfrm>
        </p:spPr>
        <p:txBody>
          <a:bodyPr/>
          <a:lstStyle/>
          <a:p>
            <a:r>
              <a:rPr lang="el-GR" sz="2400"/>
              <a:t>Κοντά στα πιο ψυχρά σημεία του χώρου</a:t>
            </a:r>
          </a:p>
          <a:p>
            <a:pPr lvl="1"/>
            <a:r>
              <a:rPr lang="el-GR" sz="2000"/>
              <a:t>Κάτω από παράθυρα</a:t>
            </a:r>
          </a:p>
          <a:p>
            <a:pPr lvl="1"/>
            <a:r>
              <a:rPr lang="el-GR" sz="2000"/>
              <a:t>Δίπλα σε μπαλκονόπορτες</a:t>
            </a:r>
          </a:p>
          <a:p>
            <a:pPr lvl="1"/>
            <a:r>
              <a:rPr lang="el-GR" sz="2000"/>
              <a:t>Σε βόρειους εξωτερικούς τοίχους</a:t>
            </a:r>
          </a:p>
          <a:p>
            <a:pPr lvl="1"/>
            <a:r>
              <a:rPr lang="el-GR" sz="2000"/>
              <a:t>Σε γωνίες εξωτερικών τοίχων</a:t>
            </a:r>
          </a:p>
          <a:p>
            <a:r>
              <a:rPr lang="el-GR" sz="2400"/>
              <a:t>Ελάχιστες αποστάσεις: </a:t>
            </a:r>
          </a:p>
          <a:p>
            <a:pPr lvl="1"/>
            <a:r>
              <a:rPr lang="el-GR" sz="2000"/>
              <a:t>Από δάπεδο: 15 </a:t>
            </a:r>
            <a:r>
              <a:rPr lang="de-CH" sz="2000"/>
              <a:t>cm</a:t>
            </a:r>
          </a:p>
          <a:p>
            <a:pPr lvl="1"/>
            <a:r>
              <a:rPr lang="el-GR" sz="2000"/>
              <a:t>Από ράφι (καλύτερα να αποφεύγεται): 15 </a:t>
            </a:r>
            <a:r>
              <a:rPr lang="de-CH" sz="2000"/>
              <a:t>cm</a:t>
            </a:r>
            <a:endParaRPr lang="el-GR" sz="2000"/>
          </a:p>
          <a:p>
            <a:pPr lvl="1"/>
            <a:r>
              <a:rPr lang="el-GR" sz="2000"/>
              <a:t>Από τοίχο: 2 </a:t>
            </a:r>
            <a:r>
              <a:rPr lang="de-CH" sz="2000"/>
              <a:t>cm</a:t>
            </a:r>
            <a:endParaRPr lang="el-GR" sz="2000"/>
          </a:p>
          <a:p>
            <a:r>
              <a:rPr lang="el-GR" sz="2400"/>
              <a:t>Συνιστάται ο τοίχος να είναι καλά μονωμένος</a:t>
            </a:r>
          </a:p>
          <a:p>
            <a:pPr lvl="1"/>
            <a:endParaRPr lang="en-US" sz="20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3DE4AA4-8674-4537-9877-7BD70CB9F4F4}" type="slidenum">
              <a:rPr lang="en-US" smtClean="0"/>
              <a:pPr>
                <a:defRPr/>
              </a:pPr>
              <a:t>136</a:t>
            </a:fld>
            <a:endParaRPr lang="en-US"/>
          </a:p>
        </p:txBody>
      </p:sp>
      <p:pic>
        <p:nvPicPr>
          <p:cNvPr id="86022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2" t="22395" r="5467"/>
          <a:stretch>
            <a:fillRect/>
          </a:stretch>
        </p:blipFill>
        <p:spPr>
          <a:xfrm>
            <a:off x="6084888" y="1844675"/>
            <a:ext cx="2159000" cy="4056063"/>
          </a:xfrm>
          <a:noFill/>
        </p:spPr>
      </p:pic>
    </p:spTree>
    <p:extLst>
      <p:ext uri="{BB962C8B-B14F-4D97-AF65-F5344CB8AC3E}">
        <p14:creationId xmlns:p14="http://schemas.microsoft.com/office/powerpoint/2010/main" val="215646693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Fan coils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A10B327-5CEC-4839-9CD5-27D188DA9069}" type="slidenum">
              <a:rPr lang="en-US" smtClean="0"/>
              <a:pPr>
                <a:defRPr/>
              </a:pPr>
              <a:t>137</a:t>
            </a:fld>
            <a:endParaRPr lang="en-US"/>
          </a:p>
        </p:txBody>
      </p:sp>
      <p:pic>
        <p:nvPicPr>
          <p:cNvPr id="83973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>
            <a:fillRect/>
          </a:stretch>
        </p:blipFill>
        <p:spPr>
          <a:xfrm>
            <a:off x="4716463" y="1341438"/>
            <a:ext cx="3678237" cy="2528887"/>
          </a:xfrm>
          <a:noFill/>
        </p:spPr>
      </p:pic>
      <p:pic>
        <p:nvPicPr>
          <p:cNvPr id="83974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628775"/>
            <a:ext cx="3662362" cy="3816350"/>
          </a:xfrm>
          <a:noFill/>
        </p:spPr>
      </p:pic>
      <p:pic>
        <p:nvPicPr>
          <p:cNvPr id="8397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" t="15816" r="5501"/>
          <a:stretch>
            <a:fillRect/>
          </a:stretch>
        </p:blipFill>
        <p:spPr bwMode="auto">
          <a:xfrm>
            <a:off x="4356100" y="4029075"/>
            <a:ext cx="4103688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A747C2-6FF2-4AD4-904A-D04202930BD2}"/>
              </a:ext>
            </a:extLst>
          </p:cNvPr>
          <p:cNvSpPr txBox="1"/>
          <p:nvPr/>
        </p:nvSpPr>
        <p:spPr>
          <a:xfrm>
            <a:off x="684212" y="5590272"/>
            <a:ext cx="5255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solidFill>
                  <a:schemeClr val="accent1">
                    <a:lumMod val="75000"/>
                  </a:schemeClr>
                </a:solidFill>
              </a:rPr>
              <a:t>Μετάδοση με συναγωγή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el-GR" i="1" dirty="0">
                <a:solidFill>
                  <a:schemeClr val="accent1">
                    <a:lumMod val="75000"/>
                  </a:schemeClr>
                </a:solidFill>
              </a:rPr>
              <a:t>εξαναγκασμένη)</a:t>
            </a:r>
          </a:p>
          <a:p>
            <a:r>
              <a:rPr lang="el-GR" i="1" dirty="0">
                <a:solidFill>
                  <a:schemeClr val="accent1">
                    <a:lumMod val="75000"/>
                  </a:schemeClr>
                </a:solidFill>
              </a:rPr>
              <a:t>Θερμοκρασίες θερμικού μέσου ~50</a:t>
            </a:r>
            <a:r>
              <a:rPr lang="en-US" i="1" baseline="30000" dirty="0">
                <a:solidFill>
                  <a:schemeClr val="accent1">
                    <a:lumMod val="75000"/>
                  </a:schemeClr>
                </a:solidFill>
              </a:rPr>
              <a:t>o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C</a:t>
            </a:r>
            <a:endParaRPr lang="el-GR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96305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eme\Runs and Results\KENAK-seminario\Parousiasi\images\HVAC\cost-of-underfloor-heat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25" y="3974290"/>
            <a:ext cx="2238375" cy="28575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67586" name="Title 1"/>
          <p:cNvSpPr>
            <a:spLocks noGrp="1"/>
          </p:cNvSpPr>
          <p:nvPr>
            <p:ph type="title"/>
          </p:nvPr>
        </p:nvSpPr>
        <p:spPr>
          <a:xfrm>
            <a:off x="467544" y="-18752"/>
            <a:ext cx="8229600" cy="1143000"/>
          </a:xfrm>
        </p:spPr>
        <p:txBody>
          <a:bodyPr/>
          <a:lstStyle/>
          <a:p>
            <a:r>
              <a:rPr lang="el-GR" dirty="0"/>
              <a:t>Ενδοδαπέδια θέρμανση</a:t>
            </a:r>
            <a:endParaRPr lang="en-US" dirty="0"/>
          </a:p>
        </p:txBody>
      </p:sp>
      <p:sp>
        <p:nvSpPr>
          <p:cNvPr id="67587" name="Content Placeholder 3"/>
          <p:cNvSpPr>
            <a:spLocks noGrp="1"/>
          </p:cNvSpPr>
          <p:nvPr>
            <p:ph sz="half" idx="2"/>
          </p:nvPr>
        </p:nvSpPr>
        <p:spPr>
          <a:xfrm>
            <a:off x="4283968" y="1167606"/>
            <a:ext cx="4316413" cy="4565650"/>
          </a:xfrm>
        </p:spPr>
        <p:txBody>
          <a:bodyPr/>
          <a:lstStyle/>
          <a:p>
            <a:r>
              <a:rPr lang="el-GR" sz="2000" dirty="0"/>
              <a:t>Αντίστοιχη κατασκευή δικτύου με συμβατικά υδρονικά δίκτυα</a:t>
            </a:r>
          </a:p>
          <a:p>
            <a:r>
              <a:rPr lang="el-GR" sz="2000" dirty="0"/>
              <a:t>Χαμηλότερες θερμοκρασίες νερού στο δίκτυο</a:t>
            </a:r>
          </a:p>
          <a:p>
            <a:r>
              <a:rPr lang="el-GR" sz="2000" dirty="0"/>
              <a:t>Αργή θερμική απόκριση</a:t>
            </a:r>
          </a:p>
          <a:p>
            <a:endParaRPr lang="el-GR" sz="2000" dirty="0"/>
          </a:p>
          <a:p>
            <a:pPr>
              <a:buFont typeface="Arial" charset="0"/>
              <a:buNone/>
            </a:pPr>
            <a:r>
              <a:rPr lang="el-GR" sz="2000" dirty="0"/>
              <a:t>+ 	Καλύτερη θερμική άνεση</a:t>
            </a:r>
          </a:p>
          <a:p>
            <a:pPr>
              <a:buFont typeface="Arial" charset="0"/>
              <a:buNone/>
            </a:pPr>
            <a:r>
              <a:rPr lang="el-GR" sz="2000" dirty="0"/>
              <a:t>+ 	Εξοικονόμηση χώρου</a:t>
            </a:r>
          </a:p>
          <a:p>
            <a:pPr>
              <a:buFont typeface="Arial" charset="0"/>
              <a:buNone/>
            </a:pPr>
            <a:r>
              <a:rPr lang="el-GR" sz="2000" dirty="0"/>
              <a:t>+ 	Αποφυγή λερώματος τοίχων</a:t>
            </a:r>
          </a:p>
          <a:p>
            <a:pPr>
              <a:buFontTx/>
              <a:buChar char="-"/>
            </a:pPr>
            <a:r>
              <a:rPr lang="el-GR" sz="2000" dirty="0"/>
              <a:t>Κόστος εγκατάστασης</a:t>
            </a:r>
          </a:p>
          <a:p>
            <a:pPr>
              <a:buFontTx/>
              <a:buChar char="-"/>
            </a:pPr>
            <a:r>
              <a:rPr lang="el-GR" sz="2000" dirty="0"/>
              <a:t>Δυσκολία επισκευής</a:t>
            </a:r>
            <a:endParaRPr lang="en-US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CBD406B-ABF5-4044-A217-A75BBBBFA44E}" type="slidenum">
              <a:rPr lang="en-US" smtClean="0"/>
              <a:pPr>
                <a:defRPr/>
              </a:pPr>
              <a:t>138</a:t>
            </a:fld>
            <a:endParaRPr lang="en-US"/>
          </a:p>
        </p:txBody>
      </p:sp>
      <p:pic>
        <p:nvPicPr>
          <p:cNvPr id="675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1557338"/>
            <a:ext cx="4038600" cy="2287587"/>
          </a:xfrm>
          <a:noFill/>
        </p:spPr>
      </p:pic>
      <p:pic>
        <p:nvPicPr>
          <p:cNvPr id="675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33825"/>
            <a:ext cx="333375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633142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Τοποθέτηση ενδοδαπέδιας θέρμανσης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D16E1BC-9AC8-42AE-A089-82FC781A728C}" type="slidenum">
              <a:rPr lang="en-US" smtClean="0"/>
              <a:pPr>
                <a:defRPr/>
              </a:pPr>
              <a:t>139</a:t>
            </a:fld>
            <a:endParaRPr lang="en-US"/>
          </a:p>
        </p:txBody>
      </p:sp>
      <p:pic>
        <p:nvPicPr>
          <p:cNvPr id="68613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347913"/>
            <a:ext cx="4038600" cy="3028950"/>
          </a:xfrm>
          <a:noFill/>
        </p:spPr>
      </p:pic>
      <p:pic>
        <p:nvPicPr>
          <p:cNvPr id="68614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47913"/>
            <a:ext cx="4038600" cy="3028950"/>
          </a:xfrm>
          <a:noFill/>
        </p:spPr>
      </p:pic>
    </p:spTree>
    <p:extLst>
      <p:ext uri="{BB962C8B-B14F-4D97-AF65-F5344CB8AC3E}">
        <p14:creationId xmlns:p14="http://schemas.microsoft.com/office/powerpoint/2010/main" val="1989929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Θέση υποσέλιδου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49F87D-CA20-40E1-8DE0-6BA23CEF1DA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164867" name="Picture 3"/>
          <p:cNvPicPr>
            <a:picLocks noChangeAspect="1" noChangeArrowheads="1"/>
          </p:cNvPicPr>
          <p:nvPr/>
        </p:nvPicPr>
        <p:blipFill>
          <a:blip r:embed="rId2"/>
          <a:srcRect l="19253" t="10937" r="17606" b="7031"/>
          <a:stretch>
            <a:fillRect/>
          </a:stretch>
        </p:blipFill>
        <p:spPr bwMode="auto">
          <a:xfrm>
            <a:off x="428596" y="214290"/>
            <a:ext cx="8215370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4CA4876-DDA3-401E-A9C5-5A5D668D1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ΚΑΤΑΚΟΡΥΦΗ ΚΑΤΑΝΟΜΗ ΘΕΡΜΟΚΡΑΣΙΑΣ</a:t>
            </a:r>
            <a:endParaRPr lang="en-US" dirty="0"/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BDFAC3BE-7615-4E1D-B381-2A29F38879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322" t="35634" r="47316" b="30955"/>
          <a:stretch/>
        </p:blipFill>
        <p:spPr>
          <a:xfrm rot="21332467">
            <a:off x="1458688" y="1523660"/>
            <a:ext cx="6386042" cy="4560454"/>
          </a:xfrm>
        </p:spPr>
      </p:pic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F9CA72B9-7AE9-43D2-BA9E-7EAA32CEB4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205543F9-3378-4560-A14C-1BF4539374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6415B3-FF88-4597-987D-3A7124CF48C6}" type="slidenum">
              <a:rPr lang="en-US" smtClean="0"/>
              <a:pPr>
                <a:defRPr/>
              </a:pPr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47339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1FBD140-E7E4-44F7-8882-43BAACEA3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2" y="274638"/>
            <a:ext cx="8218487" cy="1143000"/>
          </a:xfrm>
        </p:spPr>
        <p:txBody>
          <a:bodyPr/>
          <a:lstStyle/>
          <a:p>
            <a:pPr algn="ctr"/>
            <a:r>
              <a:rPr lang="el-GR" dirty="0"/>
              <a:t>ΘΕΡΜΙΚΗ ΑΠΟΔΟΣΗ ΕΝΔΟΔΑΠΕΔΙΑΣ</a:t>
            </a:r>
            <a:endParaRPr lang="en-US" dirty="0"/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DDE5D976-D449-478B-B25E-DFEC1A054A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949" t="26088" r="32015" b="29364"/>
          <a:stretch/>
        </p:blipFill>
        <p:spPr>
          <a:xfrm rot="159263">
            <a:off x="1835696" y="1541390"/>
            <a:ext cx="6192688" cy="4849007"/>
          </a:xfrm>
        </p:spPr>
      </p:pic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7239C2DB-B899-4056-8BB5-E498046714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D3A1E8CF-1B01-4B7F-A52F-96A3CF6642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6415B3-FF88-4597-987D-3A7124CF48C6}" type="slidenum">
              <a:rPr lang="en-US" smtClean="0"/>
              <a:pPr>
                <a:defRPr/>
              </a:pPr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511300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DF0591A-BD4E-4A4E-B6A9-24D2A7040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ΣΤΡΩΣΕΙΣ ΕΝΔΟΔΑΠΕΔΙΑΣ ΘΕΡΜΑΝΣΗΣ</a:t>
            </a:r>
            <a:endParaRPr lang="en-US" dirty="0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BEC18762-C931-4C9D-92E9-1A405F6461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F7102C53-86E9-4F85-914B-E93E57F358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6415B3-FF88-4597-987D-3A7124CF48C6}" type="slidenum">
              <a:rPr lang="en-US" smtClean="0"/>
              <a:pPr>
                <a:defRPr/>
              </a:pPr>
              <a:t>142</a:t>
            </a:fld>
            <a:endParaRPr lang="en-US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5140D506-50A2-4D50-A32D-0BCCCB427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125" t="30390" r="6688" b="20586"/>
          <a:stretch/>
        </p:blipFill>
        <p:spPr>
          <a:xfrm>
            <a:off x="971601" y="1916832"/>
            <a:ext cx="7588760" cy="404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506829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01D9C94-67CB-48DB-BE6F-516786910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ΣΥΛΛΕΚΤΗΣ ΕΝΔΟΔΑΠΕΔΙΑΣ ΘΕΡΜΑΝΣΗΣ</a:t>
            </a:r>
            <a:endParaRPr lang="en-US" dirty="0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5EEAA825-BF03-4061-B248-FAAE4EEA84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C674AFE7-525A-476F-850C-A3F16900B8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6415B3-FF88-4597-987D-3A7124CF48C6}" type="slidenum">
              <a:rPr lang="en-US" smtClean="0"/>
              <a:pPr>
                <a:defRPr/>
              </a:pPr>
              <a:t>143</a:t>
            </a:fld>
            <a:endParaRPr lang="en-US" dirty="0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DF94735E-D38F-4FBB-929E-75E377062B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551" t="31791" r="25587" b="5179"/>
          <a:stretch/>
        </p:blipFill>
        <p:spPr>
          <a:xfrm>
            <a:off x="1547664" y="1844824"/>
            <a:ext cx="6912768" cy="417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769007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F2B3BF2-3B17-4A65-98A2-6FD572AE6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ΔΙΑΤΑΞΗ ΣΩΛΗΝΩΣΕΩΝ ΕΝΔΟΔΑΠΕΔΙΟΥ</a:t>
            </a:r>
            <a:endParaRPr lang="en-US" dirty="0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7E59BFC1-2DC7-4BC9-AEE7-470C020B33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74858469-CBE5-4B31-93DF-8A782F8A83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6415B3-FF88-4597-987D-3A7124CF48C6}" type="slidenum">
              <a:rPr lang="en-US" smtClean="0"/>
              <a:pPr>
                <a:defRPr/>
              </a:pPr>
              <a:t>144</a:t>
            </a:fld>
            <a:endParaRPr lang="en-US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1B1D743B-F7BD-401C-8FAA-38AF6DC282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75" t="21987" r="24801" b="14427"/>
          <a:stretch/>
        </p:blipFill>
        <p:spPr>
          <a:xfrm>
            <a:off x="611560" y="1988839"/>
            <a:ext cx="7704856" cy="403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07307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2" name="Oval 4"/>
          <p:cNvSpPr>
            <a:spLocks noChangeArrowheads="1"/>
          </p:cNvSpPr>
          <p:nvPr/>
        </p:nvSpPr>
        <p:spPr bwMode="auto">
          <a:xfrm>
            <a:off x="323850" y="6669088"/>
            <a:ext cx="107950" cy="107950"/>
          </a:xfrm>
          <a:prstGeom prst="ellipse">
            <a:avLst/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60773" name="Rectangle 5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l-GR"/>
          </a:p>
        </p:txBody>
      </p:sp>
      <p:sp>
        <p:nvSpPr>
          <p:cNvPr id="160774" name="Rectangle 6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l-GR"/>
          </a:p>
        </p:txBody>
      </p:sp>
      <p:sp>
        <p:nvSpPr>
          <p:cNvPr id="160775" name="AutoShape 7"/>
          <p:cNvSpPr>
            <a:spLocks noChangeArrowheads="1"/>
          </p:cNvSpPr>
          <p:nvPr/>
        </p:nvSpPr>
        <p:spPr bwMode="auto">
          <a:xfrm>
            <a:off x="395288" y="333375"/>
            <a:ext cx="8280400" cy="1944688"/>
          </a:xfrm>
          <a:prstGeom prst="roundRect">
            <a:avLst>
              <a:gd name="adj" fmla="val 10259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marL="274638" indent="-274638" algn="ctr">
              <a:lnSpc>
                <a:spcPct val="105000"/>
              </a:lnSpc>
              <a:spcBef>
                <a:spcPct val="50000"/>
              </a:spcBef>
            </a:pPr>
            <a:r>
              <a:rPr lang="el-GR" b="1" u="sng" dirty="0">
                <a:latin typeface="Calibri" pitchFamily="34" charset="0"/>
              </a:rPr>
              <a:t>Αντιστάθμιση</a:t>
            </a:r>
          </a:p>
          <a:p>
            <a:pPr marL="274638" indent="-274638">
              <a:lnSpc>
                <a:spcPct val="105000"/>
              </a:lnSpc>
              <a:spcBef>
                <a:spcPct val="50000"/>
              </a:spcBef>
            </a:pPr>
            <a:r>
              <a:rPr lang="el-GR" dirty="0">
                <a:latin typeface="Calibri" pitchFamily="34" charset="0"/>
              </a:rPr>
              <a:t>Εξοικονόμηση σε μερικά φορτία μέσω ρύθμισης λειτουργίας λέβητα ή σωμάτων</a:t>
            </a:r>
          </a:p>
          <a:p>
            <a:pPr marL="274638" indent="-274638">
              <a:lnSpc>
                <a:spcPct val="105000"/>
              </a:lnSpc>
              <a:spcBef>
                <a:spcPct val="50000"/>
              </a:spcBef>
            </a:pPr>
            <a:endParaRPr lang="el-GR" dirty="0">
              <a:latin typeface="Calibri" pitchFamily="34" charset="0"/>
            </a:endParaRPr>
          </a:p>
          <a:p>
            <a:pPr marL="274638" indent="-274638">
              <a:lnSpc>
                <a:spcPct val="105000"/>
              </a:lnSpc>
              <a:spcBef>
                <a:spcPct val="50000"/>
              </a:spcBef>
            </a:pPr>
            <a:r>
              <a:rPr lang="el-GR" dirty="0">
                <a:latin typeface="Calibri" pitchFamily="34" charset="0"/>
              </a:rPr>
              <a:t>Ρύθμιση λειτουργίας σωμάτων μέσω ελέγχου παροχής ή θερμοκρασίας μέσου (απαιτείται </a:t>
            </a:r>
            <a:r>
              <a:rPr lang="el-GR" dirty="0" err="1">
                <a:latin typeface="Calibri" pitchFamily="34" charset="0"/>
              </a:rPr>
              <a:t>τρίοδη</a:t>
            </a:r>
            <a:r>
              <a:rPr lang="el-GR" dirty="0">
                <a:latin typeface="Calibri" pitchFamily="34" charset="0"/>
              </a:rPr>
              <a:t> ή </a:t>
            </a:r>
            <a:r>
              <a:rPr lang="el-GR" dirty="0" err="1">
                <a:latin typeface="Calibri" pitchFamily="34" charset="0"/>
              </a:rPr>
              <a:t>τετράοδη</a:t>
            </a:r>
            <a:r>
              <a:rPr lang="el-GR" dirty="0">
                <a:latin typeface="Calibri" pitchFamily="34" charset="0"/>
              </a:rPr>
              <a:t> βάνα)</a:t>
            </a:r>
          </a:p>
        </p:txBody>
      </p:sp>
      <p:pic>
        <p:nvPicPr>
          <p:cNvPr id="10" name="Picture 4" descr="http://media4.dropshots.com/photos/190701/20080217/0155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5248" y="3068960"/>
            <a:ext cx="4320480" cy="2519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996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2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2" name="Oval 4"/>
          <p:cNvSpPr>
            <a:spLocks noChangeArrowheads="1"/>
          </p:cNvSpPr>
          <p:nvPr/>
        </p:nvSpPr>
        <p:spPr bwMode="auto">
          <a:xfrm>
            <a:off x="323850" y="6669088"/>
            <a:ext cx="107950" cy="107950"/>
          </a:xfrm>
          <a:prstGeom prst="ellipse">
            <a:avLst/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60773" name="Rectangle 5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l-GR"/>
          </a:p>
        </p:txBody>
      </p:sp>
      <p:sp>
        <p:nvSpPr>
          <p:cNvPr id="160774" name="Rectangle 6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l-GR"/>
          </a:p>
        </p:txBody>
      </p:sp>
      <p:pic>
        <p:nvPicPr>
          <p:cNvPr id="413698" name="Picture 2" descr="Αντιστάθμιση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33" y="1146398"/>
            <a:ext cx="4581099" cy="3866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722" name="Picture 2" descr="http://media5.dropshots.com/photos/190701/20080216/b_1631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700808"/>
            <a:ext cx="3128442" cy="159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724" name="Picture 4" descr="http://media3.dropshots.com/photos/190701/20080216/b_1631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293096"/>
            <a:ext cx="3995738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395288" y="333375"/>
            <a:ext cx="8280400" cy="503337"/>
          </a:xfrm>
          <a:prstGeom prst="roundRect">
            <a:avLst>
              <a:gd name="adj" fmla="val 10259"/>
            </a:avLst>
          </a:prstGeom>
          <a:solidFill>
            <a:schemeClr val="bg2"/>
          </a:solidFill>
          <a:ln w="9525" algn="ctr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marL="274638" indent="-274638" algn="ctr">
              <a:lnSpc>
                <a:spcPct val="105000"/>
              </a:lnSpc>
              <a:spcBef>
                <a:spcPct val="50000"/>
              </a:spcBef>
            </a:pPr>
            <a:r>
              <a:rPr lang="el-GR" b="1" u="sng" dirty="0">
                <a:latin typeface="Calibri" pitchFamily="34" charset="0"/>
              </a:rPr>
              <a:t>Αντιστάθμιση</a:t>
            </a:r>
          </a:p>
        </p:txBody>
      </p:sp>
    </p:spTree>
    <p:extLst>
      <p:ext uri="{BB962C8B-B14F-4D97-AF65-F5344CB8AC3E}">
        <p14:creationId xmlns:p14="http://schemas.microsoft.com/office/powerpoint/2010/main" val="369079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dirty="0"/>
              <a:t>Θερμικές αντιστάσεις συναγωγής </a:t>
            </a:r>
            <a:br>
              <a:rPr lang="de-CH" sz="3200" dirty="0"/>
            </a:br>
            <a:r>
              <a:rPr lang="el-GR" sz="2800" dirty="0"/>
              <a:t>κατά </a:t>
            </a:r>
            <a:r>
              <a:rPr lang="de-CH" sz="2800" dirty="0"/>
              <a:t>ISO6946, TOTEE 20701-2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814FA84-20B3-4808-90F7-1287F207ABE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11188" y="5805488"/>
            <a:ext cx="45370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CH" dirty="0">
                <a:latin typeface="+mn-lt"/>
              </a:rPr>
              <a:t>R</a:t>
            </a:r>
            <a:r>
              <a:rPr lang="de-CH" baseline="-25000" dirty="0">
                <a:latin typeface="+mn-lt"/>
              </a:rPr>
              <a:t>a</a:t>
            </a:r>
            <a:r>
              <a:rPr lang="de-CH" dirty="0">
                <a:latin typeface="+mn-lt"/>
              </a:rPr>
              <a:t> </a:t>
            </a:r>
            <a:r>
              <a:rPr lang="el-GR" dirty="0">
                <a:latin typeface="+mn-lt"/>
              </a:rPr>
              <a:t>για ταχύτητα ανέμου (εξωτερικά) 4 </a:t>
            </a:r>
            <a:r>
              <a:rPr lang="de-CH" dirty="0">
                <a:latin typeface="+mn-lt"/>
              </a:rPr>
              <a:t>m/s</a:t>
            </a:r>
            <a:endParaRPr lang="en-US" dirty="0">
              <a:latin typeface="+mn-lt"/>
            </a:endParaRPr>
          </a:p>
        </p:txBody>
      </p:sp>
      <p:pic>
        <p:nvPicPr>
          <p:cNvPr id="337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6" t="54086" r="12183" b="1736"/>
          <a:stretch>
            <a:fillRect/>
          </a:stretch>
        </p:blipFill>
        <p:spPr>
          <a:xfrm>
            <a:off x="323850" y="1700213"/>
            <a:ext cx="8558213" cy="3960812"/>
          </a:xfrm>
          <a:noFill/>
        </p:spPr>
      </p:pic>
    </p:spTree>
    <p:extLst>
      <p:ext uri="{BB962C8B-B14F-4D97-AF65-F5344CB8AC3E}">
        <p14:creationId xmlns:p14="http://schemas.microsoft.com/office/powerpoint/2010/main" val="190665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ΠΔΜ – ΤΜΗΜΑ ΜΗΧΑΝΟΛΟΓΩΝ ΜΗΧΑΝΙΚΩΝ</a:t>
            </a:r>
            <a:endParaRPr lang="en-US"/>
          </a:p>
        </p:txBody>
      </p:sp>
      <p:pic>
        <p:nvPicPr>
          <p:cNvPr id="165890" name="Picture 2"/>
          <p:cNvPicPr>
            <a:picLocks noChangeAspect="1" noChangeArrowheads="1"/>
          </p:cNvPicPr>
          <p:nvPr/>
        </p:nvPicPr>
        <p:blipFill>
          <a:blip r:embed="rId2"/>
          <a:srcRect l="29649" t="9765" r="28074" b="53838"/>
          <a:stretch>
            <a:fillRect/>
          </a:stretch>
        </p:blipFill>
        <p:spPr bwMode="auto">
          <a:xfrm>
            <a:off x="214282" y="1000108"/>
            <a:ext cx="8501122" cy="5000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72547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Θερμική Αντίσταση Διακένου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</a:t>
            </a:r>
            <a:r>
              <a:rPr kumimoji="0" lang="el-GR" sz="2800" b="0" i="0" u="none" strike="noStrike" kern="120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δ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de-CH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TOTEE 20701-2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ΠΔΜ – ΤΜΗΜΑ ΜΗΧΑΝΟΛΟΓΩΝ ΜΗΧΑΝΙΚΩΝ</a:t>
            </a:r>
            <a:endParaRPr lang="en-US"/>
          </a:p>
        </p:txBody>
      </p:sp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2"/>
          <a:srcRect l="30198" t="43945" r="28074" b="19922"/>
          <a:stretch>
            <a:fillRect/>
          </a:stretch>
        </p:blipFill>
        <p:spPr bwMode="auto">
          <a:xfrm>
            <a:off x="714348" y="1500174"/>
            <a:ext cx="8217301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72547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Θερμική Αντίσταση Κεκλιμένης</a:t>
            </a:r>
            <a:r>
              <a:rPr kumimoji="0" lang="el-GR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Στέγης </a:t>
            </a:r>
            <a:r>
              <a:rPr kumimoji="0" lang="de-CH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TOTEE 20701-2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ΠΔΜ – ΤΜΗΜΑ ΜΗΧΑΝΟΛΟΓΩΝ ΜΗΧΑΝΙΚΩΝ</a:t>
            </a:r>
            <a:endParaRPr lang="en-US"/>
          </a:p>
        </p:txBody>
      </p:sp>
      <p:pic>
        <p:nvPicPr>
          <p:cNvPr id="168962" name="Picture 2"/>
          <p:cNvPicPr>
            <a:picLocks noChangeAspect="1" noChangeArrowheads="1"/>
          </p:cNvPicPr>
          <p:nvPr/>
        </p:nvPicPr>
        <p:blipFill>
          <a:blip r:embed="rId2"/>
          <a:srcRect l="20315" t="10742" r="19290" b="6250"/>
          <a:stretch>
            <a:fillRect/>
          </a:stretch>
        </p:blipFill>
        <p:spPr bwMode="auto">
          <a:xfrm>
            <a:off x="642910" y="214290"/>
            <a:ext cx="7858180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ΠΔΜ – ΤΜΗΜΑ ΜΗΧΑΝΟΛΟΓΩΝ ΜΗΧΑΝΙΚΩΝ</a:t>
            </a:r>
            <a:endParaRPr lang="en-US"/>
          </a:p>
        </p:txBody>
      </p:sp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2"/>
          <a:srcRect l="30747" t="39062" r="29722" b="29688"/>
          <a:stretch>
            <a:fillRect/>
          </a:stretch>
        </p:blipFill>
        <p:spPr bwMode="auto">
          <a:xfrm>
            <a:off x="785786" y="1357298"/>
            <a:ext cx="7393788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l-GR" sz="2800" dirty="0">
                <a:latin typeface="+mj-lt"/>
                <a:ea typeface="+mj-ea"/>
                <a:cs typeface="+mj-cs"/>
              </a:rPr>
              <a:t>Δομικά Στοιχεία Βυθισμένα στο Έδαφος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28596" y="4857760"/>
            <a:ext cx="8229600" cy="1143000"/>
          </a:xfrm>
          <a:prstGeom prst="rect">
            <a:avLst/>
          </a:prstGeom>
        </p:spPr>
        <p:txBody>
          <a:bodyPr/>
          <a:lstStyle/>
          <a:p>
            <a:pPr marL="571500" marR="0" lvl="0" indent="-571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romanLcParenR"/>
              <a:tabLst/>
              <a:defRPr/>
            </a:pPr>
            <a:r>
              <a:rPr lang="el-GR" sz="2800" dirty="0">
                <a:latin typeface="+mj-lt"/>
                <a:ea typeface="+mj-ea"/>
                <a:cs typeface="+mj-cs"/>
              </a:rPr>
              <a:t>Αν Ζ</a:t>
            </a:r>
            <a:r>
              <a:rPr lang="el-GR" sz="2800" baseline="-25000" dirty="0">
                <a:latin typeface="+mj-lt"/>
                <a:ea typeface="+mj-ea"/>
                <a:cs typeface="+mj-cs"/>
              </a:rPr>
              <a:t>1</a:t>
            </a:r>
            <a:r>
              <a:rPr lang="el-GR" sz="2800" dirty="0">
                <a:latin typeface="+mj-lt"/>
                <a:ea typeface="+mj-ea"/>
                <a:cs typeface="+mj-cs"/>
              </a:rPr>
              <a:t>=Ζ</a:t>
            </a:r>
            <a:r>
              <a:rPr lang="el-GR" sz="2800" baseline="-25000" dirty="0">
                <a:latin typeface="+mj-lt"/>
                <a:ea typeface="+mj-ea"/>
                <a:cs typeface="+mj-cs"/>
              </a:rPr>
              <a:t>2</a:t>
            </a:r>
            <a:r>
              <a:rPr lang="el-GR" sz="2800" dirty="0">
                <a:latin typeface="+mj-lt"/>
                <a:ea typeface="+mj-ea"/>
                <a:cs typeface="+mj-cs"/>
              </a:rPr>
              <a:t> τότε το βάθος </a:t>
            </a:r>
            <a:r>
              <a:rPr lang="el-GR" sz="2800" dirty="0" err="1">
                <a:latin typeface="+mj-lt"/>
                <a:ea typeface="+mj-ea"/>
                <a:cs typeface="+mj-cs"/>
              </a:rPr>
              <a:t>έδρασης</a:t>
            </a:r>
            <a:r>
              <a:rPr lang="el-GR" sz="2800" dirty="0">
                <a:latin typeface="+mj-lt"/>
                <a:ea typeface="+mj-ea"/>
                <a:cs typeface="+mj-cs"/>
              </a:rPr>
              <a:t> είναι Ζ=Ζ</a:t>
            </a:r>
            <a:r>
              <a:rPr lang="el-GR" sz="2800" baseline="-25000" dirty="0">
                <a:latin typeface="+mj-lt"/>
                <a:ea typeface="+mj-ea"/>
                <a:cs typeface="+mj-cs"/>
              </a:rPr>
              <a:t>1</a:t>
            </a:r>
            <a:r>
              <a:rPr lang="el-GR" sz="2800" dirty="0">
                <a:latin typeface="+mj-lt"/>
                <a:ea typeface="+mj-ea"/>
                <a:cs typeface="+mj-cs"/>
              </a:rPr>
              <a:t>=Ζ</a:t>
            </a:r>
            <a:r>
              <a:rPr lang="el-GR" sz="2800" baseline="-25000" dirty="0">
                <a:latin typeface="+mj-lt"/>
                <a:ea typeface="+mj-ea"/>
                <a:cs typeface="+mj-cs"/>
              </a:rPr>
              <a:t>2</a:t>
            </a:r>
          </a:p>
          <a:p>
            <a:pPr marL="571500" marR="0" lvl="0" indent="-571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romanLcParenR"/>
              <a:tabLst/>
              <a:defRPr/>
            </a:pP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Αν Ζ</a:t>
            </a:r>
            <a:r>
              <a:rPr kumimoji="0" lang="el-GR" sz="2800" b="0" i="0" u="none" strike="noStrike" kern="120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</a:t>
            </a: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≠Ζ</a:t>
            </a:r>
            <a:r>
              <a:rPr kumimoji="0" lang="el-GR" sz="2800" b="0" i="0" u="none" strike="noStrike" kern="120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</a:t>
            </a:r>
            <a:r>
              <a:rPr kumimoji="0" lang="el-GR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τότε το βάθος </a:t>
            </a:r>
            <a:r>
              <a:rPr kumimoji="0" lang="el-GR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έδρασης</a:t>
            </a:r>
            <a:r>
              <a:rPr kumimoji="0" lang="el-GR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είναι Ζ=(Ζ</a:t>
            </a:r>
            <a:r>
              <a:rPr kumimoji="0" lang="el-GR" sz="2800" b="0" i="0" u="none" strike="noStrike" kern="120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</a:t>
            </a:r>
            <a:r>
              <a:rPr kumimoji="0" lang="el-GR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+Ζ</a:t>
            </a:r>
            <a:r>
              <a:rPr kumimoji="0" lang="el-GR" sz="2800" b="0" i="0" u="none" strike="noStrike" kern="120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</a:t>
            </a:r>
            <a:r>
              <a:rPr kumimoji="0" lang="el-GR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)/2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ΠΔΜ – ΤΜΗΜΑ ΜΗΧΑΝΟΛΟΓΩΝ ΜΗΧΑΝΙΚΩΝ</a:t>
            </a:r>
            <a:endParaRPr lang="en-US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/>
          <a:srcRect l="19253" t="12891" r="17606" b="6054"/>
          <a:stretch>
            <a:fillRect/>
          </a:stretch>
        </p:blipFill>
        <p:spPr bwMode="auto">
          <a:xfrm>
            <a:off x="500034" y="428604"/>
            <a:ext cx="8215370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Συντελεστής </a:t>
            </a:r>
            <a:r>
              <a:rPr lang="el-GR" dirty="0" err="1"/>
              <a:t>θερμοπερατότητας</a:t>
            </a:r>
            <a:r>
              <a:rPr lang="el-GR" dirty="0"/>
              <a:t> κουφώματος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8064E41-C7B9-4AF8-A4D8-A0BF4642E4D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10" name="9 - Εικόνα" descr="thermoperatotita_koufw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1772816"/>
            <a:ext cx="7561928" cy="3312368"/>
          </a:xfrm>
          <a:prstGeom prst="rect">
            <a:avLst/>
          </a:prstGeom>
        </p:spPr>
      </p:pic>
      <p:pic>
        <p:nvPicPr>
          <p:cNvPr id="7" name="6 - Εικόνα" descr="koufwm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13085" y="4005064"/>
            <a:ext cx="1551403" cy="2331343"/>
          </a:xfrm>
          <a:prstGeom prst="rect">
            <a:avLst/>
          </a:prstGeom>
        </p:spPr>
      </p:pic>
      <p:sp>
        <p:nvSpPr>
          <p:cNvPr id="9" name="Title 6">
            <a:extLst>
              <a:ext uri="{FF2B5EF4-FFF2-40B4-BE49-F238E27FC236}">
                <a16:creationId xmlns:a16="http://schemas.microsoft.com/office/drawing/2014/main" id="{763A5747-2C82-408E-AA77-D93CD0734129}"/>
              </a:ext>
            </a:extLst>
          </p:cNvPr>
          <p:cNvSpPr txBox="1">
            <a:spLocks/>
          </p:cNvSpPr>
          <p:nvPr/>
        </p:nvSpPr>
        <p:spPr bwMode="auto">
          <a:xfrm>
            <a:off x="35496" y="5238328"/>
            <a:ext cx="748883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sz="1400" dirty="0"/>
              <a:t>Το </a:t>
            </a:r>
            <a:r>
              <a:rPr lang="en-US" sz="1400" dirty="0"/>
              <a:t>U</a:t>
            </a:r>
            <a:r>
              <a:rPr lang="en-US" sz="1400" baseline="-25000" dirty="0"/>
              <a:t>f</a:t>
            </a:r>
            <a:r>
              <a:rPr lang="en-US" sz="1400" dirty="0"/>
              <a:t> </a:t>
            </a:r>
            <a:r>
              <a:rPr lang="el-GR" sz="1400" dirty="0"/>
              <a:t>από πίνακα 3.10 (ΤΟΤΕΕ 20701-1) ή πίνακα 11 ΤΟΤΕΕ-2</a:t>
            </a:r>
            <a:r>
              <a:rPr lang="en-US" sz="1400" dirty="0"/>
              <a:t>, </a:t>
            </a:r>
            <a:r>
              <a:rPr lang="el-GR" sz="1400" dirty="0"/>
              <a:t>το </a:t>
            </a:r>
            <a:r>
              <a:rPr lang="en-US" sz="1400" dirty="0" err="1"/>
              <a:t>U</a:t>
            </a:r>
            <a:r>
              <a:rPr lang="en-US" sz="1400" baseline="-25000" dirty="0" err="1"/>
              <a:t>g</a:t>
            </a:r>
            <a:r>
              <a:rPr lang="en-US" sz="1400" dirty="0"/>
              <a:t> </a:t>
            </a:r>
            <a:r>
              <a:rPr lang="el-GR" sz="1400" dirty="0"/>
              <a:t>από πίνακα 3.</a:t>
            </a:r>
            <a:r>
              <a:rPr lang="en-US" sz="1400" dirty="0"/>
              <a:t>9</a:t>
            </a:r>
            <a:r>
              <a:rPr lang="el-GR" sz="1400" dirty="0"/>
              <a:t> (ΤΟΤΕΕ 20701-1) ή πίνακα 12 ΤΟΤΕΕ-2, το Ψ</a:t>
            </a:r>
            <a:r>
              <a:rPr lang="en-US" sz="1400" baseline="-25000" dirty="0"/>
              <a:t>g</a:t>
            </a:r>
            <a:r>
              <a:rPr lang="en-US" sz="1400" dirty="0"/>
              <a:t> </a:t>
            </a:r>
            <a:r>
              <a:rPr lang="el-GR" sz="1400" dirty="0"/>
              <a:t>από πίνακα 3.11 (ΤΟΤΕΕ 20701-1) ή πίνακα 13 ΤΟΤΕΕ-2. </a:t>
            </a:r>
          </a:p>
          <a:p>
            <a:r>
              <a:rPr lang="el-GR" sz="1400" dirty="0"/>
              <a:t>Εναλλακτικά απευθείας (χωρίς χρήση της αναφερόμενης σχέσης) από πίνακα 3.12 (ΤΟΤΕΕ20701-1).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942731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ΠΔΜ – ΤΜΗΜΑ ΜΗΧΑΝΟΛΟΓΩΝ ΜΗΧΑΝΙΚΩΝ</a:t>
            </a:r>
            <a:endParaRPr lang="en-US"/>
          </a:p>
        </p:txBody>
      </p:sp>
      <p:pic>
        <p:nvPicPr>
          <p:cNvPr id="173058" name="Picture 2"/>
          <p:cNvPicPr>
            <a:picLocks noChangeAspect="1" noChangeArrowheads="1"/>
          </p:cNvPicPr>
          <p:nvPr/>
        </p:nvPicPr>
        <p:blipFill>
          <a:blip r:embed="rId2"/>
          <a:srcRect l="19217" t="10742" r="17642" b="6250"/>
          <a:stretch>
            <a:fillRect/>
          </a:stretch>
        </p:blipFill>
        <p:spPr bwMode="auto">
          <a:xfrm>
            <a:off x="571472" y="285728"/>
            <a:ext cx="8215370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144463" y="115888"/>
            <a:ext cx="8964612" cy="633412"/>
          </a:xfrm>
        </p:spPr>
        <p:txBody>
          <a:bodyPr/>
          <a:lstStyle/>
          <a:p>
            <a:r>
              <a:rPr lang="el-GR" sz="2700"/>
              <a:t>2</a:t>
            </a:r>
            <a:r>
              <a:rPr lang="el-GR" sz="2700" baseline="30000"/>
              <a:t>ο</a:t>
            </a:r>
            <a:r>
              <a:rPr lang="el-GR" sz="2700"/>
              <a:t> στάδιο: Υπολογισμός μέσου συντελεστή θερμοπερατότητας</a:t>
            </a:r>
            <a:endParaRPr lang="en-US" sz="2700"/>
          </a:p>
        </p:txBody>
      </p:sp>
      <p:sp>
        <p:nvSpPr>
          <p:cNvPr id="35843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el-GR" sz="2000" dirty="0"/>
          </a:p>
          <a:p>
            <a:pPr>
              <a:buFont typeface="Arial" charset="0"/>
              <a:buNone/>
            </a:pPr>
            <a:endParaRPr lang="el-GR" sz="2000" dirty="0"/>
          </a:p>
          <a:p>
            <a:pPr>
              <a:buFont typeface="Arial" charset="0"/>
              <a:buNone/>
            </a:pPr>
            <a:endParaRPr lang="el-GR" sz="2000" dirty="0"/>
          </a:p>
          <a:p>
            <a:pPr>
              <a:buFont typeface="Arial" charset="0"/>
              <a:buNone/>
            </a:pPr>
            <a:endParaRPr lang="el-GR" sz="2000" dirty="0"/>
          </a:p>
          <a:p>
            <a:pPr>
              <a:buFont typeface="Arial" charset="0"/>
              <a:buNone/>
            </a:pPr>
            <a:r>
              <a:rPr lang="el-GR" sz="2000" dirty="0"/>
              <a:t>Α: επιφάνεια</a:t>
            </a:r>
          </a:p>
          <a:p>
            <a:pPr>
              <a:buFont typeface="Arial" charset="0"/>
              <a:buNone/>
            </a:pPr>
            <a:r>
              <a:rPr lang="de-CH" sz="2000" dirty="0"/>
              <a:t>b: </a:t>
            </a:r>
            <a:r>
              <a:rPr lang="el-GR" sz="2000" dirty="0"/>
              <a:t>μειωτικός συντελεστής</a:t>
            </a:r>
            <a:r>
              <a:rPr lang="de-CH" sz="2000" dirty="0"/>
              <a:t> [-]</a:t>
            </a:r>
            <a:endParaRPr lang="el-GR" sz="2000" dirty="0"/>
          </a:p>
          <a:p>
            <a:pPr>
              <a:buFont typeface="Arial" charset="0"/>
              <a:buNone/>
            </a:pPr>
            <a:r>
              <a:rPr lang="el-GR" sz="2000" dirty="0"/>
              <a:t>Ψ: γραμμικός συντελεστής </a:t>
            </a:r>
            <a:r>
              <a:rPr lang="el-GR" sz="2000" dirty="0" err="1"/>
              <a:t>θερμοπερατότητας</a:t>
            </a:r>
            <a:r>
              <a:rPr lang="el-GR" sz="2000" dirty="0"/>
              <a:t> </a:t>
            </a:r>
            <a:r>
              <a:rPr lang="el-GR" sz="2000" dirty="0" err="1"/>
              <a:t>θερμογέφυρας</a:t>
            </a:r>
            <a:r>
              <a:rPr lang="el-GR" sz="2000" dirty="0"/>
              <a:t> </a:t>
            </a:r>
            <a:r>
              <a:rPr lang="de-CH" sz="2000" dirty="0"/>
              <a:t>[W/</a:t>
            </a:r>
            <a:r>
              <a:rPr lang="de-CH" sz="2000" dirty="0" err="1"/>
              <a:t>mK</a:t>
            </a:r>
            <a:r>
              <a:rPr lang="de-CH" sz="2000" dirty="0"/>
              <a:t>]</a:t>
            </a:r>
            <a:endParaRPr lang="el-GR" sz="2000" dirty="0"/>
          </a:p>
          <a:p>
            <a:pPr>
              <a:buFont typeface="Arial" charset="0"/>
              <a:buNone/>
            </a:pPr>
            <a:r>
              <a:rPr lang="de-CH" sz="2000" i="1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de-CH" sz="2000" dirty="0"/>
              <a:t>: </a:t>
            </a:r>
            <a:r>
              <a:rPr lang="el-GR" sz="2000" dirty="0"/>
              <a:t>μήκος </a:t>
            </a:r>
            <a:r>
              <a:rPr lang="el-GR" sz="2000" dirty="0" err="1"/>
              <a:t>θερμογέφυρας</a:t>
            </a:r>
            <a:r>
              <a:rPr lang="de-CH" sz="2000" dirty="0"/>
              <a:t> [m]</a:t>
            </a:r>
            <a:endParaRPr lang="el-GR" sz="2000" dirty="0"/>
          </a:p>
          <a:p>
            <a:pPr>
              <a:buFont typeface="Arial" charset="0"/>
              <a:buNone/>
            </a:pPr>
            <a:endParaRPr lang="el-GR" sz="2000" dirty="0"/>
          </a:p>
          <a:p>
            <a:pPr>
              <a:buFont typeface="Arial" charset="0"/>
              <a:buNone/>
            </a:pPr>
            <a:r>
              <a:rPr lang="el-GR" sz="1600" dirty="0"/>
              <a:t>Τεχνική Οδηγία ΤΕΕ (ΤΟΤΕΕ) 20701-2/2010</a:t>
            </a:r>
          </a:p>
          <a:p>
            <a:pPr>
              <a:buFont typeface="Arial" charset="0"/>
              <a:buNone/>
            </a:pPr>
            <a:endParaRPr lang="el-GR" sz="1600" dirty="0"/>
          </a:p>
          <a:p>
            <a:pPr>
              <a:buFont typeface="Arial" charset="0"/>
              <a:buNone/>
            </a:pPr>
            <a:endParaRPr lang="en-US" sz="1600" dirty="0"/>
          </a:p>
        </p:txBody>
      </p:sp>
      <p:graphicFrame>
        <p:nvGraphicFramePr>
          <p:cNvPr id="35875" name="Group 35"/>
          <p:cNvGraphicFramePr>
            <a:graphicFrameLocks noGrp="1"/>
          </p:cNvGraphicFramePr>
          <p:nvPr>
            <p:ph sz="half" idx="2"/>
          </p:nvPr>
        </p:nvGraphicFramePr>
        <p:xfrm>
          <a:off x="4211638" y="1600200"/>
          <a:ext cx="4752975" cy="4855211"/>
        </p:xfrm>
        <a:graphic>
          <a:graphicData uri="http://schemas.openxmlformats.org/drawingml/2006/table">
            <a:tbl>
              <a:tblPr/>
              <a:tblGrid>
                <a:gridCol w="2520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2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9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</a:rPr>
                        <a:t>Επιφάνεια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 Narrow" pitchFamily="34" charset="0"/>
                        </a:rPr>
                        <a:t>b [-]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9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Εξωτερική επιφάνεια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1.0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0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Τοίχος σε επαφή με όμορο κτήριο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1.0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5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Επιφάνειες σε επαφή με θερμαινόμενους χώρους του ίδιου κτηρίου (π.χ. προσθήκες)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0.5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9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Οροφή κάτω από μη θερμομονωμένη στέγη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1.0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8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Επιφάνεια σε επαφή με το έδαφος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1.0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9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Επιφάνεια σε επαφή με κλειστό μη θερμαινόμενο χώρο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ή 0.5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pic>
        <p:nvPicPr>
          <p:cNvPr id="3587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8" t="45721" r="45888" b="40088"/>
          <a:stretch>
            <a:fillRect/>
          </a:stretch>
        </p:blipFill>
        <p:spPr bwMode="auto">
          <a:xfrm>
            <a:off x="539750" y="1628775"/>
            <a:ext cx="3192463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7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2" t="39954" r="9229" b="32419"/>
          <a:stretch>
            <a:fillRect/>
          </a:stretch>
        </p:blipFill>
        <p:spPr bwMode="auto">
          <a:xfrm>
            <a:off x="6732588" y="5589588"/>
            <a:ext cx="2252662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76" name="Oval 36"/>
          <p:cNvSpPr>
            <a:spLocks noChangeArrowheads="1"/>
          </p:cNvSpPr>
          <p:nvPr/>
        </p:nvSpPr>
        <p:spPr bwMode="auto">
          <a:xfrm>
            <a:off x="1260475" y="1700213"/>
            <a:ext cx="1008063" cy="649287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35878" name="AutoShape 38"/>
          <p:cNvSpPr>
            <a:spLocks noChangeArrowheads="1"/>
          </p:cNvSpPr>
          <p:nvPr/>
        </p:nvSpPr>
        <p:spPr bwMode="auto">
          <a:xfrm>
            <a:off x="900113" y="979488"/>
            <a:ext cx="5976937" cy="504825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l-GR"/>
              <a:t>αδιαφανείς, διαφανείς, οροφές, σε επαφή με έδαφος κλπ</a:t>
            </a:r>
            <a:endParaRPr lang="en-US"/>
          </a:p>
        </p:txBody>
      </p:sp>
      <p:sp>
        <p:nvSpPr>
          <p:cNvPr id="35879" name="Line 39"/>
          <p:cNvSpPr>
            <a:spLocks noChangeShapeType="1"/>
          </p:cNvSpPr>
          <p:nvPr/>
        </p:nvSpPr>
        <p:spPr bwMode="auto">
          <a:xfrm flipV="1">
            <a:off x="1835150" y="1484313"/>
            <a:ext cx="792163" cy="2159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0848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5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5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5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5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76" grpId="0" animBg="1"/>
      <p:bldP spid="35878" grpId="0" animBg="1"/>
      <p:bldP spid="3587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Θερμογέφυρες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8064E41-C7B9-4AF8-A4D8-A0BF4642E4D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39750" y="1412776"/>
            <a:ext cx="8135938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sz="2000" dirty="0">
                <a:latin typeface="+mn-lt"/>
              </a:rPr>
              <a:t>Θέσεις στο κέλυφος στις οποίες εμφανίζεται σε σχέση με τις γειτονικές τους διαφοροποίηση στη θερμική αντίσταση των δομικών στοιχείων. Αυτό μπορεί να οφείλεται σε:</a:t>
            </a:r>
          </a:p>
          <a:p>
            <a:pPr>
              <a:buFontTx/>
              <a:buChar char="-"/>
              <a:defRPr/>
            </a:pPr>
            <a:r>
              <a:rPr lang="el-GR" sz="2000" dirty="0">
                <a:latin typeface="+mn-lt"/>
              </a:rPr>
              <a:t> Ασυνέχεια στη στρώση θερμομόνωσης</a:t>
            </a:r>
          </a:p>
          <a:p>
            <a:pPr>
              <a:buFontTx/>
              <a:buChar char="-"/>
              <a:defRPr/>
            </a:pPr>
            <a:r>
              <a:rPr lang="el-GR" sz="2000" dirty="0">
                <a:latin typeface="+mn-lt"/>
              </a:rPr>
              <a:t> Διαφοροποίηση του υλικού κατά μήκος του δομικού στοιχείου</a:t>
            </a:r>
          </a:p>
          <a:p>
            <a:pPr>
              <a:buFontTx/>
              <a:buChar char="-"/>
              <a:defRPr/>
            </a:pPr>
            <a:r>
              <a:rPr lang="el-GR" sz="2000" dirty="0">
                <a:latin typeface="+mn-lt"/>
              </a:rPr>
              <a:t> Αλλαγή της γεωμετρίας διατομής</a:t>
            </a:r>
          </a:p>
          <a:p>
            <a:pPr>
              <a:buFontTx/>
              <a:buChar char="-"/>
              <a:defRPr/>
            </a:pPr>
            <a:endParaRPr lang="el-GR" sz="2000" dirty="0">
              <a:latin typeface="+mn-lt"/>
            </a:endParaRPr>
          </a:p>
          <a:p>
            <a:pPr>
              <a:defRPr/>
            </a:pPr>
            <a:r>
              <a:rPr lang="el-GR" sz="2000" dirty="0">
                <a:latin typeface="+mn-lt"/>
              </a:rPr>
              <a:t>Οι </a:t>
            </a:r>
            <a:r>
              <a:rPr lang="el-GR" sz="2000" dirty="0" err="1">
                <a:latin typeface="+mn-lt"/>
              </a:rPr>
              <a:t>θερμογέφυρες</a:t>
            </a:r>
            <a:r>
              <a:rPr lang="el-GR" sz="2000" dirty="0">
                <a:latin typeface="+mn-lt"/>
              </a:rPr>
              <a:t> μπορούν να διακριθούν σε γραμμικές και σημειακές</a:t>
            </a:r>
          </a:p>
        </p:txBody>
      </p:sp>
      <p:pic>
        <p:nvPicPr>
          <p:cNvPr id="2160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4149080"/>
            <a:ext cx="376237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97134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Θερμογέφυρες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8064E41-C7B9-4AF8-A4D8-A0BF4642E4D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2416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772816"/>
            <a:ext cx="2556687" cy="3747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16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3151" y="908720"/>
            <a:ext cx="4373305" cy="195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6"/>
          <p:cNvSpPr txBox="1">
            <a:spLocks/>
          </p:cNvSpPr>
          <p:nvPr/>
        </p:nvSpPr>
        <p:spPr bwMode="auto">
          <a:xfrm>
            <a:off x="1257672" y="5670376"/>
            <a:ext cx="2018184" cy="42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l-GR" dirty="0">
                <a:latin typeface="+mj-lt"/>
                <a:ea typeface="+mj-ea"/>
                <a:cs typeface="+mj-cs"/>
              </a:rPr>
              <a:t>κατασκευαστική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itle 6"/>
          <p:cNvSpPr txBox="1">
            <a:spLocks/>
          </p:cNvSpPr>
          <p:nvPr/>
        </p:nvSpPr>
        <p:spPr bwMode="auto">
          <a:xfrm>
            <a:off x="5074096" y="2996952"/>
            <a:ext cx="2018184" cy="42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l-GR" dirty="0">
                <a:latin typeface="+mj-lt"/>
                <a:ea typeface="+mj-ea"/>
                <a:cs typeface="+mj-cs"/>
              </a:rPr>
              <a:t>γεωμετρική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416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3645024"/>
            <a:ext cx="4763815" cy="2178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6"/>
          <p:cNvSpPr txBox="1">
            <a:spLocks/>
          </p:cNvSpPr>
          <p:nvPr/>
        </p:nvSpPr>
        <p:spPr bwMode="auto">
          <a:xfrm>
            <a:off x="4932040" y="5822776"/>
            <a:ext cx="3096344" cy="42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l-GR" dirty="0">
                <a:latin typeface="+mj-lt"/>
                <a:ea typeface="+mj-ea"/>
                <a:cs typeface="+mj-cs"/>
              </a:rPr>
              <a:t>Κατασκευαστική &amp; γεωμετρική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331405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ΠΔΜ – ΤΜΗΜΑ ΜΗΧΑΝΟΛΟΓΩΝ ΜΗΧΑΝΙΚΩΝ</a:t>
            </a:r>
            <a:endParaRPr lang="en-US"/>
          </a:p>
        </p:txBody>
      </p:sp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2"/>
          <a:srcRect l="19217" t="11719" r="18191" b="6250"/>
          <a:stretch>
            <a:fillRect/>
          </a:stretch>
        </p:blipFill>
        <p:spPr bwMode="auto">
          <a:xfrm>
            <a:off x="571472" y="357166"/>
            <a:ext cx="8143932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ΠΔΜ – ΤΜΗΜΑ ΜΗΧΑΝΟΛΟΓΩΝ ΜΗΧΑΝΙΚΩΝ</a:t>
            </a:r>
            <a:endParaRPr lang="en-US"/>
          </a:p>
        </p:txBody>
      </p:sp>
      <p:pic>
        <p:nvPicPr>
          <p:cNvPr id="171010" name="Picture 2"/>
          <p:cNvPicPr>
            <a:picLocks noChangeAspect="1" noChangeArrowheads="1"/>
          </p:cNvPicPr>
          <p:nvPr/>
        </p:nvPicPr>
        <p:blipFill>
          <a:blip r:embed="rId2"/>
          <a:srcRect l="19217" t="10742" r="17093" b="6250"/>
          <a:stretch>
            <a:fillRect/>
          </a:stretch>
        </p:blipFill>
        <p:spPr bwMode="auto">
          <a:xfrm>
            <a:off x="500034" y="285728"/>
            <a:ext cx="8286808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ΠΔΜ – ΤΜΗΜΑ ΜΗΧΑΝΟΛΟΓΩΝ ΜΗΧΑΝΙΚΩΝ</a:t>
            </a:r>
            <a:endParaRPr lang="en-US"/>
          </a:p>
        </p:txBody>
      </p:sp>
      <p:pic>
        <p:nvPicPr>
          <p:cNvPr id="172034" name="Picture 2"/>
          <p:cNvPicPr>
            <a:picLocks noChangeAspect="1" noChangeArrowheads="1"/>
          </p:cNvPicPr>
          <p:nvPr/>
        </p:nvPicPr>
        <p:blipFill>
          <a:blip r:embed="rId2"/>
          <a:srcRect l="19217" t="10742" r="17642" b="6250"/>
          <a:stretch>
            <a:fillRect/>
          </a:stretch>
        </p:blipFill>
        <p:spPr bwMode="auto">
          <a:xfrm>
            <a:off x="500034" y="285728"/>
            <a:ext cx="8215370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49F87D-CA20-40E1-8DE0-6BA23CEF1DA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7" name="Picture 6" descr="C:\Deme\Runs and Results\KENAK-seminario\Parousiasi\images\thermal insulation\B1220-03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14" y="548680"/>
            <a:ext cx="8848581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6561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ΠΔΜ – ΤΜΗΜΑ ΜΗΧΑΝΟΛΟΓΩΝ ΜΗΧΑΝΙΚΩΝ</a:t>
            </a:r>
            <a:endParaRPr lang="en-US"/>
          </a:p>
        </p:txBody>
      </p:sp>
      <p:pic>
        <p:nvPicPr>
          <p:cNvPr id="174082" name="Picture 2"/>
          <p:cNvPicPr>
            <a:picLocks noChangeAspect="1" noChangeArrowheads="1"/>
          </p:cNvPicPr>
          <p:nvPr/>
        </p:nvPicPr>
        <p:blipFill>
          <a:blip r:embed="rId2"/>
          <a:srcRect l="23609" t="12696" r="22035" b="16992"/>
          <a:stretch>
            <a:fillRect/>
          </a:stretch>
        </p:blipFill>
        <p:spPr bwMode="auto">
          <a:xfrm>
            <a:off x="428596" y="428604"/>
            <a:ext cx="8358246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ΠΔΜ – ΤΜΗΜΑ ΜΗΧΑΝΟΛΟΓΩΝ ΜΗΧΑΝΙΚΩΝ</a:t>
            </a:r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19217" t="11719" r="17093" b="6250"/>
          <a:stretch>
            <a:fillRect/>
          </a:stretch>
        </p:blipFill>
        <p:spPr bwMode="auto">
          <a:xfrm>
            <a:off x="428596" y="428628"/>
            <a:ext cx="8286808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6"/>
          <p:cNvSpPr>
            <a:spLocks noGrp="1"/>
          </p:cNvSpPr>
          <p:nvPr>
            <p:ph type="title" idx="4294967295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el-GR" dirty="0"/>
              <a:t>Προσδιορισμός μήκους </a:t>
            </a:r>
            <a:r>
              <a:rPr lang="el-GR" dirty="0" err="1"/>
              <a:t>θερμογέφυρας</a:t>
            </a:r>
            <a:endParaRPr lang="en-US" dirty="0"/>
          </a:p>
        </p:txBody>
      </p:sp>
      <p:sp>
        <p:nvSpPr>
          <p:cNvPr id="5" name="Footer Placeholder 4"/>
          <p:cNvSpPr txBox="1">
            <a:spLocks noGrp="1"/>
          </p:cNvSpPr>
          <p:nvPr/>
        </p:nvSpPr>
        <p:spPr>
          <a:xfrm>
            <a:off x="468313" y="6381750"/>
            <a:ext cx="5551487" cy="365125"/>
          </a:xfrm>
          <a:prstGeom prst="rect">
            <a:avLst/>
          </a:prstGeom>
          <a:noFill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>
                <a:solidFill>
                  <a:schemeClr val="tx1">
                    <a:tint val="75000"/>
                  </a:schemeClr>
                </a:solidFill>
                <a:latin typeface="+mn-lt"/>
              </a:rPr>
              <a:t>ΠΑΝΕΠΙΣΤΗΜΙΟ ΔΥΤΙΚΗΣ ΜΑΚΕΔΟΝΙΑΣ – ΤΜΗΜΑ ΜΗΧΑΝΟΛΟΓΩΝ ΜΗΧΑΝΙΚΩΝ</a:t>
            </a:r>
            <a:endParaRPr lang="en-US" sz="100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6" name="Slide Number Placeholder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2FCD353-4DF0-4050-AF20-939EA7BCE241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30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99992" y="2132856"/>
            <a:ext cx="35283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l-GR" sz="2000" dirty="0">
                <a:latin typeface="Arial Narrow" pitchFamily="34" charset="0"/>
              </a:rPr>
              <a:t>Κατακόρυφες </a:t>
            </a:r>
          </a:p>
          <a:p>
            <a:pPr algn="ctr" eaLnBrk="1" hangingPunct="1"/>
            <a:r>
              <a:rPr lang="el-GR" i="1" dirty="0">
                <a:latin typeface="Arial Narrow" pitchFamily="34" charset="0"/>
              </a:rPr>
              <a:t>Εντοπίζονται στην κάτοψη, </a:t>
            </a:r>
          </a:p>
          <a:p>
            <a:pPr algn="ctr" eaLnBrk="1" hangingPunct="1"/>
            <a:r>
              <a:rPr lang="el-GR" i="1" dirty="0">
                <a:latin typeface="Arial Narrow" pitchFamily="34" charset="0"/>
              </a:rPr>
              <a:t>μήκος μετράται σε τομές</a:t>
            </a:r>
            <a:endParaRPr lang="en-US" i="1" dirty="0">
              <a:latin typeface="Arial Narrow" pitchFamily="34" charset="0"/>
            </a:endParaRPr>
          </a:p>
        </p:txBody>
      </p:sp>
      <p:pic>
        <p:nvPicPr>
          <p:cNvPr id="10" name="9 - Εικόνα" descr="mikos_thermogef_hori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949549"/>
            <a:ext cx="3705225" cy="3495675"/>
          </a:xfrm>
          <a:prstGeom prst="rect">
            <a:avLst/>
          </a:prstGeom>
        </p:spPr>
      </p:pic>
      <p:pic>
        <p:nvPicPr>
          <p:cNvPr id="11" name="10 - Εικόνα" descr="katigories_thermogef_katak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4120877"/>
            <a:ext cx="381952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2123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 txBox="1">
            <a:spLocks noGrp="1"/>
          </p:cNvSpPr>
          <p:nvPr/>
        </p:nvSpPr>
        <p:spPr>
          <a:xfrm>
            <a:off x="468313" y="6381750"/>
            <a:ext cx="5551487" cy="365125"/>
          </a:xfrm>
          <a:prstGeom prst="rect">
            <a:avLst/>
          </a:prstGeom>
          <a:noFill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>
                <a:solidFill>
                  <a:schemeClr val="tx1">
                    <a:tint val="75000"/>
                  </a:schemeClr>
                </a:solidFill>
                <a:latin typeface="+mn-lt"/>
              </a:rPr>
              <a:t>ΠΑΝΕΠΙΣΤΗΜΙΟ ΔΥΤΙΚΗΣ ΜΑΚΕΔΟΝΙΑΣ – ΤΜΗΜΑ ΜΗΧΑΝΟΛΟΓΩΝ ΜΗΧΑΝΙΚΩΝ</a:t>
            </a:r>
            <a:endParaRPr lang="en-US" sz="100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6" name="Slide Number Placeholder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2FCD353-4DF0-4050-AF20-939EA7BCE241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31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8" name="TextBox 12"/>
          <p:cNvSpPr txBox="1"/>
          <p:nvPr/>
        </p:nvSpPr>
        <p:spPr>
          <a:xfrm>
            <a:off x="4644008" y="1916832"/>
            <a:ext cx="288032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l-GR" sz="2000" dirty="0">
                <a:latin typeface="Arial Narrow" pitchFamily="34" charset="0"/>
              </a:rPr>
              <a:t>Οριζόντιες</a:t>
            </a:r>
          </a:p>
          <a:p>
            <a:pPr algn="ctr" eaLnBrk="1" hangingPunct="1"/>
            <a:r>
              <a:rPr lang="el-GR" i="1" dirty="0">
                <a:latin typeface="Arial Narrow" pitchFamily="34" charset="0"/>
              </a:rPr>
              <a:t>Εντοπίζονται σε τομές, </a:t>
            </a:r>
          </a:p>
          <a:p>
            <a:pPr algn="ctr" eaLnBrk="1" hangingPunct="1"/>
            <a:r>
              <a:rPr lang="el-GR" i="1" dirty="0">
                <a:latin typeface="Arial Narrow" pitchFamily="34" charset="0"/>
              </a:rPr>
              <a:t>μήκος μετράται σε κάτοψη</a:t>
            </a:r>
            <a:endParaRPr lang="en-US" i="1" dirty="0">
              <a:latin typeface="Arial Narrow" pitchFamily="34" charset="0"/>
            </a:endParaRPr>
          </a:p>
          <a:p>
            <a:pPr algn="ctr" eaLnBrk="1" hangingPunct="1"/>
            <a:endParaRPr lang="en-US" sz="2000" dirty="0">
              <a:latin typeface="Arial Narrow" pitchFamily="34" charset="0"/>
            </a:endParaRPr>
          </a:p>
        </p:txBody>
      </p:sp>
      <p:pic>
        <p:nvPicPr>
          <p:cNvPr id="10" name="9 - Εικόνα" descr="katigories_thermogef_hori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04195" y="4293096"/>
            <a:ext cx="5501323" cy="1512168"/>
          </a:xfrm>
          <a:prstGeom prst="rect">
            <a:avLst/>
          </a:prstGeom>
        </p:spPr>
      </p:pic>
      <p:pic>
        <p:nvPicPr>
          <p:cNvPr id="11" name="10 - Εικόνα" descr="mikos_thermogef_katak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1154013"/>
            <a:ext cx="3324225" cy="4867275"/>
          </a:xfrm>
          <a:prstGeom prst="rect">
            <a:avLst/>
          </a:prstGeom>
        </p:spPr>
      </p:pic>
      <p:sp>
        <p:nvSpPr>
          <p:cNvPr id="12" name="Title 6"/>
          <p:cNvSpPr>
            <a:spLocks noGrp="1"/>
          </p:cNvSpPr>
          <p:nvPr>
            <p:ph type="title" idx="4294967295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el-GR" dirty="0"/>
              <a:t>Προσδιορισμός μήκους </a:t>
            </a:r>
            <a:r>
              <a:rPr lang="el-GR" dirty="0" err="1"/>
              <a:t>θερμογέφυρας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8558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Γραμμικός συντελεστής θερμοπερατότητας θερμογέφυρας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8064E41-C7B9-4AF8-A4D8-A0BF4642E4DD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3686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4" t="16158" r="31990" b="36148"/>
          <a:stretch>
            <a:fillRect/>
          </a:stretch>
        </p:blipFill>
        <p:spPr>
          <a:xfrm>
            <a:off x="539750" y="2573338"/>
            <a:ext cx="3960813" cy="3802062"/>
          </a:xfrm>
          <a:noFill/>
        </p:spPr>
      </p:pic>
      <p:pic>
        <p:nvPicPr>
          <p:cNvPr id="36870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4" t="36031" r="30566" b="14288"/>
          <a:stretch>
            <a:fillRect/>
          </a:stretch>
        </p:blipFill>
        <p:spPr>
          <a:xfrm>
            <a:off x="4827588" y="2565400"/>
            <a:ext cx="3970337" cy="3816350"/>
          </a:xfrm>
          <a:noFill/>
        </p:spPr>
      </p:pic>
      <p:sp>
        <p:nvSpPr>
          <p:cNvPr id="13" name="TextBox 12"/>
          <p:cNvSpPr txBox="1"/>
          <p:nvPr/>
        </p:nvSpPr>
        <p:spPr>
          <a:xfrm>
            <a:off x="539750" y="1700213"/>
            <a:ext cx="8135938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sz="2000" dirty="0">
                <a:latin typeface="+mn-lt"/>
              </a:rPr>
              <a:t>Τιμές του Ψ: Τεχνική Οδηγία ΤΕΕ (ΤΟΤΕΕ) 20701-2  </a:t>
            </a:r>
          </a:p>
          <a:p>
            <a:pPr>
              <a:defRPr/>
            </a:pPr>
            <a:r>
              <a:rPr lang="el-GR" sz="2000" dirty="0">
                <a:latin typeface="+mn-lt"/>
              </a:rPr>
              <a:t>π.χ.: θερμογέφυρες δώματος/οροφής σε προεξοχή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545478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ΠΔΜ – ΤΜΗΜΑ ΜΗΧΑΝΟΛΟΓΩΝ ΜΗΧΑΝΙΚΩΝ</a:t>
            </a:r>
            <a:endParaRPr lang="en-US"/>
          </a:p>
        </p:txBody>
      </p:sp>
      <p:pic>
        <p:nvPicPr>
          <p:cNvPr id="175106" name="Picture 2"/>
          <p:cNvPicPr>
            <a:picLocks noChangeAspect="1" noChangeArrowheads="1"/>
          </p:cNvPicPr>
          <p:nvPr/>
        </p:nvPicPr>
        <p:blipFill>
          <a:blip r:embed="rId2"/>
          <a:srcRect l="19217" t="10742" r="17642" b="6250"/>
          <a:stretch>
            <a:fillRect/>
          </a:stretch>
        </p:blipFill>
        <p:spPr bwMode="auto">
          <a:xfrm>
            <a:off x="571472" y="285728"/>
            <a:ext cx="8215370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ΠΔΜ – ΤΜΗΜΑ ΜΗΧΑΝΟΛΟΓΩΝ ΜΗΧΑΝΙΚΩΝ</a:t>
            </a:r>
            <a:endParaRPr lang="en-US"/>
          </a:p>
        </p:txBody>
      </p:sp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2"/>
          <a:srcRect l="19217" t="10742" r="17642" b="6250"/>
          <a:stretch>
            <a:fillRect/>
          </a:stretch>
        </p:blipFill>
        <p:spPr bwMode="auto">
          <a:xfrm>
            <a:off x="500034" y="357166"/>
            <a:ext cx="8215370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362950" cy="1143000"/>
          </a:xfrm>
        </p:spPr>
        <p:txBody>
          <a:bodyPr/>
          <a:lstStyle/>
          <a:p>
            <a:r>
              <a:rPr lang="el-GR" sz="3200" dirty="0"/>
              <a:t>Έλεγχος θερμομονωτικής επάρκειας κατά ΚΕΝΑΚ</a:t>
            </a:r>
            <a:endParaRPr lang="en-US" sz="3200" dirty="0"/>
          </a:p>
        </p:txBody>
      </p:sp>
      <p:sp>
        <p:nvSpPr>
          <p:cNvPr id="132099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l-GR" sz="2400" b="1" dirty="0"/>
              <a:t>Έλεγχος σε 2 στάδια</a:t>
            </a:r>
            <a:r>
              <a:rPr lang="el-GR" sz="2400" dirty="0"/>
              <a:t>, βάση του συντελεστή </a:t>
            </a:r>
            <a:r>
              <a:rPr lang="el-GR" sz="2400" dirty="0" err="1"/>
              <a:t>θερμοπερατότητας</a:t>
            </a:r>
            <a:r>
              <a:rPr lang="el-GR" sz="2400" dirty="0"/>
              <a:t> </a:t>
            </a:r>
            <a:r>
              <a:rPr lang="de-CH" sz="2400" dirty="0"/>
              <a:t>U [W/m</a:t>
            </a:r>
            <a:r>
              <a:rPr lang="de-CH" sz="2400" baseline="30000" dirty="0"/>
              <a:t>2</a:t>
            </a:r>
            <a:r>
              <a:rPr lang="de-CH" sz="2400" dirty="0"/>
              <a:t>K]</a:t>
            </a:r>
            <a:endParaRPr lang="el-GR" sz="2400" dirty="0"/>
          </a:p>
          <a:p>
            <a:pPr>
              <a:buFont typeface="Arial" charset="0"/>
              <a:buNone/>
            </a:pPr>
            <a:endParaRPr lang="el-GR" sz="2400" dirty="0"/>
          </a:p>
          <a:p>
            <a:r>
              <a:rPr lang="el-GR" sz="2400" b="1" dirty="0"/>
              <a:t>1</a:t>
            </a:r>
            <a:r>
              <a:rPr lang="el-GR" sz="2400" b="1" baseline="30000" dirty="0"/>
              <a:t>ο</a:t>
            </a:r>
            <a:r>
              <a:rPr lang="el-GR" sz="2400" b="1" dirty="0"/>
              <a:t> στάδιο</a:t>
            </a:r>
            <a:r>
              <a:rPr lang="el-GR" sz="2400" dirty="0"/>
              <a:t>:</a:t>
            </a:r>
            <a:r>
              <a:rPr lang="de-CH" sz="2400" dirty="0"/>
              <a:t> </a:t>
            </a:r>
            <a:r>
              <a:rPr lang="el-GR" sz="2400" dirty="0"/>
              <a:t>συντελεστής </a:t>
            </a:r>
            <a:r>
              <a:rPr lang="el-GR" sz="2400" dirty="0" err="1"/>
              <a:t>θερμοπερατότητας</a:t>
            </a:r>
            <a:r>
              <a:rPr lang="el-GR" sz="2400" dirty="0"/>
              <a:t> όλων των επιμέρους δομικών στοιχείων</a:t>
            </a:r>
            <a:endParaRPr lang="de-CH" sz="2400" dirty="0"/>
          </a:p>
          <a:p>
            <a:endParaRPr lang="el-GR" sz="2400" dirty="0"/>
          </a:p>
          <a:p>
            <a:endParaRPr lang="el-GR" sz="2400" dirty="0"/>
          </a:p>
          <a:p>
            <a:r>
              <a:rPr lang="el-GR" sz="2400" b="1" dirty="0"/>
              <a:t>2</a:t>
            </a:r>
            <a:r>
              <a:rPr lang="el-GR" sz="2400" b="1" baseline="30000" dirty="0"/>
              <a:t>ο</a:t>
            </a:r>
            <a:r>
              <a:rPr lang="el-GR" sz="2400" b="1" dirty="0"/>
              <a:t> στάδιο</a:t>
            </a:r>
            <a:r>
              <a:rPr lang="el-GR" sz="2400" dirty="0"/>
              <a:t>:</a:t>
            </a:r>
            <a:r>
              <a:rPr lang="de-CH" sz="2400" dirty="0"/>
              <a:t> </a:t>
            </a:r>
            <a:r>
              <a:rPr lang="el-GR" sz="2400" dirty="0"/>
              <a:t>μέσος συντελεστής </a:t>
            </a:r>
            <a:r>
              <a:rPr lang="el-GR" sz="2400" dirty="0" err="1"/>
              <a:t>θερμοπερατότητας</a:t>
            </a:r>
            <a:r>
              <a:rPr lang="el-GR" sz="2400" dirty="0"/>
              <a:t> του κτηρίου </a:t>
            </a:r>
            <a:endParaRPr lang="en-US" sz="2400" dirty="0"/>
          </a:p>
        </p:txBody>
      </p:sp>
      <p:sp>
        <p:nvSpPr>
          <p:cNvPr id="4" name="Footer Placeholder 3"/>
          <p:cNvSpPr txBox="1">
            <a:spLocks noGrp="1"/>
          </p:cNvSpPr>
          <p:nvPr/>
        </p:nvSpPr>
        <p:spPr>
          <a:xfrm>
            <a:off x="468313" y="6381750"/>
            <a:ext cx="5551487" cy="365125"/>
          </a:xfrm>
          <a:prstGeom prst="rect">
            <a:avLst/>
          </a:prstGeom>
          <a:noFill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>
                <a:solidFill>
                  <a:schemeClr val="tx1">
                    <a:tint val="75000"/>
                  </a:schemeClr>
                </a:solidFill>
                <a:latin typeface="+mn-lt"/>
              </a:rPr>
              <a:t>ΠΑΝΕΠΙΣΤΗΜΙΟ ΔΥΤΙΚΗΣ ΜΑΚΕΔΟΝΙΑΣ – ΤΜΗΜΑ ΜΗΧΑΝΟΛΟΓΩΝ ΜΗΧΑΝΙΚΩΝ</a:t>
            </a:r>
            <a:endParaRPr lang="en-US" sz="100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5" name="Slide Number Placeholder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67F5BE2-73BD-44F2-AE37-00EFDD72B1F0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35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graphicFrame>
        <p:nvGraphicFramePr>
          <p:cNvPr id="132102" name="Object 1"/>
          <p:cNvGraphicFramePr>
            <a:graphicFrameLocks noChangeAspect="1"/>
          </p:cNvGraphicFramePr>
          <p:nvPr/>
        </p:nvGraphicFramePr>
        <p:xfrm>
          <a:off x="3563938" y="3789363"/>
          <a:ext cx="1482725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34449" imgH="215713" progId="Equation.3">
                  <p:embed/>
                </p:oleObj>
              </mc:Choice>
              <mc:Fallback>
                <p:oleObj name="Equation" r:id="rId2" imgW="634449" imgH="215713" progId="Equation.3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38" y="3789363"/>
                        <a:ext cx="1482725" cy="503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2103" name="Object 3"/>
          <p:cNvGraphicFramePr>
            <a:graphicFrameLocks noChangeAspect="1"/>
          </p:cNvGraphicFramePr>
          <p:nvPr/>
        </p:nvGraphicFramePr>
        <p:xfrm>
          <a:off x="3419475" y="5229225"/>
          <a:ext cx="1690688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23586" imgH="215806" progId="Equation.3">
                  <p:embed/>
                </p:oleObj>
              </mc:Choice>
              <mc:Fallback>
                <p:oleObj name="Equation" r:id="rId4" imgW="723586" imgH="215806" progId="Equation.3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475" y="5229225"/>
                        <a:ext cx="1690688" cy="504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855240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Τιμές Συντελεστή </a:t>
            </a:r>
            <a:r>
              <a:rPr lang="el-GR" dirty="0" err="1"/>
              <a:t>Θερμοπερατότητας</a:t>
            </a:r>
            <a:r>
              <a:rPr lang="el-GR" dirty="0"/>
              <a:t> δομικών στοιχείων για κτήρια προ ΚΕΝΑΚ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28596" y="1428736"/>
            <a:ext cx="8229600" cy="4857784"/>
          </a:xfrm>
        </p:spPr>
        <p:txBody>
          <a:bodyPr/>
          <a:lstStyle/>
          <a:p>
            <a:r>
              <a:rPr lang="el-GR" sz="2600" dirty="0"/>
              <a:t>- Για κτήρια των οποίων η άδεια εκδόθηκε πριν από την εφαρμογή του Κ.Θ.Κ. (1979) σύμφωνα με τους πίνακες 3.4.α και 3.4.β της ΤΟΤΕΕ-1</a:t>
            </a:r>
          </a:p>
          <a:p>
            <a:endParaRPr lang="el-GR" sz="2600" dirty="0"/>
          </a:p>
          <a:p>
            <a:r>
              <a:rPr lang="el-GR" sz="2600" dirty="0"/>
              <a:t>- Για κτήρια των οποίων η άδεια εκδόθηκε με την εφαρμογή του Κ.Θ.Κ. (1980 - 2009) και εφόσον δεν αμφισβητείται η εφαρμογή της μελέτης, λαμβάνονται ως δεδομένες οι τιμές της μελέτης</a:t>
            </a:r>
          </a:p>
          <a:p>
            <a:endParaRPr lang="el-GR" sz="2600" dirty="0"/>
          </a:p>
          <a:p>
            <a:r>
              <a:rPr lang="el-GR" sz="2600" dirty="0"/>
              <a:t>- Για κτήρια των οποίων η άδεια εκδόθηκε με την εφαρμογή του Κ.Θ.Κ. (1980 - 2009) και αμφισβητείται η εφαρμογή της μελέτης σύμφωνα με τους πίνακες 3.4.α και 3.4.β της ΤΟΤΕΕ-1</a:t>
            </a: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6415B3-FF88-4597-987D-3A7124CF48C6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ΠΔΜ – ΤΜΗΜΑ ΜΗΧΑΝΟΛΟΓΩΝ ΜΗΧΑΝΙΚΩΝ</a:t>
            </a:r>
            <a:endParaRPr lang="en-US"/>
          </a:p>
        </p:txBody>
      </p:sp>
      <p:pic>
        <p:nvPicPr>
          <p:cNvPr id="177154" name="Picture 2"/>
          <p:cNvPicPr>
            <a:picLocks noChangeAspect="1" noChangeArrowheads="1"/>
          </p:cNvPicPr>
          <p:nvPr/>
        </p:nvPicPr>
        <p:blipFill>
          <a:blip r:embed="rId2"/>
          <a:srcRect l="24158" t="19531" r="21486" b="6250"/>
          <a:stretch>
            <a:fillRect/>
          </a:stretch>
        </p:blipFill>
        <p:spPr bwMode="auto">
          <a:xfrm>
            <a:off x="428596" y="428604"/>
            <a:ext cx="8429684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/>
              <a:t>Αλληλουχία ενεργειών </a:t>
            </a:r>
            <a:r>
              <a:rPr lang="de-CH" sz="3200"/>
              <a:t>(workflow)</a:t>
            </a:r>
            <a:r>
              <a:rPr lang="el-GR" sz="3200"/>
              <a:t> </a:t>
            </a:r>
            <a:br>
              <a:rPr lang="el-GR" sz="3200"/>
            </a:br>
            <a:r>
              <a:rPr lang="el-GR" sz="3200"/>
              <a:t>για τη μελέτη συστήματος θέρμανσης</a:t>
            </a:r>
            <a:endParaRPr lang="en-US" sz="32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62B9029-6430-4FD8-BD2F-074E45FF75F8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6" name="Flowchart: Process 5"/>
          <p:cNvSpPr/>
          <p:nvPr/>
        </p:nvSpPr>
        <p:spPr>
          <a:xfrm>
            <a:off x="1331913" y="1844675"/>
            <a:ext cx="1368425" cy="936625"/>
          </a:xfrm>
          <a:prstGeom prst="flowChart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l-GR">
                <a:solidFill>
                  <a:srgbClr val="000000"/>
                </a:solidFill>
              </a:rPr>
              <a:t>Σχεδιασμός κελύφους κτηρίου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lowchart: Decision 6"/>
          <p:cNvSpPr/>
          <p:nvPr/>
        </p:nvSpPr>
        <p:spPr>
          <a:xfrm>
            <a:off x="611188" y="3213100"/>
            <a:ext cx="2808287" cy="1295400"/>
          </a:xfrm>
          <a:prstGeom prst="flowChartDecision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l-GR" sz="1600" dirty="0"/>
              <a:t>Έλεγχος θερμομονωτικής επάρκειας (Κ.Εν.Α.Κ)</a:t>
            </a:r>
            <a:endParaRPr lang="en-US" sz="1600" dirty="0"/>
          </a:p>
        </p:txBody>
      </p:sp>
      <p:sp>
        <p:nvSpPr>
          <p:cNvPr id="8" name="Flowchart: Process 7"/>
          <p:cNvSpPr/>
          <p:nvPr/>
        </p:nvSpPr>
        <p:spPr>
          <a:xfrm>
            <a:off x="1331913" y="4868863"/>
            <a:ext cx="1368425" cy="936625"/>
          </a:xfrm>
          <a:prstGeom prst="flowChart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l-GR" dirty="0"/>
              <a:t>Υπολογισμός θερμικών απωλειών</a:t>
            </a:r>
            <a:endParaRPr lang="en-US" dirty="0"/>
          </a:p>
        </p:txBody>
      </p:sp>
      <p:sp>
        <p:nvSpPr>
          <p:cNvPr id="9" name="Flowchart: Process 8"/>
          <p:cNvSpPr/>
          <p:nvPr/>
        </p:nvSpPr>
        <p:spPr>
          <a:xfrm>
            <a:off x="5148263" y="3357563"/>
            <a:ext cx="1368425" cy="935037"/>
          </a:xfrm>
          <a:prstGeom prst="flowChart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l-GR" dirty="0"/>
              <a:t>Επιλογή συστήματος θέρμανσης</a:t>
            </a:r>
            <a:endParaRPr lang="en-US" dirty="0"/>
          </a:p>
        </p:txBody>
      </p:sp>
      <p:sp>
        <p:nvSpPr>
          <p:cNvPr id="10" name="Flowchart: Process 9"/>
          <p:cNvSpPr/>
          <p:nvPr/>
        </p:nvSpPr>
        <p:spPr>
          <a:xfrm>
            <a:off x="4572000" y="4941888"/>
            <a:ext cx="2520950" cy="1150937"/>
          </a:xfrm>
          <a:prstGeom prst="flowChart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l-GR" dirty="0"/>
              <a:t>Σχεδιασμός και διαστασιολόγηση στοιχείων του συστήματος θέρμανσης</a:t>
            </a:r>
            <a:endParaRPr lang="en-US" dirty="0"/>
          </a:p>
        </p:txBody>
      </p:sp>
      <p:cxnSp>
        <p:nvCxnSpPr>
          <p:cNvPr id="12" name="Elbow Connector 11"/>
          <p:cNvCxnSpPr>
            <a:stCxn id="6" idx="2"/>
            <a:endCxn id="7" idx="0"/>
          </p:cNvCxnSpPr>
          <p:nvPr/>
        </p:nvCxnSpPr>
        <p:spPr>
          <a:xfrm rot="5400000">
            <a:off x="1799432" y="2996406"/>
            <a:ext cx="431800" cy="1587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4" name="Elbow Connector 13"/>
          <p:cNvCxnSpPr>
            <a:stCxn id="7" idx="1"/>
            <a:endCxn id="6" idx="1"/>
          </p:cNvCxnSpPr>
          <p:nvPr/>
        </p:nvCxnSpPr>
        <p:spPr>
          <a:xfrm rot="10800000" flipH="1">
            <a:off x="611188" y="2312988"/>
            <a:ext cx="720725" cy="1547812"/>
          </a:xfrm>
          <a:prstGeom prst="bentConnector3">
            <a:avLst>
              <a:gd name="adj1" fmla="val -31746"/>
            </a:avLst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7" idx="2"/>
            <a:endCxn id="8" idx="0"/>
          </p:cNvCxnSpPr>
          <p:nvPr/>
        </p:nvCxnSpPr>
        <p:spPr>
          <a:xfrm rot="5400000">
            <a:off x="1835151" y="4689475"/>
            <a:ext cx="360362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8" name="Elbow Connector 17"/>
          <p:cNvCxnSpPr>
            <a:stCxn id="8" idx="3"/>
            <a:endCxn id="9" idx="1"/>
          </p:cNvCxnSpPr>
          <p:nvPr/>
        </p:nvCxnSpPr>
        <p:spPr>
          <a:xfrm flipV="1">
            <a:off x="2700338" y="3824288"/>
            <a:ext cx="2447925" cy="1512887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9" idx="2"/>
            <a:endCxn id="10" idx="0"/>
          </p:cNvCxnSpPr>
          <p:nvPr/>
        </p:nvCxnSpPr>
        <p:spPr>
          <a:xfrm rot="5400000">
            <a:off x="5507832" y="4617244"/>
            <a:ext cx="647700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8928" name="Rectangle 16"/>
          <p:cNvSpPr>
            <a:spLocks noChangeArrowheads="1"/>
          </p:cNvSpPr>
          <p:nvPr/>
        </p:nvSpPr>
        <p:spPr bwMode="auto">
          <a:xfrm>
            <a:off x="1331913" y="4868863"/>
            <a:ext cx="1368425" cy="9366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7125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sz="3200" dirty="0"/>
              <a:t>ΥπολογιΣμοΣ θερμικων απωλειων</a:t>
            </a:r>
            <a:endParaRPr lang="en-US" sz="32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de-CH" dirty="0"/>
              <a:t>DIN 4701/77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DA2299A-EDA8-44DB-BD1A-C4E21B954F9F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161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129"/>
          <p:cNvSpPr txBox="1">
            <a:spLocks noChangeArrowheads="1"/>
          </p:cNvSpPr>
          <p:nvPr/>
        </p:nvSpPr>
        <p:spPr bwMode="auto">
          <a:xfrm>
            <a:off x="4817367" y="1602080"/>
            <a:ext cx="4075113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0975" indent="-180975" algn="l">
              <a:spcBef>
                <a:spcPct val="50000"/>
              </a:spcBef>
              <a:buFontTx/>
              <a:buChar char="•"/>
            </a:pPr>
            <a:r>
              <a:rPr lang="el-GR" sz="1800" i="0" dirty="0">
                <a:solidFill>
                  <a:srgbClr val="000066"/>
                </a:solidFill>
                <a:latin typeface="Calibri" pitchFamily="34" charset="0"/>
              </a:rPr>
              <a:t>Ενεργειακή Κατάταξη σύμφωνα με την </a:t>
            </a:r>
            <a:r>
              <a:rPr lang="el-GR" sz="1800" i="0" u="sng" dirty="0">
                <a:solidFill>
                  <a:srgbClr val="000066"/>
                </a:solidFill>
                <a:latin typeface="Calibri" pitchFamily="34" charset="0"/>
              </a:rPr>
              <a:t>υπολογιζόμενη</a:t>
            </a:r>
            <a:r>
              <a:rPr lang="el-GR" sz="1800" i="0" dirty="0">
                <a:solidFill>
                  <a:srgbClr val="000066"/>
                </a:solidFill>
                <a:latin typeface="Calibri" pitchFamily="34" charset="0"/>
              </a:rPr>
              <a:t> κατανάλωση πρωτογενούς ενέργειας</a:t>
            </a:r>
          </a:p>
          <a:p>
            <a:pPr marL="180975" indent="-180975" algn="l">
              <a:spcBef>
                <a:spcPct val="50000"/>
              </a:spcBef>
              <a:buFontTx/>
              <a:buChar char="•"/>
            </a:pPr>
            <a:r>
              <a:rPr lang="el-GR" sz="1800" i="0" dirty="0">
                <a:solidFill>
                  <a:srgbClr val="000066"/>
                </a:solidFill>
                <a:latin typeface="Calibri" pitchFamily="34" charset="0"/>
              </a:rPr>
              <a:t>Ζήτηση &amp; Κατανάλωση πρωτογενούς ενέργειας</a:t>
            </a:r>
            <a:r>
              <a:rPr lang="en-US" sz="1800" i="0" dirty="0">
                <a:solidFill>
                  <a:srgbClr val="000066"/>
                </a:solidFill>
                <a:latin typeface="Calibri" pitchFamily="34" charset="0"/>
              </a:rPr>
              <a:t> (</a:t>
            </a:r>
            <a:r>
              <a:rPr lang="el-GR" sz="1800" i="0" dirty="0">
                <a:solidFill>
                  <a:srgbClr val="000066"/>
                </a:solidFill>
                <a:latin typeface="Calibri" pitchFamily="34" charset="0"/>
              </a:rPr>
              <a:t>υπολογιζόμενη &amp; πραγματική)</a:t>
            </a:r>
          </a:p>
          <a:p>
            <a:pPr marL="180975" indent="-180975" algn="l">
              <a:spcBef>
                <a:spcPct val="50000"/>
              </a:spcBef>
              <a:buFontTx/>
              <a:buChar char="•"/>
            </a:pPr>
            <a:r>
              <a:rPr lang="el-GR" sz="1800" i="0" dirty="0">
                <a:solidFill>
                  <a:srgbClr val="000066"/>
                </a:solidFill>
                <a:latin typeface="Calibri" pitchFamily="34" charset="0"/>
              </a:rPr>
              <a:t>Εκπομπές </a:t>
            </a:r>
            <a:r>
              <a:rPr lang="en-GB" sz="1800" i="0" dirty="0">
                <a:solidFill>
                  <a:srgbClr val="000066"/>
                </a:solidFill>
                <a:latin typeface="Calibri" pitchFamily="34" charset="0"/>
              </a:rPr>
              <a:t>CO</a:t>
            </a:r>
            <a:r>
              <a:rPr lang="en-GB" sz="1800" i="0" baseline="-25000" dirty="0">
                <a:solidFill>
                  <a:srgbClr val="000066"/>
                </a:solidFill>
                <a:latin typeface="Calibri" pitchFamily="34" charset="0"/>
              </a:rPr>
              <a:t>2</a:t>
            </a:r>
            <a:endParaRPr lang="el-GR" sz="1800" i="0" baseline="-25000" dirty="0">
              <a:solidFill>
                <a:srgbClr val="000066"/>
              </a:solidFill>
              <a:latin typeface="Calibri" pitchFamily="34" charset="0"/>
            </a:endParaRPr>
          </a:p>
          <a:p>
            <a:pPr marL="180975" indent="-180975" algn="l">
              <a:spcBef>
                <a:spcPct val="50000"/>
              </a:spcBef>
              <a:buFontTx/>
              <a:buChar char="•"/>
            </a:pPr>
            <a:r>
              <a:rPr lang="el-GR" sz="1800" i="0" dirty="0">
                <a:solidFill>
                  <a:srgbClr val="000066"/>
                </a:solidFill>
                <a:latin typeface="Calibri" pitchFamily="34" charset="0"/>
              </a:rPr>
              <a:t>Αξιολόγηση Ποιότητας Εσωτερικού Περιβάλλοντος</a:t>
            </a:r>
            <a:endParaRPr lang="en-US" sz="1800" i="0" dirty="0">
              <a:solidFill>
                <a:srgbClr val="000066"/>
              </a:solidFill>
              <a:latin typeface="Calibri" pitchFamily="34" charset="0"/>
            </a:endParaRPr>
          </a:p>
          <a:p>
            <a:pPr marL="180975" indent="-180975" algn="l">
              <a:spcBef>
                <a:spcPct val="50000"/>
              </a:spcBef>
              <a:buFontTx/>
              <a:buChar char="•"/>
            </a:pPr>
            <a:r>
              <a:rPr lang="el-GR" sz="1800" i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Ποσοστό συνεισφοράς των πηγών ενέργειας στις τελικές χρήσεις</a:t>
            </a:r>
            <a:endParaRPr lang="en-US" sz="1800" i="0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  <a:p>
            <a:pPr marL="180975" indent="-180975" algn="l">
              <a:spcBef>
                <a:spcPct val="50000"/>
              </a:spcBef>
              <a:buFontTx/>
              <a:buChar char="•"/>
            </a:pPr>
            <a:r>
              <a:rPr lang="el-GR" sz="1800" i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Ετήσια κατανάλωση πρωτογενούς ενέργειας ανά τελική χρήσης</a:t>
            </a:r>
          </a:p>
          <a:p>
            <a:pPr marL="180975" indent="-180975" algn="l">
              <a:spcBef>
                <a:spcPct val="50000"/>
              </a:spcBef>
              <a:buFontTx/>
              <a:buChar char="•"/>
            </a:pPr>
            <a:r>
              <a:rPr lang="el-GR" sz="1800" i="0" u="sng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Συστάσεις</a:t>
            </a:r>
            <a:r>
              <a:rPr lang="el-GR" sz="1800" i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 για οικονομικά αποδοτικές βελτιώσεις της ενεργειακή απόδοσης</a:t>
            </a:r>
          </a:p>
          <a:p>
            <a:pPr marL="180975" indent="-180975" algn="l"/>
            <a:r>
              <a:rPr lang="el-GR" sz="1800" i="0" baseline="-25000" dirty="0">
                <a:solidFill>
                  <a:srgbClr val="000066"/>
                </a:solidFill>
                <a:latin typeface="Calibri" pitchFamily="34" charset="0"/>
              </a:rPr>
              <a:t>	</a:t>
            </a:r>
            <a:endParaRPr lang="el-GR" sz="1800" i="0" dirty="0">
              <a:solidFill>
                <a:srgbClr val="000066"/>
              </a:solidFill>
              <a:latin typeface="Calibri" pitchFamily="34" charset="0"/>
            </a:endParaRPr>
          </a:p>
        </p:txBody>
      </p:sp>
      <p:pic>
        <p:nvPicPr>
          <p:cNvPr id="71684" name="Picture 1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113" y="942975"/>
            <a:ext cx="4476750" cy="575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Ορθογώνιο"/>
          <p:cNvSpPr/>
          <p:nvPr/>
        </p:nvSpPr>
        <p:spPr>
          <a:xfrm>
            <a:off x="4788024" y="776898"/>
            <a:ext cx="4032448" cy="707886"/>
          </a:xfrm>
          <a:prstGeom prst="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l-G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Το ΠΕΑ απεικονίζει την ενεργειακή κατάταξη του κτιρίου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-36512" y="116632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 b="1" dirty="0">
                <a:solidFill>
                  <a:srgbClr val="333399"/>
                </a:solidFill>
                <a:latin typeface="+mj-lt"/>
              </a:rPr>
              <a:t>Πιστοποιητικό Ενεργειακής Απόδοσης (ΠΕΑ) κτιρίων</a:t>
            </a:r>
            <a:endParaRPr lang="en-US" sz="2800" dirty="0">
              <a:solidFill>
                <a:srgbClr val="33339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22226637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9144000" cy="647700"/>
          </a:xfrm>
        </p:spPr>
        <p:txBody>
          <a:bodyPr/>
          <a:lstStyle/>
          <a:p>
            <a:pPr algn="ctr"/>
            <a:r>
              <a:rPr lang="el-GR" sz="2600"/>
              <a:t>ΔΙΑΣΤΑΣΙΟΛΟΓΗΣΗ ΣΥΣΤΗΜΑΤΩΝ Κ.Θ. ΚΤΗΡΙΩΝ</a:t>
            </a:r>
            <a:br>
              <a:rPr lang="el-GR" sz="2600"/>
            </a:br>
            <a:r>
              <a:rPr lang="el-GR" sz="2600"/>
              <a:t>Θερμικές Απώλειες</a:t>
            </a:r>
            <a:endParaRPr lang="en-US" sz="2600"/>
          </a:p>
        </p:txBody>
      </p:sp>
      <p:sp>
        <p:nvSpPr>
          <p:cNvPr id="105475" name="Oval 3"/>
          <p:cNvSpPr>
            <a:spLocks noChangeArrowheads="1"/>
          </p:cNvSpPr>
          <p:nvPr/>
        </p:nvSpPr>
        <p:spPr bwMode="auto">
          <a:xfrm>
            <a:off x="323850" y="6669088"/>
            <a:ext cx="107950" cy="107950"/>
          </a:xfrm>
          <a:prstGeom prst="ellipse">
            <a:avLst/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05476" name="AutoShape 4"/>
          <p:cNvSpPr>
            <a:spLocks noChangeArrowheads="1"/>
          </p:cNvSpPr>
          <p:nvPr/>
        </p:nvSpPr>
        <p:spPr bwMode="auto">
          <a:xfrm>
            <a:off x="1836738" y="908050"/>
            <a:ext cx="5543550" cy="2016125"/>
          </a:xfrm>
          <a:prstGeom prst="roundRect">
            <a:avLst>
              <a:gd name="adj" fmla="val 7208"/>
            </a:avLst>
          </a:prstGeom>
          <a:solidFill>
            <a:schemeClr val="bg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252413" indent="-252413" algn="ctr">
              <a:lnSpc>
                <a:spcPct val="95000"/>
              </a:lnSpc>
              <a:spcBef>
                <a:spcPct val="50000"/>
              </a:spcBef>
            </a:pPr>
            <a:r>
              <a:rPr lang="el-GR" b="1" u="sng">
                <a:latin typeface="Calibri" pitchFamily="34" charset="0"/>
              </a:rPr>
              <a:t>Θερμικές Απώλειες κατά </a:t>
            </a:r>
            <a:r>
              <a:rPr lang="en-GB" b="1" u="sng">
                <a:latin typeface="Calibri" pitchFamily="34" charset="0"/>
              </a:rPr>
              <a:t>DIN</a:t>
            </a:r>
            <a:r>
              <a:rPr lang="el-GR" b="1" u="sng">
                <a:latin typeface="Calibri" pitchFamily="34" charset="0"/>
              </a:rPr>
              <a:t> 4701/77</a:t>
            </a:r>
            <a:endParaRPr lang="en-US" b="1" u="sng">
              <a:latin typeface="Calibri" pitchFamily="34" charset="0"/>
            </a:endParaRPr>
          </a:p>
          <a:p>
            <a:pPr marL="252413" indent="-252413" algn="ctr">
              <a:lnSpc>
                <a:spcPct val="95000"/>
              </a:lnSpc>
              <a:spcBef>
                <a:spcPct val="50000"/>
              </a:spcBef>
            </a:pPr>
            <a:r>
              <a:rPr lang="el-GR" b="1">
                <a:latin typeface="Calibri" pitchFamily="34" charset="0"/>
              </a:rPr>
              <a:t>Ροή Εργασίας</a:t>
            </a:r>
            <a:endParaRPr lang="en-US" b="1">
              <a:latin typeface="Calibri" pitchFamily="34" charset="0"/>
            </a:endParaRPr>
          </a:p>
          <a:p>
            <a:pPr marL="252413" indent="-252413" algn="ctr">
              <a:lnSpc>
                <a:spcPct val="95000"/>
              </a:lnSpc>
              <a:spcBef>
                <a:spcPct val="50000"/>
              </a:spcBef>
            </a:pPr>
            <a:endParaRPr lang="en-US" b="1">
              <a:latin typeface="Calibri" pitchFamily="34" charset="0"/>
            </a:endParaRPr>
          </a:p>
          <a:p>
            <a:pPr marL="252413" indent="-252413" algn="ctr">
              <a:lnSpc>
                <a:spcPct val="45000"/>
              </a:lnSpc>
              <a:spcBef>
                <a:spcPct val="50000"/>
              </a:spcBef>
            </a:pPr>
            <a:r>
              <a:rPr lang="el-GR" b="1">
                <a:latin typeface="Calibri" pitchFamily="34" charset="0"/>
              </a:rPr>
              <a:t>(</a:t>
            </a:r>
            <a:r>
              <a:rPr lang="el-GR">
                <a:latin typeface="Calibri" pitchFamily="34" charset="0"/>
              </a:rPr>
              <a:t>Q</a:t>
            </a:r>
            <a:r>
              <a:rPr lang="en-GB" baseline="-25000">
                <a:latin typeface="Calibri" pitchFamily="34" charset="0"/>
              </a:rPr>
              <a:t>T</a:t>
            </a:r>
            <a:r>
              <a:rPr lang="el-GR">
                <a:latin typeface="Calibri" pitchFamily="34" charset="0"/>
              </a:rPr>
              <a:t>) απώλειες θερμοπερατότητας </a:t>
            </a:r>
            <a:endParaRPr lang="en-US">
              <a:latin typeface="Calibri" pitchFamily="34" charset="0"/>
            </a:endParaRPr>
          </a:p>
          <a:p>
            <a:pPr marL="252413" indent="-252413" algn="ctr">
              <a:lnSpc>
                <a:spcPct val="45000"/>
              </a:lnSpc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+</a:t>
            </a:r>
            <a:r>
              <a:rPr lang="el-GR">
                <a:latin typeface="Calibri" pitchFamily="34" charset="0"/>
              </a:rPr>
              <a:t> </a:t>
            </a:r>
          </a:p>
          <a:p>
            <a:pPr marL="252413" indent="-252413" algn="ctr">
              <a:lnSpc>
                <a:spcPct val="45000"/>
              </a:lnSpc>
              <a:spcBef>
                <a:spcPct val="50000"/>
              </a:spcBef>
            </a:pPr>
            <a:r>
              <a:rPr lang="el-GR">
                <a:latin typeface="Calibri" pitchFamily="34" charset="0"/>
              </a:rPr>
              <a:t>(Q</a:t>
            </a:r>
            <a:r>
              <a:rPr lang="en-GB" baseline="-25000">
                <a:latin typeface="Calibri" pitchFamily="34" charset="0"/>
              </a:rPr>
              <a:t>L</a:t>
            </a:r>
            <a:r>
              <a:rPr lang="el-GR">
                <a:latin typeface="Calibri" pitchFamily="34" charset="0"/>
              </a:rPr>
              <a:t>) απώλειες αερισμού ή διείσδυσης αέρα</a:t>
            </a:r>
            <a:endParaRPr lang="en-US">
              <a:latin typeface="Calibri" pitchFamily="34" charset="0"/>
            </a:endParaRPr>
          </a:p>
        </p:txBody>
      </p:sp>
      <p:grpSp>
        <p:nvGrpSpPr>
          <p:cNvPr id="105477" name="Group 5"/>
          <p:cNvGrpSpPr>
            <a:grpSpLocks/>
          </p:cNvGrpSpPr>
          <p:nvPr/>
        </p:nvGrpSpPr>
        <p:grpSpPr bwMode="auto">
          <a:xfrm>
            <a:off x="2411413" y="3500438"/>
            <a:ext cx="4321175" cy="2162175"/>
            <a:chOff x="1519" y="1933"/>
            <a:chExt cx="2722" cy="1362"/>
          </a:xfrm>
        </p:grpSpPr>
        <p:sp>
          <p:nvSpPr>
            <p:cNvPr id="105478" name="Oval 6"/>
            <p:cNvSpPr>
              <a:spLocks noChangeArrowheads="1"/>
            </p:cNvSpPr>
            <p:nvPr/>
          </p:nvSpPr>
          <p:spPr bwMode="auto">
            <a:xfrm>
              <a:off x="1519" y="1933"/>
              <a:ext cx="2722" cy="363"/>
            </a:xfrm>
            <a:prstGeom prst="ellipse">
              <a:avLst/>
            </a:prstGeom>
            <a:solidFill>
              <a:schemeClr val="bg1"/>
            </a:solidFill>
            <a:ln w="381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274638" indent="-274638" algn="ctr">
                <a:lnSpc>
                  <a:spcPct val="115000"/>
                </a:lnSpc>
                <a:spcBef>
                  <a:spcPct val="50000"/>
                </a:spcBef>
              </a:pPr>
              <a:r>
                <a:rPr lang="el-GR" sz="2000">
                  <a:latin typeface="Calibri" pitchFamily="34" charset="0"/>
                </a:rPr>
                <a:t>∑(Απώλειες Δομικών Στοιχείων)</a:t>
              </a:r>
              <a:endParaRPr lang="en-US" sz="2000">
                <a:latin typeface="Calibri" pitchFamily="34" charset="0"/>
              </a:endParaRPr>
            </a:p>
          </p:txBody>
        </p:sp>
        <p:sp>
          <p:nvSpPr>
            <p:cNvPr id="105479" name="Oval 7"/>
            <p:cNvSpPr>
              <a:spLocks noChangeArrowheads="1"/>
            </p:cNvSpPr>
            <p:nvPr/>
          </p:nvSpPr>
          <p:spPr bwMode="auto">
            <a:xfrm>
              <a:off x="1519" y="2509"/>
              <a:ext cx="2722" cy="300"/>
            </a:xfrm>
            <a:prstGeom prst="ellipse">
              <a:avLst/>
            </a:prstGeom>
            <a:solidFill>
              <a:schemeClr val="bg1"/>
            </a:solidFill>
            <a:ln w="381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274638" indent="-274638" algn="ctr">
                <a:lnSpc>
                  <a:spcPct val="115000"/>
                </a:lnSpc>
                <a:spcBef>
                  <a:spcPct val="50000"/>
                </a:spcBef>
              </a:pPr>
              <a:r>
                <a:rPr lang="el-GR" sz="2000">
                  <a:latin typeface="Calibri" pitchFamily="34" charset="0"/>
                </a:rPr>
                <a:t>∑(Απώλειες χώρων)</a:t>
              </a:r>
            </a:p>
          </p:txBody>
        </p:sp>
        <p:sp>
          <p:nvSpPr>
            <p:cNvPr id="105480" name="Oval 8"/>
            <p:cNvSpPr>
              <a:spLocks noChangeArrowheads="1"/>
            </p:cNvSpPr>
            <p:nvPr/>
          </p:nvSpPr>
          <p:spPr bwMode="auto">
            <a:xfrm>
              <a:off x="1610" y="3022"/>
              <a:ext cx="2585" cy="273"/>
            </a:xfrm>
            <a:prstGeom prst="ellipse">
              <a:avLst/>
            </a:prstGeom>
            <a:solidFill>
              <a:schemeClr val="bg1"/>
            </a:solidFill>
            <a:ln w="381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274638" indent="-274638" algn="ctr">
                <a:lnSpc>
                  <a:spcPct val="115000"/>
                </a:lnSpc>
                <a:spcBef>
                  <a:spcPct val="50000"/>
                </a:spcBef>
              </a:pPr>
              <a:r>
                <a:rPr lang="el-GR" sz="2000">
                  <a:latin typeface="Calibri" pitchFamily="34" charset="0"/>
                </a:rPr>
                <a:t>Απώλειες Κτιρίου</a:t>
              </a:r>
              <a:endParaRPr lang="en-US" sz="2000">
                <a:latin typeface="Calibri" pitchFamily="34" charset="0"/>
              </a:endParaRPr>
            </a:p>
          </p:txBody>
        </p:sp>
        <p:sp>
          <p:nvSpPr>
            <p:cNvPr id="105481" name="AutoShape 9"/>
            <p:cNvSpPr>
              <a:spLocks noChangeArrowheads="1"/>
            </p:cNvSpPr>
            <p:nvPr/>
          </p:nvSpPr>
          <p:spPr bwMode="auto">
            <a:xfrm rot="5400000">
              <a:off x="2744" y="2296"/>
              <a:ext cx="272" cy="182"/>
            </a:xfrm>
            <a:prstGeom prst="notchedRightArrow">
              <a:avLst>
                <a:gd name="adj1" fmla="val 50000"/>
                <a:gd name="adj2" fmla="val 37363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05482" name="AutoShape 10"/>
            <p:cNvSpPr>
              <a:spLocks noChangeArrowheads="1"/>
            </p:cNvSpPr>
            <p:nvPr/>
          </p:nvSpPr>
          <p:spPr bwMode="auto">
            <a:xfrm rot="5400000">
              <a:off x="2744" y="2840"/>
              <a:ext cx="272" cy="182"/>
            </a:xfrm>
            <a:prstGeom prst="notchedRightArrow">
              <a:avLst>
                <a:gd name="adj1" fmla="val 50000"/>
                <a:gd name="adj2" fmla="val 37363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</p:grpSp>
    </p:spTree>
    <p:extLst>
      <p:ext uri="{BB962C8B-B14F-4D97-AF65-F5344CB8AC3E}">
        <p14:creationId xmlns:p14="http://schemas.microsoft.com/office/powerpoint/2010/main" val="380600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05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9144000" cy="647700"/>
          </a:xfrm>
        </p:spPr>
        <p:txBody>
          <a:bodyPr/>
          <a:lstStyle/>
          <a:p>
            <a:pPr algn="ctr"/>
            <a:r>
              <a:rPr lang="el-GR" sz="2600"/>
              <a:t>ΔΙΑΣΤΑΣΙΟΛΟΓΗΣΗ ΣΥΣΤΗΜΑΤΩΝ Κ.Θ. ΚΤΗΡΙΩΝ</a:t>
            </a:r>
            <a:br>
              <a:rPr lang="el-GR" sz="2600"/>
            </a:br>
            <a:r>
              <a:rPr lang="el-GR" sz="2600"/>
              <a:t>Θερμικές Απώλειες</a:t>
            </a:r>
            <a:endParaRPr lang="en-US" sz="2600"/>
          </a:p>
        </p:txBody>
      </p:sp>
      <p:sp>
        <p:nvSpPr>
          <p:cNvPr id="106499" name="Oval 3"/>
          <p:cNvSpPr>
            <a:spLocks noChangeArrowheads="1"/>
          </p:cNvSpPr>
          <p:nvPr/>
        </p:nvSpPr>
        <p:spPr bwMode="auto">
          <a:xfrm>
            <a:off x="323850" y="6669088"/>
            <a:ext cx="107950" cy="107950"/>
          </a:xfrm>
          <a:prstGeom prst="ellipse">
            <a:avLst/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06500" name="AutoShape 4"/>
          <p:cNvSpPr>
            <a:spLocks noChangeArrowheads="1"/>
          </p:cNvSpPr>
          <p:nvPr/>
        </p:nvSpPr>
        <p:spPr bwMode="auto">
          <a:xfrm>
            <a:off x="1403350" y="1196975"/>
            <a:ext cx="6408738" cy="5256213"/>
          </a:xfrm>
          <a:prstGeom prst="roundRect">
            <a:avLst>
              <a:gd name="adj" fmla="val 7208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252413" indent="-252413">
              <a:lnSpc>
                <a:spcPct val="115000"/>
              </a:lnSpc>
              <a:spcBef>
                <a:spcPct val="50000"/>
              </a:spcBef>
            </a:pPr>
            <a:r>
              <a:rPr lang="el-GR" b="1" u="sng" dirty="0">
                <a:latin typeface="Calibri" pitchFamily="34" charset="0"/>
              </a:rPr>
              <a:t>Απώλειες </a:t>
            </a:r>
            <a:r>
              <a:rPr lang="el-GR" b="1" u="sng" dirty="0" err="1">
                <a:latin typeface="Calibri" pitchFamily="34" charset="0"/>
              </a:rPr>
              <a:t>θερμοπερατότητας</a:t>
            </a:r>
            <a:r>
              <a:rPr lang="el-GR" b="1" u="sng" dirty="0">
                <a:latin typeface="Calibri" pitchFamily="34" charset="0"/>
              </a:rPr>
              <a:t> (</a:t>
            </a:r>
            <a:r>
              <a:rPr lang="en-US" b="1" u="sng" dirty="0">
                <a:latin typeface="Calibri" pitchFamily="34" charset="0"/>
              </a:rPr>
              <a:t>Q</a:t>
            </a:r>
            <a:r>
              <a:rPr lang="en-US" b="1" u="sng" baseline="-25000" dirty="0">
                <a:latin typeface="Calibri" pitchFamily="34" charset="0"/>
              </a:rPr>
              <a:t>T</a:t>
            </a:r>
            <a:r>
              <a:rPr lang="en-US" b="1" u="sng" dirty="0">
                <a:latin typeface="Calibri" pitchFamily="34" charset="0"/>
              </a:rPr>
              <a:t>)</a:t>
            </a:r>
            <a:endParaRPr lang="el-GR" b="1" u="sng" dirty="0">
              <a:latin typeface="Calibri" pitchFamily="34" charset="0"/>
            </a:endParaRPr>
          </a:p>
          <a:p>
            <a:pPr marL="252413" indent="-252413">
              <a:lnSpc>
                <a:spcPct val="115000"/>
              </a:lnSpc>
              <a:spcBef>
                <a:spcPct val="50000"/>
              </a:spcBef>
            </a:pPr>
            <a:endParaRPr lang="en-US" b="1" u="sng" dirty="0">
              <a:latin typeface="Calibri" pitchFamily="34" charset="0"/>
            </a:endParaRPr>
          </a:p>
          <a:p>
            <a:pPr marL="252413" indent="-252413">
              <a:lnSpc>
                <a:spcPct val="115000"/>
              </a:lnSpc>
              <a:spcBef>
                <a:spcPct val="50000"/>
              </a:spcBef>
            </a:pPr>
            <a:r>
              <a:rPr lang="el-GR" b="1" dirty="0">
                <a:latin typeface="Calibri" pitchFamily="34" charset="0"/>
              </a:rPr>
              <a:t>			</a:t>
            </a:r>
          </a:p>
          <a:p>
            <a:pPr marL="252413" indent="-252413">
              <a:lnSpc>
                <a:spcPct val="115000"/>
              </a:lnSpc>
              <a:spcBef>
                <a:spcPct val="50000"/>
              </a:spcBef>
            </a:pPr>
            <a:endParaRPr lang="el-GR" b="1" dirty="0">
              <a:latin typeface="Calibri" pitchFamily="34" charset="0"/>
            </a:endParaRPr>
          </a:p>
          <a:p>
            <a:pPr marL="252413" indent="-252413">
              <a:lnSpc>
                <a:spcPct val="115000"/>
              </a:lnSpc>
              <a:spcBef>
                <a:spcPct val="50000"/>
              </a:spcBef>
            </a:pPr>
            <a:endParaRPr lang="en-GB" b="1" dirty="0">
              <a:latin typeface="Calibri" pitchFamily="34" charset="0"/>
            </a:endParaRPr>
          </a:p>
          <a:p>
            <a:pPr marL="252413" indent="-252413">
              <a:lnSpc>
                <a:spcPct val="115000"/>
              </a:lnSpc>
              <a:spcBef>
                <a:spcPct val="50000"/>
              </a:spcBef>
            </a:pPr>
            <a:r>
              <a:rPr lang="en-GB" b="1" dirty="0">
                <a:latin typeface="Calibri" pitchFamily="34" charset="0"/>
              </a:rPr>
              <a:t>U</a:t>
            </a:r>
            <a:r>
              <a:rPr lang="el-GR" b="1" dirty="0">
                <a:latin typeface="Calibri" pitchFamily="34" charset="0"/>
              </a:rPr>
              <a:t> [</a:t>
            </a:r>
            <a:r>
              <a:rPr lang="en-GB" b="1" dirty="0">
                <a:latin typeface="Calibri" pitchFamily="34" charset="0"/>
              </a:rPr>
              <a:t>W</a:t>
            </a:r>
            <a:r>
              <a:rPr lang="el-GR" b="1" dirty="0">
                <a:latin typeface="Calibri" pitchFamily="34" charset="0"/>
              </a:rPr>
              <a:t>/</a:t>
            </a:r>
            <a:r>
              <a:rPr lang="en-GB" b="1" dirty="0">
                <a:latin typeface="Calibri" pitchFamily="34" charset="0"/>
              </a:rPr>
              <a:t>m</a:t>
            </a:r>
            <a:r>
              <a:rPr lang="el-GR" b="1" baseline="30000" dirty="0">
                <a:latin typeface="Calibri" pitchFamily="34" charset="0"/>
              </a:rPr>
              <a:t>2</a:t>
            </a:r>
            <a:r>
              <a:rPr lang="en-GB" b="1" dirty="0">
                <a:latin typeface="Calibri" pitchFamily="34" charset="0"/>
              </a:rPr>
              <a:t>K</a:t>
            </a:r>
            <a:r>
              <a:rPr lang="el-GR" b="1" dirty="0">
                <a:latin typeface="Calibri" pitchFamily="34" charset="0"/>
              </a:rPr>
              <a:t>] 	</a:t>
            </a:r>
            <a:r>
              <a:rPr lang="el-GR" dirty="0">
                <a:latin typeface="Calibri" pitchFamily="34" charset="0"/>
              </a:rPr>
              <a:t>Συντελεστής </a:t>
            </a:r>
            <a:r>
              <a:rPr lang="el-GR" dirty="0" err="1">
                <a:latin typeface="Calibri" pitchFamily="34" charset="0"/>
              </a:rPr>
              <a:t>θερμοπερατότητας</a:t>
            </a:r>
            <a:endParaRPr lang="en-GB" dirty="0">
              <a:latin typeface="Calibri" pitchFamily="34" charset="0"/>
            </a:endParaRPr>
          </a:p>
          <a:p>
            <a:pPr marL="252413" indent="-252413">
              <a:lnSpc>
                <a:spcPct val="115000"/>
              </a:lnSpc>
              <a:spcBef>
                <a:spcPct val="50000"/>
              </a:spcBef>
            </a:pPr>
            <a:r>
              <a:rPr lang="en-GB" b="1" dirty="0">
                <a:latin typeface="Calibri" pitchFamily="34" charset="0"/>
              </a:rPr>
              <a:t>F</a:t>
            </a:r>
            <a:r>
              <a:rPr lang="el-GR" b="1" dirty="0">
                <a:latin typeface="Calibri" pitchFamily="34" charset="0"/>
              </a:rPr>
              <a:t> [</a:t>
            </a:r>
            <a:r>
              <a:rPr lang="en-GB" b="1" dirty="0">
                <a:latin typeface="Calibri" pitchFamily="34" charset="0"/>
              </a:rPr>
              <a:t>m</a:t>
            </a:r>
            <a:r>
              <a:rPr lang="el-GR" b="1" baseline="30000" dirty="0">
                <a:latin typeface="Calibri" pitchFamily="34" charset="0"/>
              </a:rPr>
              <a:t>2</a:t>
            </a:r>
            <a:r>
              <a:rPr lang="el-GR" b="1" dirty="0">
                <a:latin typeface="Calibri" pitchFamily="34" charset="0"/>
              </a:rPr>
              <a:t>] 		</a:t>
            </a:r>
            <a:r>
              <a:rPr lang="el-GR" dirty="0">
                <a:latin typeface="Calibri" pitchFamily="34" charset="0"/>
              </a:rPr>
              <a:t>Επιφάνεια</a:t>
            </a:r>
          </a:p>
          <a:p>
            <a:pPr marL="252413" indent="-252413">
              <a:lnSpc>
                <a:spcPct val="115000"/>
              </a:lnSpc>
              <a:spcBef>
                <a:spcPct val="50000"/>
              </a:spcBef>
            </a:pPr>
            <a:r>
              <a:rPr lang="el-GR" b="1" dirty="0">
                <a:latin typeface="Calibri" pitchFamily="34" charset="0"/>
              </a:rPr>
              <a:t>(</a:t>
            </a:r>
            <a:r>
              <a:rPr lang="en-GB" b="1" dirty="0">
                <a:latin typeface="Calibri" pitchFamily="34" charset="0"/>
              </a:rPr>
              <a:t>T</a:t>
            </a:r>
            <a:r>
              <a:rPr lang="en-GB" b="1" baseline="-25000" dirty="0">
                <a:latin typeface="Calibri" pitchFamily="34" charset="0"/>
              </a:rPr>
              <a:t>i</a:t>
            </a:r>
            <a:r>
              <a:rPr lang="el-GR" b="1" dirty="0">
                <a:latin typeface="Calibri" pitchFamily="34" charset="0"/>
              </a:rPr>
              <a:t>- </a:t>
            </a:r>
            <a:r>
              <a:rPr lang="en-GB" b="1" dirty="0">
                <a:latin typeface="Calibri" pitchFamily="34" charset="0"/>
              </a:rPr>
              <a:t>T</a:t>
            </a:r>
            <a:r>
              <a:rPr lang="en-GB" b="1" baseline="-25000" dirty="0">
                <a:latin typeface="Calibri" pitchFamily="34" charset="0"/>
              </a:rPr>
              <a:t>o</a:t>
            </a:r>
            <a:r>
              <a:rPr lang="el-GR" b="1" dirty="0">
                <a:latin typeface="Calibri" pitchFamily="34" charset="0"/>
              </a:rPr>
              <a:t>) [Κ] 	</a:t>
            </a:r>
            <a:r>
              <a:rPr lang="el-GR" dirty="0">
                <a:latin typeface="Calibri" pitchFamily="34" charset="0"/>
              </a:rPr>
              <a:t>Θερμοκρασιακή διαφορά </a:t>
            </a:r>
            <a:br>
              <a:rPr lang="el-GR" dirty="0">
                <a:latin typeface="Calibri" pitchFamily="34" charset="0"/>
              </a:rPr>
            </a:br>
            <a:r>
              <a:rPr lang="el-GR" dirty="0">
                <a:latin typeface="Calibri" pitchFamily="34" charset="0"/>
              </a:rPr>
              <a:t>		χώρου εξωτερικού περιβάλλοντος</a:t>
            </a:r>
            <a:endParaRPr lang="en-US" dirty="0">
              <a:latin typeface="Calibri" pitchFamily="34" charset="0"/>
            </a:endParaRPr>
          </a:p>
          <a:p>
            <a:pPr marL="252413" indent="-252413">
              <a:lnSpc>
                <a:spcPct val="115000"/>
              </a:lnSpc>
              <a:spcBef>
                <a:spcPct val="50000"/>
              </a:spcBef>
            </a:pPr>
            <a:r>
              <a:rPr lang="en-US" b="1" dirty="0">
                <a:latin typeface="Calibri" pitchFamily="34" charset="0"/>
              </a:rPr>
              <a:t>Z</a:t>
            </a:r>
            <a:r>
              <a:rPr lang="en-US" b="1" baseline="-25000" dirty="0">
                <a:latin typeface="Calibri" pitchFamily="34" charset="0"/>
              </a:rPr>
              <a:t>D</a:t>
            </a:r>
            <a:r>
              <a:rPr lang="en-US" baseline="-25000" dirty="0">
                <a:latin typeface="Calibri" pitchFamily="34" charset="0"/>
              </a:rPr>
              <a:t>			</a:t>
            </a:r>
            <a:r>
              <a:rPr lang="el-GR" dirty="0">
                <a:latin typeface="Calibri" pitchFamily="34" charset="0"/>
              </a:rPr>
              <a:t>Προσαύξηση διακοπτόμενης λειτουργίας</a:t>
            </a:r>
            <a:endParaRPr lang="en-US" dirty="0">
              <a:latin typeface="Calibri" pitchFamily="34" charset="0"/>
            </a:endParaRPr>
          </a:p>
          <a:p>
            <a:pPr marL="252413" indent="-252413">
              <a:lnSpc>
                <a:spcPct val="115000"/>
              </a:lnSpc>
              <a:spcBef>
                <a:spcPct val="50000"/>
              </a:spcBef>
            </a:pPr>
            <a:r>
              <a:rPr lang="el-GR" b="1" dirty="0" err="1">
                <a:latin typeface="Calibri" pitchFamily="34" charset="0"/>
              </a:rPr>
              <a:t>Ζυ</a:t>
            </a:r>
            <a:r>
              <a:rPr lang="el-GR" b="1" dirty="0">
                <a:latin typeface="Calibri" pitchFamily="34" charset="0"/>
              </a:rPr>
              <a:t>			</a:t>
            </a:r>
            <a:r>
              <a:rPr lang="el-GR" dirty="0">
                <a:latin typeface="Calibri" pitchFamily="34" charset="0"/>
              </a:rPr>
              <a:t>Προσαύξηση ύψους</a:t>
            </a:r>
          </a:p>
          <a:p>
            <a:pPr marL="252413" indent="-252413">
              <a:lnSpc>
                <a:spcPct val="115000"/>
              </a:lnSpc>
              <a:spcBef>
                <a:spcPct val="50000"/>
              </a:spcBef>
            </a:pPr>
            <a:r>
              <a:rPr lang="en-US" b="1" dirty="0">
                <a:latin typeface="Calibri" pitchFamily="34" charset="0"/>
              </a:rPr>
              <a:t>Z</a:t>
            </a:r>
            <a:r>
              <a:rPr lang="en-US" b="1" baseline="-25000" dirty="0">
                <a:latin typeface="Calibri" pitchFamily="34" charset="0"/>
              </a:rPr>
              <a:t>H</a:t>
            </a:r>
            <a:r>
              <a:rPr lang="el-GR" b="1" baseline="-25000" dirty="0">
                <a:latin typeface="Calibri" pitchFamily="34" charset="0"/>
              </a:rPr>
              <a:t>	</a:t>
            </a:r>
            <a:r>
              <a:rPr lang="el-GR" baseline="-25000" dirty="0">
                <a:latin typeface="Calibri" pitchFamily="34" charset="0"/>
              </a:rPr>
              <a:t>		</a:t>
            </a:r>
            <a:r>
              <a:rPr lang="el-GR" dirty="0">
                <a:latin typeface="Calibri" pitchFamily="34" charset="0"/>
              </a:rPr>
              <a:t>Προσαύξηση προσανατολισμού</a:t>
            </a:r>
            <a:endParaRPr lang="en-US" dirty="0">
              <a:latin typeface="Calibri" pitchFamily="34" charset="0"/>
            </a:endParaRPr>
          </a:p>
          <a:p>
            <a:pPr marL="252413" indent="-252413">
              <a:lnSpc>
                <a:spcPct val="115000"/>
              </a:lnSpc>
              <a:spcBef>
                <a:spcPct val="50000"/>
              </a:spcBef>
            </a:pPr>
            <a:endParaRPr lang="en-US" dirty="0">
              <a:solidFill>
                <a:srgbClr val="969696"/>
              </a:solidFill>
              <a:latin typeface="Calibri" pitchFamily="34" charset="0"/>
            </a:endParaRPr>
          </a:p>
        </p:txBody>
      </p:sp>
      <p:sp>
        <p:nvSpPr>
          <p:cNvPr id="106501" name="AutoShape 5"/>
          <p:cNvSpPr>
            <a:spLocks noChangeArrowheads="1"/>
          </p:cNvSpPr>
          <p:nvPr/>
        </p:nvSpPr>
        <p:spPr bwMode="auto">
          <a:xfrm>
            <a:off x="2771775" y="1989138"/>
            <a:ext cx="3455988" cy="9366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FF3300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marL="274638" indent="-274638" algn="ctr">
              <a:lnSpc>
                <a:spcPct val="115000"/>
              </a:lnSpc>
              <a:spcBef>
                <a:spcPct val="50000"/>
              </a:spcBef>
            </a:pPr>
            <a:r>
              <a:rPr lang="en-GB" b="1" dirty="0">
                <a:latin typeface="Calibri" pitchFamily="34" charset="0"/>
              </a:rPr>
              <a:t>Q</a:t>
            </a:r>
            <a:r>
              <a:rPr lang="en-GB" b="1" baseline="-25000" dirty="0">
                <a:latin typeface="Calibri" pitchFamily="34" charset="0"/>
              </a:rPr>
              <a:t>T</a:t>
            </a:r>
            <a:r>
              <a:rPr lang="el-GR" b="1" dirty="0">
                <a:latin typeface="Calibri" pitchFamily="34" charset="0"/>
              </a:rPr>
              <a:t>= </a:t>
            </a:r>
            <a:r>
              <a:rPr lang="en-GB" b="1" dirty="0" err="1">
                <a:latin typeface="Calibri" pitchFamily="34" charset="0"/>
              </a:rPr>
              <a:t>Q</a:t>
            </a:r>
            <a:r>
              <a:rPr lang="en-GB" b="1" baseline="-25000" dirty="0" err="1">
                <a:latin typeface="Calibri" pitchFamily="34" charset="0"/>
              </a:rPr>
              <a:t>o</a:t>
            </a:r>
            <a:r>
              <a:rPr lang="en-GB" b="1" baseline="-25000" dirty="0">
                <a:latin typeface="Calibri" pitchFamily="34" charset="0"/>
              </a:rPr>
              <a:t> </a:t>
            </a:r>
            <a:r>
              <a:rPr lang="el-GR" b="1" baseline="-25000" dirty="0">
                <a:latin typeface="Calibri" pitchFamily="34" charset="0"/>
                <a:sym typeface="Symbol" pitchFamily="18" charset="2"/>
              </a:rPr>
              <a:t>*</a:t>
            </a:r>
            <a:r>
              <a:rPr lang="el-GR" b="1" dirty="0">
                <a:latin typeface="Calibri" pitchFamily="34" charset="0"/>
              </a:rPr>
              <a:t>(1+</a:t>
            </a:r>
            <a:r>
              <a:rPr lang="en-GB" b="1" dirty="0">
                <a:latin typeface="Calibri" pitchFamily="34" charset="0"/>
              </a:rPr>
              <a:t>Z</a:t>
            </a:r>
            <a:r>
              <a:rPr lang="en-GB" b="1" baseline="-25000" dirty="0">
                <a:latin typeface="Calibri" pitchFamily="34" charset="0"/>
              </a:rPr>
              <a:t>D</a:t>
            </a:r>
            <a:r>
              <a:rPr lang="el-GR" b="1" dirty="0">
                <a:latin typeface="Calibri" pitchFamily="34" charset="0"/>
              </a:rPr>
              <a:t>+</a:t>
            </a:r>
            <a:r>
              <a:rPr lang="el-GR" b="1" dirty="0" err="1">
                <a:latin typeface="Calibri" pitchFamily="34" charset="0"/>
              </a:rPr>
              <a:t>Ζ</a:t>
            </a:r>
            <a:r>
              <a:rPr lang="el-GR" b="1" baseline="-25000" dirty="0" err="1">
                <a:latin typeface="Calibri" pitchFamily="34" charset="0"/>
              </a:rPr>
              <a:t>υ</a:t>
            </a:r>
            <a:r>
              <a:rPr lang="el-GR" b="1" dirty="0">
                <a:latin typeface="Calibri" pitchFamily="34" charset="0"/>
              </a:rPr>
              <a:t>+</a:t>
            </a:r>
            <a:r>
              <a:rPr lang="en-GB" b="1" dirty="0">
                <a:latin typeface="Calibri" pitchFamily="34" charset="0"/>
              </a:rPr>
              <a:t>Z</a:t>
            </a:r>
            <a:r>
              <a:rPr lang="en-GB" b="1" baseline="-25000" dirty="0">
                <a:latin typeface="Calibri" pitchFamily="34" charset="0"/>
              </a:rPr>
              <a:t>H</a:t>
            </a:r>
            <a:r>
              <a:rPr lang="el-GR" b="1" dirty="0">
                <a:latin typeface="Calibri" pitchFamily="34" charset="0"/>
              </a:rPr>
              <a:t>)</a:t>
            </a:r>
            <a:r>
              <a:rPr lang="en-US" b="1" dirty="0">
                <a:latin typeface="Calibri" pitchFamily="34" charset="0"/>
              </a:rPr>
              <a:t>	[W]</a:t>
            </a:r>
          </a:p>
          <a:p>
            <a:pPr marL="274638" indent="-274638" algn="ctr">
              <a:lnSpc>
                <a:spcPct val="115000"/>
              </a:lnSpc>
              <a:spcBef>
                <a:spcPct val="50000"/>
              </a:spcBef>
            </a:pPr>
            <a:r>
              <a:rPr lang="en-GB" b="1" dirty="0">
                <a:latin typeface="Calibri" pitchFamily="34" charset="0"/>
              </a:rPr>
              <a:t>Q</a:t>
            </a:r>
            <a:r>
              <a:rPr lang="el-GR" b="1" baseline="-25000" dirty="0">
                <a:latin typeface="Calibri" pitchFamily="34" charset="0"/>
              </a:rPr>
              <a:t>ο</a:t>
            </a:r>
            <a:r>
              <a:rPr lang="en-GB" b="1" dirty="0">
                <a:latin typeface="Calibri" pitchFamily="34" charset="0"/>
              </a:rPr>
              <a:t>=U</a:t>
            </a:r>
            <a:r>
              <a:rPr lang="el-GR" b="1" dirty="0">
                <a:latin typeface="Calibri" pitchFamily="34" charset="0"/>
                <a:sym typeface="Symbol" pitchFamily="18" charset="2"/>
              </a:rPr>
              <a:t>*</a:t>
            </a:r>
            <a:r>
              <a:rPr lang="en-GB" b="1" dirty="0">
                <a:latin typeface="Calibri" pitchFamily="34" charset="0"/>
              </a:rPr>
              <a:t>F</a:t>
            </a:r>
            <a:r>
              <a:rPr lang="el-GR" b="1" dirty="0">
                <a:latin typeface="Calibri" pitchFamily="34" charset="0"/>
                <a:sym typeface="Symbol" pitchFamily="18" charset="2"/>
              </a:rPr>
              <a:t>*</a:t>
            </a:r>
            <a:r>
              <a:rPr lang="en-GB" b="1" dirty="0">
                <a:latin typeface="Calibri" pitchFamily="34" charset="0"/>
              </a:rPr>
              <a:t>(T</a:t>
            </a:r>
            <a:r>
              <a:rPr lang="en-GB" b="1" baseline="-25000" dirty="0">
                <a:latin typeface="Calibri" pitchFamily="34" charset="0"/>
              </a:rPr>
              <a:t>i</a:t>
            </a:r>
            <a:r>
              <a:rPr lang="en-GB" b="1" dirty="0">
                <a:latin typeface="Calibri" pitchFamily="34" charset="0"/>
              </a:rPr>
              <a:t>-T</a:t>
            </a:r>
            <a:r>
              <a:rPr lang="en-GB" b="1" baseline="-25000" dirty="0">
                <a:latin typeface="Calibri" pitchFamily="34" charset="0"/>
              </a:rPr>
              <a:t>o</a:t>
            </a:r>
            <a:r>
              <a:rPr lang="en-GB" b="1" dirty="0">
                <a:latin typeface="Calibri" pitchFamily="34" charset="0"/>
              </a:rPr>
              <a:t>)	</a:t>
            </a:r>
            <a:r>
              <a:rPr lang="el-GR" b="1" dirty="0">
                <a:latin typeface="Calibri" pitchFamily="34" charset="0"/>
              </a:rPr>
              <a:t>	</a:t>
            </a:r>
            <a:r>
              <a:rPr lang="en-GB" b="1" dirty="0">
                <a:latin typeface="Calibri" pitchFamily="34" charset="0"/>
              </a:rPr>
              <a:t>[W]</a:t>
            </a:r>
            <a:endParaRPr lang="en-US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10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3" name="Picture 5" descr="poleis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" r="2191" b="76428"/>
          <a:stretch>
            <a:fillRect/>
          </a:stretch>
        </p:blipFill>
        <p:spPr bwMode="auto">
          <a:xfrm>
            <a:off x="4635500" y="3695700"/>
            <a:ext cx="45085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2" name="Picture 4" descr="Tesoterik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4" r="1668" b="3871"/>
          <a:stretch>
            <a:fillRect/>
          </a:stretch>
        </p:blipFill>
        <p:spPr bwMode="auto">
          <a:xfrm>
            <a:off x="0" y="3100388"/>
            <a:ext cx="4500563" cy="375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4" name="Rectangle 6"/>
          <p:cNvSpPr>
            <a:spLocks noChangeArrowheads="1"/>
          </p:cNvSpPr>
          <p:nvPr/>
        </p:nvSpPr>
        <p:spPr bwMode="auto">
          <a:xfrm>
            <a:off x="611188" y="765175"/>
            <a:ext cx="7345362" cy="219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l-GR" sz="2400" b="1"/>
              <a:t>Θερμοκρασίες σχεδιασμού</a:t>
            </a:r>
          </a:p>
          <a:p>
            <a:endParaRPr lang="el-GR" sz="2400" b="1"/>
          </a:p>
          <a:p>
            <a:pPr lvl="1"/>
            <a:r>
              <a:rPr lang="el-GR"/>
              <a:t>Εσωτερική </a:t>
            </a:r>
            <a:r>
              <a:rPr lang="de-CH"/>
              <a:t>T</a:t>
            </a:r>
            <a:r>
              <a:rPr lang="de-CH" baseline="-25000"/>
              <a:t>i</a:t>
            </a:r>
            <a:r>
              <a:rPr lang="de-CH"/>
              <a:t>: </a:t>
            </a:r>
            <a:r>
              <a:rPr lang="el-GR"/>
              <a:t>ανάλογα με τη χρήση του χώρου. </a:t>
            </a:r>
          </a:p>
          <a:p>
            <a:pPr lvl="1"/>
            <a:endParaRPr lang="el-GR"/>
          </a:p>
          <a:p>
            <a:pPr lvl="1"/>
            <a:r>
              <a:rPr lang="el-GR"/>
              <a:t>Εξωτερική </a:t>
            </a:r>
            <a:r>
              <a:rPr lang="de-CH"/>
              <a:t>T</a:t>
            </a:r>
            <a:r>
              <a:rPr lang="el-GR" baseline="-25000"/>
              <a:t>ο</a:t>
            </a:r>
            <a:r>
              <a:rPr lang="de-CH"/>
              <a:t>: </a:t>
            </a:r>
            <a:r>
              <a:rPr lang="el-GR"/>
              <a:t>μέση ελάχιστη εξωτερική θερμοκρασία αέρα (ελάχιστη θερμοκρασία που παρατηρείται τουλάχιστο 2 φορές ετησίως). Ορίζεται και ως θερμοκρασία 1%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3527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ΠΔΜ – ΤΜΗΜΑ ΜΗΧΑΝΟΛΟΓΩΝ ΜΗΧΑΝΙΚΩΝ</a:t>
            </a:r>
            <a:endParaRPr lang="en-US"/>
          </a:p>
        </p:txBody>
      </p:sp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2"/>
          <a:srcRect l="23609" t="17578" r="22035" b="16992"/>
          <a:stretch>
            <a:fillRect/>
          </a:stretch>
        </p:blipFill>
        <p:spPr bwMode="auto">
          <a:xfrm>
            <a:off x="571472" y="642918"/>
            <a:ext cx="8001088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9144000" cy="647700"/>
          </a:xfrm>
        </p:spPr>
        <p:txBody>
          <a:bodyPr/>
          <a:lstStyle/>
          <a:p>
            <a:pPr algn="ctr"/>
            <a:r>
              <a:rPr lang="el-GR" sz="2600"/>
              <a:t>ΕΙΣΑΓΩΓΗ ΣΤΗ ΔΙΑΣΤΑΣΙΟΛΟΓΗΣΗ ΣΥΣΤΗΜΑΤΩΝ Κ.Θ. ΚΤΗΡΙΩΝ</a:t>
            </a:r>
            <a:br>
              <a:rPr lang="el-GR" sz="2600"/>
            </a:br>
            <a:r>
              <a:rPr lang="el-GR" sz="2600"/>
              <a:t>Θερμικές Απώλειες</a:t>
            </a:r>
            <a:endParaRPr lang="en-US" sz="2600"/>
          </a:p>
        </p:txBody>
      </p:sp>
      <p:sp>
        <p:nvSpPr>
          <p:cNvPr id="107524" name="AutoShape 4"/>
          <p:cNvSpPr>
            <a:spLocks noChangeArrowheads="1"/>
          </p:cNvSpPr>
          <p:nvPr/>
        </p:nvSpPr>
        <p:spPr bwMode="auto">
          <a:xfrm>
            <a:off x="2124075" y="981075"/>
            <a:ext cx="4608513" cy="358775"/>
          </a:xfrm>
          <a:prstGeom prst="roundRect">
            <a:avLst>
              <a:gd name="adj" fmla="val 7208"/>
            </a:avLst>
          </a:prstGeom>
          <a:solidFill>
            <a:schemeClr val="bg2"/>
          </a:solidFill>
          <a:ln w="9525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marL="252413" indent="-252413" algn="ctr">
              <a:lnSpc>
                <a:spcPct val="115000"/>
              </a:lnSpc>
              <a:spcBef>
                <a:spcPct val="50000"/>
              </a:spcBef>
            </a:pPr>
            <a:r>
              <a:rPr lang="el-GR" b="1" u="sng">
                <a:latin typeface="Calibri" pitchFamily="34" charset="0"/>
              </a:rPr>
              <a:t>Προσαυξήσεις Απωλειών Θερμοπερατότητας</a:t>
            </a:r>
            <a:endParaRPr lang="el-GR" b="1">
              <a:latin typeface="Calibri" pitchFamily="34" charset="0"/>
            </a:endParaRPr>
          </a:p>
        </p:txBody>
      </p:sp>
      <p:sp>
        <p:nvSpPr>
          <p:cNvPr id="107525" name="AutoShape 5"/>
          <p:cNvSpPr>
            <a:spLocks noChangeArrowheads="1"/>
          </p:cNvSpPr>
          <p:nvPr/>
        </p:nvSpPr>
        <p:spPr bwMode="auto">
          <a:xfrm>
            <a:off x="2916238" y="1412875"/>
            <a:ext cx="3168650" cy="5762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rgbClr val="FF3300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marL="274638" indent="-274638" algn="ctr">
              <a:lnSpc>
                <a:spcPct val="115000"/>
              </a:lnSpc>
              <a:spcBef>
                <a:spcPct val="50000"/>
              </a:spcBef>
            </a:pPr>
            <a:r>
              <a:rPr lang="en-GB" b="1" dirty="0">
                <a:latin typeface="Calibri" pitchFamily="34" charset="0"/>
              </a:rPr>
              <a:t>Q</a:t>
            </a:r>
            <a:r>
              <a:rPr lang="en-GB" b="1" baseline="-25000" dirty="0">
                <a:latin typeface="Calibri" pitchFamily="34" charset="0"/>
              </a:rPr>
              <a:t>T</a:t>
            </a:r>
            <a:r>
              <a:rPr lang="el-GR" b="1" dirty="0">
                <a:latin typeface="Calibri" pitchFamily="34" charset="0"/>
              </a:rPr>
              <a:t>= </a:t>
            </a:r>
            <a:r>
              <a:rPr lang="en-GB" b="1" dirty="0" err="1">
                <a:latin typeface="Calibri" pitchFamily="34" charset="0"/>
              </a:rPr>
              <a:t>Q</a:t>
            </a:r>
            <a:r>
              <a:rPr lang="en-GB" b="1" baseline="-25000" dirty="0" err="1">
                <a:latin typeface="Calibri" pitchFamily="34" charset="0"/>
              </a:rPr>
              <a:t>o</a:t>
            </a:r>
            <a:r>
              <a:rPr lang="en-GB" b="1" baseline="-25000" dirty="0">
                <a:latin typeface="Calibri" pitchFamily="34" charset="0"/>
              </a:rPr>
              <a:t> </a:t>
            </a:r>
            <a:r>
              <a:rPr lang="el-GR" b="1" baseline="-25000" dirty="0">
                <a:latin typeface="Calibri" pitchFamily="34" charset="0"/>
                <a:sym typeface="Symbol" pitchFamily="18" charset="2"/>
              </a:rPr>
              <a:t>*</a:t>
            </a:r>
            <a:r>
              <a:rPr lang="el-GR" b="1" dirty="0">
                <a:latin typeface="Calibri" pitchFamily="34" charset="0"/>
              </a:rPr>
              <a:t>(1+</a:t>
            </a:r>
            <a:r>
              <a:rPr lang="en-GB" b="1" dirty="0">
                <a:latin typeface="Calibri" pitchFamily="34" charset="0"/>
              </a:rPr>
              <a:t>Z</a:t>
            </a:r>
            <a:r>
              <a:rPr lang="en-GB" b="1" baseline="-25000" dirty="0">
                <a:latin typeface="Calibri" pitchFamily="34" charset="0"/>
              </a:rPr>
              <a:t>D</a:t>
            </a:r>
            <a:r>
              <a:rPr lang="el-GR" b="1" dirty="0">
                <a:latin typeface="Calibri" pitchFamily="34" charset="0"/>
              </a:rPr>
              <a:t>+</a:t>
            </a:r>
            <a:r>
              <a:rPr lang="el-GR" b="1" dirty="0" err="1">
                <a:latin typeface="Calibri" pitchFamily="34" charset="0"/>
              </a:rPr>
              <a:t>Ζ</a:t>
            </a:r>
            <a:r>
              <a:rPr lang="el-GR" b="1" baseline="-25000" dirty="0" err="1">
                <a:latin typeface="Calibri" pitchFamily="34" charset="0"/>
              </a:rPr>
              <a:t>υ</a:t>
            </a:r>
            <a:r>
              <a:rPr lang="el-GR" b="1" dirty="0">
                <a:latin typeface="Calibri" pitchFamily="34" charset="0"/>
              </a:rPr>
              <a:t>+</a:t>
            </a:r>
            <a:r>
              <a:rPr lang="en-GB" b="1" dirty="0">
                <a:latin typeface="Calibri" pitchFamily="34" charset="0"/>
              </a:rPr>
              <a:t>Z</a:t>
            </a:r>
            <a:r>
              <a:rPr lang="el-GR" b="1" baseline="-25000" dirty="0">
                <a:latin typeface="Calibri" pitchFamily="34" charset="0"/>
              </a:rPr>
              <a:t>π</a:t>
            </a:r>
            <a:r>
              <a:rPr lang="el-GR" b="1" dirty="0">
                <a:latin typeface="Calibri" pitchFamily="34" charset="0"/>
              </a:rPr>
              <a:t>) </a:t>
            </a:r>
            <a:r>
              <a:rPr lang="en-US" b="1" dirty="0">
                <a:latin typeface="Calibri" pitchFamily="34" charset="0"/>
              </a:rPr>
              <a:t>	[W]</a:t>
            </a:r>
          </a:p>
        </p:txBody>
      </p:sp>
      <p:pic>
        <p:nvPicPr>
          <p:cNvPr id="107527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3933825"/>
            <a:ext cx="7272338" cy="180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107528" name="Rectangle 8"/>
          <p:cNvSpPr>
            <a:spLocks noChangeArrowheads="1"/>
          </p:cNvSpPr>
          <p:nvPr/>
        </p:nvSpPr>
        <p:spPr bwMode="auto">
          <a:xfrm>
            <a:off x="0" y="3086100"/>
            <a:ext cx="9144000" cy="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l-GR"/>
          </a:p>
        </p:txBody>
      </p:sp>
      <p:graphicFrame>
        <p:nvGraphicFramePr>
          <p:cNvPr id="107529" name="Object 9"/>
          <p:cNvGraphicFramePr>
            <a:graphicFrameLocks noChangeAspect="1"/>
          </p:cNvGraphicFramePr>
          <p:nvPr/>
        </p:nvGraphicFramePr>
        <p:xfrm>
          <a:off x="4964782" y="3213100"/>
          <a:ext cx="169545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29810" imgH="444307" progId="">
                  <p:embed/>
                </p:oleObj>
              </mc:Choice>
              <mc:Fallback>
                <p:oleObj name="Equation" r:id="rId3" imgW="1129810" imgH="444307" progId="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4782" y="3213100"/>
                        <a:ext cx="1695450" cy="6667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8575">
                        <a:solidFill>
                          <a:srgbClr val="FF3300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2700000" algn="ctr" rotWithShape="0">
                          <a:schemeClr val="bg2">
                            <a:alpha val="50000"/>
                          </a:schemeClr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531" name="AutoShape 11"/>
          <p:cNvSpPr>
            <a:spLocks noChangeArrowheads="1"/>
          </p:cNvSpPr>
          <p:nvPr/>
        </p:nvSpPr>
        <p:spPr bwMode="auto">
          <a:xfrm>
            <a:off x="323850" y="3284538"/>
            <a:ext cx="4176713" cy="430212"/>
          </a:xfrm>
          <a:prstGeom prst="roundRect">
            <a:avLst>
              <a:gd name="adj" fmla="val 7208"/>
            </a:avLst>
          </a:prstGeom>
          <a:solidFill>
            <a:schemeClr val="bg2"/>
          </a:solidFill>
          <a:ln w="9525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marL="252413" indent="-252413">
              <a:lnSpc>
                <a:spcPct val="115000"/>
              </a:lnSpc>
              <a:spcBef>
                <a:spcPct val="50000"/>
              </a:spcBef>
            </a:pPr>
            <a:r>
              <a:rPr lang="el-GR" b="1">
                <a:latin typeface="Calibri" pitchFamily="34" charset="0"/>
              </a:rPr>
              <a:t>Προσαύξηση Διακοπτόμενης Λειτουργίας</a:t>
            </a:r>
          </a:p>
        </p:txBody>
      </p:sp>
      <p:sp>
        <p:nvSpPr>
          <p:cNvPr id="4" name="Up Arrow 3"/>
          <p:cNvSpPr/>
          <p:nvPr/>
        </p:nvSpPr>
        <p:spPr>
          <a:xfrm>
            <a:off x="5508104" y="3861048"/>
            <a:ext cx="144016" cy="230425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419872" y="6165304"/>
            <a:ext cx="4752528" cy="60016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l-GR" sz="1100" dirty="0"/>
              <a:t>Παράπλευρη επιφάνεια χώρου (συμπεριλαμβάνει όλες τις επιφάνειες, ανεξάρτητα αν είναι σε επαφή με </a:t>
            </a:r>
            <a:r>
              <a:rPr lang="el-GR" sz="1100" dirty="0" err="1"/>
              <a:t>εξωτ</a:t>
            </a:r>
            <a:r>
              <a:rPr lang="el-GR" sz="1100" dirty="0"/>
              <a:t>. περιβάλλον, μη θερμαινόμενο χώρο ή θερμαινόμενο)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0545429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ΠΔΜ – ΤΜΗΜΑ ΜΗΧΑΝΟΛΟΓΩΝ ΜΗΧΑΝΙΚΩΝ</a:t>
            </a:r>
            <a:endParaRPr lang="en-US"/>
          </a:p>
        </p:txBody>
      </p:sp>
      <p:pic>
        <p:nvPicPr>
          <p:cNvPr id="149507" name="Picture 3"/>
          <p:cNvPicPr>
            <a:picLocks noChangeAspect="1" noChangeArrowheads="1"/>
          </p:cNvPicPr>
          <p:nvPr/>
        </p:nvPicPr>
        <p:blipFill>
          <a:blip r:embed="rId2"/>
          <a:srcRect l="19802" t="19726" r="16508" b="41211"/>
          <a:stretch>
            <a:fillRect/>
          </a:stretch>
        </p:blipFill>
        <p:spPr bwMode="auto">
          <a:xfrm>
            <a:off x="357158" y="928670"/>
            <a:ext cx="828680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9144000" cy="647700"/>
          </a:xfrm>
        </p:spPr>
        <p:txBody>
          <a:bodyPr/>
          <a:lstStyle/>
          <a:p>
            <a:pPr algn="ctr"/>
            <a:r>
              <a:rPr lang="el-GR" sz="2600"/>
              <a:t>ΕΙΣΑΓΩΓΗ ΣΤΗ ΔΙΑΣΤΑΣΙΟΛΟΓΗΣΗ ΣΥΣΤΗΜΑΤΩΝ Κ.Θ. ΚΤΗΡΙΩΝ</a:t>
            </a:r>
            <a:br>
              <a:rPr lang="el-GR" sz="2600"/>
            </a:br>
            <a:r>
              <a:rPr lang="el-GR" sz="2600"/>
              <a:t>Θερμικές Απώλειες</a:t>
            </a:r>
            <a:endParaRPr lang="en-US" sz="2600"/>
          </a:p>
        </p:txBody>
      </p:sp>
      <p:sp>
        <p:nvSpPr>
          <p:cNvPr id="108547" name="Oval 3"/>
          <p:cNvSpPr>
            <a:spLocks noChangeArrowheads="1"/>
          </p:cNvSpPr>
          <p:nvPr/>
        </p:nvSpPr>
        <p:spPr bwMode="auto">
          <a:xfrm>
            <a:off x="323850" y="6669088"/>
            <a:ext cx="107950" cy="107950"/>
          </a:xfrm>
          <a:prstGeom prst="ellipse">
            <a:avLst/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08548" name="AutoShape 4"/>
          <p:cNvSpPr>
            <a:spLocks noChangeArrowheads="1"/>
          </p:cNvSpPr>
          <p:nvPr/>
        </p:nvSpPr>
        <p:spPr bwMode="auto">
          <a:xfrm>
            <a:off x="1547813" y="1125538"/>
            <a:ext cx="6408737" cy="4608512"/>
          </a:xfrm>
          <a:prstGeom prst="roundRect">
            <a:avLst>
              <a:gd name="adj" fmla="val 7208"/>
            </a:avLst>
          </a:prstGeom>
          <a:solidFill>
            <a:schemeClr val="bg2"/>
          </a:solidFill>
          <a:ln w="9525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marL="252413" indent="-252413">
              <a:lnSpc>
                <a:spcPct val="115000"/>
              </a:lnSpc>
              <a:spcBef>
                <a:spcPct val="50000"/>
              </a:spcBef>
            </a:pPr>
            <a:r>
              <a:rPr lang="el-GR" b="1" u="sng">
                <a:latin typeface="Calibri" pitchFamily="34" charset="0"/>
              </a:rPr>
              <a:t>Απώλειες διείσδυσης και αερισμού (</a:t>
            </a:r>
            <a:r>
              <a:rPr lang="en-US" b="1" u="sng">
                <a:latin typeface="Calibri" pitchFamily="34" charset="0"/>
              </a:rPr>
              <a:t>Q</a:t>
            </a:r>
            <a:r>
              <a:rPr lang="en-US" b="1" u="sng" baseline="-25000">
                <a:latin typeface="Calibri" pitchFamily="34" charset="0"/>
              </a:rPr>
              <a:t>L</a:t>
            </a:r>
            <a:r>
              <a:rPr lang="en-US" b="1" u="sng">
                <a:latin typeface="Calibri" pitchFamily="34" charset="0"/>
              </a:rPr>
              <a:t>)</a:t>
            </a:r>
            <a:endParaRPr lang="el-GR" b="1" u="sng">
              <a:latin typeface="Calibri" pitchFamily="34" charset="0"/>
            </a:endParaRPr>
          </a:p>
          <a:p>
            <a:pPr marL="252413" indent="-252413">
              <a:lnSpc>
                <a:spcPct val="115000"/>
              </a:lnSpc>
              <a:spcBef>
                <a:spcPct val="50000"/>
              </a:spcBef>
            </a:pPr>
            <a:endParaRPr lang="en-US" b="1" u="sng">
              <a:latin typeface="Calibri" pitchFamily="34" charset="0"/>
            </a:endParaRPr>
          </a:p>
          <a:p>
            <a:pPr marL="252413" indent="-252413">
              <a:lnSpc>
                <a:spcPct val="115000"/>
              </a:lnSpc>
              <a:spcBef>
                <a:spcPct val="50000"/>
              </a:spcBef>
            </a:pPr>
            <a:r>
              <a:rPr lang="el-GR" b="1">
                <a:latin typeface="Calibri" pitchFamily="34" charset="0"/>
              </a:rPr>
              <a:t>			</a:t>
            </a:r>
            <a:endParaRPr lang="en-US" b="1">
              <a:latin typeface="Calibri" pitchFamily="34" charset="0"/>
            </a:endParaRPr>
          </a:p>
          <a:p>
            <a:pPr marL="252413" indent="-252413">
              <a:lnSpc>
                <a:spcPct val="115000"/>
              </a:lnSpc>
              <a:spcBef>
                <a:spcPct val="50000"/>
              </a:spcBef>
            </a:pPr>
            <a:endParaRPr lang="el-GR" b="1">
              <a:latin typeface="Calibri" pitchFamily="34" charset="0"/>
            </a:endParaRPr>
          </a:p>
          <a:p>
            <a:pPr marL="252413" indent="-252413">
              <a:lnSpc>
                <a:spcPct val="115000"/>
              </a:lnSpc>
              <a:spcBef>
                <a:spcPct val="50000"/>
              </a:spcBef>
            </a:pPr>
            <a:r>
              <a:rPr lang="el-GR">
                <a:latin typeface="Calibri" pitchFamily="34" charset="0"/>
              </a:rPr>
              <a:t> </a:t>
            </a:r>
            <a:r>
              <a:rPr lang="el-GR" b="1">
                <a:latin typeface="Calibri" pitchFamily="34" charset="0"/>
              </a:rPr>
              <a:t>	</a:t>
            </a:r>
            <a:r>
              <a:rPr lang="en-US" b="1">
                <a:latin typeface="Calibri" pitchFamily="34" charset="0"/>
              </a:rPr>
              <a:t>	</a:t>
            </a:r>
            <a:r>
              <a:rPr lang="el-GR">
                <a:latin typeface="Calibri" pitchFamily="34" charset="0"/>
              </a:rPr>
              <a:t>εισερχόμενη παροχή εξωτερικού αέρα [</a:t>
            </a:r>
            <a:r>
              <a:rPr lang="en-GB">
                <a:latin typeface="Calibri" pitchFamily="34" charset="0"/>
              </a:rPr>
              <a:t>m</a:t>
            </a:r>
            <a:r>
              <a:rPr lang="el-GR" baseline="30000">
                <a:latin typeface="Calibri" pitchFamily="34" charset="0"/>
              </a:rPr>
              <a:t>3</a:t>
            </a:r>
            <a:r>
              <a:rPr lang="el-GR">
                <a:latin typeface="Calibri" pitchFamily="34" charset="0"/>
              </a:rPr>
              <a:t>/</a:t>
            </a:r>
            <a:r>
              <a:rPr lang="en-GB">
                <a:latin typeface="Calibri" pitchFamily="34" charset="0"/>
              </a:rPr>
              <a:t>s</a:t>
            </a:r>
            <a:r>
              <a:rPr lang="el-GR">
                <a:latin typeface="Calibri" pitchFamily="34" charset="0"/>
              </a:rPr>
              <a:t>]</a:t>
            </a:r>
            <a:endParaRPr lang="en-GB">
              <a:latin typeface="Calibri" pitchFamily="34" charset="0"/>
            </a:endParaRPr>
          </a:p>
          <a:p>
            <a:pPr marL="252413" indent="-252413">
              <a:lnSpc>
                <a:spcPct val="115000"/>
              </a:lnSpc>
              <a:spcBef>
                <a:spcPct val="50000"/>
              </a:spcBef>
            </a:pPr>
            <a:r>
              <a:rPr lang="en-GB" b="1">
                <a:latin typeface="Calibri" pitchFamily="34" charset="0"/>
              </a:rPr>
              <a:t>V</a:t>
            </a:r>
            <a:r>
              <a:rPr lang="el-GR">
                <a:latin typeface="Calibri" pitchFamily="34" charset="0"/>
              </a:rPr>
              <a:t>	</a:t>
            </a:r>
            <a:r>
              <a:rPr lang="en-US">
                <a:latin typeface="Calibri" pitchFamily="34" charset="0"/>
              </a:rPr>
              <a:t>	</a:t>
            </a:r>
            <a:r>
              <a:rPr lang="el-GR">
                <a:latin typeface="Calibri" pitchFamily="34" charset="0"/>
              </a:rPr>
              <a:t>όγκος χώρου [</a:t>
            </a:r>
            <a:r>
              <a:rPr lang="en-GB">
                <a:latin typeface="Calibri" pitchFamily="34" charset="0"/>
              </a:rPr>
              <a:t>m</a:t>
            </a:r>
            <a:r>
              <a:rPr lang="el-GR" baseline="30000">
                <a:latin typeface="Calibri" pitchFamily="34" charset="0"/>
              </a:rPr>
              <a:t>3</a:t>
            </a:r>
            <a:r>
              <a:rPr lang="el-GR">
                <a:latin typeface="Calibri" pitchFamily="34" charset="0"/>
              </a:rPr>
              <a:t>]</a:t>
            </a:r>
          </a:p>
          <a:p>
            <a:pPr marL="252413" indent="-252413">
              <a:lnSpc>
                <a:spcPct val="115000"/>
              </a:lnSpc>
              <a:spcBef>
                <a:spcPct val="50000"/>
              </a:spcBef>
            </a:pPr>
            <a:r>
              <a:rPr lang="el-GR" b="1">
                <a:latin typeface="Calibri" pitchFamily="34" charset="0"/>
              </a:rPr>
              <a:t>Ν	</a:t>
            </a:r>
            <a:r>
              <a:rPr lang="en-US">
                <a:latin typeface="Calibri" pitchFamily="34" charset="0"/>
              </a:rPr>
              <a:t>	</a:t>
            </a:r>
            <a:r>
              <a:rPr lang="el-GR">
                <a:latin typeface="Calibri" pitchFamily="34" charset="0"/>
              </a:rPr>
              <a:t>εναλλαγές αέρα /ώρα [</a:t>
            </a:r>
            <a:r>
              <a:rPr lang="en-GB">
                <a:latin typeface="Calibri" pitchFamily="34" charset="0"/>
              </a:rPr>
              <a:t>h</a:t>
            </a:r>
            <a:r>
              <a:rPr lang="el-GR" baseline="30000">
                <a:latin typeface="Calibri" pitchFamily="34" charset="0"/>
              </a:rPr>
              <a:t>-1</a:t>
            </a:r>
            <a:r>
              <a:rPr lang="el-GR">
                <a:latin typeface="Calibri" pitchFamily="34" charset="0"/>
              </a:rPr>
              <a:t>]</a:t>
            </a:r>
            <a:endParaRPr lang="en-GB">
              <a:latin typeface="Calibri" pitchFamily="34" charset="0"/>
            </a:endParaRPr>
          </a:p>
          <a:p>
            <a:pPr marL="252413" indent="-252413">
              <a:lnSpc>
                <a:spcPct val="115000"/>
              </a:lnSpc>
              <a:spcBef>
                <a:spcPct val="50000"/>
              </a:spcBef>
            </a:pPr>
            <a:r>
              <a:rPr lang="en-GB" b="1">
                <a:latin typeface="Calibri" pitchFamily="34" charset="0"/>
              </a:rPr>
              <a:t>C</a:t>
            </a:r>
            <a:r>
              <a:rPr lang="en-GB" b="1" baseline="-25000">
                <a:latin typeface="Calibri" pitchFamily="34" charset="0"/>
              </a:rPr>
              <a:t>p</a:t>
            </a:r>
            <a:r>
              <a:rPr lang="el-GR" b="1">
                <a:latin typeface="Calibri" pitchFamily="34" charset="0"/>
              </a:rPr>
              <a:t> </a:t>
            </a:r>
            <a:r>
              <a:rPr lang="el-GR">
                <a:latin typeface="Calibri" pitchFamily="34" charset="0"/>
              </a:rPr>
              <a:t> 	ειδική θερμοχωρητικότητα του αέρα [</a:t>
            </a:r>
            <a:r>
              <a:rPr lang="en-GB">
                <a:latin typeface="Calibri" pitchFamily="34" charset="0"/>
              </a:rPr>
              <a:t>J</a:t>
            </a:r>
            <a:r>
              <a:rPr lang="el-GR">
                <a:latin typeface="Calibri" pitchFamily="34" charset="0"/>
              </a:rPr>
              <a:t>/</a:t>
            </a:r>
            <a:r>
              <a:rPr lang="en-GB">
                <a:latin typeface="Calibri" pitchFamily="34" charset="0"/>
              </a:rPr>
              <a:t>kgK</a:t>
            </a:r>
            <a:r>
              <a:rPr lang="el-GR">
                <a:latin typeface="Calibri" pitchFamily="34" charset="0"/>
              </a:rPr>
              <a:t>] </a:t>
            </a:r>
          </a:p>
          <a:p>
            <a:pPr marL="252413" indent="-252413">
              <a:lnSpc>
                <a:spcPct val="115000"/>
              </a:lnSpc>
              <a:spcBef>
                <a:spcPct val="50000"/>
              </a:spcBef>
            </a:pPr>
            <a:r>
              <a:rPr lang="el-GR" b="1">
                <a:latin typeface="Calibri" pitchFamily="34" charset="0"/>
              </a:rPr>
              <a:t>ρ</a:t>
            </a:r>
            <a:r>
              <a:rPr lang="el-GR">
                <a:latin typeface="Calibri" pitchFamily="34" charset="0"/>
              </a:rPr>
              <a:t> 	</a:t>
            </a:r>
            <a:r>
              <a:rPr lang="en-US">
                <a:latin typeface="Calibri" pitchFamily="34" charset="0"/>
              </a:rPr>
              <a:t>	</a:t>
            </a:r>
            <a:r>
              <a:rPr lang="el-GR">
                <a:latin typeface="Calibri" pitchFamily="34" charset="0"/>
              </a:rPr>
              <a:t>πυκνότητα του αέρα σε συνθήκες εξωτερικού </a:t>
            </a:r>
            <a:r>
              <a:rPr lang="en-US">
                <a:latin typeface="Calibri" pitchFamily="34" charset="0"/>
              </a:rPr>
              <a:t>	</a:t>
            </a:r>
            <a:r>
              <a:rPr lang="el-GR">
                <a:latin typeface="Calibri" pitchFamily="34" charset="0"/>
              </a:rPr>
              <a:t>περιβάλλοντος [</a:t>
            </a:r>
            <a:r>
              <a:rPr lang="en-GB">
                <a:latin typeface="Calibri" pitchFamily="34" charset="0"/>
              </a:rPr>
              <a:t>kg</a:t>
            </a:r>
            <a:r>
              <a:rPr lang="el-GR">
                <a:latin typeface="Calibri" pitchFamily="34" charset="0"/>
              </a:rPr>
              <a:t>/</a:t>
            </a:r>
            <a:r>
              <a:rPr lang="en-GB">
                <a:latin typeface="Calibri" pitchFamily="34" charset="0"/>
              </a:rPr>
              <a:t>m</a:t>
            </a:r>
            <a:r>
              <a:rPr lang="el-GR" baseline="30000">
                <a:latin typeface="Calibri" pitchFamily="34" charset="0"/>
              </a:rPr>
              <a:t>3</a:t>
            </a:r>
            <a:r>
              <a:rPr lang="el-GR">
                <a:latin typeface="Calibri" pitchFamily="34" charset="0"/>
              </a:rPr>
              <a:t>]</a:t>
            </a:r>
            <a:endParaRPr lang="en-GB">
              <a:latin typeface="Calibri" pitchFamily="34" charset="0"/>
            </a:endParaRPr>
          </a:p>
        </p:txBody>
      </p:sp>
      <p:graphicFrame>
        <p:nvGraphicFramePr>
          <p:cNvPr id="108549" name="Object 5"/>
          <p:cNvGraphicFramePr>
            <a:graphicFrameLocks noChangeAspect="1"/>
          </p:cNvGraphicFramePr>
          <p:nvPr/>
        </p:nvGraphicFramePr>
        <p:xfrm>
          <a:off x="3132138" y="1916113"/>
          <a:ext cx="28194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879600" imgH="254000" progId="">
                  <p:embed/>
                </p:oleObj>
              </mc:Choice>
              <mc:Fallback>
                <p:oleObj name="Equation" r:id="rId2" imgW="1879600" imgH="254000" progId="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1916113"/>
                        <a:ext cx="2819400" cy="381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8575">
                        <a:solidFill>
                          <a:srgbClr val="FF3300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2700000" algn="ctr" rotWithShape="0">
                          <a:schemeClr val="bg2">
                            <a:alpha val="50000"/>
                          </a:schemeClr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8550" name="Object 6"/>
          <p:cNvGraphicFramePr>
            <a:graphicFrameLocks noChangeAspect="1"/>
          </p:cNvGraphicFramePr>
          <p:nvPr/>
        </p:nvGraphicFramePr>
        <p:xfrm>
          <a:off x="3059113" y="2492375"/>
          <a:ext cx="3086100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057400" imgH="241300" progId="">
                  <p:embed/>
                </p:oleObj>
              </mc:Choice>
              <mc:Fallback>
                <p:oleObj name="Equation" r:id="rId4" imgW="2057400" imgH="241300" progId="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2492375"/>
                        <a:ext cx="3086100" cy="3619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8575">
                        <a:solidFill>
                          <a:srgbClr val="FF3300"/>
                        </a:solidFill>
                        <a:miter lim="800000"/>
                        <a:headEnd/>
                        <a:tailEnd/>
                      </a:ln>
                      <a:effectLst>
                        <a:outerShdw dist="107763" dir="2700000" algn="ctr" rotWithShape="0">
                          <a:schemeClr val="bg2">
                            <a:alpha val="50000"/>
                          </a:schemeClr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55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l-GR"/>
          </a:p>
        </p:txBody>
      </p:sp>
      <p:sp>
        <p:nvSpPr>
          <p:cNvPr id="10855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l-GR"/>
          </a:p>
        </p:txBody>
      </p:sp>
      <p:graphicFrame>
        <p:nvGraphicFramePr>
          <p:cNvPr id="108553" name="Object 9"/>
          <p:cNvGraphicFramePr>
            <a:graphicFrameLocks noChangeAspect="1"/>
          </p:cNvGraphicFramePr>
          <p:nvPr/>
        </p:nvGraphicFramePr>
        <p:xfrm>
          <a:off x="1692275" y="3141663"/>
          <a:ext cx="257175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64957" imgH="203024" progId="">
                  <p:embed/>
                </p:oleObj>
              </mc:Choice>
              <mc:Fallback>
                <p:oleObj name="Equation" r:id="rId6" imgW="164957" imgH="203024" progId="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3141663"/>
                        <a:ext cx="257175" cy="30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8554" name="Group 10"/>
          <p:cNvGrpSpPr>
            <a:grpSpLocks/>
          </p:cNvGrpSpPr>
          <p:nvPr/>
        </p:nvGrpSpPr>
        <p:grpSpPr bwMode="auto">
          <a:xfrm>
            <a:off x="3571868" y="1928802"/>
            <a:ext cx="4175130" cy="2520950"/>
            <a:chOff x="2245" y="1207"/>
            <a:chExt cx="2630" cy="1588"/>
          </a:xfrm>
        </p:grpSpPr>
        <p:sp>
          <p:nvSpPr>
            <p:cNvPr id="108555" name="AutoShape 11"/>
            <p:cNvSpPr>
              <a:spLocks noChangeArrowheads="1"/>
            </p:cNvSpPr>
            <p:nvPr/>
          </p:nvSpPr>
          <p:spPr bwMode="auto">
            <a:xfrm>
              <a:off x="3288" y="2205"/>
              <a:ext cx="1587" cy="59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8575" algn="ctr">
              <a:solidFill>
                <a:schemeClr val="accent2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marL="274638" indent="-274638" algn="ctr">
                <a:lnSpc>
                  <a:spcPct val="55000"/>
                </a:lnSpc>
                <a:spcBef>
                  <a:spcPct val="50000"/>
                </a:spcBef>
              </a:pPr>
              <a:r>
                <a:rPr lang="el-GR" dirty="0">
                  <a:latin typeface="Calibri" pitchFamily="34" charset="0"/>
                </a:rPr>
                <a:t>Από ΚΕΝΑΚ</a:t>
              </a:r>
              <a:endParaRPr lang="en-US" dirty="0">
                <a:latin typeface="Calibri" pitchFamily="34" charset="0"/>
              </a:endParaRPr>
            </a:p>
          </p:txBody>
        </p:sp>
        <p:sp>
          <p:nvSpPr>
            <p:cNvPr id="108556" name="Oval 12"/>
            <p:cNvSpPr>
              <a:spLocks noChangeArrowheads="1"/>
            </p:cNvSpPr>
            <p:nvPr/>
          </p:nvSpPr>
          <p:spPr bwMode="auto">
            <a:xfrm>
              <a:off x="2245" y="1207"/>
              <a:ext cx="227" cy="576"/>
            </a:xfrm>
            <a:prstGeom prst="ellipse">
              <a:avLst/>
            </a:prstGeom>
            <a:noFill/>
            <a:ln w="28575" algn="ctr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08557" name="Line 13"/>
            <p:cNvSpPr>
              <a:spLocks noChangeShapeType="1"/>
            </p:cNvSpPr>
            <p:nvPr/>
          </p:nvSpPr>
          <p:spPr bwMode="auto">
            <a:xfrm>
              <a:off x="2426" y="1752"/>
              <a:ext cx="875" cy="635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l-GR"/>
            </a:p>
          </p:txBody>
        </p:sp>
      </p:grpSp>
    </p:spTree>
    <p:extLst>
      <p:ext uri="{BB962C8B-B14F-4D97-AF65-F5344CB8AC3E}">
        <p14:creationId xmlns:p14="http://schemas.microsoft.com/office/powerpoint/2010/main" val="44969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8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Απώλειες λόγω αερισμού</a:t>
            </a:r>
            <a:br>
              <a:rPr lang="el-GR"/>
            </a:br>
            <a:r>
              <a:rPr lang="el-GR" sz="3200"/>
              <a:t>κατηγορίες αερισμού</a:t>
            </a:r>
            <a:endParaRPr lang="en-US"/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/>
              <a:t>Μηχανικός εξαερισμός</a:t>
            </a:r>
          </a:p>
          <a:p>
            <a:pPr lvl="1"/>
            <a:r>
              <a:rPr lang="el-GR"/>
              <a:t>Μέσω κεντρικού κλιματιστικού συστήματος ή συστήματος εξαερισμού</a:t>
            </a:r>
          </a:p>
          <a:p>
            <a:r>
              <a:rPr lang="el-GR"/>
              <a:t>Αερισμός λόγω διείσδυσης</a:t>
            </a:r>
          </a:p>
          <a:p>
            <a:pPr lvl="1"/>
            <a:r>
              <a:rPr lang="el-GR"/>
              <a:t>Χαραμάδα πόρτας</a:t>
            </a:r>
          </a:p>
          <a:p>
            <a:pPr lvl="1"/>
            <a:r>
              <a:rPr lang="el-GR"/>
              <a:t>Χαραμάδες κουφωμάτων</a:t>
            </a:r>
          </a:p>
          <a:p>
            <a:pPr lvl="1"/>
            <a:r>
              <a:rPr lang="el-GR"/>
              <a:t>Καμινάδα τζακιού</a:t>
            </a:r>
          </a:p>
          <a:p>
            <a:pPr lvl="1"/>
            <a:r>
              <a:rPr lang="el-GR"/>
              <a:t>Απορροφητήρας κουζίνας, εξαερισμός μπάνιου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70ABDE3-6BFB-46B4-A52F-37B49CA0D050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7421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l-GR" dirty="0"/>
              <a:t>Υπολογισμός απωλειών αερισμού</a:t>
            </a:r>
            <a:endParaRPr lang="en-US" dirty="0"/>
          </a:p>
        </p:txBody>
      </p:sp>
      <p:sp>
        <p:nvSpPr>
          <p:cNvPr id="9220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0808"/>
            <a:ext cx="4316413" cy="2797771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de-CH" sz="2000" i="1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l-GR" sz="2000" i="1" dirty="0">
                <a:latin typeface="Times New Roman" pitchFamily="18" charset="0"/>
                <a:cs typeface="Times New Roman" pitchFamily="18" charset="0"/>
              </a:rPr>
              <a:t>...</a:t>
            </a:r>
            <a:r>
              <a:rPr lang="de-CH" sz="2000" dirty="0"/>
              <a:t> </a:t>
            </a:r>
            <a:r>
              <a:rPr lang="el-GR" sz="2000" dirty="0"/>
              <a:t>μήκος χαραμάδων </a:t>
            </a:r>
            <a:r>
              <a:rPr lang="de-CH" sz="2000" dirty="0"/>
              <a:t>[m]</a:t>
            </a:r>
          </a:p>
          <a:p>
            <a:pPr>
              <a:buFont typeface="Arial" charset="0"/>
              <a:buNone/>
            </a:pPr>
            <a:r>
              <a:rPr lang="el-GR" sz="2000" dirty="0"/>
              <a:t>α... συντελεστής </a:t>
            </a:r>
            <a:r>
              <a:rPr lang="el-GR" sz="2000" dirty="0" err="1"/>
              <a:t>αεροδιαπερατότητας</a:t>
            </a:r>
            <a:r>
              <a:rPr lang="el-GR" sz="2000" dirty="0"/>
              <a:t> </a:t>
            </a:r>
            <a:r>
              <a:rPr lang="de-CH" sz="2000" dirty="0"/>
              <a:t>[m</a:t>
            </a:r>
            <a:r>
              <a:rPr lang="de-CH" sz="2000" baseline="30000" dirty="0"/>
              <a:t>3</a:t>
            </a:r>
            <a:r>
              <a:rPr lang="de-CH" sz="2000" dirty="0"/>
              <a:t>/(</a:t>
            </a:r>
            <a:r>
              <a:rPr lang="de-CH" sz="2000" dirty="0" err="1"/>
              <a:t>h.m</a:t>
            </a:r>
            <a:r>
              <a:rPr lang="de-CH" sz="2000" dirty="0"/>
              <a:t>)]</a:t>
            </a:r>
          </a:p>
          <a:p>
            <a:pPr>
              <a:buFont typeface="Arial" charset="0"/>
              <a:buNone/>
            </a:pPr>
            <a:r>
              <a:rPr lang="de-CH" sz="2000" dirty="0"/>
              <a:t>R</a:t>
            </a:r>
            <a:r>
              <a:rPr lang="el-GR" sz="2000" dirty="0"/>
              <a:t>...</a:t>
            </a:r>
            <a:r>
              <a:rPr lang="de-CH" sz="2000" dirty="0"/>
              <a:t> </a:t>
            </a:r>
            <a:r>
              <a:rPr lang="el-GR" sz="2000" dirty="0"/>
              <a:t>συντελεστής διεισδυτικότητας </a:t>
            </a:r>
            <a:r>
              <a:rPr lang="de-CH" sz="2000" dirty="0"/>
              <a:t>[</a:t>
            </a:r>
            <a:r>
              <a:rPr lang="el-GR" sz="2000" dirty="0"/>
              <a:t>-</a:t>
            </a:r>
            <a:r>
              <a:rPr lang="de-CH" sz="2000" dirty="0"/>
              <a:t>]</a:t>
            </a:r>
          </a:p>
          <a:p>
            <a:pPr>
              <a:buFont typeface="Arial" charset="0"/>
              <a:buNone/>
            </a:pPr>
            <a:r>
              <a:rPr lang="de-CH" sz="2000" dirty="0"/>
              <a:t>H</a:t>
            </a:r>
            <a:r>
              <a:rPr lang="el-GR" sz="2000" dirty="0"/>
              <a:t>...</a:t>
            </a:r>
            <a:r>
              <a:rPr lang="de-CH" sz="2000" dirty="0"/>
              <a:t> </a:t>
            </a:r>
            <a:r>
              <a:rPr lang="el-GR" sz="2000" dirty="0"/>
              <a:t>συντελεστής θέσης του ανοίγματος</a:t>
            </a:r>
            <a:br>
              <a:rPr lang="en-US" sz="2000" dirty="0"/>
            </a:br>
            <a:r>
              <a:rPr lang="de-CH" sz="2000" dirty="0"/>
              <a:t>[</a:t>
            </a:r>
            <a:r>
              <a:rPr lang="en-US" sz="2000" dirty="0" err="1"/>
              <a:t>Wh</a:t>
            </a:r>
            <a:r>
              <a:rPr lang="en-US" sz="2000" dirty="0"/>
              <a:t> (</a:t>
            </a:r>
            <a:r>
              <a:rPr lang="en-US" sz="2000" dirty="0" err="1"/>
              <a:t>kp</a:t>
            </a:r>
            <a:r>
              <a:rPr lang="en-US" sz="2000" dirty="0"/>
              <a:t>/m</a:t>
            </a:r>
            <a:r>
              <a:rPr lang="en-US" sz="2000" baseline="30000" dirty="0"/>
              <a:t>2</a:t>
            </a:r>
            <a:r>
              <a:rPr lang="en-US" sz="2000" dirty="0"/>
              <a:t>)</a:t>
            </a:r>
            <a:r>
              <a:rPr lang="en-US" sz="2000" baseline="30000" dirty="0"/>
              <a:t>2/3</a:t>
            </a:r>
            <a:r>
              <a:rPr lang="en-US" sz="2000" dirty="0"/>
              <a:t>/m</a:t>
            </a:r>
            <a:r>
              <a:rPr lang="en-US" sz="2000" baseline="30000" dirty="0"/>
              <a:t>3</a:t>
            </a:r>
            <a:r>
              <a:rPr lang="en-US" sz="2000" dirty="0"/>
              <a:t>K</a:t>
            </a:r>
            <a:r>
              <a:rPr lang="el-GR" sz="2000" dirty="0"/>
              <a:t> </a:t>
            </a:r>
            <a:r>
              <a:rPr lang="de-CH" sz="2000" dirty="0"/>
              <a:t>]</a:t>
            </a:r>
            <a:br>
              <a:rPr lang="de-CH" sz="2000" dirty="0"/>
            </a:br>
            <a:r>
              <a:rPr lang="de-CH" sz="2000" dirty="0"/>
              <a:t>(</a:t>
            </a:r>
            <a:r>
              <a:rPr lang="el-GR" sz="2000" dirty="0"/>
              <a:t>εμπεριέχει </a:t>
            </a:r>
            <a:r>
              <a:rPr lang="en-US" sz="2000" dirty="0"/>
              <a:t>C</a:t>
            </a:r>
            <a:r>
              <a:rPr lang="en-US" sz="2000" baseline="-25000" dirty="0"/>
              <a:t>p</a:t>
            </a:r>
            <a:r>
              <a:rPr lang="el-GR" sz="2000" dirty="0"/>
              <a:t> αέρα και </a:t>
            </a:r>
            <a:r>
              <a:rPr lang="en-US" sz="2000" dirty="0" err="1"/>
              <a:t>hr→s</a:t>
            </a:r>
            <a:r>
              <a:rPr lang="en-US" sz="2000" dirty="0"/>
              <a:t>)</a:t>
            </a:r>
            <a:endParaRPr lang="el-GR" sz="2000" dirty="0"/>
          </a:p>
          <a:p>
            <a:pPr>
              <a:buNone/>
            </a:pPr>
            <a:r>
              <a:rPr lang="el-GR" sz="2000" dirty="0"/>
              <a:t>Ζ</a:t>
            </a:r>
            <a:r>
              <a:rPr lang="el-GR" sz="2000" baseline="-25000" dirty="0"/>
              <a:t>Γ</a:t>
            </a:r>
            <a:r>
              <a:rPr lang="el-GR" sz="2000" dirty="0"/>
              <a:t>  συντελεστής προσαύξησης (=1 για κανονικά, 1.2 για γωνιακά παράθυρα)</a:t>
            </a:r>
            <a:br>
              <a:rPr lang="de-CH" sz="2000" dirty="0"/>
            </a:br>
            <a:endParaRPr lang="de-CH" sz="2000" dirty="0"/>
          </a:p>
          <a:p>
            <a:pPr>
              <a:buFont typeface="Arial" charset="0"/>
              <a:buNone/>
            </a:pPr>
            <a:r>
              <a:rPr lang="el-GR" dirty="0"/>
              <a:t> </a:t>
            </a:r>
            <a:endParaRPr lang="de-CH" dirty="0"/>
          </a:p>
          <a:p>
            <a:pPr>
              <a:buFont typeface="Arial" charset="0"/>
              <a:buNone/>
            </a:pPr>
            <a:endParaRPr lang="de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EC20EDF-F9BB-41BF-A8B1-1DB37404EDC7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graphicFrame>
        <p:nvGraphicFramePr>
          <p:cNvPr id="9218" name="Content Placeholder 6"/>
          <p:cNvGraphicFramePr>
            <a:graphicFrameLocks noGrp="1" noChangeAspect="1"/>
          </p:cNvGraphicFramePr>
          <p:nvPr>
            <p:ph sz="half" idx="1"/>
          </p:nvPr>
        </p:nvGraphicFramePr>
        <p:xfrm>
          <a:off x="533400" y="2570163"/>
          <a:ext cx="3733800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Εξίσωση" r:id="rId2" imgW="1790700" imgH="254000" progId="Equation.3">
                  <p:embed/>
                </p:oleObj>
              </mc:Choice>
              <mc:Fallback>
                <p:oleObj name="Εξίσωση" r:id="rId2" imgW="1790700" imgH="254000" progId="Equation.3">
                  <p:embed/>
                  <p:pic>
                    <p:nvPicPr>
                      <p:cNvPr id="0" name="Picture 3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2570163"/>
                        <a:ext cx="3733800" cy="530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22932" y="4644425"/>
            <a:ext cx="63373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l-GR" sz="1600" dirty="0">
                <a:latin typeface="+mn-lt"/>
              </a:rPr>
              <a:t>Τεχνική Οδηγία ΤΕΕ (ΤΟΤΕΕ) 20701-1/2010</a:t>
            </a:r>
            <a:r>
              <a:rPr lang="en-US" sz="1600" dirty="0">
                <a:latin typeface="+mn-lt"/>
              </a:rPr>
              <a:t> (KENAK)</a:t>
            </a:r>
            <a:endParaRPr lang="el-GR" sz="1600" dirty="0">
              <a:latin typeface="+mn-lt"/>
            </a:endParaRPr>
          </a:p>
          <a:p>
            <a:pPr>
              <a:defRPr/>
            </a:pPr>
            <a:endParaRPr lang="en-US" sz="1600" dirty="0">
              <a:latin typeface="+mn-lt"/>
            </a:endParaRPr>
          </a:p>
        </p:txBody>
      </p:sp>
      <p:graphicFrame>
        <p:nvGraphicFramePr>
          <p:cNvPr id="9241" name="Object 25"/>
          <p:cNvGraphicFramePr>
            <a:graphicFrameLocks noGrp="1" noChangeAspect="1"/>
          </p:cNvGraphicFramePr>
          <p:nvPr/>
        </p:nvGraphicFramePr>
        <p:xfrm>
          <a:off x="467544" y="5084763"/>
          <a:ext cx="4319588" cy="595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841400" imgH="253800" progId="">
                  <p:embed/>
                </p:oleObj>
              </mc:Choice>
              <mc:Fallback>
                <p:oleObj name="Equation" r:id="rId4" imgW="1841400" imgH="253800" progId="">
                  <p:embed/>
                  <p:pic>
                    <p:nvPicPr>
                      <p:cNvPr id="0" name="Picture 3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5084763"/>
                        <a:ext cx="4319588" cy="595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9 - Ορθογώνιο"/>
          <p:cNvSpPr/>
          <p:nvPr/>
        </p:nvSpPr>
        <p:spPr>
          <a:xfrm>
            <a:off x="5436096" y="5313982"/>
            <a:ext cx="33843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None/>
            </a:pPr>
            <a:r>
              <a:rPr lang="de-CH" dirty="0"/>
              <a:t>H</a:t>
            </a:r>
            <a:r>
              <a:rPr lang="el-GR" dirty="0"/>
              <a:t>...</a:t>
            </a:r>
            <a:r>
              <a:rPr lang="de-CH" dirty="0"/>
              <a:t> </a:t>
            </a:r>
            <a:r>
              <a:rPr lang="el-GR" dirty="0"/>
              <a:t>συντελεστής θέσης του ανοίγματος</a:t>
            </a:r>
            <a:r>
              <a:rPr lang="en-US" dirty="0"/>
              <a:t> </a:t>
            </a:r>
            <a:r>
              <a:rPr lang="el-GR" dirty="0"/>
              <a:t>σύμφωνα με ΤΟΤΕΕ 20701-1/2010    </a:t>
            </a:r>
            <a:r>
              <a:rPr lang="de-CH" dirty="0"/>
              <a:t>[</a:t>
            </a:r>
            <a:r>
              <a:rPr lang="en-US" dirty="0"/>
              <a:t>-</a:t>
            </a:r>
            <a:r>
              <a:rPr lang="de-CH" dirty="0"/>
              <a:t>]</a:t>
            </a:r>
            <a:endParaRPr lang="el-GR" dirty="0"/>
          </a:p>
        </p:txBody>
      </p:sp>
      <p:graphicFrame>
        <p:nvGraphicFramePr>
          <p:cNvPr id="9242" name="Object 26"/>
          <p:cNvGraphicFramePr>
            <a:graphicFrameLocks noGrp="1" noChangeAspect="1"/>
          </p:cNvGraphicFramePr>
          <p:nvPr/>
        </p:nvGraphicFramePr>
        <p:xfrm>
          <a:off x="467544" y="3284984"/>
          <a:ext cx="1136650" cy="582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Εξίσωση" r:id="rId6" imgW="444307" imgH="228501" progId="Equation.3">
                  <p:embed/>
                </p:oleObj>
              </mc:Choice>
              <mc:Fallback>
                <p:oleObj name="Εξίσωση" r:id="rId6" imgW="444307" imgH="228501" progId="Equation.3">
                  <p:embed/>
                  <p:pic>
                    <p:nvPicPr>
                      <p:cNvPr id="0" name="Picture 3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3284984"/>
                        <a:ext cx="1136650" cy="582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43" name="Object 27"/>
          <p:cNvGraphicFramePr>
            <a:graphicFrameLocks noGrp="1" noChangeAspect="1"/>
          </p:cNvGraphicFramePr>
          <p:nvPr/>
        </p:nvGraphicFramePr>
        <p:xfrm>
          <a:off x="467544" y="5726708"/>
          <a:ext cx="1135062" cy="582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Εξίσωση" r:id="rId8" imgW="444307" imgH="228501" progId="Equation.3">
                  <p:embed/>
                </p:oleObj>
              </mc:Choice>
              <mc:Fallback>
                <p:oleObj name="Εξίσωση" r:id="rId8" imgW="444307" imgH="228501" progId="Equation.3">
                  <p:embed/>
                  <p:pic>
                    <p:nvPicPr>
                      <p:cNvPr id="0" name="Picture 3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5726708"/>
                        <a:ext cx="1135062" cy="582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44" name="Object 28"/>
          <p:cNvGraphicFramePr>
            <a:graphicFrameLocks noChangeAspect="1"/>
          </p:cNvGraphicFramePr>
          <p:nvPr/>
        </p:nvGraphicFramePr>
        <p:xfrm>
          <a:off x="534988" y="1117600"/>
          <a:ext cx="3668712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Εξίσωση" r:id="rId10" imgW="1409400" imgH="253800" progId="Equation.3">
                  <p:embed/>
                </p:oleObj>
              </mc:Choice>
              <mc:Fallback>
                <p:oleObj name="Εξίσωση" r:id="rId10" imgW="1409400" imgH="253800" progId="Equation.3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988" y="1117600"/>
                        <a:ext cx="3668712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8"/>
          <p:cNvSpPr txBox="1"/>
          <p:nvPr/>
        </p:nvSpPr>
        <p:spPr>
          <a:xfrm>
            <a:off x="467544" y="2124145"/>
            <a:ext cx="10081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latin typeface="+mn-lt"/>
              </a:rPr>
              <a:t>DIN 4701</a:t>
            </a:r>
            <a:endParaRPr lang="el-GR" sz="1600" dirty="0">
              <a:latin typeface="+mn-lt"/>
            </a:endParaRPr>
          </a:p>
          <a:p>
            <a:pPr>
              <a:defRPr/>
            </a:pPr>
            <a:endParaRPr lang="en-US" sz="16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59632" y="5174164"/>
            <a:ext cx="648072" cy="343068"/>
          </a:xfrm>
          <a:prstGeom prst="rect">
            <a:avLst/>
          </a:prstGeom>
        </p:spPr>
      </p:pic>
      <p:cxnSp>
        <p:nvCxnSpPr>
          <p:cNvPr id="4" name="Ευθύγραμμο βέλος σύνδεσης 3"/>
          <p:cNvCxnSpPr/>
          <p:nvPr/>
        </p:nvCxnSpPr>
        <p:spPr>
          <a:xfrm>
            <a:off x="1763688" y="5517232"/>
            <a:ext cx="576064" cy="432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907704" y="5877272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=</a:t>
            </a:r>
            <a:r>
              <a:rPr lang="el-GR" sz="1400" dirty="0"/>
              <a:t>ρ</a:t>
            </a:r>
            <a:r>
              <a:rPr lang="en-US" sz="1400" dirty="0"/>
              <a:t>C</a:t>
            </a:r>
            <a:r>
              <a:rPr lang="en-US" sz="1400" baseline="-25000" dirty="0"/>
              <a:t>p</a:t>
            </a:r>
            <a:r>
              <a:rPr lang="en-US" sz="1400" dirty="0"/>
              <a:t>/3600, </a:t>
            </a:r>
            <a:r>
              <a:rPr lang="el-GR" sz="1400" dirty="0"/>
              <a:t>ώστε να βγαίνουν οι μονάδες σε </a:t>
            </a:r>
            <a:r>
              <a:rPr lang="en-US" sz="1400" dirty="0"/>
              <a:t>SI, </a:t>
            </a:r>
            <a:r>
              <a:rPr lang="el-GR" sz="1400" dirty="0"/>
              <a:t>λόγω του ότι το α</a:t>
            </a:r>
            <a:r>
              <a:rPr lang="en-US" sz="1400" dirty="0"/>
              <a:t>: m</a:t>
            </a:r>
            <a:r>
              <a:rPr lang="en-US" sz="1400" baseline="30000" dirty="0"/>
              <a:t>3</a:t>
            </a:r>
            <a:r>
              <a:rPr lang="en-US" sz="1400" dirty="0"/>
              <a:t>/h 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20564319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/>
          </p:cNvSpPr>
          <p:nvPr>
            <p:ph type="title" idx="4294967295"/>
          </p:nvPr>
        </p:nvSpPr>
        <p:spPr>
          <a:xfrm>
            <a:off x="827088" y="115888"/>
            <a:ext cx="7419975" cy="1143000"/>
          </a:xfrm>
        </p:spPr>
        <p:txBody>
          <a:bodyPr/>
          <a:lstStyle/>
          <a:p>
            <a:r>
              <a:rPr lang="el-GR" sz="2400"/>
              <a:t>Απαιτήσεις σε νωπό αέρα ανάλογα με τη χρήση του κτηρίου</a:t>
            </a:r>
            <a:endParaRPr lang="en-US" sz="2400"/>
          </a:p>
        </p:txBody>
      </p:sp>
      <p:pic>
        <p:nvPicPr>
          <p:cNvPr id="1095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8" y="1103313"/>
            <a:ext cx="7832725" cy="465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31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129"/>
          <p:cNvSpPr txBox="1">
            <a:spLocks noChangeArrowheads="1"/>
          </p:cNvSpPr>
          <p:nvPr/>
        </p:nvSpPr>
        <p:spPr bwMode="auto">
          <a:xfrm>
            <a:off x="4817367" y="1602080"/>
            <a:ext cx="4075113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0975" indent="-180975" algn="l">
              <a:spcBef>
                <a:spcPct val="50000"/>
              </a:spcBef>
              <a:buFontTx/>
              <a:buChar char="•"/>
            </a:pPr>
            <a:r>
              <a:rPr lang="el-GR" sz="1800" i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Ενεργειακή Κατάταξη σύμφωνα με την </a:t>
            </a:r>
            <a:r>
              <a:rPr lang="el-GR" sz="1800" i="0" u="sng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υπολογιζόμενη</a:t>
            </a:r>
            <a:r>
              <a:rPr lang="el-GR" sz="1800" i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 κατανάλωση πρωτογενούς ενέργειας</a:t>
            </a:r>
          </a:p>
          <a:p>
            <a:pPr marL="180975" indent="-180975" algn="l">
              <a:spcBef>
                <a:spcPct val="50000"/>
              </a:spcBef>
              <a:buFontTx/>
              <a:buChar char="•"/>
            </a:pPr>
            <a:r>
              <a:rPr lang="el-GR" sz="1800" i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Ζήτηση &amp; Κατανάλωση πρωτογενούς ενέργειας</a:t>
            </a:r>
            <a:r>
              <a:rPr lang="en-US" sz="1800" i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 (</a:t>
            </a:r>
            <a:r>
              <a:rPr lang="el-GR" sz="1800" i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υπολογιζόμενη &amp; πραγματική)</a:t>
            </a:r>
          </a:p>
          <a:p>
            <a:pPr marL="180975" indent="-180975" algn="l">
              <a:spcBef>
                <a:spcPct val="50000"/>
              </a:spcBef>
              <a:buFontTx/>
              <a:buChar char="•"/>
            </a:pPr>
            <a:r>
              <a:rPr lang="el-GR" sz="1800" i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Εκπομπές </a:t>
            </a:r>
            <a:r>
              <a:rPr lang="en-GB" sz="1800" i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CO</a:t>
            </a:r>
            <a:r>
              <a:rPr lang="en-GB" sz="1800" i="0" baseline="-250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2</a:t>
            </a:r>
            <a:endParaRPr lang="el-GR" sz="1800" i="0" baseline="-25000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  <a:p>
            <a:pPr marL="180975" indent="-180975" algn="l">
              <a:spcBef>
                <a:spcPct val="50000"/>
              </a:spcBef>
              <a:buFontTx/>
              <a:buChar char="•"/>
            </a:pPr>
            <a:r>
              <a:rPr lang="el-GR" sz="1800" i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Αξιολόγηση Ποιότητας Εσωτερικού Περιβάλλοντος</a:t>
            </a:r>
            <a:endParaRPr lang="en-US" sz="1800" i="0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  <a:p>
            <a:pPr marL="180975" indent="-180975" algn="l">
              <a:spcBef>
                <a:spcPct val="50000"/>
              </a:spcBef>
              <a:buFontTx/>
              <a:buChar char="•"/>
            </a:pPr>
            <a:r>
              <a:rPr lang="el-GR" sz="1800" i="0" dirty="0">
                <a:solidFill>
                  <a:srgbClr val="000066"/>
                </a:solidFill>
                <a:latin typeface="Calibri" pitchFamily="34" charset="0"/>
              </a:rPr>
              <a:t>Ποσοστό συνεισφοράς των πηγών ενέργειας στις τελικές χρήσεις</a:t>
            </a:r>
            <a:endParaRPr lang="en-US" sz="1800" i="0" dirty="0">
              <a:solidFill>
                <a:srgbClr val="000066"/>
              </a:solidFill>
              <a:latin typeface="Calibri" pitchFamily="34" charset="0"/>
            </a:endParaRPr>
          </a:p>
          <a:p>
            <a:pPr marL="180975" indent="-180975" algn="l">
              <a:spcBef>
                <a:spcPct val="50000"/>
              </a:spcBef>
              <a:buFontTx/>
              <a:buChar char="•"/>
            </a:pPr>
            <a:r>
              <a:rPr lang="el-GR" sz="1800" i="0" dirty="0">
                <a:solidFill>
                  <a:srgbClr val="000066"/>
                </a:solidFill>
                <a:latin typeface="Calibri" pitchFamily="34" charset="0"/>
              </a:rPr>
              <a:t>Ετήσια κατανάλωση πρωτογενούς ενέργειας ανά τελική χρήσης</a:t>
            </a:r>
          </a:p>
          <a:p>
            <a:pPr marL="180975" indent="-180975" algn="l">
              <a:spcBef>
                <a:spcPct val="50000"/>
              </a:spcBef>
              <a:buFontTx/>
              <a:buChar char="•"/>
            </a:pPr>
            <a:r>
              <a:rPr lang="el-GR" sz="1800" i="0" u="sng" dirty="0">
                <a:solidFill>
                  <a:srgbClr val="000066"/>
                </a:solidFill>
                <a:latin typeface="Calibri" pitchFamily="34" charset="0"/>
              </a:rPr>
              <a:t>Συστάσεις</a:t>
            </a:r>
            <a:r>
              <a:rPr lang="el-GR" sz="1800" i="0" dirty="0">
                <a:solidFill>
                  <a:srgbClr val="000066"/>
                </a:solidFill>
                <a:latin typeface="Calibri" pitchFamily="34" charset="0"/>
              </a:rPr>
              <a:t> για οικονομικά αποδοτικές βελτιώσεις της ενεργειακή απόδοσης</a:t>
            </a:r>
          </a:p>
          <a:p>
            <a:pPr marL="180975" indent="-180975" algn="l"/>
            <a:r>
              <a:rPr lang="el-GR" sz="1800" i="0" baseline="-25000" dirty="0">
                <a:solidFill>
                  <a:srgbClr val="000066"/>
                </a:solidFill>
                <a:latin typeface="Calibri" pitchFamily="34" charset="0"/>
              </a:rPr>
              <a:t>	</a:t>
            </a:r>
            <a:endParaRPr lang="el-GR" sz="1800" i="0" dirty="0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4788024" y="776898"/>
            <a:ext cx="4032448" cy="707886"/>
          </a:xfrm>
          <a:prstGeom prst="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l-G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Το ΠΕΑ απεικονίζει την ενεργειακή κατάταξη του κτιρίου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-36512" y="116632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 b="1" dirty="0">
                <a:solidFill>
                  <a:srgbClr val="333399"/>
                </a:solidFill>
                <a:latin typeface="+mj-lt"/>
              </a:rPr>
              <a:t>Πιστοποιητικό Ενεργειακής Απόδοσης (ΠΕΑ) κτιρίων</a:t>
            </a:r>
            <a:endParaRPr lang="en-US" sz="2800" dirty="0">
              <a:solidFill>
                <a:srgbClr val="333399"/>
              </a:solidFill>
              <a:latin typeface="+mj-lt"/>
            </a:endParaRPr>
          </a:p>
        </p:txBody>
      </p:sp>
      <p:pic>
        <p:nvPicPr>
          <p:cNvPr id="8" name="Picture 4" descr="Page2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9112" y="836712"/>
            <a:ext cx="4324896" cy="587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028211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Συντελεστής αεροδιαπερατότητας α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F90896-BE59-40B7-8209-4BDC712FB689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39750" y="6092825"/>
            <a:ext cx="633730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sz="1600" dirty="0">
                <a:latin typeface="+mn-lt"/>
              </a:rPr>
              <a:t>Τεχνική Οδηγία ΤΕΕ (ΤΟΤΕΕ) 20701-1/2010</a:t>
            </a:r>
            <a:r>
              <a:rPr lang="de-CH" sz="1600" dirty="0">
                <a:latin typeface="+mn-lt"/>
              </a:rPr>
              <a:t>.</a:t>
            </a:r>
            <a:endParaRPr lang="en-US" sz="1600" dirty="0">
              <a:latin typeface="+mn-lt"/>
            </a:endParaRPr>
          </a:p>
        </p:txBody>
      </p:sp>
      <p:pic>
        <p:nvPicPr>
          <p:cNvPr id="46086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9" t="21011" r="13164" b="20348"/>
          <a:stretch>
            <a:fillRect/>
          </a:stretch>
        </p:blipFill>
        <p:spPr>
          <a:xfrm>
            <a:off x="468313" y="1412875"/>
            <a:ext cx="7969250" cy="4537075"/>
          </a:xfrm>
          <a:noFill/>
        </p:spPr>
      </p:pic>
    </p:spTree>
    <p:extLst>
      <p:ext uri="{BB962C8B-B14F-4D97-AF65-F5344CB8AC3E}">
        <p14:creationId xmlns:p14="http://schemas.microsoft.com/office/powerpoint/2010/main" val="12200327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Συντελεστής διεισδυτικότητας </a:t>
            </a:r>
            <a:r>
              <a:rPr lang="de-CH"/>
              <a:t>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CF2537F-36CE-4F40-B5C5-66B1ECF6D48A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4710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0" t="46771" r="13264" b="29364"/>
          <a:stretch>
            <a:fillRect/>
          </a:stretch>
        </p:blipFill>
        <p:spPr>
          <a:xfrm>
            <a:off x="395288" y="3069059"/>
            <a:ext cx="7931150" cy="2016125"/>
          </a:xfrm>
          <a:noFill/>
        </p:spPr>
      </p:pic>
      <p:sp>
        <p:nvSpPr>
          <p:cNvPr id="7" name="TextBox 6"/>
          <p:cNvSpPr txBox="1"/>
          <p:nvPr/>
        </p:nvSpPr>
        <p:spPr>
          <a:xfrm>
            <a:off x="539750" y="6092825"/>
            <a:ext cx="633730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sz="1600" dirty="0">
                <a:latin typeface="+mn-lt"/>
              </a:rPr>
              <a:t>Τεχνική Οδηγία ΤΕΕ (ΤΟΤΕΕ) 20701-1/2010</a:t>
            </a:r>
            <a:r>
              <a:rPr lang="de-CH" sz="1600" dirty="0">
                <a:latin typeface="+mn-lt"/>
              </a:rPr>
              <a:t>.</a:t>
            </a:r>
            <a:endParaRPr lang="en-US" sz="1600" dirty="0">
              <a:latin typeface="+mn-lt"/>
            </a:endParaRPr>
          </a:p>
        </p:txBody>
      </p:sp>
      <p:sp>
        <p:nvSpPr>
          <p:cNvPr id="8" name="Βέλος προς τα κάτω 7"/>
          <p:cNvSpPr/>
          <p:nvPr/>
        </p:nvSpPr>
        <p:spPr>
          <a:xfrm>
            <a:off x="4067944" y="2492896"/>
            <a:ext cx="144016" cy="936104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347864" y="2085554"/>
            <a:ext cx="15841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l-GR" sz="1600" dirty="0">
                <a:latin typeface="+mn-lt"/>
              </a:rPr>
              <a:t>Λόγος επιφανειών</a:t>
            </a: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280462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Συντελεστής θέσης του ανοίγματος </a:t>
            </a:r>
            <a:r>
              <a:rPr lang="de-CH"/>
              <a:t>H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DEF6167-DFBA-4758-922A-401E4885AB6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9750" y="6092825"/>
            <a:ext cx="633730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sz="1600" dirty="0">
                <a:latin typeface="+mn-lt"/>
              </a:rPr>
              <a:t>Τεχνική Οδηγία ΤΕΕ (ΤΟΤΕΕ) 20701-1/2010</a:t>
            </a:r>
            <a:r>
              <a:rPr lang="de-CH" sz="1600" dirty="0">
                <a:latin typeface="+mn-lt"/>
              </a:rPr>
              <a:t>.</a:t>
            </a:r>
            <a:endParaRPr lang="en-US" sz="1600" dirty="0">
              <a:latin typeface="+mn-lt"/>
            </a:endParaRPr>
          </a:p>
        </p:txBody>
      </p:sp>
      <p:pic>
        <p:nvPicPr>
          <p:cNvPr id="481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0" t="30196" r="12041" b="34137"/>
          <a:stretch>
            <a:fillRect/>
          </a:stretch>
        </p:blipFill>
        <p:spPr>
          <a:xfrm>
            <a:off x="468313" y="2493615"/>
            <a:ext cx="8286750" cy="3095625"/>
          </a:xfrm>
          <a:noFill/>
        </p:spPr>
      </p:pic>
      <p:sp>
        <p:nvSpPr>
          <p:cNvPr id="2" name="Βέλος προς τα κάτω 1"/>
          <p:cNvSpPr/>
          <p:nvPr/>
        </p:nvSpPr>
        <p:spPr>
          <a:xfrm>
            <a:off x="2555776" y="2132856"/>
            <a:ext cx="144016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619672" y="1721123"/>
            <a:ext cx="1872208" cy="339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l-GR" sz="1600" dirty="0">
                <a:latin typeface="+mn-lt"/>
              </a:rPr>
              <a:t>Κατά </a:t>
            </a:r>
            <a:r>
              <a:rPr lang="en-US" sz="1600" dirty="0">
                <a:latin typeface="+mn-lt"/>
              </a:rPr>
              <a:t>DIN : </a:t>
            </a:r>
            <a:r>
              <a:rPr lang="el-GR" sz="1600" dirty="0">
                <a:latin typeface="+mn-lt"/>
              </a:rPr>
              <a:t>τοποθεσία</a:t>
            </a:r>
            <a:endParaRPr lang="en-US" sz="1600" dirty="0">
              <a:latin typeface="+mn-lt"/>
            </a:endParaRPr>
          </a:p>
        </p:txBody>
      </p:sp>
      <p:sp>
        <p:nvSpPr>
          <p:cNvPr id="9" name="Βέλος προς τα κάτω 8"/>
          <p:cNvSpPr/>
          <p:nvPr/>
        </p:nvSpPr>
        <p:spPr>
          <a:xfrm>
            <a:off x="6660232" y="1988840"/>
            <a:ext cx="144016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796136" y="1404065"/>
            <a:ext cx="18722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l-GR" sz="1600" dirty="0">
                <a:latin typeface="+mn-lt"/>
              </a:rPr>
              <a:t>Κατά </a:t>
            </a:r>
            <a:r>
              <a:rPr lang="en-US" sz="1600" dirty="0">
                <a:latin typeface="+mn-lt"/>
              </a:rPr>
              <a:t>DIN : </a:t>
            </a:r>
            <a:r>
              <a:rPr lang="el-GR" sz="1600" dirty="0">
                <a:latin typeface="+mn-lt"/>
              </a:rPr>
              <a:t>οικία σε σειρά / μεμονωμένη</a:t>
            </a: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515285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l-GR" sz="3200" dirty="0"/>
              <a:t>Υπολογισμένες τιμές διείσδυσης αέρα </a:t>
            </a:r>
            <a:r>
              <a:rPr lang="en-US" sz="3200" dirty="0"/>
              <a:t>  </a:t>
            </a:r>
            <a:r>
              <a:rPr lang="el-GR" sz="3200" dirty="0"/>
              <a:t>(ΚΕΝΑΚ)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DEF6167-DFBA-4758-922A-401E4885AB61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pic>
        <p:nvPicPr>
          <p:cNvPr id="8" name="7 - Εικόνα" descr="KENAK_Vai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1164302"/>
            <a:ext cx="5256584" cy="3602151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609600" y="4797152"/>
            <a:ext cx="8229600" cy="566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Οι τιμές</a:t>
            </a:r>
            <a:r>
              <a:rPr kumimoji="0" lang="el-GR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έχουν υπολογιστεί για 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R=0.7, H=1.8</a:t>
            </a:r>
            <a:r>
              <a:rPr kumimoji="0" lang="el-GR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7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</a:t>
            </a:r>
            <a:r>
              <a:rPr kumimoji="0" lang="el-GR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κανονική </a:t>
            </a:r>
            <a:r>
              <a:rPr kumimoji="0" lang="el-GR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ανεμόπτωση</a:t>
            </a:r>
            <a:r>
              <a:rPr kumimoji="0" lang="el-GR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ελεύθερη θέση) &amp; τιμές α από αντίστοιχο πίνακα του ΚΕΝΑΚ  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27683" name="Object 3"/>
          <p:cNvGraphicFramePr>
            <a:graphicFrameLocks noGrp="1" noChangeAspect="1"/>
          </p:cNvGraphicFramePr>
          <p:nvPr/>
        </p:nvGraphicFramePr>
        <p:xfrm>
          <a:off x="6876256" y="332656"/>
          <a:ext cx="388937" cy="51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Εξίσωση" r:id="rId3" imgW="152268" imgH="203024" progId="Equation.3">
                  <p:embed/>
                </p:oleObj>
              </mc:Choice>
              <mc:Fallback>
                <p:oleObj name="Εξίσωση" r:id="rId3" imgW="152268" imgH="203024" progId="Equation.3">
                  <p:embed/>
                  <p:pic>
                    <p:nvPicPr>
                      <p:cNvPr id="0" name="Picture 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6256" y="332656"/>
                        <a:ext cx="388937" cy="519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 bwMode="auto">
          <a:xfrm>
            <a:off x="5364088" y="5805264"/>
            <a:ext cx="2952328" cy="792088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+mj-lt"/>
                <a:ea typeface="+mj-ea"/>
                <a:cs typeface="+mj-cs"/>
              </a:rPr>
              <a:t>A </a:t>
            </a:r>
            <a:r>
              <a:rPr lang="el-GR" dirty="0">
                <a:latin typeface="+mj-lt"/>
                <a:ea typeface="+mj-ea"/>
                <a:cs typeface="+mj-cs"/>
              </a:rPr>
              <a:t>επιφάνεια στοιχείου [</a:t>
            </a:r>
            <a:r>
              <a:rPr lang="en-US" dirty="0">
                <a:latin typeface="+mj-lt"/>
                <a:ea typeface="+mj-ea"/>
                <a:cs typeface="+mj-cs"/>
              </a:rPr>
              <a:t>m</a:t>
            </a:r>
            <a:r>
              <a:rPr lang="en-US" baseline="30000" dirty="0">
                <a:latin typeface="+mj-lt"/>
                <a:ea typeface="+mj-ea"/>
                <a:cs typeface="+mj-cs"/>
              </a:rPr>
              <a:t>2</a:t>
            </a:r>
            <a:r>
              <a:rPr lang="en-US" dirty="0">
                <a:latin typeface="+mj-lt"/>
                <a:ea typeface="+mj-ea"/>
                <a:cs typeface="+mj-cs"/>
              </a:rPr>
              <a:t>]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l-GR" dirty="0">
                <a:latin typeface="+mj-lt"/>
                <a:ea typeface="+mj-ea"/>
                <a:cs typeface="+mj-cs"/>
              </a:rPr>
              <a:t>ΔΤ διαφορά θερμοκρασίας  </a:t>
            </a:r>
            <a:r>
              <a:rPr lang="el-GR" dirty="0" err="1">
                <a:latin typeface="+mj-lt"/>
                <a:ea typeface="+mj-ea"/>
                <a:cs typeface="+mj-cs"/>
              </a:rPr>
              <a:t>εσωτ</a:t>
            </a:r>
            <a:r>
              <a:rPr lang="el-GR" dirty="0">
                <a:latin typeface="+mj-lt"/>
                <a:ea typeface="+mj-ea"/>
                <a:cs typeface="+mj-cs"/>
              </a:rPr>
              <a:t>. χώρου με περιβάλλον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845" y="5373216"/>
            <a:ext cx="3383099" cy="442814"/>
          </a:xfrm>
          <a:prstGeom prst="rect">
            <a:avLst/>
          </a:prstGeom>
        </p:spPr>
      </p:pic>
      <p:cxnSp>
        <p:nvCxnSpPr>
          <p:cNvPr id="12" name="Ευθύγραμμο βέλος σύνδεσης 11"/>
          <p:cNvCxnSpPr/>
          <p:nvPr/>
        </p:nvCxnSpPr>
        <p:spPr>
          <a:xfrm>
            <a:off x="1763688" y="5733256"/>
            <a:ext cx="0" cy="2463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68312" y="5979632"/>
            <a:ext cx="3959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=</a:t>
            </a:r>
            <a:r>
              <a:rPr lang="el-GR" sz="1400" dirty="0"/>
              <a:t>ρ</a:t>
            </a:r>
            <a:r>
              <a:rPr lang="en-US" sz="1400" dirty="0"/>
              <a:t>C</a:t>
            </a:r>
            <a:r>
              <a:rPr lang="en-US" sz="1400" baseline="-25000" dirty="0"/>
              <a:t>p</a:t>
            </a:r>
            <a:r>
              <a:rPr lang="en-US" sz="1400" dirty="0"/>
              <a:t>/3600, </a:t>
            </a:r>
            <a:r>
              <a:rPr lang="el-GR" sz="1400" dirty="0"/>
              <a:t>ώστε να βγαίνουν οι μονάδες σε </a:t>
            </a:r>
            <a:r>
              <a:rPr lang="en-US" sz="1400" dirty="0"/>
              <a:t>SI, </a:t>
            </a:r>
            <a:r>
              <a:rPr lang="el-GR" sz="1400" dirty="0"/>
              <a:t>λόγω του ότι το </a:t>
            </a:r>
            <a:r>
              <a:rPr lang="en-US" sz="1400" dirty="0"/>
              <a:t>VA: m</a:t>
            </a:r>
            <a:r>
              <a:rPr lang="en-US" sz="1400" baseline="30000" dirty="0"/>
              <a:t>3</a:t>
            </a:r>
            <a:r>
              <a:rPr lang="en-US" sz="1400" dirty="0"/>
              <a:t>/h 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38190212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/>
              <a:t>Τυπικές τιμές διείσδυσης αέρα </a:t>
            </a:r>
            <a:r>
              <a:rPr lang="de-CH" sz="2800"/>
              <a:t>V' </a:t>
            </a:r>
            <a:r>
              <a:rPr lang="el-GR" sz="2800"/>
              <a:t>για καμινάδες </a:t>
            </a:r>
            <a:br>
              <a:rPr lang="de-CH" sz="2800"/>
            </a:br>
            <a:r>
              <a:rPr lang="el-GR" sz="2800"/>
              <a:t>και θυρίδες εξαερισμού</a:t>
            </a:r>
            <a:endParaRPr lang="en-US" sz="2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0ED0096-6FAB-4D53-9723-4E1F330153C8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9750" y="6092825"/>
            <a:ext cx="633730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sz="1600" dirty="0">
                <a:latin typeface="+mn-lt"/>
              </a:rPr>
              <a:t>Τεχνική Οδηγία ΤΕΕ (ΤΟΤΕΕ) 20701-1/2010</a:t>
            </a:r>
            <a:r>
              <a:rPr lang="de-CH" sz="1600" dirty="0">
                <a:latin typeface="+mn-lt"/>
              </a:rPr>
              <a:t>.</a:t>
            </a:r>
            <a:endParaRPr lang="en-US" sz="1600" dirty="0">
              <a:latin typeface="+mn-lt"/>
            </a:endParaRPr>
          </a:p>
        </p:txBody>
      </p:sp>
      <p:pic>
        <p:nvPicPr>
          <p:cNvPr id="49160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80928"/>
            <a:ext cx="8316416" cy="1752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84470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/>
              <a:t>Αλληλουχία ενεργειών </a:t>
            </a:r>
            <a:r>
              <a:rPr lang="de-CH" sz="3200"/>
              <a:t>(workflow)</a:t>
            </a:r>
            <a:r>
              <a:rPr lang="el-GR" sz="3200"/>
              <a:t> </a:t>
            </a:r>
            <a:br>
              <a:rPr lang="el-GR" sz="3200"/>
            </a:br>
            <a:r>
              <a:rPr lang="el-GR" sz="3200"/>
              <a:t>για τη μελέτη συστήματος θέρμανσης</a:t>
            </a:r>
            <a:endParaRPr lang="en-US" sz="32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F059B82-8097-4229-81FD-249D5519796E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sp>
        <p:nvSpPr>
          <p:cNvPr id="6" name="Flowchart: Process 5"/>
          <p:cNvSpPr/>
          <p:nvPr/>
        </p:nvSpPr>
        <p:spPr>
          <a:xfrm>
            <a:off x="1331913" y="1844675"/>
            <a:ext cx="1368425" cy="936625"/>
          </a:xfrm>
          <a:prstGeom prst="flowChart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l-GR">
                <a:solidFill>
                  <a:srgbClr val="000000"/>
                </a:solidFill>
              </a:rPr>
              <a:t>Σχεδιασμός κελύφους κτηρίου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lowchart: Decision 6"/>
          <p:cNvSpPr/>
          <p:nvPr/>
        </p:nvSpPr>
        <p:spPr>
          <a:xfrm>
            <a:off x="611188" y="3213100"/>
            <a:ext cx="2808287" cy="1295400"/>
          </a:xfrm>
          <a:prstGeom prst="flowChartDecision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l-GR" sz="1600" dirty="0"/>
              <a:t>Έλεγχος θερμομονωτικής επάρκειας (Κ.Εν.Α.Κ)</a:t>
            </a:r>
            <a:endParaRPr lang="en-US" sz="1600" dirty="0"/>
          </a:p>
        </p:txBody>
      </p:sp>
      <p:sp>
        <p:nvSpPr>
          <p:cNvPr id="8" name="Flowchart: Process 7"/>
          <p:cNvSpPr/>
          <p:nvPr/>
        </p:nvSpPr>
        <p:spPr>
          <a:xfrm>
            <a:off x="1331913" y="4868863"/>
            <a:ext cx="1368425" cy="936625"/>
          </a:xfrm>
          <a:prstGeom prst="flowChart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l-GR" dirty="0"/>
              <a:t>Υπολογισμός θερμικών απωλειών</a:t>
            </a:r>
            <a:endParaRPr lang="en-US" dirty="0"/>
          </a:p>
        </p:txBody>
      </p:sp>
      <p:sp>
        <p:nvSpPr>
          <p:cNvPr id="9" name="Flowchart: Process 8"/>
          <p:cNvSpPr/>
          <p:nvPr/>
        </p:nvSpPr>
        <p:spPr>
          <a:xfrm>
            <a:off x="5148263" y="3357563"/>
            <a:ext cx="1368425" cy="935037"/>
          </a:xfrm>
          <a:prstGeom prst="flowChart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l-GR" dirty="0"/>
              <a:t>Επιλογή συστήματος θέρμανσης</a:t>
            </a:r>
            <a:endParaRPr lang="en-US" dirty="0"/>
          </a:p>
        </p:txBody>
      </p:sp>
      <p:sp>
        <p:nvSpPr>
          <p:cNvPr id="10" name="Flowchart: Process 9"/>
          <p:cNvSpPr/>
          <p:nvPr/>
        </p:nvSpPr>
        <p:spPr>
          <a:xfrm>
            <a:off x="4572000" y="4941888"/>
            <a:ext cx="2520950" cy="1150937"/>
          </a:xfrm>
          <a:prstGeom prst="flowChart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l-GR" dirty="0"/>
              <a:t>Σχεδιασμός και διαστασιολόγηση στοιχείων του συστήματος θέρμανσης</a:t>
            </a:r>
            <a:endParaRPr lang="en-US" dirty="0"/>
          </a:p>
        </p:txBody>
      </p:sp>
      <p:cxnSp>
        <p:nvCxnSpPr>
          <p:cNvPr id="12" name="Elbow Connector 11"/>
          <p:cNvCxnSpPr>
            <a:stCxn id="6" idx="2"/>
            <a:endCxn id="7" idx="0"/>
          </p:cNvCxnSpPr>
          <p:nvPr/>
        </p:nvCxnSpPr>
        <p:spPr>
          <a:xfrm rot="5400000">
            <a:off x="1799432" y="2996406"/>
            <a:ext cx="431800" cy="1587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4" name="Elbow Connector 13"/>
          <p:cNvCxnSpPr>
            <a:stCxn id="7" idx="1"/>
            <a:endCxn id="6" idx="1"/>
          </p:cNvCxnSpPr>
          <p:nvPr/>
        </p:nvCxnSpPr>
        <p:spPr>
          <a:xfrm rot="10800000" flipH="1">
            <a:off x="611188" y="2312988"/>
            <a:ext cx="720725" cy="1547812"/>
          </a:xfrm>
          <a:prstGeom prst="bentConnector3">
            <a:avLst>
              <a:gd name="adj1" fmla="val -31746"/>
            </a:avLst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7" idx="2"/>
            <a:endCxn id="8" idx="0"/>
          </p:cNvCxnSpPr>
          <p:nvPr/>
        </p:nvCxnSpPr>
        <p:spPr>
          <a:xfrm rot="5400000">
            <a:off x="1835151" y="4689475"/>
            <a:ext cx="360362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8" name="Elbow Connector 17"/>
          <p:cNvCxnSpPr>
            <a:stCxn id="8" idx="3"/>
            <a:endCxn id="9" idx="1"/>
          </p:cNvCxnSpPr>
          <p:nvPr/>
        </p:nvCxnSpPr>
        <p:spPr>
          <a:xfrm flipV="1">
            <a:off x="2700338" y="3824288"/>
            <a:ext cx="2447925" cy="1512887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9" idx="2"/>
            <a:endCxn id="10" idx="0"/>
          </p:cNvCxnSpPr>
          <p:nvPr/>
        </p:nvCxnSpPr>
        <p:spPr>
          <a:xfrm rot="5400000">
            <a:off x="5507832" y="4617244"/>
            <a:ext cx="647700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52240" name="Rectangle 16"/>
          <p:cNvSpPr>
            <a:spLocks noChangeArrowheads="1"/>
          </p:cNvSpPr>
          <p:nvPr/>
        </p:nvSpPr>
        <p:spPr bwMode="auto">
          <a:xfrm>
            <a:off x="5148263" y="3357563"/>
            <a:ext cx="1368425" cy="93503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6023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2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4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sz="3600" dirty="0"/>
              <a:t>Υδρονικα ΣυΣτηματα θερμανΣηΣ</a:t>
            </a:r>
            <a:endParaRPr lang="en-US" sz="36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E95EDFE-D946-40CE-89AA-A9345C601788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2383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Κατηγορίες</a:t>
            </a:r>
            <a:endParaRPr lang="en-US"/>
          </a:p>
        </p:txBody>
      </p:sp>
      <p:sp>
        <p:nvSpPr>
          <p:cNvPr id="54275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/>
              <a:t>Τύπος κυκλοφορίας νερού</a:t>
            </a:r>
          </a:p>
          <a:p>
            <a:pPr lvl="1"/>
            <a:r>
              <a:rPr lang="el-GR"/>
              <a:t>Φυσικής κυκλοφορίας</a:t>
            </a:r>
          </a:p>
          <a:p>
            <a:pPr lvl="1"/>
            <a:r>
              <a:rPr lang="el-GR"/>
              <a:t>Εξαναγκασμένης κυκλοφορίας</a:t>
            </a:r>
          </a:p>
          <a:p>
            <a:r>
              <a:rPr lang="el-GR"/>
              <a:t>Διάταξη δικτύου θέρμανσης</a:t>
            </a:r>
          </a:p>
          <a:p>
            <a:pPr lvl="1"/>
            <a:r>
              <a:rPr lang="el-GR"/>
              <a:t>Μονοσωλήνιο (σώματα σε σειρά)</a:t>
            </a:r>
          </a:p>
          <a:p>
            <a:pPr lvl="1"/>
            <a:r>
              <a:rPr lang="el-GR"/>
              <a:t>Δισωλήνιο (σώματα παράλληλα)</a:t>
            </a:r>
          </a:p>
          <a:p>
            <a:r>
              <a:rPr lang="el-GR"/>
              <a:t>Τύπος δεξαμενής υπερχείλισης</a:t>
            </a:r>
          </a:p>
          <a:p>
            <a:pPr lvl="1"/>
            <a:r>
              <a:rPr lang="el-GR"/>
              <a:t>Ανοικτού τύπου</a:t>
            </a:r>
          </a:p>
          <a:p>
            <a:pPr lvl="1"/>
            <a:r>
              <a:rPr lang="el-GR"/>
              <a:t>Κλειστού τύπου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BD95C33-ABC0-44DF-8DD2-6BF3FB8927C8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906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5" name="Oval 3"/>
          <p:cNvSpPr>
            <a:spLocks noChangeArrowheads="1"/>
          </p:cNvSpPr>
          <p:nvPr/>
        </p:nvSpPr>
        <p:spPr bwMode="auto">
          <a:xfrm>
            <a:off x="323850" y="6669088"/>
            <a:ext cx="107950" cy="107950"/>
          </a:xfrm>
          <a:prstGeom prst="ellipse">
            <a:avLst/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15716" name="AutoShape 4"/>
          <p:cNvSpPr>
            <a:spLocks noChangeArrowheads="1"/>
          </p:cNvSpPr>
          <p:nvPr/>
        </p:nvSpPr>
        <p:spPr bwMode="auto">
          <a:xfrm>
            <a:off x="468313" y="333375"/>
            <a:ext cx="8280400" cy="3097213"/>
          </a:xfrm>
          <a:prstGeom prst="roundRect">
            <a:avLst>
              <a:gd name="adj" fmla="val 11106"/>
            </a:avLst>
          </a:prstGeom>
          <a:solidFill>
            <a:schemeClr val="bg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342900" indent="-342900">
              <a:lnSpc>
                <a:spcPct val="115000"/>
              </a:lnSpc>
              <a:spcBef>
                <a:spcPct val="50000"/>
              </a:spcBef>
            </a:pPr>
            <a:r>
              <a:rPr lang="el-GR" b="1" u="sng">
                <a:latin typeface="Calibri" pitchFamily="34" charset="0"/>
              </a:rPr>
              <a:t>Δίκτυα Διανομής Θερμού Νερού</a:t>
            </a:r>
          </a:p>
          <a:p>
            <a:pPr marL="342900" indent="-342900">
              <a:lnSpc>
                <a:spcPct val="115000"/>
              </a:lnSpc>
              <a:spcBef>
                <a:spcPct val="50000"/>
              </a:spcBef>
              <a:buFontTx/>
              <a:buChar char="•"/>
            </a:pPr>
            <a:r>
              <a:rPr lang="el-GR">
                <a:latin typeface="Calibri" pitchFamily="34" charset="0"/>
              </a:rPr>
              <a:t>Στην Ελλάδα, η πλειοψηφία των συστημάτων κεντρικής θέρμανσης είναι υδρονικά (εργαζόμενο μέσο μεταφοράς θερμότητας το νερό)</a:t>
            </a:r>
          </a:p>
          <a:p>
            <a:pPr marL="342900" indent="-342900">
              <a:lnSpc>
                <a:spcPct val="115000"/>
              </a:lnSpc>
              <a:spcBef>
                <a:spcPct val="50000"/>
              </a:spcBef>
              <a:buFontTx/>
              <a:buChar char="•"/>
            </a:pPr>
            <a:r>
              <a:rPr lang="el-GR">
                <a:latin typeface="Calibri" pitchFamily="34" charset="0"/>
              </a:rPr>
              <a:t>Δίκτυο διανομής είναι το σύνολο των σωληνώσεων στις οποίες κυκλοφορεί το εργαζόμενο μέσο για την απόδοση θερμότητας στους θερμαινόμενους χώρους. </a:t>
            </a:r>
          </a:p>
          <a:p>
            <a:pPr marL="342900" indent="-342900">
              <a:lnSpc>
                <a:spcPct val="115000"/>
              </a:lnSpc>
              <a:spcBef>
                <a:spcPct val="50000"/>
              </a:spcBef>
              <a:buFontTx/>
              <a:buChar char="•"/>
            </a:pPr>
            <a:r>
              <a:rPr lang="el-GR">
                <a:latin typeface="Calibri" pitchFamily="34" charset="0"/>
              </a:rPr>
              <a:t>Κλειστοί βρόχοι : το νερό αναχωρεί θερμό από τη μονάδα παραγωγής θερμότητας, φτάνει στις τερματικές μονάδες και επιστρέφει  ψυχρότερο στη μονάδα παραγωγής για αναθέρμανση. </a:t>
            </a:r>
          </a:p>
        </p:txBody>
      </p:sp>
      <p:pic>
        <p:nvPicPr>
          <p:cNvPr id="11571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716338"/>
            <a:ext cx="5976937" cy="286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92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4437063"/>
            <a:ext cx="4643438" cy="233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1167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421188"/>
            <a:ext cx="4249738" cy="232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116741" name="Oval 5"/>
          <p:cNvSpPr>
            <a:spLocks noChangeArrowheads="1"/>
          </p:cNvSpPr>
          <p:nvPr/>
        </p:nvSpPr>
        <p:spPr bwMode="auto">
          <a:xfrm>
            <a:off x="323850" y="6669088"/>
            <a:ext cx="107950" cy="107950"/>
          </a:xfrm>
          <a:prstGeom prst="ellipse">
            <a:avLst/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16742" name="AutoShape 6"/>
          <p:cNvSpPr>
            <a:spLocks noChangeArrowheads="1"/>
          </p:cNvSpPr>
          <p:nvPr/>
        </p:nvSpPr>
        <p:spPr bwMode="auto">
          <a:xfrm>
            <a:off x="755650" y="404813"/>
            <a:ext cx="7559675" cy="3313112"/>
          </a:xfrm>
          <a:prstGeom prst="roundRect">
            <a:avLst>
              <a:gd name="adj" fmla="val 11106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342900" indent="-342900">
              <a:lnSpc>
                <a:spcPct val="115000"/>
              </a:lnSpc>
              <a:spcBef>
                <a:spcPct val="50000"/>
              </a:spcBef>
            </a:pPr>
            <a:r>
              <a:rPr lang="el-GR" b="1" u="sng" dirty="0">
                <a:latin typeface="Calibri" pitchFamily="34" charset="0"/>
              </a:rPr>
              <a:t>Δίκτυα Διανομής Θερμού Νερού</a:t>
            </a:r>
          </a:p>
          <a:p>
            <a:pPr marL="342900" indent="-342900">
              <a:lnSpc>
                <a:spcPct val="115000"/>
              </a:lnSpc>
              <a:spcBef>
                <a:spcPct val="50000"/>
              </a:spcBef>
              <a:buFontTx/>
              <a:buBlip>
                <a:blip r:embed="rId4"/>
              </a:buBlip>
            </a:pPr>
            <a:r>
              <a:rPr lang="el-GR" dirty="0">
                <a:latin typeface="Calibri" pitchFamily="34" charset="0"/>
              </a:rPr>
              <a:t>Το νερό εξαναγκάζεται σε κυκλοφορία από τον κυκλοφορητή ενώ σπανίως πλέον εμφανίζονται συστήματα φυσικής κυκλοφορίας.</a:t>
            </a:r>
          </a:p>
          <a:p>
            <a:pPr marL="342900" indent="-342900">
              <a:lnSpc>
                <a:spcPct val="115000"/>
              </a:lnSpc>
              <a:spcBef>
                <a:spcPct val="50000"/>
              </a:spcBef>
              <a:buFontTx/>
              <a:buBlip>
                <a:blip r:embed="rId4"/>
              </a:buBlip>
            </a:pPr>
            <a:r>
              <a:rPr lang="el-GR" dirty="0">
                <a:latin typeface="Calibri" pitchFamily="34" charset="0"/>
              </a:rPr>
              <a:t>Η διάταξη των σωληνώσεων του δικτύου ορίζει και έναν (ασαφή σε ορισμένες περιπτώσεις) τρόπο κατηγοριοποίησης ΣΚΘ</a:t>
            </a:r>
          </a:p>
          <a:p>
            <a:pPr marL="541338" lvl="1">
              <a:lnSpc>
                <a:spcPct val="115000"/>
              </a:lnSpc>
              <a:spcBef>
                <a:spcPct val="50000"/>
              </a:spcBef>
              <a:buFontTx/>
              <a:buChar char="•"/>
            </a:pPr>
            <a:r>
              <a:rPr lang="el-GR" dirty="0" err="1">
                <a:latin typeface="Calibri" pitchFamily="34" charset="0"/>
              </a:rPr>
              <a:t>Δισωλήνιο</a:t>
            </a:r>
            <a:endParaRPr lang="el-GR" dirty="0">
              <a:latin typeface="Calibri" pitchFamily="34" charset="0"/>
            </a:endParaRPr>
          </a:p>
          <a:p>
            <a:pPr marL="541338" lvl="1">
              <a:lnSpc>
                <a:spcPct val="115000"/>
              </a:lnSpc>
              <a:spcBef>
                <a:spcPct val="50000"/>
              </a:spcBef>
              <a:buFontTx/>
              <a:buChar char="•"/>
            </a:pPr>
            <a:r>
              <a:rPr lang="el-GR" dirty="0" err="1">
                <a:latin typeface="Calibri" pitchFamily="34" charset="0"/>
              </a:rPr>
              <a:t>Μονοσωλήνιο</a:t>
            </a:r>
            <a:endParaRPr lang="el-GR" dirty="0">
              <a:latin typeface="Calibri" pitchFamily="34" charset="0"/>
            </a:endParaRPr>
          </a:p>
          <a:p>
            <a:pPr marL="541338" lvl="1">
              <a:lnSpc>
                <a:spcPct val="115000"/>
              </a:lnSpc>
              <a:spcBef>
                <a:spcPct val="50000"/>
              </a:spcBef>
              <a:buFontTx/>
              <a:buChar char="•"/>
            </a:pPr>
            <a:r>
              <a:rPr lang="el-GR" dirty="0" err="1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Τρισωλήνιο</a:t>
            </a:r>
            <a:r>
              <a:rPr lang="el-GR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, </a:t>
            </a:r>
            <a:r>
              <a:rPr lang="el-GR" dirty="0" err="1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Τετρασωλήνιο</a:t>
            </a:r>
            <a:endParaRPr lang="el-GR" dirty="0">
              <a:solidFill>
                <a:schemeClr val="bg1">
                  <a:lumMod val="65000"/>
                </a:schemeClr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3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sz="3200" dirty="0"/>
              <a:t>ΕλεγχοΣ θερμομονωτικηΣ επαρκειαΣ</a:t>
            </a:r>
            <a:endParaRPr lang="en-US" sz="32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>
                <a:solidFill>
                  <a:srgbClr val="898989"/>
                </a:solidFill>
              </a:rPr>
              <a:t>Κανονισμός Ενεργειακής Απόδοσης </a:t>
            </a:r>
            <a:r>
              <a:rPr lang="el-GR">
                <a:solidFill>
                  <a:srgbClr val="898989"/>
                </a:solidFill>
                <a:latin typeface="Arial" charset="0"/>
              </a:rPr>
              <a:t>Κ</a:t>
            </a:r>
            <a:r>
              <a:rPr lang="el-GR">
                <a:solidFill>
                  <a:srgbClr val="898989"/>
                </a:solidFill>
              </a:rPr>
              <a:t>τηρίων</a:t>
            </a:r>
            <a:r>
              <a:rPr lang="en-US">
                <a:solidFill>
                  <a:srgbClr val="898989"/>
                </a:solidFill>
              </a:rPr>
              <a:t> (KENAK)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1E5413D-FE27-4DE0-BE49-BA25ADA19C6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81975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Βασικές αρχές σχεδιασμού δικτύου</a:t>
            </a:r>
            <a:endParaRPr lang="en-US"/>
          </a:p>
        </p:txBody>
      </p:sp>
      <p:sp>
        <p:nvSpPr>
          <p:cNvPr id="55299" name="Content Placeholder 2"/>
          <p:cNvSpPr>
            <a:spLocks noGrp="1"/>
          </p:cNvSpPr>
          <p:nvPr>
            <p:ph idx="1"/>
          </p:nvPr>
        </p:nvSpPr>
        <p:spPr>
          <a:xfrm>
            <a:off x="457200" y="1451917"/>
            <a:ext cx="8229600" cy="4857403"/>
          </a:xfrm>
        </p:spPr>
        <p:txBody>
          <a:bodyPr/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l-GR" dirty="0"/>
              <a:t>Επισκεψιμότητα συστήματος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l-GR" dirty="0"/>
              <a:t>Αποφυγή δομικών στοιχείων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l-GR" dirty="0"/>
              <a:t>Αποφυγή υπερβολικών καμπυλών, γωνιών, διακλαδώσεων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l-GR" dirty="0"/>
              <a:t>Σχεδιασμός κλάδων παραπλήσιου μήκους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l-GR" dirty="0"/>
              <a:t>Αποφυγή συνόδευσης με σωληνώσεις ύδρευσης, αποχέτευσης, ηλεκτρολογικές εγκαταστάσεις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l-GR" dirty="0"/>
              <a:t>Μόνωση εκτεθειμένων τμημάτων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FA12B07-73CE-42A0-9582-44DA163468E9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2863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525963"/>
            <a:ext cx="4643438" cy="233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117764" name="Oval 4"/>
          <p:cNvSpPr>
            <a:spLocks noChangeArrowheads="1"/>
          </p:cNvSpPr>
          <p:nvPr/>
        </p:nvSpPr>
        <p:spPr bwMode="auto">
          <a:xfrm>
            <a:off x="323850" y="6669088"/>
            <a:ext cx="107950" cy="107950"/>
          </a:xfrm>
          <a:prstGeom prst="ellipse">
            <a:avLst/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17765" name="AutoShape 5"/>
          <p:cNvSpPr>
            <a:spLocks noChangeArrowheads="1"/>
          </p:cNvSpPr>
          <p:nvPr/>
        </p:nvSpPr>
        <p:spPr bwMode="auto">
          <a:xfrm>
            <a:off x="755650" y="333375"/>
            <a:ext cx="7847013" cy="3384550"/>
          </a:xfrm>
          <a:prstGeom prst="roundRect">
            <a:avLst>
              <a:gd name="adj" fmla="val 11106"/>
            </a:avLst>
          </a:prstGeom>
          <a:solidFill>
            <a:schemeClr val="bg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342900" indent="-342900">
              <a:lnSpc>
                <a:spcPct val="115000"/>
              </a:lnSpc>
              <a:spcBef>
                <a:spcPct val="50000"/>
              </a:spcBef>
            </a:pPr>
            <a:r>
              <a:rPr lang="el-GR" b="1" u="sng">
                <a:latin typeface="Calibri" pitchFamily="34" charset="0"/>
              </a:rPr>
              <a:t>Δισωλήνιο Δίκτυο Διανομής Θερμού Νερού</a:t>
            </a:r>
          </a:p>
          <a:p>
            <a:pPr marL="342900" indent="-342900">
              <a:lnSpc>
                <a:spcPct val="115000"/>
              </a:lnSpc>
              <a:spcBef>
                <a:spcPct val="50000"/>
              </a:spcBef>
              <a:buFontTx/>
              <a:buChar char="•"/>
            </a:pPr>
            <a:r>
              <a:rPr lang="el-GR">
                <a:latin typeface="Calibri" pitchFamily="34" charset="0"/>
              </a:rPr>
              <a:t>Το συνηθέστερο δίκτυο, ειδικά σε παλαιά κτήρια (&lt;1980)</a:t>
            </a:r>
          </a:p>
          <a:p>
            <a:pPr marL="342900" indent="-342900">
              <a:lnSpc>
                <a:spcPct val="115000"/>
              </a:lnSpc>
              <a:spcBef>
                <a:spcPct val="50000"/>
              </a:spcBef>
              <a:buFontTx/>
              <a:buChar char="•"/>
            </a:pPr>
            <a:r>
              <a:rPr lang="el-GR">
                <a:latin typeface="Calibri" pitchFamily="34" charset="0"/>
              </a:rPr>
              <a:t>Όλες οι τερματικές μονάδες συνδέονται άμεσα στους κεντρικούς κλάδους προσαγωγής-επιστροφής (παράλληλη σύνδεση) στον λέβητα.</a:t>
            </a:r>
          </a:p>
          <a:p>
            <a:pPr marL="342900" indent="-342900">
              <a:lnSpc>
                <a:spcPct val="115000"/>
              </a:lnSpc>
              <a:spcBef>
                <a:spcPct val="50000"/>
              </a:spcBef>
              <a:buFontTx/>
              <a:buChar char="•"/>
            </a:pPr>
            <a:r>
              <a:rPr lang="el-GR">
                <a:latin typeface="Calibri" pitchFamily="34" charset="0"/>
              </a:rPr>
              <a:t>Σε κάθε τερματική μονάδα (σώμα) η σύνδεση θερμού νερού είναι ψηλά και η επιστροφή χαμηλά</a:t>
            </a:r>
          </a:p>
          <a:p>
            <a:pPr marL="342900" indent="-342900">
              <a:lnSpc>
                <a:spcPct val="115000"/>
              </a:lnSpc>
              <a:spcBef>
                <a:spcPct val="50000"/>
              </a:spcBef>
              <a:buFontTx/>
              <a:buChar char="•"/>
            </a:pPr>
            <a:r>
              <a:rPr lang="el-GR">
                <a:latin typeface="Calibri" pitchFamily="34" charset="0"/>
              </a:rPr>
              <a:t>Υπάρχουν πολλές κεντρικές στήλες προσαγωγής-επιστροφής, οι οποίες διαπερνούν κάθετα τις οριζόντιες ιδιοκτησίες</a:t>
            </a:r>
          </a:p>
        </p:txBody>
      </p:sp>
      <p:pic>
        <p:nvPicPr>
          <p:cNvPr id="11776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35388"/>
            <a:ext cx="4572000" cy="250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035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Oval 3"/>
          <p:cNvSpPr>
            <a:spLocks noChangeArrowheads="1"/>
          </p:cNvSpPr>
          <p:nvPr/>
        </p:nvSpPr>
        <p:spPr bwMode="auto">
          <a:xfrm>
            <a:off x="323850" y="6669088"/>
            <a:ext cx="107950" cy="107950"/>
          </a:xfrm>
          <a:prstGeom prst="ellipse">
            <a:avLst/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18788" name="AutoShape 4"/>
          <p:cNvSpPr>
            <a:spLocks noChangeArrowheads="1"/>
          </p:cNvSpPr>
          <p:nvPr/>
        </p:nvSpPr>
        <p:spPr bwMode="auto">
          <a:xfrm>
            <a:off x="827088" y="404813"/>
            <a:ext cx="7632700" cy="5761037"/>
          </a:xfrm>
          <a:prstGeom prst="roundRect">
            <a:avLst>
              <a:gd name="adj" fmla="val 11106"/>
            </a:avLst>
          </a:prstGeom>
          <a:solidFill>
            <a:schemeClr val="bg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342900" indent="-342900">
              <a:lnSpc>
                <a:spcPct val="115000"/>
              </a:lnSpc>
              <a:spcBef>
                <a:spcPct val="50000"/>
              </a:spcBef>
            </a:pPr>
            <a:r>
              <a:rPr lang="el-GR" b="1" u="sng">
                <a:latin typeface="Calibri" pitchFamily="34" charset="0"/>
              </a:rPr>
              <a:t>Δισωλήνιο Δίκτυο Διανομής Θερμού Νερού</a:t>
            </a:r>
          </a:p>
          <a:p>
            <a:pPr marL="342900" indent="-342900">
              <a:lnSpc>
                <a:spcPct val="115000"/>
              </a:lnSpc>
              <a:spcBef>
                <a:spcPct val="50000"/>
              </a:spcBef>
            </a:pPr>
            <a:r>
              <a:rPr lang="el-GR" b="1" u="sng">
                <a:latin typeface="Calibri" pitchFamily="34" charset="0"/>
              </a:rPr>
              <a:t>ΠΛΕΟΝΕΚΤΗΜΑΤΑ</a:t>
            </a:r>
          </a:p>
          <a:p>
            <a:pPr marL="342900" indent="-342900">
              <a:lnSpc>
                <a:spcPct val="115000"/>
              </a:lnSpc>
              <a:spcBef>
                <a:spcPct val="50000"/>
              </a:spcBef>
              <a:buFontTx/>
              <a:buChar char="•"/>
            </a:pPr>
            <a:r>
              <a:rPr lang="el-GR">
                <a:latin typeface="Calibri" pitchFamily="34" charset="0"/>
              </a:rPr>
              <a:t>Οι τερματικές μονάδες έχουν την ίδια μέση θερμοκρασία (μείον τις απώλειες θερμότητας των κεντρικών στηλών προσαγωγής)</a:t>
            </a:r>
          </a:p>
          <a:p>
            <a:pPr marL="342900" indent="-342900">
              <a:lnSpc>
                <a:spcPct val="115000"/>
              </a:lnSpc>
              <a:spcBef>
                <a:spcPct val="50000"/>
              </a:spcBef>
              <a:buFontTx/>
              <a:buChar char="•"/>
            </a:pPr>
            <a:r>
              <a:rPr lang="el-GR">
                <a:latin typeface="Calibri" pitchFamily="34" charset="0"/>
              </a:rPr>
              <a:t>Μικρότερες απαιτήσεις σε μήκος σωληνώσεων</a:t>
            </a:r>
          </a:p>
          <a:p>
            <a:pPr marL="342900" indent="-342900">
              <a:lnSpc>
                <a:spcPct val="115000"/>
              </a:lnSpc>
              <a:spcBef>
                <a:spcPct val="50000"/>
              </a:spcBef>
              <a:buFontTx/>
              <a:buChar char="•"/>
            </a:pPr>
            <a:r>
              <a:rPr lang="el-GR">
                <a:latin typeface="Calibri" pitchFamily="34" charset="0"/>
              </a:rPr>
              <a:t>Μικρότερη πτώση πίεσης και μικρότερη κατανάλωση ενέργειας από τον κυκλοφορητή</a:t>
            </a:r>
          </a:p>
          <a:p>
            <a:pPr marL="342900" indent="-342900">
              <a:lnSpc>
                <a:spcPct val="115000"/>
              </a:lnSpc>
              <a:spcBef>
                <a:spcPct val="50000"/>
              </a:spcBef>
              <a:buFontTx/>
              <a:buChar char="•"/>
            </a:pPr>
            <a:r>
              <a:rPr lang="el-GR">
                <a:latin typeface="Calibri" pitchFamily="34" charset="0"/>
              </a:rPr>
              <a:t>Εύκολες μετακινήσεις σωμάτων λόγω εμφανών δικτύων και ύπαρξης αρκετών κατακόρυφων στηλών</a:t>
            </a:r>
          </a:p>
          <a:p>
            <a:pPr marL="342900" indent="-342900">
              <a:lnSpc>
                <a:spcPct val="115000"/>
              </a:lnSpc>
              <a:spcBef>
                <a:spcPct val="50000"/>
              </a:spcBef>
              <a:buFontTx/>
              <a:buChar char="•"/>
            </a:pPr>
            <a:r>
              <a:rPr lang="el-GR">
                <a:latin typeface="Calibri" pitchFamily="34" charset="0"/>
              </a:rPr>
              <a:t>Εμφανή δίκτυα διευκολύνουν επισκευές, συντηρήσεις κλπ. </a:t>
            </a:r>
          </a:p>
          <a:p>
            <a:pPr marL="342900" indent="-342900">
              <a:lnSpc>
                <a:spcPct val="115000"/>
              </a:lnSpc>
              <a:spcBef>
                <a:spcPct val="50000"/>
              </a:spcBef>
            </a:pPr>
            <a:r>
              <a:rPr lang="el-GR" b="1" u="sng">
                <a:latin typeface="Calibri" pitchFamily="34" charset="0"/>
              </a:rPr>
              <a:t>ΜΕΙΟΝΕΚΤΗΜΑΤΑ</a:t>
            </a:r>
            <a:endParaRPr lang="el-GR">
              <a:latin typeface="Calibri" pitchFamily="34" charset="0"/>
            </a:endParaRPr>
          </a:p>
          <a:p>
            <a:pPr marL="342900" indent="-342900">
              <a:lnSpc>
                <a:spcPct val="115000"/>
              </a:lnSpc>
              <a:spcBef>
                <a:spcPct val="50000"/>
              </a:spcBef>
              <a:buFontTx/>
              <a:buChar char="•"/>
            </a:pPr>
            <a:r>
              <a:rPr lang="el-GR" u="sng">
                <a:latin typeface="Calibri" pitchFamily="34" charset="0"/>
              </a:rPr>
              <a:t>Δύσκολη αυτονομία (θερμιδομέτρηση σε κάθε σώμα ξεχωριστά)</a:t>
            </a:r>
          </a:p>
          <a:p>
            <a:pPr marL="342900" indent="-342900">
              <a:lnSpc>
                <a:spcPct val="115000"/>
              </a:lnSpc>
              <a:spcBef>
                <a:spcPct val="50000"/>
              </a:spcBef>
              <a:buFontTx/>
              <a:buChar char="•"/>
            </a:pPr>
            <a:r>
              <a:rPr lang="el-GR">
                <a:latin typeface="Calibri" pitchFamily="34" charset="0"/>
              </a:rPr>
              <a:t>Κατακόρυφες στήλες αντιαισθητικές και δυσκολεύουν αρχιτεκτονικές μετατροπές εσωτερικών χώρων</a:t>
            </a:r>
          </a:p>
        </p:txBody>
      </p:sp>
    </p:spTree>
    <p:extLst>
      <p:ext uri="{BB962C8B-B14F-4D97-AF65-F5344CB8AC3E}">
        <p14:creationId xmlns:p14="http://schemas.microsoft.com/office/powerpoint/2010/main" val="357219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37075"/>
            <a:ext cx="4249738" cy="232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119812" name="Oval 4"/>
          <p:cNvSpPr>
            <a:spLocks noChangeArrowheads="1"/>
          </p:cNvSpPr>
          <p:nvPr/>
        </p:nvSpPr>
        <p:spPr bwMode="auto">
          <a:xfrm>
            <a:off x="323850" y="6669088"/>
            <a:ext cx="107950" cy="107950"/>
          </a:xfrm>
          <a:prstGeom prst="ellipse">
            <a:avLst/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19813" name="AutoShape 5"/>
          <p:cNvSpPr>
            <a:spLocks noChangeArrowheads="1"/>
          </p:cNvSpPr>
          <p:nvPr/>
        </p:nvSpPr>
        <p:spPr bwMode="auto">
          <a:xfrm>
            <a:off x="755650" y="188913"/>
            <a:ext cx="7847013" cy="3313112"/>
          </a:xfrm>
          <a:prstGeom prst="roundRect">
            <a:avLst>
              <a:gd name="adj" fmla="val 11106"/>
            </a:avLst>
          </a:prstGeom>
          <a:solidFill>
            <a:schemeClr val="bg2"/>
          </a:solidFill>
          <a:ln w="9525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marL="342900" indent="-342900">
              <a:lnSpc>
                <a:spcPct val="115000"/>
              </a:lnSpc>
              <a:spcBef>
                <a:spcPct val="50000"/>
              </a:spcBef>
            </a:pPr>
            <a:r>
              <a:rPr lang="el-GR" b="1" u="sng" dirty="0" err="1">
                <a:latin typeface="Calibri" pitchFamily="34" charset="0"/>
              </a:rPr>
              <a:t>Μονοσωλήνιο</a:t>
            </a:r>
            <a:r>
              <a:rPr lang="el-GR" b="1" u="sng" dirty="0">
                <a:latin typeface="Calibri" pitchFamily="34" charset="0"/>
              </a:rPr>
              <a:t> Δίκτυο Διανομής Θερμού Νερού</a:t>
            </a:r>
          </a:p>
          <a:p>
            <a:pPr marL="342900" indent="-342900">
              <a:lnSpc>
                <a:spcPct val="115000"/>
              </a:lnSpc>
              <a:spcBef>
                <a:spcPct val="50000"/>
              </a:spcBef>
              <a:buFontTx/>
              <a:buChar char="•"/>
            </a:pPr>
            <a:r>
              <a:rPr lang="el-GR" dirty="0">
                <a:latin typeface="Calibri" pitchFamily="34" charset="0"/>
              </a:rPr>
              <a:t>Υπάρχουν βρόχοι μεταξύ των κλάδων προσαγωγής-επιστροφής, πάνω στους οποίους συνδέονται εν σειρά τα θερμαντικά σώματα.</a:t>
            </a:r>
          </a:p>
          <a:p>
            <a:pPr marL="342900" indent="-342900">
              <a:lnSpc>
                <a:spcPct val="115000"/>
              </a:lnSpc>
              <a:spcBef>
                <a:spcPct val="50000"/>
              </a:spcBef>
              <a:buFontTx/>
              <a:buChar char="•"/>
            </a:pPr>
            <a:r>
              <a:rPr lang="el-GR" dirty="0">
                <a:latin typeface="Calibri" pitchFamily="34" charset="0"/>
              </a:rPr>
              <a:t>Η εξαγωγή (επιστροφή) ενός σώματος αποτελεί την εισαγωγή (προσαγωγή) για το επόμενο </a:t>
            </a:r>
            <a:r>
              <a:rPr lang="el-GR" dirty="0" err="1">
                <a:latin typeface="Calibri" pitchFamily="34" charset="0"/>
              </a:rPr>
              <a:t>κ.ο.κ.</a:t>
            </a:r>
            <a:endParaRPr lang="el-GR" dirty="0">
              <a:latin typeface="Calibri" pitchFamily="34" charset="0"/>
            </a:endParaRPr>
          </a:p>
          <a:p>
            <a:pPr marL="342900" indent="-342900">
              <a:lnSpc>
                <a:spcPct val="115000"/>
              </a:lnSpc>
              <a:spcBef>
                <a:spcPct val="50000"/>
              </a:spcBef>
              <a:buFontTx/>
              <a:buChar char="•"/>
            </a:pPr>
            <a:r>
              <a:rPr lang="el-GR" u="sng" dirty="0">
                <a:latin typeface="Calibri" pitchFamily="34" charset="0"/>
              </a:rPr>
              <a:t>Δίνει μοναδική ευχέρεια αυτονομίας</a:t>
            </a:r>
            <a:r>
              <a:rPr lang="el-GR" dirty="0">
                <a:latin typeface="Calibri" pitchFamily="34" charset="0"/>
              </a:rPr>
              <a:t> σε οριζόντιες ιδιοκτησίες</a:t>
            </a:r>
          </a:p>
        </p:txBody>
      </p:sp>
      <p:pic>
        <p:nvPicPr>
          <p:cNvPr id="11981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716338"/>
            <a:ext cx="5219700" cy="249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41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Oval 3"/>
          <p:cNvSpPr>
            <a:spLocks noChangeArrowheads="1"/>
          </p:cNvSpPr>
          <p:nvPr/>
        </p:nvSpPr>
        <p:spPr bwMode="auto">
          <a:xfrm>
            <a:off x="323850" y="6669088"/>
            <a:ext cx="107950" cy="107950"/>
          </a:xfrm>
          <a:prstGeom prst="ellipse">
            <a:avLst/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20836" name="AutoShape 4"/>
          <p:cNvSpPr>
            <a:spLocks noChangeArrowheads="1"/>
          </p:cNvSpPr>
          <p:nvPr/>
        </p:nvSpPr>
        <p:spPr bwMode="auto">
          <a:xfrm>
            <a:off x="611188" y="549275"/>
            <a:ext cx="8208962" cy="5400675"/>
          </a:xfrm>
          <a:prstGeom prst="roundRect">
            <a:avLst>
              <a:gd name="adj" fmla="val 11106"/>
            </a:avLst>
          </a:prstGeom>
          <a:solidFill>
            <a:schemeClr val="bg2"/>
          </a:solidFill>
          <a:ln w="9525">
            <a:solidFill>
              <a:srgbClr val="FF0000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marL="342900" indent="-342900">
              <a:lnSpc>
                <a:spcPct val="115000"/>
              </a:lnSpc>
              <a:spcBef>
                <a:spcPct val="50000"/>
              </a:spcBef>
            </a:pPr>
            <a:r>
              <a:rPr lang="el-GR" b="1" u="sng" dirty="0" err="1">
                <a:latin typeface="Calibri" pitchFamily="34" charset="0"/>
              </a:rPr>
              <a:t>Μονοσωλήνιο</a:t>
            </a:r>
            <a:r>
              <a:rPr lang="el-GR" b="1" u="sng" dirty="0">
                <a:latin typeface="Calibri" pitchFamily="34" charset="0"/>
              </a:rPr>
              <a:t> Δίκτυο Διανομής Θερμού Νερού</a:t>
            </a:r>
          </a:p>
          <a:p>
            <a:pPr marL="342900" indent="-342900">
              <a:lnSpc>
                <a:spcPct val="115000"/>
              </a:lnSpc>
              <a:spcBef>
                <a:spcPct val="50000"/>
              </a:spcBef>
            </a:pPr>
            <a:r>
              <a:rPr lang="el-GR" b="1" u="sng" dirty="0">
                <a:latin typeface="Calibri" pitchFamily="34" charset="0"/>
              </a:rPr>
              <a:t>ΜΕΙΟΝΕΚΤΗΜΑΤΑ</a:t>
            </a:r>
          </a:p>
          <a:p>
            <a:pPr marL="342900" indent="-342900">
              <a:lnSpc>
                <a:spcPct val="115000"/>
              </a:lnSpc>
              <a:spcBef>
                <a:spcPct val="50000"/>
              </a:spcBef>
              <a:buFontTx/>
              <a:buChar char="•"/>
            </a:pPr>
            <a:r>
              <a:rPr lang="el-GR" dirty="0">
                <a:latin typeface="Calibri" pitchFamily="34" charset="0"/>
              </a:rPr>
              <a:t>Διαφορετική μέση θερμοκρασία σωμάτων λόγω εν σειρά σύνδεσης. Κάθε σώμα </a:t>
            </a:r>
            <a:r>
              <a:rPr lang="el-GR" dirty="0" err="1">
                <a:latin typeface="Calibri" pitchFamily="34" charset="0"/>
              </a:rPr>
              <a:t>διαστασιολογείται</a:t>
            </a:r>
            <a:r>
              <a:rPr lang="el-GR" dirty="0">
                <a:latin typeface="Calibri" pitchFamily="34" charset="0"/>
              </a:rPr>
              <a:t> με βάση διαφορετική θερμοκρασία λειτουργίας, ανάλογα με τη θέση του στο βρόχο</a:t>
            </a:r>
          </a:p>
          <a:p>
            <a:pPr marL="342900" indent="-342900">
              <a:lnSpc>
                <a:spcPct val="115000"/>
              </a:lnSpc>
              <a:spcBef>
                <a:spcPct val="50000"/>
              </a:spcBef>
              <a:buFontTx/>
              <a:buChar char="•"/>
            </a:pPr>
            <a:r>
              <a:rPr lang="el-GR" dirty="0">
                <a:latin typeface="Calibri" pitchFamily="34" charset="0"/>
              </a:rPr>
              <a:t>Σε βρόγχους με πολλά σώματα, το τελευταίο μπορεί να </a:t>
            </a:r>
            <a:r>
              <a:rPr lang="el-GR" dirty="0" err="1">
                <a:latin typeface="Calibri" pitchFamily="34" charset="0"/>
              </a:rPr>
              <a:t>υποτροφοδοτείται</a:t>
            </a:r>
            <a:endParaRPr lang="el-GR" dirty="0">
              <a:latin typeface="Calibri" pitchFamily="34" charset="0"/>
            </a:endParaRPr>
          </a:p>
          <a:p>
            <a:pPr marL="342900" indent="-342900">
              <a:lnSpc>
                <a:spcPct val="115000"/>
              </a:lnSpc>
              <a:spcBef>
                <a:spcPct val="50000"/>
              </a:spcBef>
              <a:buFontTx/>
              <a:buChar char="•"/>
            </a:pPr>
            <a:r>
              <a:rPr lang="el-GR" dirty="0">
                <a:latin typeface="Calibri" pitchFamily="34" charset="0"/>
              </a:rPr>
              <a:t>Μεγαλύτερα </a:t>
            </a:r>
            <a:r>
              <a:rPr lang="el-GR" dirty="0" err="1">
                <a:latin typeface="Calibri" pitchFamily="34" charset="0"/>
              </a:rPr>
              <a:t>μανομετρικά</a:t>
            </a:r>
            <a:r>
              <a:rPr lang="el-GR" dirty="0">
                <a:latin typeface="Calibri" pitchFamily="34" charset="0"/>
              </a:rPr>
              <a:t>-μεγαλύτερη κατανάλωση ενέργειας</a:t>
            </a:r>
          </a:p>
          <a:p>
            <a:pPr marL="342900" indent="-342900">
              <a:lnSpc>
                <a:spcPct val="115000"/>
              </a:lnSpc>
              <a:spcBef>
                <a:spcPct val="50000"/>
              </a:spcBef>
              <a:buFontTx/>
              <a:buChar char="•"/>
            </a:pPr>
            <a:r>
              <a:rPr lang="el-GR" dirty="0">
                <a:latin typeface="Calibri" pitchFamily="34" charset="0"/>
              </a:rPr>
              <a:t>Λόγω </a:t>
            </a:r>
            <a:r>
              <a:rPr lang="el-GR" dirty="0" err="1">
                <a:latin typeface="Calibri" pitchFamily="34" charset="0"/>
              </a:rPr>
              <a:t>ενδοδαπέδιων</a:t>
            </a:r>
            <a:r>
              <a:rPr lang="el-GR" dirty="0">
                <a:latin typeface="Calibri" pitchFamily="34" charset="0"/>
              </a:rPr>
              <a:t> σωληνώσεων, </a:t>
            </a:r>
            <a:r>
              <a:rPr lang="el-GR" dirty="0" err="1">
                <a:latin typeface="Calibri" pitchFamily="34" charset="0"/>
              </a:rPr>
              <a:t>μικρομετατοπίσεις</a:t>
            </a:r>
            <a:r>
              <a:rPr lang="el-GR" dirty="0">
                <a:latin typeface="Calibri" pitchFamily="34" charset="0"/>
              </a:rPr>
              <a:t> σωμάτων είναι δύσκολες, επισκευή και συντήρηση είναι δύσκολη</a:t>
            </a:r>
          </a:p>
          <a:p>
            <a:pPr marL="342900" indent="-342900">
              <a:lnSpc>
                <a:spcPct val="115000"/>
              </a:lnSpc>
              <a:spcBef>
                <a:spcPct val="50000"/>
              </a:spcBef>
              <a:buFontTx/>
              <a:buChar char="•"/>
            </a:pPr>
            <a:r>
              <a:rPr lang="el-GR" dirty="0">
                <a:latin typeface="Calibri" pitchFamily="34" charset="0"/>
              </a:rPr>
              <a:t>Συνήθως σωληνώσεις εντός άλλων εύκαμπτων για να διευκολυνθεί η αντικατάσταση. </a:t>
            </a:r>
          </a:p>
        </p:txBody>
      </p:sp>
    </p:spTree>
    <p:extLst>
      <p:ext uri="{BB962C8B-B14F-4D97-AF65-F5344CB8AC3E}">
        <p14:creationId xmlns:p14="http://schemas.microsoft.com/office/powerpoint/2010/main" val="145990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Εξαρτήματα δικτύου: συλλέκτης</a:t>
            </a:r>
            <a:endParaRPr lang="en-US"/>
          </a:p>
        </p:txBody>
      </p:sp>
      <p:pic>
        <p:nvPicPr>
          <p:cNvPr id="5939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14"/>
          <a:stretch>
            <a:fillRect/>
          </a:stretch>
        </p:blipFill>
        <p:spPr>
          <a:xfrm>
            <a:off x="250825" y="1628775"/>
            <a:ext cx="3328988" cy="2987675"/>
          </a:xfr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019774D-8E31-49FC-89CC-D232424D30E9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pic>
        <p:nvPicPr>
          <p:cNvPr id="59398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4652963"/>
            <a:ext cx="4038600" cy="1071562"/>
          </a:xfrm>
          <a:noFill/>
        </p:spPr>
      </p:pic>
      <p:pic>
        <p:nvPicPr>
          <p:cNvPr id="5939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700213"/>
            <a:ext cx="5651500" cy="248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23850" y="4941888"/>
            <a:ext cx="40322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dirty="0" err="1">
                <a:latin typeface="+mn-lt"/>
              </a:rPr>
              <a:t>Δισωλήνιο</a:t>
            </a:r>
            <a:r>
              <a:rPr lang="el-GR" dirty="0">
                <a:latin typeface="+mn-lt"/>
              </a:rPr>
              <a:t> =&gt; συλλέκτης</a:t>
            </a:r>
            <a:r>
              <a:rPr lang="en-US" dirty="0">
                <a:latin typeface="+mn-lt"/>
              </a:rPr>
              <a:t> </a:t>
            </a:r>
            <a:r>
              <a:rPr lang="el-GR" dirty="0">
                <a:latin typeface="+mn-lt"/>
              </a:rPr>
              <a:t>για κατακόρυφες στήλες (περιλαμβάνει όλη την εγκατάσταση)</a:t>
            </a:r>
          </a:p>
          <a:p>
            <a:pPr>
              <a:defRPr/>
            </a:pPr>
            <a:r>
              <a:rPr lang="el-GR" dirty="0">
                <a:latin typeface="+mn-lt"/>
              </a:rPr>
              <a:t>Μονοσωλήνιο: συλλέκτης μικρότερος (ανά όροφο)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202594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Εξαρτήματα δικτύου: ηλεκτροβάνες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2DF8DD4-6D11-440C-9EAA-677AAAAACA0E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pic>
        <p:nvPicPr>
          <p:cNvPr id="60421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060575"/>
            <a:ext cx="3414713" cy="3416300"/>
          </a:xfrm>
          <a:noFill/>
        </p:spPr>
      </p:pic>
      <p:pic>
        <p:nvPicPr>
          <p:cNvPr id="60422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0063" y="1916113"/>
            <a:ext cx="3019425" cy="3922712"/>
          </a:xfrm>
          <a:noFill/>
        </p:spPr>
      </p:pic>
      <p:sp>
        <p:nvSpPr>
          <p:cNvPr id="9" name="TextBox 8"/>
          <p:cNvSpPr txBox="1"/>
          <p:nvPr/>
        </p:nvSpPr>
        <p:spPr>
          <a:xfrm>
            <a:off x="611188" y="5300663"/>
            <a:ext cx="3529012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dirty="0">
                <a:latin typeface="+mn-lt"/>
              </a:rPr>
              <a:t>Τοποθετείται στο συλλέκτη, ελέγχεται από το θερμοστάτη εσωτερικού χώρου</a:t>
            </a:r>
            <a:endParaRPr lang="en-US" dirty="0">
              <a:latin typeface="+mn-lt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284663" y="5661025"/>
            <a:ext cx="863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698537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Εξαρτήματα δικτύου: θερμιδομετρητές</a:t>
            </a:r>
            <a:endParaRPr lang="en-US"/>
          </a:p>
        </p:txBody>
      </p:sp>
      <p:sp>
        <p:nvSpPr>
          <p:cNvPr id="10244" name="Content Placeholder 3"/>
          <p:cNvSpPr>
            <a:spLocks noGrp="1"/>
          </p:cNvSpPr>
          <p:nvPr>
            <p:ph sz="half" idx="2"/>
          </p:nvPr>
        </p:nvSpPr>
        <p:spPr>
          <a:xfrm>
            <a:off x="5435600" y="1600200"/>
            <a:ext cx="3457575" cy="4525963"/>
          </a:xfrm>
        </p:spPr>
        <p:txBody>
          <a:bodyPr/>
          <a:lstStyle/>
          <a:p>
            <a:r>
              <a:rPr lang="el-GR" sz="2400"/>
              <a:t>Μέτρηση:</a:t>
            </a:r>
          </a:p>
          <a:p>
            <a:pPr lvl="1"/>
            <a:r>
              <a:rPr lang="el-GR" sz="2000"/>
              <a:t>Παροχής νερού</a:t>
            </a:r>
          </a:p>
          <a:p>
            <a:pPr lvl="1"/>
            <a:r>
              <a:rPr lang="el-GR" sz="2000"/>
              <a:t>Θερμοκρασίας προσαγωγής</a:t>
            </a:r>
            <a:r>
              <a:rPr lang="de-CH" sz="2000"/>
              <a:t> </a:t>
            </a:r>
            <a:r>
              <a:rPr lang="el-GR" sz="2000"/>
              <a:t>νερού Τ</a:t>
            </a:r>
            <a:r>
              <a:rPr lang="de-CH" sz="2000" baseline="-25000"/>
              <a:t>in</a:t>
            </a:r>
            <a:endParaRPr lang="el-GR" sz="2000" baseline="-25000"/>
          </a:p>
          <a:p>
            <a:pPr lvl="1"/>
            <a:r>
              <a:rPr lang="el-GR" sz="2000"/>
              <a:t>Θερμοκρασίας απαγωγής νερού Τ</a:t>
            </a:r>
            <a:r>
              <a:rPr lang="de-CH" sz="2000" baseline="-25000"/>
              <a:t>out</a:t>
            </a:r>
            <a:endParaRPr lang="el-GR" sz="2000" baseline="-250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5872592-55D7-49DE-9E98-7751913155F3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p:pic>
        <p:nvPicPr>
          <p:cNvPr id="1024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96975"/>
            <a:ext cx="3752850" cy="3105150"/>
          </a:xfrm>
          <a:noFill/>
        </p:spPr>
      </p:pic>
      <p:pic>
        <p:nvPicPr>
          <p:cNvPr id="1024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9" t="7233" r="25114"/>
          <a:stretch>
            <a:fillRect/>
          </a:stretch>
        </p:blipFill>
        <p:spPr bwMode="auto">
          <a:xfrm>
            <a:off x="3059113" y="3644900"/>
            <a:ext cx="282575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rot="10800000" flipV="1">
            <a:off x="4427538" y="2708275"/>
            <a:ext cx="1439862" cy="136842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 flipV="1">
            <a:off x="4500563" y="3284538"/>
            <a:ext cx="1439862" cy="1368425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242" name="Object 3"/>
          <p:cNvGraphicFramePr>
            <a:graphicFrameLocks noChangeAspect="1"/>
          </p:cNvGraphicFramePr>
          <p:nvPr/>
        </p:nvGraphicFramePr>
        <p:xfrm>
          <a:off x="6300788" y="3933825"/>
          <a:ext cx="2620962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55700" imgH="254000" progId="Equation.3">
                  <p:embed/>
                </p:oleObj>
              </mc:Choice>
              <mc:Fallback>
                <p:oleObj name="Equation" r:id="rId4" imgW="1155700" imgH="25400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788" y="3933825"/>
                        <a:ext cx="2620962" cy="574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782484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Εξαρτήματα δικτύου: διακόπτες σωμάτων</a:t>
            </a:r>
            <a:br>
              <a:rPr lang="el-GR"/>
            </a:br>
            <a:r>
              <a:rPr lang="el-GR" sz="2800"/>
              <a:t>Διακόπτες μονοσωλήνιου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288752C-8DE2-4014-87D7-087296903E50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pic>
        <p:nvPicPr>
          <p:cNvPr id="6144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80"/>
          <a:stretch>
            <a:fillRect/>
          </a:stretch>
        </p:blipFill>
        <p:spPr>
          <a:xfrm>
            <a:off x="395288" y="1882775"/>
            <a:ext cx="3455987" cy="3998913"/>
          </a:xfrm>
          <a:noFill/>
        </p:spPr>
      </p:pic>
      <p:pic>
        <p:nvPicPr>
          <p:cNvPr id="61446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0" t="31956" r="28058" b="38120"/>
          <a:stretch>
            <a:fillRect/>
          </a:stretch>
        </p:blipFill>
        <p:spPr>
          <a:xfrm>
            <a:off x="3910013" y="2565400"/>
            <a:ext cx="5126037" cy="2232025"/>
          </a:xfrm>
          <a:noFill/>
        </p:spPr>
      </p:pic>
    </p:spTree>
    <p:extLst>
      <p:ext uri="{BB962C8B-B14F-4D97-AF65-F5344CB8AC3E}">
        <p14:creationId xmlns:p14="http://schemas.microsoft.com/office/powerpoint/2010/main" val="102588608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Εξαρτήματα δικτύου: διακόπτες σωμάτων</a:t>
            </a:r>
            <a:br>
              <a:rPr lang="el-GR"/>
            </a:br>
            <a:r>
              <a:rPr lang="el-GR" sz="2800"/>
              <a:t>Διακόπτες δισωλήνιου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7E22F60-29B8-4168-B3FF-3FAF434000CF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pic>
        <p:nvPicPr>
          <p:cNvPr id="6246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449513"/>
            <a:ext cx="4038600" cy="2827337"/>
          </a:xfrm>
          <a:noFill/>
        </p:spPr>
      </p:pic>
      <p:pic>
        <p:nvPicPr>
          <p:cNvPr id="62470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" r="14442" b="3908"/>
          <a:stretch>
            <a:fillRect/>
          </a:stretch>
        </p:blipFill>
        <p:spPr>
          <a:xfrm>
            <a:off x="5364163" y="1484313"/>
            <a:ext cx="2663825" cy="5029200"/>
          </a:xfrm>
          <a:noFill/>
        </p:spPr>
      </p:pic>
      <p:cxnSp>
        <p:nvCxnSpPr>
          <p:cNvPr id="10" name="Straight Arrow Connector 9"/>
          <p:cNvCxnSpPr/>
          <p:nvPr/>
        </p:nvCxnSpPr>
        <p:spPr>
          <a:xfrm flipV="1">
            <a:off x="3851275" y="2060575"/>
            <a:ext cx="3024188" cy="208915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003675" y="4302125"/>
            <a:ext cx="3016250" cy="143033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4031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ΠΔΜ – ΤΜΗΜΑ ΜΗΧΑΝΟΛΟΓΩΝ ΜΗΧΑΝΙΚΩΝ</a:t>
            </a:r>
            <a:endParaRPr lang="en-US"/>
          </a:p>
        </p:txBody>
      </p:sp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2"/>
          <a:srcRect l="19766" t="10742" r="18191" b="6836"/>
          <a:stretch>
            <a:fillRect/>
          </a:stretch>
        </p:blipFill>
        <p:spPr bwMode="auto">
          <a:xfrm>
            <a:off x="500034" y="428604"/>
            <a:ext cx="8072494" cy="6029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/>
              <a:t>Εξαρτήματα δικτύου: θερμοστατικοί διακόπτες</a:t>
            </a:r>
            <a:endParaRPr lang="en-US" sz="32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A1C4451-FD16-44B5-A0CB-856BD56CA1CF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  <p:pic>
        <p:nvPicPr>
          <p:cNvPr id="634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2513" y="1795463"/>
            <a:ext cx="2847975" cy="4133850"/>
          </a:xfrm>
          <a:noFill/>
        </p:spPr>
      </p:pic>
      <p:sp>
        <p:nvSpPr>
          <p:cNvPr id="7" name="TextBox 6"/>
          <p:cNvSpPr txBox="1"/>
          <p:nvPr/>
        </p:nvSpPr>
        <p:spPr>
          <a:xfrm>
            <a:off x="4572000" y="1785590"/>
            <a:ext cx="3887788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dirty="0">
                <a:latin typeface="+mn-lt"/>
              </a:rPr>
              <a:t>Θερμοστατική κεφαλή</a:t>
            </a:r>
          </a:p>
          <a:p>
            <a:pPr>
              <a:defRPr/>
            </a:pPr>
            <a:endParaRPr lang="el-GR" dirty="0">
              <a:latin typeface="+mn-lt"/>
            </a:endParaRPr>
          </a:p>
          <a:p>
            <a:pPr>
              <a:defRPr/>
            </a:pPr>
            <a:r>
              <a:rPr lang="el-GR" dirty="0">
                <a:latin typeface="+mn-lt"/>
              </a:rPr>
              <a:t>Θερμοστατική βαλβίδα</a:t>
            </a:r>
            <a:endParaRPr lang="en-US" dirty="0">
              <a:latin typeface="+mn-l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688432"/>
            <a:ext cx="18669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Αριστερό βέλος 1"/>
          <p:cNvSpPr/>
          <p:nvPr/>
        </p:nvSpPr>
        <p:spPr>
          <a:xfrm>
            <a:off x="3563888" y="1916832"/>
            <a:ext cx="864096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Βέλος προς τα κάτω 2"/>
          <p:cNvSpPr/>
          <p:nvPr/>
        </p:nvSpPr>
        <p:spPr>
          <a:xfrm>
            <a:off x="5868144" y="2780928"/>
            <a:ext cx="151656" cy="792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Ορθογώνιο 3"/>
          <p:cNvSpPr/>
          <p:nvPr/>
        </p:nvSpPr>
        <p:spPr>
          <a:xfrm>
            <a:off x="3419872" y="5659713"/>
            <a:ext cx="588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https://www.youtube.com/watch?v=-OvDQonJeHA</a:t>
            </a:r>
            <a:endParaRPr lang="el-GR" dirty="0"/>
          </a:p>
        </p:txBody>
      </p:sp>
      <p:sp>
        <p:nvSpPr>
          <p:cNvPr id="9" name="Ορθογώνιο 8"/>
          <p:cNvSpPr/>
          <p:nvPr/>
        </p:nvSpPr>
        <p:spPr>
          <a:xfrm>
            <a:off x="3419872" y="5975446"/>
            <a:ext cx="533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https://www.youtube.com/watch?v=97nBHArbAp8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8835185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/>
              <a:t>Αυτονομία σε δισωλήνια κατακόρυφα συστήματα</a:t>
            </a:r>
            <a:endParaRPr lang="en-US" sz="28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FD36F8-2A67-4BE9-92C2-8DD1685DDAE9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  <p:pic>
        <p:nvPicPr>
          <p:cNvPr id="6451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265238"/>
            <a:ext cx="3221038" cy="4860925"/>
          </a:xfrm>
          <a:noFill/>
        </p:spPr>
      </p:pic>
      <p:pic>
        <p:nvPicPr>
          <p:cNvPr id="645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437063"/>
            <a:ext cx="18669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5600" y="2924175"/>
            <a:ext cx="952500" cy="1619250"/>
          </a:xfrm>
          <a:noFill/>
        </p:spPr>
      </p:pic>
      <p:sp>
        <p:nvSpPr>
          <p:cNvPr id="10" name="TextBox 9"/>
          <p:cNvSpPr txBox="1"/>
          <p:nvPr/>
        </p:nvSpPr>
        <p:spPr>
          <a:xfrm>
            <a:off x="4787900" y="1773238"/>
            <a:ext cx="3887788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dirty="0">
                <a:latin typeface="+mn-lt"/>
              </a:rPr>
              <a:t>Ο χρήστης ρυθμίζει τη λειτουργία κάθε σώματος (παροχή) μέσω θερμοστατικής βάνας</a:t>
            </a:r>
            <a:endParaRPr lang="en-US" dirty="0">
              <a:latin typeface="+mn-lt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771775" y="2565400"/>
            <a:ext cx="2592388" cy="71913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22778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/>
              <a:t>Αυτονομία σε δισωλήνια κατακόρυφα συστήματα</a:t>
            </a:r>
            <a:endParaRPr lang="en-US" sz="28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08309AA-D9B9-499F-813D-B9A94A0725C7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  <p:pic>
        <p:nvPicPr>
          <p:cNvPr id="65541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265238"/>
            <a:ext cx="3221038" cy="4860925"/>
          </a:xfrm>
          <a:noFill/>
        </p:spPr>
      </p:pic>
      <p:pic>
        <p:nvPicPr>
          <p:cNvPr id="65542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0063" y="2781300"/>
            <a:ext cx="2076450" cy="3895725"/>
          </a:xfrm>
          <a:noFill/>
        </p:spPr>
      </p:pic>
      <p:sp>
        <p:nvSpPr>
          <p:cNvPr id="9" name="TextBox 8"/>
          <p:cNvSpPr txBox="1"/>
          <p:nvPr/>
        </p:nvSpPr>
        <p:spPr>
          <a:xfrm>
            <a:off x="4643438" y="1773238"/>
            <a:ext cx="4356100" cy="922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dirty="0">
                <a:latin typeface="+mn-lt"/>
              </a:rPr>
              <a:t>Ασύρματος θερμιδομετρητής τοποθετημένος πάνω στο σώμα καταγράφει την κατανάλωση ενέργειας του σώματος</a:t>
            </a:r>
            <a:endParaRPr lang="en-US" dirty="0">
              <a:latin typeface="+mn-lt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411413" y="3644900"/>
            <a:ext cx="3097212" cy="792163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711867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/>
              <a:t>Αυτονομία σε δισωλήνια κατακόρυφα συστήματα</a:t>
            </a:r>
            <a:endParaRPr lang="en-US" sz="28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B4C512F-DC38-4CC7-A58F-9D224115EFEE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  <p:pic>
        <p:nvPicPr>
          <p:cNvPr id="6656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265238"/>
            <a:ext cx="3221038" cy="4860925"/>
          </a:xfrm>
          <a:noFill/>
        </p:spPr>
      </p:pic>
      <p:pic>
        <p:nvPicPr>
          <p:cNvPr id="6656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4163" y="3789363"/>
            <a:ext cx="2668587" cy="2501900"/>
          </a:xfrm>
          <a:noFill/>
        </p:spPr>
      </p:pic>
      <p:sp>
        <p:nvSpPr>
          <p:cNvPr id="9" name="TextBox 8"/>
          <p:cNvSpPr txBox="1"/>
          <p:nvPr/>
        </p:nvSpPr>
        <p:spPr>
          <a:xfrm>
            <a:off x="4787900" y="1773238"/>
            <a:ext cx="3887788" cy="1754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 dirty="0">
                <a:latin typeface="+mn-lt"/>
              </a:rPr>
              <a:t>Ο θερμιδομετρητής μεταδίδει ασύρματα τα δεδομένα του στην κεντρική μονάδα καταγραφής. </a:t>
            </a:r>
          </a:p>
          <a:p>
            <a:pPr>
              <a:defRPr/>
            </a:pPr>
            <a:r>
              <a:rPr lang="el-GR" dirty="0">
                <a:latin typeface="+mn-lt"/>
              </a:rPr>
              <a:t>Η εταιρεία διαχείρισης  διαβάζει τα δεδομένα της κεντρικής μονάδας μέσω </a:t>
            </a:r>
            <a:r>
              <a:rPr lang="de-CH" dirty="0">
                <a:latin typeface="+mn-lt"/>
              </a:rPr>
              <a:t>GSM </a:t>
            </a:r>
            <a:r>
              <a:rPr lang="el-GR" dirty="0">
                <a:latin typeface="+mn-lt"/>
              </a:rPr>
              <a:t>ή </a:t>
            </a:r>
            <a:r>
              <a:rPr lang="de-CH" dirty="0">
                <a:latin typeface="+mn-lt"/>
              </a:rPr>
              <a:t>WiFi</a:t>
            </a:r>
            <a:endParaRPr lang="en-US" dirty="0">
              <a:latin typeface="+mn-lt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708400" y="4365625"/>
            <a:ext cx="1800225" cy="50323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924878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/>
              <a:t>Αλληλουχία ενεργειών </a:t>
            </a:r>
            <a:r>
              <a:rPr lang="de-CH" sz="3200"/>
              <a:t>(workflow)</a:t>
            </a:r>
            <a:r>
              <a:rPr lang="el-GR" sz="3200"/>
              <a:t> </a:t>
            </a:r>
            <a:br>
              <a:rPr lang="el-GR" sz="3200"/>
            </a:br>
            <a:r>
              <a:rPr lang="el-GR" sz="3200"/>
              <a:t>για τη μελέτη συστήματος θέρμανσης</a:t>
            </a:r>
            <a:endParaRPr lang="en-US" sz="32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4D68BE-4144-4B35-A114-07A0840662F1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  <p:sp>
        <p:nvSpPr>
          <p:cNvPr id="6" name="Flowchart: Process 5"/>
          <p:cNvSpPr/>
          <p:nvPr/>
        </p:nvSpPr>
        <p:spPr>
          <a:xfrm>
            <a:off x="1331913" y="1844675"/>
            <a:ext cx="1368425" cy="936625"/>
          </a:xfrm>
          <a:prstGeom prst="flowChart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l-GR">
                <a:solidFill>
                  <a:srgbClr val="000000"/>
                </a:solidFill>
              </a:rPr>
              <a:t>Σχεδιασμός κελύφους κτηρίου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lowchart: Decision 6"/>
          <p:cNvSpPr/>
          <p:nvPr/>
        </p:nvSpPr>
        <p:spPr>
          <a:xfrm>
            <a:off x="611188" y="3213100"/>
            <a:ext cx="2808287" cy="1295400"/>
          </a:xfrm>
          <a:prstGeom prst="flowChartDecision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l-GR" sz="1600" dirty="0"/>
              <a:t>Έλεγχος θερμομονωτικής επάρκειας (Κ.Εν.Α.Κ)</a:t>
            </a:r>
            <a:endParaRPr lang="en-US" sz="1600" dirty="0"/>
          </a:p>
        </p:txBody>
      </p:sp>
      <p:sp>
        <p:nvSpPr>
          <p:cNvPr id="8" name="Flowchart: Process 7"/>
          <p:cNvSpPr/>
          <p:nvPr/>
        </p:nvSpPr>
        <p:spPr>
          <a:xfrm>
            <a:off x="1331913" y="4868863"/>
            <a:ext cx="1368425" cy="936625"/>
          </a:xfrm>
          <a:prstGeom prst="flowChart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l-GR" dirty="0"/>
              <a:t>Υπολογισμός θερμικών απωλειών</a:t>
            </a:r>
            <a:endParaRPr lang="en-US" dirty="0"/>
          </a:p>
        </p:txBody>
      </p:sp>
      <p:sp>
        <p:nvSpPr>
          <p:cNvPr id="9" name="Flowchart: Process 8"/>
          <p:cNvSpPr/>
          <p:nvPr/>
        </p:nvSpPr>
        <p:spPr>
          <a:xfrm>
            <a:off x="5148263" y="3357563"/>
            <a:ext cx="1368425" cy="935037"/>
          </a:xfrm>
          <a:prstGeom prst="flowChart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l-GR" dirty="0"/>
              <a:t>Επιλογή συστήματος θέρμανσης</a:t>
            </a:r>
            <a:endParaRPr lang="en-US" dirty="0"/>
          </a:p>
        </p:txBody>
      </p:sp>
      <p:sp>
        <p:nvSpPr>
          <p:cNvPr id="10" name="Flowchart: Process 9"/>
          <p:cNvSpPr/>
          <p:nvPr/>
        </p:nvSpPr>
        <p:spPr>
          <a:xfrm>
            <a:off x="4572000" y="4941888"/>
            <a:ext cx="2520950" cy="1150937"/>
          </a:xfrm>
          <a:prstGeom prst="flowChart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l-GR" dirty="0"/>
              <a:t>Σχεδιασμός και διαστασιολόγηση στοιχείων του συστήματος θέρμανσης</a:t>
            </a:r>
            <a:endParaRPr lang="en-US" dirty="0"/>
          </a:p>
        </p:txBody>
      </p:sp>
      <p:cxnSp>
        <p:nvCxnSpPr>
          <p:cNvPr id="12" name="Elbow Connector 11"/>
          <p:cNvCxnSpPr>
            <a:stCxn id="6" idx="2"/>
            <a:endCxn id="7" idx="0"/>
          </p:cNvCxnSpPr>
          <p:nvPr/>
        </p:nvCxnSpPr>
        <p:spPr>
          <a:xfrm rot="5400000">
            <a:off x="1799432" y="2996406"/>
            <a:ext cx="431800" cy="1587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4" name="Elbow Connector 13"/>
          <p:cNvCxnSpPr>
            <a:stCxn id="7" idx="1"/>
            <a:endCxn id="6" idx="1"/>
          </p:cNvCxnSpPr>
          <p:nvPr/>
        </p:nvCxnSpPr>
        <p:spPr>
          <a:xfrm rot="10800000" flipH="1">
            <a:off x="611188" y="2312988"/>
            <a:ext cx="720725" cy="1547812"/>
          </a:xfrm>
          <a:prstGeom prst="bentConnector3">
            <a:avLst>
              <a:gd name="adj1" fmla="val -31746"/>
            </a:avLst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7" idx="2"/>
            <a:endCxn id="8" idx="0"/>
          </p:cNvCxnSpPr>
          <p:nvPr/>
        </p:nvCxnSpPr>
        <p:spPr>
          <a:xfrm rot="5400000">
            <a:off x="1835151" y="4689475"/>
            <a:ext cx="360362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8" name="Elbow Connector 17"/>
          <p:cNvCxnSpPr>
            <a:stCxn id="8" idx="3"/>
            <a:endCxn id="9" idx="1"/>
          </p:cNvCxnSpPr>
          <p:nvPr/>
        </p:nvCxnSpPr>
        <p:spPr>
          <a:xfrm flipV="1">
            <a:off x="2700338" y="3824288"/>
            <a:ext cx="2447925" cy="1512887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9" idx="2"/>
            <a:endCxn id="10" idx="0"/>
          </p:cNvCxnSpPr>
          <p:nvPr/>
        </p:nvCxnSpPr>
        <p:spPr>
          <a:xfrm rot="5400000">
            <a:off x="5507832" y="4617244"/>
            <a:ext cx="647700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79888" name="Rectangle 16"/>
          <p:cNvSpPr>
            <a:spLocks noChangeArrowheads="1"/>
          </p:cNvSpPr>
          <p:nvPr/>
        </p:nvSpPr>
        <p:spPr bwMode="auto">
          <a:xfrm>
            <a:off x="4572000" y="4941888"/>
            <a:ext cx="2520950" cy="115093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0324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9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8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/>
              <a:t>Αλληλουχία ενεργειών </a:t>
            </a:r>
            <a:r>
              <a:rPr lang="de-CH" sz="3200"/>
              <a:t>(workflow)</a:t>
            </a:r>
            <a:r>
              <a:rPr lang="el-GR" sz="3200"/>
              <a:t> </a:t>
            </a:r>
            <a:br>
              <a:rPr lang="el-GR" sz="3200"/>
            </a:br>
            <a:r>
              <a:rPr lang="el-GR" sz="3200"/>
              <a:t>για τη μελέτη συστήματος θέρμανσης</a:t>
            </a:r>
            <a:endParaRPr lang="en-US" sz="32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4D68BE-4144-4B35-A114-07A0840662F1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  <p:sp>
        <p:nvSpPr>
          <p:cNvPr id="6" name="Flowchart: Process 5"/>
          <p:cNvSpPr/>
          <p:nvPr/>
        </p:nvSpPr>
        <p:spPr>
          <a:xfrm>
            <a:off x="1331913" y="1844675"/>
            <a:ext cx="1368425" cy="936625"/>
          </a:xfrm>
          <a:prstGeom prst="flowChart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l-GR">
                <a:solidFill>
                  <a:srgbClr val="000000"/>
                </a:solidFill>
              </a:rPr>
              <a:t>Σχεδιασμός κελύφους κτηρίου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lowchart: Decision 6"/>
          <p:cNvSpPr/>
          <p:nvPr/>
        </p:nvSpPr>
        <p:spPr>
          <a:xfrm>
            <a:off x="611188" y="3213100"/>
            <a:ext cx="2808287" cy="1295400"/>
          </a:xfrm>
          <a:prstGeom prst="flowChartDecision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l-GR" sz="1600" dirty="0"/>
              <a:t>Έλεγχος θερμομονωτικής επάρκειας (Κ.Εν.Α.Κ)</a:t>
            </a:r>
            <a:endParaRPr lang="en-US" sz="1600" dirty="0"/>
          </a:p>
        </p:txBody>
      </p:sp>
      <p:sp>
        <p:nvSpPr>
          <p:cNvPr id="8" name="Flowchart: Process 7"/>
          <p:cNvSpPr/>
          <p:nvPr/>
        </p:nvSpPr>
        <p:spPr>
          <a:xfrm>
            <a:off x="1331913" y="4868863"/>
            <a:ext cx="1368425" cy="936625"/>
          </a:xfrm>
          <a:prstGeom prst="flowChart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l-GR" dirty="0"/>
              <a:t>Υπολογισμός θερμικών απωλειών</a:t>
            </a:r>
            <a:endParaRPr lang="en-US" dirty="0"/>
          </a:p>
        </p:txBody>
      </p:sp>
      <p:sp>
        <p:nvSpPr>
          <p:cNvPr id="9" name="Flowchart: Process 8"/>
          <p:cNvSpPr/>
          <p:nvPr/>
        </p:nvSpPr>
        <p:spPr>
          <a:xfrm>
            <a:off x="5148263" y="3357563"/>
            <a:ext cx="1368425" cy="935037"/>
          </a:xfrm>
          <a:prstGeom prst="flowChart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l-GR" dirty="0"/>
              <a:t>Επιλογή συστήματος θέρμανσης</a:t>
            </a:r>
            <a:endParaRPr lang="en-US" dirty="0"/>
          </a:p>
        </p:txBody>
      </p:sp>
      <p:sp>
        <p:nvSpPr>
          <p:cNvPr id="10" name="Flowchart: Process 9"/>
          <p:cNvSpPr/>
          <p:nvPr/>
        </p:nvSpPr>
        <p:spPr>
          <a:xfrm>
            <a:off x="4572000" y="4941888"/>
            <a:ext cx="2520950" cy="1150937"/>
          </a:xfrm>
          <a:prstGeom prst="flowChart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l-GR" dirty="0"/>
              <a:t>Σχεδιασμός και διαστασιολόγηση στοιχείων του συστήματος θέρμανσης</a:t>
            </a:r>
            <a:endParaRPr lang="en-US" dirty="0"/>
          </a:p>
        </p:txBody>
      </p:sp>
      <p:cxnSp>
        <p:nvCxnSpPr>
          <p:cNvPr id="12" name="Elbow Connector 11"/>
          <p:cNvCxnSpPr>
            <a:stCxn id="6" idx="2"/>
            <a:endCxn id="7" idx="0"/>
          </p:cNvCxnSpPr>
          <p:nvPr/>
        </p:nvCxnSpPr>
        <p:spPr>
          <a:xfrm rot="5400000">
            <a:off x="1799432" y="2996406"/>
            <a:ext cx="431800" cy="1587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4" name="Elbow Connector 13"/>
          <p:cNvCxnSpPr>
            <a:stCxn id="7" idx="1"/>
            <a:endCxn id="6" idx="1"/>
          </p:cNvCxnSpPr>
          <p:nvPr/>
        </p:nvCxnSpPr>
        <p:spPr>
          <a:xfrm rot="10800000" flipH="1">
            <a:off x="611188" y="2312988"/>
            <a:ext cx="720725" cy="1547812"/>
          </a:xfrm>
          <a:prstGeom prst="bentConnector3">
            <a:avLst>
              <a:gd name="adj1" fmla="val -31746"/>
            </a:avLst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7" idx="2"/>
            <a:endCxn id="8" idx="0"/>
          </p:cNvCxnSpPr>
          <p:nvPr/>
        </p:nvCxnSpPr>
        <p:spPr>
          <a:xfrm rot="5400000">
            <a:off x="1835151" y="4689475"/>
            <a:ext cx="360362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8" name="Elbow Connector 17"/>
          <p:cNvCxnSpPr>
            <a:stCxn id="8" idx="3"/>
            <a:endCxn id="9" idx="1"/>
          </p:cNvCxnSpPr>
          <p:nvPr/>
        </p:nvCxnSpPr>
        <p:spPr>
          <a:xfrm flipV="1">
            <a:off x="2700338" y="3824288"/>
            <a:ext cx="2447925" cy="1512887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9" idx="2"/>
            <a:endCxn id="10" idx="0"/>
          </p:cNvCxnSpPr>
          <p:nvPr/>
        </p:nvCxnSpPr>
        <p:spPr>
          <a:xfrm rot="5400000">
            <a:off x="5507832" y="4617244"/>
            <a:ext cx="647700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79888" name="Rectangle 16"/>
          <p:cNvSpPr>
            <a:spLocks noChangeArrowheads="1"/>
          </p:cNvSpPr>
          <p:nvPr/>
        </p:nvSpPr>
        <p:spPr bwMode="auto">
          <a:xfrm>
            <a:off x="4572000" y="4941888"/>
            <a:ext cx="2520950" cy="115093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9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8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sz="3200" dirty="0"/>
              <a:t>ΔιαΣταΣιολογηΣη Στοιχειων ΥΔΡΟΝΙΚΩΝ ΣΥΣΤΗΜΑΤΩΝ ΘΕΡΜΑΝΣΗΣ</a:t>
            </a:r>
            <a:endParaRPr lang="en-US" sz="32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353B074-512B-4C20-8472-54F61260BE4E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dirty="0" err="1"/>
              <a:t>Διαστασιολόγηση</a:t>
            </a:r>
            <a:r>
              <a:rPr lang="el-GR" sz="3200" dirty="0"/>
              <a:t> συστήματος θέρμανσης</a:t>
            </a:r>
            <a:br>
              <a:rPr lang="el-GR" sz="3200" dirty="0"/>
            </a:br>
            <a:r>
              <a:rPr lang="el-GR" sz="2400" b="1" dirty="0"/>
              <a:t>Ανάλυση ανά κλάδο (για 1-σωλήνιο) ή κατακόρυφη στήλη (για 2-σωλήνιο)</a:t>
            </a:r>
            <a:endParaRPr lang="en-US" sz="24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3206FF5-8AD3-4B7D-B212-0ABEAC230E4A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  <p:sp>
        <p:nvSpPr>
          <p:cNvPr id="6" name="Flowchart: Process 5"/>
          <p:cNvSpPr/>
          <p:nvPr/>
        </p:nvSpPr>
        <p:spPr>
          <a:xfrm>
            <a:off x="395288" y="1700213"/>
            <a:ext cx="1800225" cy="2016125"/>
          </a:xfrm>
          <a:prstGeom prst="flowChartProcess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l-GR" dirty="0"/>
              <a:t>Υπολογισμός θερμικών απωλειών κάθε χώρου (κλάδου) – </a:t>
            </a:r>
            <a:r>
              <a:rPr lang="el-GR" dirty="0">
                <a:solidFill>
                  <a:srgbClr val="0070C0"/>
                </a:solidFill>
              </a:rPr>
              <a:t>προσαύξηση για απώλειες σωληνώσεων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395288" y="4005263"/>
            <a:ext cx="1873250" cy="1152525"/>
          </a:xfrm>
          <a:prstGeom prst="flowChartProcess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l-GR" sz="1500" dirty="0"/>
              <a:t>Επιλογή</a:t>
            </a:r>
            <a:r>
              <a:rPr lang="en-US" sz="1500" dirty="0"/>
              <a:t> (</a:t>
            </a:r>
            <a:r>
              <a:rPr lang="el-GR" sz="1500" dirty="0"/>
              <a:t>υπολογισμός) θερμοκρασιών προσαγωγής - επιστροφής</a:t>
            </a:r>
            <a:endParaRPr lang="en-US" sz="1500" dirty="0"/>
          </a:p>
        </p:txBody>
      </p:sp>
      <p:sp>
        <p:nvSpPr>
          <p:cNvPr id="9" name="Flowchart: Process 8"/>
          <p:cNvSpPr/>
          <p:nvPr/>
        </p:nvSpPr>
        <p:spPr>
          <a:xfrm>
            <a:off x="2627313" y="1920008"/>
            <a:ext cx="1728663" cy="2224308"/>
          </a:xfrm>
          <a:prstGeom prst="flowChartProcess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l-GR" dirty="0"/>
              <a:t>α1. Υπολογισμός παροχής μάζας</a:t>
            </a:r>
          </a:p>
          <a:p>
            <a:pPr algn="ctr">
              <a:defRPr/>
            </a:pPr>
            <a:r>
              <a:rPr lang="el-GR" dirty="0"/>
              <a:t>α2. </a:t>
            </a:r>
            <a:r>
              <a:rPr lang="el-GR" b="1" dirty="0"/>
              <a:t>όρια ταχύτητας</a:t>
            </a:r>
            <a:r>
              <a:rPr lang="el-GR" dirty="0"/>
              <a:t>/ </a:t>
            </a:r>
            <a:r>
              <a:rPr lang="el-GR" dirty="0" err="1"/>
              <a:t>διαστασιολόγηση</a:t>
            </a:r>
            <a:r>
              <a:rPr lang="el-GR" dirty="0"/>
              <a:t> σωλήνων</a:t>
            </a:r>
            <a:endParaRPr lang="en-US" dirty="0"/>
          </a:p>
        </p:txBody>
      </p:sp>
      <p:sp>
        <p:nvSpPr>
          <p:cNvPr id="10" name="Flowchart: Process 9"/>
          <p:cNvSpPr/>
          <p:nvPr/>
        </p:nvSpPr>
        <p:spPr>
          <a:xfrm>
            <a:off x="4643438" y="2205038"/>
            <a:ext cx="1800225" cy="107950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l-GR" sz="1400" dirty="0" err="1"/>
              <a:t>β.</a:t>
            </a:r>
            <a:r>
              <a:rPr lang="el-GR" sz="1400" dirty="0" err="1">
                <a:solidFill>
                  <a:srgbClr val="0070C0"/>
                </a:solidFill>
              </a:rPr>
              <a:t>Υπολογισμός</a:t>
            </a:r>
            <a:r>
              <a:rPr lang="el-GR" sz="1400" dirty="0">
                <a:solidFill>
                  <a:srgbClr val="0070C0"/>
                </a:solidFill>
              </a:rPr>
              <a:t> απωλειών θερμότητας στις σωληνώσεις (συνάρτηση ταχύτητας ρευστού</a:t>
            </a:r>
            <a:r>
              <a:rPr lang="el-GR" dirty="0">
                <a:solidFill>
                  <a:srgbClr val="0070C0"/>
                </a:solidFill>
              </a:rPr>
              <a:t>)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4" name="Flowchart: Process 23"/>
          <p:cNvSpPr/>
          <p:nvPr/>
        </p:nvSpPr>
        <p:spPr>
          <a:xfrm>
            <a:off x="395288" y="5373688"/>
            <a:ext cx="1873250" cy="86360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l-GR" dirty="0"/>
              <a:t>Επιλογή θέσης θερμαντικών σωμάτων</a:t>
            </a:r>
            <a:endParaRPr lang="en-US" dirty="0"/>
          </a:p>
        </p:txBody>
      </p:sp>
      <p:sp>
        <p:nvSpPr>
          <p:cNvPr id="106" name="Flowchart: Process 105"/>
          <p:cNvSpPr/>
          <p:nvPr/>
        </p:nvSpPr>
        <p:spPr>
          <a:xfrm>
            <a:off x="4643438" y="3500438"/>
            <a:ext cx="1800225" cy="1081087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l-GR" sz="1500" dirty="0" err="1"/>
              <a:t>γ.Υπολογισμός</a:t>
            </a:r>
            <a:r>
              <a:rPr lang="el-GR" sz="1500" dirty="0"/>
              <a:t> πτώσης πίεσης (συνάρτηση μήκους σωληνώσεων &amp; ταχύτητας ρευστού</a:t>
            </a:r>
            <a:r>
              <a:rPr lang="el-GR" sz="1600" dirty="0"/>
              <a:t>)</a:t>
            </a:r>
            <a:r>
              <a:rPr lang="el-GR" dirty="0"/>
              <a:t> </a:t>
            </a:r>
            <a:endParaRPr lang="en-US" dirty="0"/>
          </a:p>
        </p:txBody>
      </p:sp>
      <p:sp>
        <p:nvSpPr>
          <p:cNvPr id="113" name="Flowchart: Process 112"/>
          <p:cNvSpPr/>
          <p:nvPr/>
        </p:nvSpPr>
        <p:spPr>
          <a:xfrm>
            <a:off x="6948488" y="2276475"/>
            <a:ext cx="1943992" cy="719138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l-GR" dirty="0" err="1"/>
              <a:t>δ.Διαστασιολόγηση</a:t>
            </a:r>
            <a:r>
              <a:rPr lang="el-GR" dirty="0"/>
              <a:t> σωμάτων</a:t>
            </a:r>
            <a:endParaRPr lang="en-US" dirty="0"/>
          </a:p>
        </p:txBody>
      </p:sp>
      <p:cxnSp>
        <p:nvCxnSpPr>
          <p:cNvPr id="166" name="Elbow Connector 13"/>
          <p:cNvCxnSpPr>
            <a:cxnSpLocks/>
          </p:cNvCxnSpPr>
          <p:nvPr/>
        </p:nvCxnSpPr>
        <p:spPr>
          <a:xfrm flipV="1">
            <a:off x="2195513" y="2420889"/>
            <a:ext cx="431800" cy="1587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169" name="Elbow Connector 13"/>
          <p:cNvCxnSpPr>
            <a:cxnSpLocks/>
            <a:stCxn id="8" idx="3"/>
            <a:endCxn id="9" idx="1"/>
          </p:cNvCxnSpPr>
          <p:nvPr/>
        </p:nvCxnSpPr>
        <p:spPr>
          <a:xfrm flipV="1">
            <a:off x="2268538" y="3032162"/>
            <a:ext cx="358775" cy="1549364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194" name="Elbow Connector 13"/>
          <p:cNvCxnSpPr>
            <a:cxnSpLocks/>
            <a:stCxn id="9" idx="3"/>
            <a:endCxn id="106" idx="1"/>
          </p:cNvCxnSpPr>
          <p:nvPr/>
        </p:nvCxnSpPr>
        <p:spPr>
          <a:xfrm>
            <a:off x="4355976" y="3032162"/>
            <a:ext cx="287462" cy="100882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202" name="Elbow Connector 13"/>
          <p:cNvCxnSpPr>
            <a:cxnSpLocks/>
          </p:cNvCxnSpPr>
          <p:nvPr/>
        </p:nvCxnSpPr>
        <p:spPr>
          <a:xfrm>
            <a:off x="4355976" y="2493963"/>
            <a:ext cx="287462" cy="127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sp>
        <p:nvSpPr>
          <p:cNvPr id="204" name="Flowchart: Process 203"/>
          <p:cNvSpPr/>
          <p:nvPr/>
        </p:nvSpPr>
        <p:spPr>
          <a:xfrm>
            <a:off x="6948488" y="4005263"/>
            <a:ext cx="2016000" cy="64770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l-GR" dirty="0" err="1"/>
              <a:t>στ.Διαστασιολόγηση</a:t>
            </a:r>
            <a:r>
              <a:rPr lang="el-GR" dirty="0"/>
              <a:t> κυκλοφορητή</a:t>
            </a:r>
            <a:endParaRPr lang="en-US" dirty="0"/>
          </a:p>
        </p:txBody>
      </p:sp>
      <p:sp>
        <p:nvSpPr>
          <p:cNvPr id="205" name="Flowchart: Process 204"/>
          <p:cNvSpPr/>
          <p:nvPr/>
        </p:nvSpPr>
        <p:spPr>
          <a:xfrm>
            <a:off x="6948488" y="3141663"/>
            <a:ext cx="1943992" cy="647700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l-GR" dirty="0" err="1"/>
              <a:t>ε.Διαστασιολόγηση</a:t>
            </a:r>
            <a:r>
              <a:rPr lang="el-GR" dirty="0"/>
              <a:t> λέβητα</a:t>
            </a:r>
            <a:endParaRPr lang="en-US" dirty="0"/>
          </a:p>
        </p:txBody>
      </p:sp>
      <p:cxnSp>
        <p:nvCxnSpPr>
          <p:cNvPr id="207" name="Elbow Connector 13"/>
          <p:cNvCxnSpPr>
            <a:stCxn id="24" idx="3"/>
          </p:cNvCxnSpPr>
          <p:nvPr/>
        </p:nvCxnSpPr>
        <p:spPr>
          <a:xfrm flipV="1">
            <a:off x="2268538" y="4292600"/>
            <a:ext cx="2374900" cy="151288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230" name="Elbow Connector 13"/>
          <p:cNvCxnSpPr/>
          <p:nvPr/>
        </p:nvCxnSpPr>
        <p:spPr>
          <a:xfrm flipV="1">
            <a:off x="6443663" y="2852738"/>
            <a:ext cx="504825" cy="71437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232" name="Elbow Connector 13"/>
          <p:cNvCxnSpPr>
            <a:cxnSpLocks/>
            <a:endCxn id="205" idx="1"/>
          </p:cNvCxnSpPr>
          <p:nvPr/>
        </p:nvCxnSpPr>
        <p:spPr>
          <a:xfrm>
            <a:off x="6443663" y="3068638"/>
            <a:ext cx="504825" cy="396875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235" name="Elbow Connector 13"/>
          <p:cNvCxnSpPr>
            <a:cxnSpLocks/>
            <a:stCxn id="106" idx="3"/>
            <a:endCxn id="204" idx="1"/>
          </p:cNvCxnSpPr>
          <p:nvPr/>
        </p:nvCxnSpPr>
        <p:spPr>
          <a:xfrm>
            <a:off x="6443663" y="4040982"/>
            <a:ext cx="504825" cy="288131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sp>
        <p:nvSpPr>
          <p:cNvPr id="12" name="Λυγισμένο βέλος 11"/>
          <p:cNvSpPr/>
          <p:nvPr/>
        </p:nvSpPr>
        <p:spPr>
          <a:xfrm rot="10800000" flipV="1">
            <a:off x="2411760" y="1629320"/>
            <a:ext cx="3240360" cy="50353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Flowchart: Process 8">
            <a:extLst>
              <a:ext uri="{FF2B5EF4-FFF2-40B4-BE49-F238E27FC236}">
                <a16:creationId xmlns:a16="http://schemas.microsoft.com/office/drawing/2014/main" id="{9BDEF572-88EA-40D8-8459-673B961D35EC}"/>
              </a:ext>
            </a:extLst>
          </p:cNvPr>
          <p:cNvSpPr/>
          <p:nvPr/>
        </p:nvSpPr>
        <p:spPr>
          <a:xfrm>
            <a:off x="4644008" y="5085184"/>
            <a:ext cx="4248943" cy="1000172"/>
          </a:xfrm>
          <a:prstGeom prst="flowChartProcess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l-GR" b="1" dirty="0"/>
              <a:t>Η αρίθμηση α1,α2, …, ε, </a:t>
            </a:r>
            <a:r>
              <a:rPr lang="el-GR" b="1" dirty="0" err="1"/>
              <a:t>στ</a:t>
            </a:r>
            <a:r>
              <a:rPr lang="el-GR" b="1" dirty="0"/>
              <a:t> εμφανίζεται και στις ακόλουθες ενότητες</a:t>
            </a:r>
            <a:endParaRPr lang="en-US" b="1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23F2FD17-0EBB-4444-80D9-645D06300E75}"/>
              </a:ext>
            </a:extLst>
          </p:cNvPr>
          <p:cNvSpPr/>
          <p:nvPr/>
        </p:nvSpPr>
        <p:spPr>
          <a:xfrm>
            <a:off x="35496" y="2348880"/>
            <a:ext cx="9108504" cy="266429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1315" name="Oval 3"/>
          <p:cNvSpPr>
            <a:spLocks noChangeArrowheads="1"/>
          </p:cNvSpPr>
          <p:nvPr/>
        </p:nvSpPr>
        <p:spPr bwMode="auto">
          <a:xfrm>
            <a:off x="323850" y="6669088"/>
            <a:ext cx="107950" cy="107950"/>
          </a:xfrm>
          <a:prstGeom prst="ellipse">
            <a:avLst/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41316" name="AutoShape 4"/>
          <p:cNvSpPr>
            <a:spLocks noChangeArrowheads="1"/>
          </p:cNvSpPr>
          <p:nvPr/>
        </p:nvSpPr>
        <p:spPr bwMode="auto">
          <a:xfrm>
            <a:off x="611188" y="188913"/>
            <a:ext cx="7993062" cy="2033588"/>
          </a:xfrm>
          <a:prstGeom prst="roundRect">
            <a:avLst>
              <a:gd name="adj" fmla="val 7208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marL="252413" indent="-252413" algn="ctr">
              <a:lnSpc>
                <a:spcPct val="95000"/>
              </a:lnSpc>
              <a:spcBef>
                <a:spcPct val="50000"/>
              </a:spcBef>
            </a:pPr>
            <a:r>
              <a:rPr lang="el-GR" sz="2000" b="1" u="sng" dirty="0">
                <a:latin typeface="Calibri" pitchFamily="34" charset="0"/>
              </a:rPr>
              <a:t>α2. </a:t>
            </a:r>
            <a:r>
              <a:rPr lang="el-GR" sz="2000" b="1" u="sng" dirty="0" err="1">
                <a:latin typeface="Calibri" pitchFamily="34" charset="0"/>
              </a:rPr>
              <a:t>Διαστασιολόγηση</a:t>
            </a:r>
            <a:r>
              <a:rPr lang="el-GR" sz="2000" b="1" u="sng" dirty="0">
                <a:latin typeface="Calibri" pitchFamily="34" charset="0"/>
              </a:rPr>
              <a:t> Δικτύου Σωληνώσεων</a:t>
            </a:r>
            <a:endParaRPr lang="en-US" sz="2000" b="1" u="sng" dirty="0">
              <a:latin typeface="Calibri" pitchFamily="34" charset="0"/>
            </a:endParaRPr>
          </a:p>
          <a:p>
            <a:pPr marL="252413" indent="-252413">
              <a:lnSpc>
                <a:spcPct val="110000"/>
              </a:lnSpc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l-GR" sz="1600" dirty="0">
                <a:latin typeface="Calibri" pitchFamily="34" charset="0"/>
              </a:rPr>
              <a:t>Το δίκτυο σωληνώσεων πρέπει να ικανοποιεί τις απαιτήσεις σε θόρυβο, </a:t>
            </a:r>
            <a:r>
              <a:rPr lang="el-GR" sz="1600" dirty="0" err="1">
                <a:latin typeface="Calibri" pitchFamily="34" charset="0"/>
              </a:rPr>
              <a:t>σπηλαίωση</a:t>
            </a:r>
            <a:r>
              <a:rPr lang="el-GR" sz="1600" dirty="0">
                <a:latin typeface="Calibri" pitchFamily="34" charset="0"/>
              </a:rPr>
              <a:t>, πτώση πίεσης κλπ. Στη βάση αυτή επιλέγεται η διάμετρος των σωλήνων.</a:t>
            </a:r>
          </a:p>
          <a:p>
            <a:pPr marL="252413" indent="-252413">
              <a:lnSpc>
                <a:spcPct val="110000"/>
              </a:lnSpc>
              <a:spcBef>
                <a:spcPct val="50000"/>
              </a:spcBef>
              <a:buFontTx/>
              <a:buBlip>
                <a:blip r:embed="rId2"/>
              </a:buBlip>
            </a:pPr>
            <a:r>
              <a:rPr lang="el-GR" sz="1600" dirty="0">
                <a:latin typeface="Calibri" pitchFamily="34" charset="0"/>
              </a:rPr>
              <a:t>Παράλληλα, η διάμετρος των σωλήνων επιδρά στις θερμικές απώλειες, οι οποίες σε τελική ανάλυση επηρεάζουν την απαιτούμενη παροχή σε κάθε κλάδο. Για αυτό το λόγο η διαδικασία είναι επαναληπτική.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141317" name="Oval 5"/>
          <p:cNvSpPr>
            <a:spLocks noChangeArrowheads="1"/>
          </p:cNvSpPr>
          <p:nvPr/>
        </p:nvSpPr>
        <p:spPr bwMode="auto">
          <a:xfrm>
            <a:off x="2555875" y="2492375"/>
            <a:ext cx="5329238" cy="865188"/>
          </a:xfrm>
          <a:prstGeom prst="ellipse">
            <a:avLst/>
          </a:prstGeom>
          <a:solidFill>
            <a:schemeClr val="bg1"/>
          </a:solidFill>
          <a:ln w="38100" algn="ctr">
            <a:solidFill>
              <a:schemeClr val="hlink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marL="274638" indent="-274638" algn="ctr">
              <a:lnSpc>
                <a:spcPct val="35000"/>
              </a:lnSpc>
              <a:spcBef>
                <a:spcPct val="50000"/>
              </a:spcBef>
            </a:pPr>
            <a:r>
              <a:rPr lang="el-GR" sz="1600" dirty="0">
                <a:latin typeface="Calibri" pitchFamily="34" charset="0"/>
              </a:rPr>
              <a:t>Θερμικές Απαιτήσεις (από θερμικά φορτία)</a:t>
            </a:r>
          </a:p>
          <a:p>
            <a:pPr marL="274638" indent="-274638" algn="ctr">
              <a:lnSpc>
                <a:spcPct val="35000"/>
              </a:lnSpc>
              <a:spcBef>
                <a:spcPct val="50000"/>
              </a:spcBef>
            </a:pPr>
            <a:r>
              <a:rPr lang="el-GR" sz="1600" dirty="0">
                <a:latin typeface="Calibri" pitchFamily="34" charset="0"/>
              </a:rPr>
              <a:t>+ προσαύξηση για απώλειες σωληνώσεων</a:t>
            </a:r>
          </a:p>
        </p:txBody>
      </p:sp>
      <p:sp>
        <p:nvSpPr>
          <p:cNvPr id="141318" name="Oval 6"/>
          <p:cNvSpPr>
            <a:spLocks noChangeArrowheads="1"/>
          </p:cNvSpPr>
          <p:nvPr/>
        </p:nvSpPr>
        <p:spPr bwMode="auto">
          <a:xfrm>
            <a:off x="2555875" y="3429000"/>
            <a:ext cx="5400675" cy="792163"/>
          </a:xfrm>
          <a:prstGeom prst="ellipse">
            <a:avLst/>
          </a:prstGeom>
          <a:solidFill>
            <a:schemeClr val="bg1"/>
          </a:solidFill>
          <a:ln w="38100" algn="ctr">
            <a:solidFill>
              <a:schemeClr val="hlink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marL="274638" indent="-274638" algn="ctr">
              <a:lnSpc>
                <a:spcPct val="65000"/>
              </a:lnSpc>
              <a:spcBef>
                <a:spcPct val="50000"/>
              </a:spcBef>
            </a:pPr>
            <a:r>
              <a:rPr lang="el-GR" sz="1600">
                <a:latin typeface="Calibri" pitchFamily="34" charset="0"/>
              </a:rPr>
              <a:t>Σκαρίφημα με τις θέσεις </a:t>
            </a:r>
          </a:p>
          <a:p>
            <a:pPr marL="274638" indent="-274638" algn="ctr">
              <a:lnSpc>
                <a:spcPct val="65000"/>
              </a:lnSpc>
              <a:spcBef>
                <a:spcPct val="50000"/>
              </a:spcBef>
            </a:pPr>
            <a:r>
              <a:rPr lang="el-GR" sz="1600">
                <a:latin typeface="Calibri" pitchFamily="34" charset="0"/>
              </a:rPr>
              <a:t>των θερμαντικών σωμάτων</a:t>
            </a:r>
            <a:r>
              <a:rPr lang="en-US" sz="1600">
                <a:latin typeface="Calibri" pitchFamily="34" charset="0"/>
              </a:rPr>
              <a:t> </a:t>
            </a:r>
            <a:r>
              <a:rPr lang="el-GR" sz="1600">
                <a:latin typeface="Calibri" pitchFamily="34" charset="0"/>
              </a:rPr>
              <a:t>στο χώρο (μήκος σωληνώσεων)</a:t>
            </a:r>
          </a:p>
        </p:txBody>
      </p:sp>
      <p:sp>
        <p:nvSpPr>
          <p:cNvPr id="141319" name="Oval 7"/>
          <p:cNvSpPr>
            <a:spLocks noChangeArrowheads="1"/>
          </p:cNvSpPr>
          <p:nvPr/>
        </p:nvSpPr>
        <p:spPr bwMode="auto">
          <a:xfrm>
            <a:off x="2555776" y="4325938"/>
            <a:ext cx="5688632" cy="595312"/>
          </a:xfrm>
          <a:prstGeom prst="ellipse">
            <a:avLst/>
          </a:prstGeom>
          <a:solidFill>
            <a:schemeClr val="bg1"/>
          </a:solidFill>
          <a:ln w="38100" algn="ctr">
            <a:solidFill>
              <a:schemeClr val="hlink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marL="274638" indent="-274638" algn="ctr">
              <a:lnSpc>
                <a:spcPct val="115000"/>
              </a:lnSpc>
              <a:spcBef>
                <a:spcPct val="50000"/>
              </a:spcBef>
            </a:pPr>
            <a:r>
              <a:rPr lang="el-GR" sz="1600" dirty="0">
                <a:latin typeface="Calibri" pitchFamily="34" charset="0"/>
              </a:rPr>
              <a:t>Επιλογή (υπολογισμός) θερμοκρασίας προσαγωγής και επιστροφής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141320" name="AutoShape 8"/>
          <p:cNvSpPr>
            <a:spLocks noChangeArrowheads="1"/>
          </p:cNvSpPr>
          <p:nvPr/>
        </p:nvSpPr>
        <p:spPr bwMode="auto">
          <a:xfrm rot="5400000">
            <a:off x="4995863" y="3222625"/>
            <a:ext cx="450850" cy="288925"/>
          </a:xfrm>
          <a:prstGeom prst="notchedRightArrow">
            <a:avLst>
              <a:gd name="adj1" fmla="val 50000"/>
              <a:gd name="adj2" fmla="val 39011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l-GR"/>
          </a:p>
        </p:txBody>
      </p:sp>
      <p:sp>
        <p:nvSpPr>
          <p:cNvPr id="141321" name="Oval 9"/>
          <p:cNvSpPr>
            <a:spLocks noChangeArrowheads="1"/>
          </p:cNvSpPr>
          <p:nvPr/>
        </p:nvSpPr>
        <p:spPr bwMode="auto">
          <a:xfrm>
            <a:off x="2808288" y="5078413"/>
            <a:ext cx="4824412" cy="666750"/>
          </a:xfrm>
          <a:prstGeom prst="ellipse">
            <a:avLst/>
          </a:prstGeom>
          <a:solidFill>
            <a:schemeClr val="bg1"/>
          </a:solidFill>
          <a:ln w="38100" algn="ctr">
            <a:solidFill>
              <a:schemeClr val="hlink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marL="274638" indent="-274638" algn="ctr">
              <a:lnSpc>
                <a:spcPct val="105000"/>
              </a:lnSpc>
              <a:spcBef>
                <a:spcPct val="50000"/>
              </a:spcBef>
            </a:pPr>
            <a:r>
              <a:rPr lang="el-GR" sz="1600" dirty="0">
                <a:latin typeface="Calibri" pitchFamily="34" charset="0"/>
              </a:rPr>
              <a:t>Υπολογίζονται οι παροχές μάζας στους κλάδους</a:t>
            </a:r>
            <a:br>
              <a:rPr lang="el-GR" sz="1600" dirty="0">
                <a:latin typeface="Calibri" pitchFamily="34" charset="0"/>
              </a:rPr>
            </a:br>
            <a:r>
              <a:rPr lang="el-GR" sz="1600" dirty="0">
                <a:latin typeface="Calibri" pitchFamily="34" charset="0"/>
              </a:rPr>
              <a:t>και (από όρια ταχύτητας) οι διάμετροι των διατομών τους (</a:t>
            </a:r>
            <a:r>
              <a:rPr lang="en-GB" sz="1600" dirty="0">
                <a:latin typeface="Calibri" pitchFamily="34" charset="0"/>
              </a:rPr>
              <a:t>d</a:t>
            </a:r>
            <a:r>
              <a:rPr lang="el-GR" sz="1600" dirty="0">
                <a:latin typeface="Calibri" pitchFamily="34" charset="0"/>
              </a:rPr>
              <a:t>)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141322" name="Oval 10"/>
          <p:cNvSpPr>
            <a:spLocks noChangeArrowheads="1"/>
          </p:cNvSpPr>
          <p:nvPr/>
        </p:nvSpPr>
        <p:spPr bwMode="auto">
          <a:xfrm>
            <a:off x="2808288" y="6003925"/>
            <a:ext cx="4824412" cy="595313"/>
          </a:xfrm>
          <a:prstGeom prst="ellipse">
            <a:avLst/>
          </a:prstGeom>
          <a:solidFill>
            <a:schemeClr val="bg1"/>
          </a:solidFill>
          <a:ln w="38100" algn="ctr">
            <a:solidFill>
              <a:schemeClr val="hlink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marL="274638" indent="-274638" algn="ctr">
              <a:lnSpc>
                <a:spcPct val="55000"/>
              </a:lnSpc>
              <a:spcBef>
                <a:spcPct val="50000"/>
              </a:spcBef>
            </a:pPr>
            <a:r>
              <a:rPr lang="el-GR" sz="1600">
                <a:latin typeface="Calibri" pitchFamily="34" charset="0"/>
              </a:rPr>
              <a:t>Υπολογίζονται οι πτώσεις πίεσης </a:t>
            </a:r>
          </a:p>
          <a:p>
            <a:pPr marL="274638" indent="-274638" algn="ctr">
              <a:lnSpc>
                <a:spcPct val="55000"/>
              </a:lnSpc>
              <a:spcBef>
                <a:spcPct val="50000"/>
              </a:spcBef>
            </a:pPr>
            <a:r>
              <a:rPr lang="el-GR" sz="1600">
                <a:latin typeface="Calibri" pitchFamily="34" charset="0"/>
              </a:rPr>
              <a:t>από τις σωληνώσεις και τα εξαρτήματα </a:t>
            </a:r>
            <a:endParaRPr lang="en-US" sz="1600">
              <a:latin typeface="Calibri" pitchFamily="34" charset="0"/>
            </a:endParaRPr>
          </a:p>
        </p:txBody>
      </p:sp>
      <p:sp>
        <p:nvSpPr>
          <p:cNvPr id="141323" name="AutoShape 11"/>
          <p:cNvSpPr>
            <a:spLocks noChangeArrowheads="1"/>
          </p:cNvSpPr>
          <p:nvPr/>
        </p:nvSpPr>
        <p:spPr bwMode="auto">
          <a:xfrm rot="5400000">
            <a:off x="4995863" y="4159250"/>
            <a:ext cx="450850" cy="288925"/>
          </a:xfrm>
          <a:prstGeom prst="notchedRightArrow">
            <a:avLst>
              <a:gd name="adj1" fmla="val 50000"/>
              <a:gd name="adj2" fmla="val 39011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l-GR"/>
          </a:p>
        </p:txBody>
      </p:sp>
      <p:sp>
        <p:nvSpPr>
          <p:cNvPr id="141324" name="AutoShape 12"/>
          <p:cNvSpPr>
            <a:spLocks noChangeArrowheads="1"/>
          </p:cNvSpPr>
          <p:nvPr/>
        </p:nvSpPr>
        <p:spPr bwMode="auto">
          <a:xfrm rot="5400000">
            <a:off x="4995863" y="4879975"/>
            <a:ext cx="450850" cy="288925"/>
          </a:xfrm>
          <a:prstGeom prst="notchedRightArrow">
            <a:avLst>
              <a:gd name="adj1" fmla="val 50000"/>
              <a:gd name="adj2" fmla="val 39011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l-GR"/>
          </a:p>
        </p:txBody>
      </p:sp>
      <p:sp>
        <p:nvSpPr>
          <p:cNvPr id="141325" name="AutoShape 13"/>
          <p:cNvSpPr>
            <a:spLocks noChangeArrowheads="1"/>
          </p:cNvSpPr>
          <p:nvPr/>
        </p:nvSpPr>
        <p:spPr bwMode="auto">
          <a:xfrm rot="5400000">
            <a:off x="4995863" y="5743575"/>
            <a:ext cx="450850" cy="288925"/>
          </a:xfrm>
          <a:prstGeom prst="notchedRightArrow">
            <a:avLst>
              <a:gd name="adj1" fmla="val 50000"/>
              <a:gd name="adj2" fmla="val 39011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l-GR"/>
          </a:p>
        </p:txBody>
      </p:sp>
      <p:sp>
        <p:nvSpPr>
          <p:cNvPr id="141326" name="AutoShape 14"/>
          <p:cNvSpPr>
            <a:spLocks noChangeArrowheads="1"/>
          </p:cNvSpPr>
          <p:nvPr/>
        </p:nvSpPr>
        <p:spPr bwMode="auto">
          <a:xfrm rot="16200000">
            <a:off x="1008237" y="3465338"/>
            <a:ext cx="2592040" cy="1655763"/>
          </a:xfrm>
          <a:custGeom>
            <a:avLst/>
            <a:gdLst>
              <a:gd name="G0" fmla="+- -46406 0 0"/>
              <a:gd name="G1" fmla="+- 10116714 0 0"/>
              <a:gd name="G2" fmla="+- -46406 0 10116714"/>
              <a:gd name="G3" fmla="+- 10800 0 0"/>
              <a:gd name="G4" fmla="+- 0 0 -46406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10033 0 0"/>
              <a:gd name="G9" fmla="+- 0 0 10116714"/>
              <a:gd name="G10" fmla="+- 10033 0 2700"/>
              <a:gd name="G11" fmla="cos G10 -46406"/>
              <a:gd name="G12" fmla="sin G10 -46406"/>
              <a:gd name="G13" fmla="cos 13500 -46406"/>
              <a:gd name="G14" fmla="sin 13500 -46406"/>
              <a:gd name="G15" fmla="+- G11 10800 0"/>
              <a:gd name="G16" fmla="+- G12 10800 0"/>
              <a:gd name="G17" fmla="+- G13 10800 0"/>
              <a:gd name="G18" fmla="+- G14 10800 0"/>
              <a:gd name="G19" fmla="*/ 10033 1 2"/>
              <a:gd name="G20" fmla="+- G19 5400 0"/>
              <a:gd name="G21" fmla="cos G20 -46406"/>
              <a:gd name="G22" fmla="sin G20 -46406"/>
              <a:gd name="G23" fmla="+- G21 10800 0"/>
              <a:gd name="G24" fmla="+- G12 G23 G22"/>
              <a:gd name="G25" fmla="+- G22 G23 G11"/>
              <a:gd name="G26" fmla="cos 10800 -46406"/>
              <a:gd name="G27" fmla="sin 10800 -46406"/>
              <a:gd name="G28" fmla="cos 10033 -46406"/>
              <a:gd name="G29" fmla="sin 10033 -46406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10116714"/>
              <a:gd name="G36" fmla="sin G34 10116714"/>
              <a:gd name="G37" fmla="+/ 10116714 -46406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10033 G39"/>
              <a:gd name="G43" fmla="sin 10033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8339 w 21600"/>
              <a:gd name="T5" fmla="*/ 284 h 21600"/>
              <a:gd name="T6" fmla="*/ 1408 w 21600"/>
              <a:gd name="T7" fmla="*/ 15306 h 21600"/>
              <a:gd name="T8" fmla="*/ 8514 w 21600"/>
              <a:gd name="T9" fmla="*/ 1030 h 21600"/>
              <a:gd name="T10" fmla="*/ 24298 w 21600"/>
              <a:gd name="T11" fmla="*/ 10633 h 21600"/>
              <a:gd name="T12" fmla="*/ 21254 w 21600"/>
              <a:gd name="T13" fmla="*/ 13755 h 21600"/>
              <a:gd name="T14" fmla="*/ 18132 w 21600"/>
              <a:gd name="T15" fmla="*/ 10709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20832" y="10676"/>
                </a:moveTo>
                <a:cubicBezTo>
                  <a:pt x="20764" y="5183"/>
                  <a:pt x="16292" y="767"/>
                  <a:pt x="10800" y="767"/>
                </a:cubicBezTo>
                <a:cubicBezTo>
                  <a:pt x="5258" y="767"/>
                  <a:pt x="767" y="5258"/>
                  <a:pt x="767" y="10800"/>
                </a:cubicBezTo>
                <a:cubicBezTo>
                  <a:pt x="766" y="12302"/>
                  <a:pt x="1104" y="13785"/>
                  <a:pt x="1754" y="15140"/>
                </a:cubicBezTo>
                <a:lnTo>
                  <a:pt x="1062" y="15471"/>
                </a:lnTo>
                <a:cubicBezTo>
                  <a:pt x="363" y="14013"/>
                  <a:pt x="0" y="12417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12" y="-1"/>
                  <a:pt x="21526" y="4754"/>
                  <a:pt x="21599" y="10666"/>
                </a:cubicBezTo>
                <a:lnTo>
                  <a:pt x="24298" y="10633"/>
                </a:lnTo>
                <a:lnTo>
                  <a:pt x="21254" y="13755"/>
                </a:lnTo>
                <a:lnTo>
                  <a:pt x="18132" y="10709"/>
                </a:lnTo>
                <a:lnTo>
                  <a:pt x="20832" y="10676"/>
                </a:lnTo>
                <a:close/>
              </a:path>
            </a:pathLst>
          </a:cu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el-GR"/>
          </a:p>
        </p:txBody>
      </p:sp>
      <p:sp>
        <p:nvSpPr>
          <p:cNvPr id="141327" name="Oval 15"/>
          <p:cNvSpPr>
            <a:spLocks noChangeArrowheads="1"/>
          </p:cNvSpPr>
          <p:nvPr/>
        </p:nvSpPr>
        <p:spPr bwMode="auto">
          <a:xfrm>
            <a:off x="179388" y="4076700"/>
            <a:ext cx="2555875" cy="504825"/>
          </a:xfrm>
          <a:prstGeom prst="ellipse">
            <a:avLst/>
          </a:prstGeom>
          <a:solidFill>
            <a:schemeClr val="bg1"/>
          </a:solidFill>
          <a:ln w="38100" algn="ctr">
            <a:solidFill>
              <a:schemeClr val="hlink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marL="274638" indent="-274638" algn="ctr">
              <a:lnSpc>
                <a:spcPct val="55000"/>
              </a:lnSpc>
              <a:spcBef>
                <a:spcPct val="50000"/>
              </a:spcBef>
            </a:pPr>
            <a:r>
              <a:rPr lang="el-GR" sz="1600">
                <a:latin typeface="Calibri" pitchFamily="34" charset="0"/>
              </a:rPr>
              <a:t>Έλεγχος και επανάληψη </a:t>
            </a:r>
            <a:endParaRPr lang="en-US" sz="16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1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1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1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1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1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1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4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41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41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1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5" grpId="0" animBg="1"/>
      <p:bldP spid="141317" grpId="0" animBg="1"/>
      <p:bldP spid="141318" grpId="0" animBg="1"/>
      <p:bldP spid="141319" grpId="0" animBg="1"/>
      <p:bldP spid="141320" grpId="0" animBg="1"/>
      <p:bldP spid="141321" grpId="0" animBg="1"/>
      <p:bldP spid="141322" grpId="0" animBg="1"/>
      <p:bldP spid="141323" grpId="0" animBg="1"/>
      <p:bldP spid="141324" grpId="0" animBg="1"/>
      <p:bldP spid="141325" grpId="0" animBg="1"/>
      <p:bldP spid="141326" grpId="0" animBg="1"/>
      <p:bldP spid="141327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/>
          </p:nvPr>
        </p:nvSpPr>
        <p:spPr>
          <a:xfrm>
            <a:off x="457200" y="845840"/>
            <a:ext cx="8229600" cy="1143000"/>
          </a:xfrm>
        </p:spPr>
        <p:txBody>
          <a:bodyPr/>
          <a:lstStyle/>
          <a:p>
            <a:r>
              <a:rPr lang="el-GR" sz="2800" b="1" dirty="0"/>
              <a:t>α1. Μέγιστη ταχύτητα</a:t>
            </a:r>
            <a:endParaRPr lang="en-US" sz="2800" b="1" dirty="0"/>
          </a:p>
        </p:txBody>
      </p:sp>
      <p:sp>
        <p:nvSpPr>
          <p:cNvPr id="11269" name="Content Placeholder 2"/>
          <p:cNvSpPr>
            <a:spLocks noGrp="1"/>
          </p:cNvSpPr>
          <p:nvPr>
            <p:ph idx="1"/>
          </p:nvPr>
        </p:nvSpPr>
        <p:spPr>
          <a:xfrm>
            <a:off x="457200" y="2032248"/>
            <a:ext cx="8229600" cy="3701008"/>
          </a:xfrm>
        </p:spPr>
        <p:txBody>
          <a:bodyPr/>
          <a:lstStyle/>
          <a:p>
            <a:r>
              <a:rPr lang="el-GR" sz="2400" dirty="0"/>
              <a:t>Συνίσταται η ταχύτητα να μην υπερβαίνει την τιμή των 0,6 </a:t>
            </a:r>
            <a:r>
              <a:rPr lang="en-US" sz="2400" dirty="0"/>
              <a:t>m/s </a:t>
            </a:r>
            <a:r>
              <a:rPr lang="el-GR" sz="2400" dirty="0"/>
              <a:t>για </a:t>
            </a:r>
            <a:r>
              <a:rPr lang="el-GR" sz="2400" dirty="0" err="1"/>
              <a:t>σιδηροσωλήνες</a:t>
            </a:r>
            <a:r>
              <a:rPr lang="el-GR" sz="2400" dirty="0"/>
              <a:t> και την τιμή των 0,8 </a:t>
            </a:r>
            <a:r>
              <a:rPr lang="en-US" sz="2400" dirty="0"/>
              <a:t>m/s </a:t>
            </a:r>
            <a:r>
              <a:rPr lang="el-GR" sz="2400" dirty="0"/>
              <a:t>για πλαστικούς και </a:t>
            </a:r>
            <a:r>
              <a:rPr lang="el-GR" sz="2400" dirty="0" err="1"/>
              <a:t>χαλκοσωλήνες</a:t>
            </a: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C7FC1C3-994D-48A8-BBD5-4254B7CF28EE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446856" y="12576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sz="3200" dirty="0" err="1"/>
              <a:t>Διαστασιολόγηση</a:t>
            </a:r>
            <a:r>
              <a:rPr lang="el-GR" sz="3200" dirty="0"/>
              <a:t> </a:t>
            </a:r>
            <a:r>
              <a:rPr lang="el-GR" sz="3200" dirty="0" err="1"/>
              <a:t>δισωλήνιου</a:t>
            </a:r>
            <a:r>
              <a:rPr lang="el-GR" sz="3200" dirty="0"/>
              <a:t> συστήματος θέρμανσης</a:t>
            </a:r>
            <a:endParaRPr lang="en-US" sz="3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ΠΔΜ – ΤΜΗΜΑ ΜΗΧΑΝΟΛΟΓΩΝ ΜΗΧΑΝΙΚΩΝ</a:t>
            </a:r>
            <a:endParaRPr lang="en-US"/>
          </a:p>
        </p:txBody>
      </p:sp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2"/>
          <a:srcRect l="19766" t="9765" r="17642" b="8203"/>
          <a:stretch>
            <a:fillRect/>
          </a:stretch>
        </p:blipFill>
        <p:spPr bwMode="auto">
          <a:xfrm>
            <a:off x="571472" y="285728"/>
            <a:ext cx="8143932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/>
          </p:nvPr>
        </p:nvSpPr>
        <p:spPr>
          <a:xfrm>
            <a:off x="457200" y="845840"/>
            <a:ext cx="8229600" cy="1143000"/>
          </a:xfrm>
        </p:spPr>
        <p:txBody>
          <a:bodyPr/>
          <a:lstStyle/>
          <a:p>
            <a:r>
              <a:rPr lang="el-GR" sz="2800" b="1" dirty="0"/>
              <a:t>α</a:t>
            </a:r>
            <a:r>
              <a:rPr lang="en-US" sz="2800" b="1" dirty="0"/>
              <a:t>2</a:t>
            </a:r>
            <a:r>
              <a:rPr lang="el-GR" sz="2800" b="1" dirty="0"/>
              <a:t>. Πτώση πίεσης </a:t>
            </a:r>
            <a:r>
              <a:rPr lang="el-GR" sz="2800" b="1" dirty="0" err="1"/>
              <a:t>ανα</a:t>
            </a:r>
            <a:r>
              <a:rPr lang="el-GR" sz="2800" b="1" dirty="0"/>
              <a:t> μέτρο μήκους σωλήνα </a:t>
            </a:r>
            <a:r>
              <a:rPr lang="en-US" sz="2800" b="1" dirty="0"/>
              <a:t>R</a:t>
            </a:r>
          </a:p>
        </p:txBody>
      </p:sp>
      <p:sp>
        <p:nvSpPr>
          <p:cNvPr id="11269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3701008"/>
          </a:xfrm>
        </p:spPr>
        <p:txBody>
          <a:bodyPr/>
          <a:lstStyle/>
          <a:p>
            <a:r>
              <a:rPr lang="el-GR" sz="2400" dirty="0"/>
              <a:t>Συνίσταται το </a:t>
            </a:r>
            <a:r>
              <a:rPr lang="en-US" sz="2400" dirty="0"/>
              <a:t>R </a:t>
            </a:r>
            <a:r>
              <a:rPr lang="el-GR" sz="2400" dirty="0"/>
              <a:t>να μην υπερβαίνει την τιμή των 30 </a:t>
            </a:r>
            <a:r>
              <a:rPr lang="en-US" sz="2400" dirty="0"/>
              <a:t>mm</a:t>
            </a:r>
            <a:r>
              <a:rPr lang="el-GR" sz="2400" dirty="0"/>
              <a:t>ΣΝ/</a:t>
            </a:r>
            <a:r>
              <a:rPr lang="en-US" sz="2400" dirty="0"/>
              <a:t>m </a:t>
            </a:r>
            <a:r>
              <a:rPr lang="el-GR" sz="2400" dirty="0"/>
              <a:t>χωρίς όμως αυτό να είναι απαγορευτικό.</a:t>
            </a:r>
            <a:endParaRPr lang="en-US" sz="1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C7FC1C3-994D-48A8-BBD5-4254B7CF28EE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446856" y="12576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sz="3200" dirty="0" err="1"/>
              <a:t>Διαστασιολόγηση</a:t>
            </a:r>
            <a:r>
              <a:rPr lang="el-GR" sz="3200" dirty="0"/>
              <a:t> συστήματος θέρμανσης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6633700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Y</a:t>
            </a:r>
            <a:r>
              <a:rPr lang="el-GR" dirty="0" err="1"/>
              <a:t>λικά</a:t>
            </a:r>
            <a:r>
              <a:rPr lang="el-GR" dirty="0"/>
              <a:t> σωληνώσεων</a:t>
            </a:r>
            <a:endParaRPr lang="en-US" dirty="0"/>
          </a:p>
        </p:txBody>
      </p:sp>
      <p:sp>
        <p:nvSpPr>
          <p:cNvPr id="151555" name="Content Placeholder 5"/>
          <p:cNvSpPr>
            <a:spLocks noGrp="1"/>
          </p:cNvSpPr>
          <p:nvPr>
            <p:ph sz="half" idx="4294967295"/>
          </p:nvPr>
        </p:nvSpPr>
        <p:spPr>
          <a:xfrm>
            <a:off x="457200" y="1600200"/>
            <a:ext cx="8147248" cy="4525963"/>
          </a:xfrm>
        </p:spPr>
        <p:txBody>
          <a:bodyPr/>
          <a:lstStyle/>
          <a:p>
            <a:r>
              <a:rPr lang="el-GR" dirty="0"/>
              <a:t>Χαλκός: αντοχή σε υψηλές θερμοκρασίες, διάρκεια ζωής, θέματα διάβρωσης, υψηλό βάρος, θερμικές απώλειες</a:t>
            </a:r>
          </a:p>
          <a:p>
            <a:r>
              <a:rPr lang="el-GR" dirty="0"/>
              <a:t>Πλαστικό (πολυαιθυλένιο): ευκολία στην τοποθέτηση/αντικατάσταση, πρόβλημα η αντοχή σε υψηλές θερμοκρασίες και η θερμική διαστολή </a:t>
            </a:r>
          </a:p>
          <a:p>
            <a:r>
              <a:rPr lang="el-GR" dirty="0" err="1"/>
              <a:t>Πολυστρωματικός</a:t>
            </a:r>
            <a:r>
              <a:rPr lang="el-GR" dirty="0"/>
              <a:t>: Συνδυάζουν και τα δύο υλικά</a:t>
            </a:r>
          </a:p>
          <a:p>
            <a:endParaRPr lang="el-GR" dirty="0"/>
          </a:p>
          <a:p>
            <a:endParaRPr lang="en-US" dirty="0"/>
          </a:p>
        </p:txBody>
      </p:sp>
      <p:sp>
        <p:nvSpPr>
          <p:cNvPr id="4" name="Footer Placeholder 3"/>
          <p:cNvSpPr txBox="1">
            <a:spLocks noGrp="1"/>
          </p:cNvSpPr>
          <p:nvPr/>
        </p:nvSpPr>
        <p:spPr>
          <a:xfrm>
            <a:off x="468313" y="6381750"/>
            <a:ext cx="5551487" cy="365125"/>
          </a:xfrm>
          <a:prstGeom prst="rect">
            <a:avLst/>
          </a:prstGeom>
          <a:noFill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>
                <a:solidFill>
                  <a:schemeClr val="tx1">
                    <a:tint val="75000"/>
                  </a:schemeClr>
                </a:solidFill>
                <a:latin typeface="+mn-lt"/>
              </a:rPr>
              <a:t>ΠΑΝΕΠΙΣΤΗΜΙΟ ΔΥΤΙΚΗΣ ΜΑΚΕΔΟΝΙΑΣ – ΤΜΗΜΑ ΜΗΧΑΝΟΛΟΓΩΝ ΜΗΧΑΝΙΚΩΝ</a:t>
            </a:r>
            <a:endParaRPr lang="en-US" sz="1000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5" name="Slide Number Placeholder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063E8BE-E489-4708-BBE8-271FE5AB645F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81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pic>
        <p:nvPicPr>
          <p:cNvPr id="9" name="Εικόνα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581128"/>
            <a:ext cx="476250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65185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 dirty="0"/>
              <a:t>ΠΑΝΕΠΙΣΤΗΜΙΟ ΔΥΤΙΚΗΣ ΜΑΚΕΔΟΝΙΑΣ – ΤΜΗΜΑ ΜΗΧΑΝΟΛΟΓΩΝ ΜΗΧΑΝΙΚΩΝ</a:t>
            </a:r>
            <a:endParaRPr lang="en-US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6415B3-FF88-4597-987D-3A7124CF48C6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  <p:sp>
        <p:nvSpPr>
          <p:cNvPr id="6" name="AutoShape 4"/>
          <p:cNvSpPr>
            <a:spLocks noGrp="1" noChangeArrowheads="1"/>
          </p:cNvSpPr>
          <p:nvPr>
            <p:ph type="title"/>
          </p:nvPr>
        </p:nvSpPr>
        <p:spPr bwMode="auto">
          <a:prstGeom prst="roundRect">
            <a:avLst>
              <a:gd name="adj" fmla="val 7208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marL="252413" indent="-252413" algn="ctr">
              <a:lnSpc>
                <a:spcPct val="95000"/>
              </a:lnSpc>
              <a:spcBef>
                <a:spcPct val="50000"/>
              </a:spcBef>
            </a:pPr>
            <a:endParaRPr lang="el-GR" sz="2000" b="1" u="sng" dirty="0">
              <a:latin typeface="Calibri" pitchFamily="34" charset="0"/>
            </a:endParaRPr>
          </a:p>
          <a:p>
            <a:pPr marL="252413" indent="-252413" algn="ctr">
              <a:lnSpc>
                <a:spcPct val="95000"/>
              </a:lnSpc>
              <a:spcBef>
                <a:spcPct val="50000"/>
              </a:spcBef>
            </a:pPr>
            <a:r>
              <a:rPr lang="el-GR" sz="2000" b="1" u="sng" dirty="0">
                <a:latin typeface="Calibri" pitchFamily="34" charset="0"/>
              </a:rPr>
              <a:t>β. Πτώση πίεσης σε ευθύγραμμα τμήματα</a:t>
            </a:r>
          </a:p>
          <a:p>
            <a:pPr marL="252413" indent="-252413" algn="ctr">
              <a:lnSpc>
                <a:spcPct val="95000"/>
              </a:lnSpc>
              <a:spcBef>
                <a:spcPct val="50000"/>
              </a:spcBef>
            </a:pPr>
            <a:endParaRPr lang="en-US" sz="2000" dirty="0">
              <a:latin typeface="Calibri" pitchFamily="34" charset="0"/>
            </a:endParaRPr>
          </a:p>
        </p:txBody>
      </p:sp>
      <p:sp>
        <p:nvSpPr>
          <p:cNvPr id="16384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163843" name="Rectangle 3"/>
          <p:cNvSpPr>
            <a:spLocks noChangeArrowheads="1"/>
          </p:cNvSpPr>
          <p:nvPr/>
        </p:nvSpPr>
        <p:spPr bwMode="auto">
          <a:xfrm>
            <a:off x="0" y="1009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3845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pic>
        <p:nvPicPr>
          <p:cNvPr id="163844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28992" y="2643182"/>
            <a:ext cx="2857520" cy="1285884"/>
          </a:xfrm>
          <a:prstGeom prst="rect">
            <a:avLst/>
          </a:prstGeom>
          <a:noFill/>
        </p:spPr>
      </p:pic>
      <p:sp>
        <p:nvSpPr>
          <p:cNvPr id="163846" name="Rectangle 6"/>
          <p:cNvSpPr>
            <a:spLocks noChangeArrowheads="1"/>
          </p:cNvSpPr>
          <p:nvPr/>
        </p:nvSpPr>
        <p:spPr bwMode="auto">
          <a:xfrm>
            <a:off x="0" y="9715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1" name="Oval 3"/>
          <p:cNvSpPr>
            <a:spLocks noChangeArrowheads="1"/>
          </p:cNvSpPr>
          <p:nvPr/>
        </p:nvSpPr>
        <p:spPr bwMode="auto">
          <a:xfrm>
            <a:off x="323850" y="6669088"/>
            <a:ext cx="107950" cy="107950"/>
          </a:xfrm>
          <a:prstGeom prst="ellipse">
            <a:avLst/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45412" name="AutoShape 4"/>
          <p:cNvSpPr>
            <a:spLocks noChangeArrowheads="1"/>
          </p:cNvSpPr>
          <p:nvPr/>
        </p:nvSpPr>
        <p:spPr bwMode="auto">
          <a:xfrm>
            <a:off x="2627313" y="115888"/>
            <a:ext cx="3959225" cy="431800"/>
          </a:xfrm>
          <a:prstGeom prst="roundRect">
            <a:avLst>
              <a:gd name="adj" fmla="val 7208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marL="252413" indent="-252413" algn="ctr">
              <a:lnSpc>
                <a:spcPct val="95000"/>
              </a:lnSpc>
              <a:spcBef>
                <a:spcPct val="50000"/>
              </a:spcBef>
            </a:pPr>
            <a:endParaRPr lang="el-GR" sz="2000" b="1" u="sng" dirty="0">
              <a:latin typeface="Calibri" pitchFamily="34" charset="0"/>
            </a:endParaRPr>
          </a:p>
          <a:p>
            <a:pPr marL="252413" indent="-252413" algn="ctr">
              <a:lnSpc>
                <a:spcPct val="95000"/>
              </a:lnSpc>
              <a:spcBef>
                <a:spcPct val="50000"/>
              </a:spcBef>
            </a:pPr>
            <a:r>
              <a:rPr lang="el-GR" sz="2000" b="1" u="sng" dirty="0">
                <a:latin typeface="Calibri" pitchFamily="34" charset="0"/>
              </a:rPr>
              <a:t>γ. Πτώση πίεσης σε εξαρτήματα</a:t>
            </a:r>
          </a:p>
          <a:p>
            <a:pPr marL="252413" indent="-252413" algn="ctr">
              <a:lnSpc>
                <a:spcPct val="95000"/>
              </a:lnSpc>
              <a:spcBef>
                <a:spcPct val="50000"/>
              </a:spcBef>
            </a:pPr>
            <a:endParaRPr lang="en-US" sz="2000" dirty="0">
              <a:latin typeface="Calibri" pitchFamily="34" charset="0"/>
            </a:endParaRPr>
          </a:p>
        </p:txBody>
      </p:sp>
      <p:sp>
        <p:nvSpPr>
          <p:cNvPr id="145413" name="Rectangle 5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l-GR"/>
          </a:p>
        </p:txBody>
      </p:sp>
      <p:sp>
        <p:nvSpPr>
          <p:cNvPr id="145414" name="Rectangle 6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l-GR"/>
          </a:p>
        </p:txBody>
      </p:sp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2"/>
          <a:srcRect l="9334" t="22461" r="25329" b="12109"/>
          <a:stretch>
            <a:fillRect/>
          </a:stretch>
        </p:blipFill>
        <p:spPr bwMode="auto">
          <a:xfrm>
            <a:off x="357158" y="1428736"/>
            <a:ext cx="8501122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pic>
        <p:nvPicPr>
          <p:cNvPr id="19466" name="Picture 1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868" y="714356"/>
            <a:ext cx="1743075" cy="552450"/>
          </a:xfrm>
          <a:prstGeom prst="rect">
            <a:avLst/>
          </a:prstGeom>
          <a:noFill/>
        </p:spPr>
      </p:pic>
      <p:sp>
        <p:nvSpPr>
          <p:cNvPr id="19468" name="Rectangle 12"/>
          <p:cNvSpPr>
            <a:spLocks noChangeArrowheads="1"/>
          </p:cNvSpPr>
          <p:nvPr/>
        </p:nvSpPr>
        <p:spPr bwMode="auto">
          <a:xfrm>
            <a:off x="0" y="1009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1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Διαγράμματα για φυσική κυκλοφορία</a:t>
            </a: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6415B3-FF88-4597-987D-3A7124CF48C6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5805" t="11719" r="29722" b="13086"/>
          <a:stretch>
            <a:fillRect/>
          </a:stretch>
        </p:blipFill>
        <p:spPr bwMode="auto">
          <a:xfrm>
            <a:off x="500034" y="1214422"/>
            <a:ext cx="8143932" cy="4911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Πίνακας υπολογισμού </a:t>
            </a:r>
            <a:r>
              <a:rPr lang="el-GR" dirty="0" err="1"/>
              <a:t>δισωλήνιων</a:t>
            </a:r>
            <a:r>
              <a:rPr lang="el-GR" dirty="0"/>
              <a:t> κυκλωμάτων</a:t>
            </a: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6415B3-FF88-4597-987D-3A7124CF48C6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7452" t="26367" r="27525" b="16015"/>
          <a:stretch>
            <a:fillRect/>
          </a:stretch>
        </p:blipFill>
        <p:spPr bwMode="auto">
          <a:xfrm>
            <a:off x="500034" y="1500174"/>
            <a:ext cx="8143932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ΠΔΜ – ΤΜΗΜΑ ΜΗΧΑΝΟΛΟΓΩΝ ΜΗΧΑΝΙΚΩΝ</a:t>
            </a:r>
            <a:endParaRPr lang="en-US"/>
          </a:p>
        </p:txBody>
      </p:sp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2"/>
          <a:srcRect l="32394" t="14648" r="34114" b="9179"/>
          <a:stretch>
            <a:fillRect/>
          </a:stretch>
        </p:blipFill>
        <p:spPr bwMode="auto">
          <a:xfrm>
            <a:off x="2285984" y="571480"/>
            <a:ext cx="4357718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ΠΔΜ – ΤΜΗΜΑ ΜΗΧΑΝΟΛΟΓΩΝ ΜΗΧΑΝΙΚΩΝ</a:t>
            </a:r>
            <a:endParaRPr lang="en-US"/>
          </a:p>
        </p:txBody>
      </p:sp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2"/>
          <a:srcRect l="32394" t="12695" r="35212" b="10156"/>
          <a:stretch>
            <a:fillRect/>
          </a:stretch>
        </p:blipFill>
        <p:spPr bwMode="auto">
          <a:xfrm>
            <a:off x="2500298" y="500042"/>
            <a:ext cx="4214842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ΠΔΜ – ΤΜΗΜΑ ΜΗΧΑΝΟΛΟΓΩΝ ΜΗΧΑΝΙΚΩΝ</a:t>
            </a:r>
            <a:endParaRPr lang="en-US"/>
          </a:p>
        </p:txBody>
      </p:sp>
      <p:pic>
        <p:nvPicPr>
          <p:cNvPr id="155650" name="Picture 2"/>
          <p:cNvPicPr>
            <a:picLocks noChangeAspect="1" noChangeArrowheads="1"/>
          </p:cNvPicPr>
          <p:nvPr/>
        </p:nvPicPr>
        <p:blipFill>
          <a:blip r:embed="rId2"/>
          <a:srcRect l="32943" t="16601" r="35212" b="10156"/>
          <a:stretch>
            <a:fillRect/>
          </a:stretch>
        </p:blipFill>
        <p:spPr bwMode="auto">
          <a:xfrm>
            <a:off x="2643174" y="571480"/>
            <a:ext cx="4143404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5DBCEE8-9F79-4B65-B935-BDDF0FF6C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ΜΟΝΩΣΩΛΗΝΙΟ ΣΥΣΤΗΜΑ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Θέση περιεχομένου 2">
                <a:extLst>
                  <a:ext uri="{FF2B5EF4-FFF2-40B4-BE49-F238E27FC236}">
                    <a16:creationId xmlns:a16="http://schemas.microsoft.com/office/drawing/2014/main" id="{62BB6AE0-DC5A-4684-8177-14C0592650A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FontTx/>
                  <a:buChar char="-"/>
                </a:pPr>
                <a:r>
                  <a:rPr lang="el-GR" dirty="0"/>
                  <a:t>Κάθε κλάδος έχει το πολύ πέντε θερμαντικά σώματα σε σειρά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>
                  <a:buFontTx/>
                  <a:buChar char="-"/>
                </a:pPr>
                <a:r>
                  <a:rPr lang="el-GR" dirty="0"/>
                  <a:t> Η παροχή του κλάδου υπολογίζεται από τον τύπο</a:t>
                </a:r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  <a:r>
                  <a:rPr lang="el-GR" dirty="0"/>
                  <a:t>σε </a:t>
                </a:r>
                <a:r>
                  <a:rPr lang="en-US" dirty="0"/>
                  <a:t>kg/h</a:t>
                </a:r>
                <a:endParaRPr lang="el-GR" dirty="0"/>
              </a:p>
              <a:p>
                <a:pPr marL="0" indent="0">
                  <a:buNone/>
                </a:pPr>
                <a:endParaRPr lang="en-US" dirty="0"/>
              </a:p>
              <a:p>
                <a:pPr>
                  <a:buFontTx/>
                  <a:buChar char="-"/>
                </a:pPr>
                <a:r>
                  <a:rPr lang="el-GR" dirty="0"/>
                  <a:t>Με τη βοήθεια διαγραμμάτων υπολογίζουμε διάμετρο κυκλώματος, ταχύτητα</a:t>
                </a:r>
                <a:r>
                  <a:rPr lang="en-US" dirty="0"/>
                  <a:t> </a:t>
                </a:r>
                <a:r>
                  <a:rPr lang="el-GR" dirty="0"/>
                  <a:t>και πτώση πίεσης ανά μέτρο</a:t>
                </a:r>
              </a:p>
              <a:p>
                <a:pPr marL="0" indent="0">
                  <a:buNone/>
                </a:pPr>
                <a:endParaRPr lang="el-GR" dirty="0"/>
              </a:p>
              <a:p>
                <a:pPr>
                  <a:buFontTx/>
                  <a:buChar char="-"/>
                </a:pPr>
                <a:endParaRPr lang="en-US" dirty="0"/>
              </a:p>
            </p:txBody>
          </p:sp>
        </mc:Choice>
        <mc:Fallback xmlns="">
          <p:sp>
            <p:nvSpPr>
              <p:cNvPr id="3" name="Θέση περιεχομένου 2">
                <a:extLst>
                  <a:ext uri="{FF2B5EF4-FFF2-40B4-BE49-F238E27FC236}">
                    <a16:creationId xmlns:a16="http://schemas.microsoft.com/office/drawing/2014/main" id="{62BB6AE0-DC5A-4684-8177-14C0592650A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33" t="-14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92BE550D-E50B-426D-BA25-86CEBE9444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1A1F1637-9494-4EA6-9F0C-3BD6AFF69E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6415B3-FF88-4597-987D-3A7124CF48C6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574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ΠΔΜ – ΤΜΗΜΑ ΜΗΧΑΝΟΛΟΓΩΝ ΜΗΧΑΝΙΚΩΝ</a:t>
            </a:r>
            <a:endParaRPr lang="en-US"/>
          </a:p>
        </p:txBody>
      </p:sp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2"/>
          <a:srcRect l="19217" t="9765" r="17093" b="6250"/>
          <a:stretch>
            <a:fillRect/>
          </a:stretch>
        </p:blipFill>
        <p:spPr bwMode="auto">
          <a:xfrm>
            <a:off x="428596" y="285728"/>
            <a:ext cx="8286808" cy="61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D618301-0CED-447B-9820-63B088E04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ΜΟΝΟΣΩΛΗΝΙΟ ΣΥΣΤΗΜΑ</a:t>
            </a: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F12F840-7DBF-4FB4-B454-254A622C95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/>
              <a:t>- Από τον τύπο </a:t>
            </a:r>
            <a:r>
              <a:rPr lang="en-US" dirty="0"/>
              <a:t>Q=m*cp*</a:t>
            </a:r>
            <a:r>
              <a:rPr lang="el-GR" dirty="0"/>
              <a:t>ΔΤ υπολογίζουμε τη θερμοκρασία εξόδου από τα θερμαντικά σώματα.</a:t>
            </a:r>
          </a:p>
          <a:p>
            <a:pPr marL="0" indent="0">
              <a:buNone/>
            </a:pPr>
            <a:r>
              <a:rPr lang="el-GR" dirty="0"/>
              <a:t>Στον παραπάνω τύπο </a:t>
            </a:r>
            <a:r>
              <a:rPr lang="en-US" dirty="0"/>
              <a:t>Q </a:t>
            </a:r>
            <a:r>
              <a:rPr lang="el-GR" dirty="0"/>
              <a:t>σε </a:t>
            </a:r>
            <a:r>
              <a:rPr lang="en-US" dirty="0"/>
              <a:t>W, m </a:t>
            </a:r>
            <a:r>
              <a:rPr lang="el-GR" dirty="0"/>
              <a:t>σε </a:t>
            </a:r>
            <a:r>
              <a:rPr lang="en-US" dirty="0"/>
              <a:t>kg/s </a:t>
            </a:r>
            <a:r>
              <a:rPr lang="el-GR" dirty="0"/>
              <a:t>και </a:t>
            </a:r>
            <a:r>
              <a:rPr lang="en-US" dirty="0"/>
              <a:t>cp </a:t>
            </a:r>
            <a:r>
              <a:rPr lang="el-GR" dirty="0"/>
              <a:t>σε </a:t>
            </a:r>
            <a:r>
              <a:rPr lang="en-US" dirty="0"/>
              <a:t>J/</a:t>
            </a:r>
            <a:r>
              <a:rPr lang="en-US" dirty="0" err="1"/>
              <a:t>kgk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pPr>
              <a:buFontTx/>
              <a:buChar char="-"/>
            </a:pPr>
            <a:r>
              <a:rPr lang="el-GR" dirty="0"/>
              <a:t>Αντί του παραπάνω τύπου για ευκολία μπορούμε να χρησιμοποιήσουμε τον τύπο </a:t>
            </a:r>
            <a:r>
              <a:rPr lang="en-US" dirty="0"/>
              <a:t>Q=m*</a:t>
            </a:r>
            <a:r>
              <a:rPr lang="el-GR" dirty="0"/>
              <a:t>ΔΤ</a:t>
            </a:r>
          </a:p>
          <a:p>
            <a:pPr marL="0" indent="0">
              <a:buNone/>
            </a:pPr>
            <a:r>
              <a:rPr lang="el-GR" dirty="0"/>
              <a:t> Στον παραπάνω τύπο </a:t>
            </a:r>
            <a:r>
              <a:rPr lang="en-US" dirty="0"/>
              <a:t>Q </a:t>
            </a:r>
            <a:r>
              <a:rPr lang="el-GR" dirty="0"/>
              <a:t>σε </a:t>
            </a:r>
            <a:r>
              <a:rPr lang="en-US" dirty="0"/>
              <a:t>Kcal/h </a:t>
            </a:r>
            <a:r>
              <a:rPr lang="el-GR" dirty="0"/>
              <a:t>και </a:t>
            </a:r>
            <a:r>
              <a:rPr lang="en-US" dirty="0"/>
              <a:t>m </a:t>
            </a:r>
            <a:r>
              <a:rPr lang="el-GR" dirty="0"/>
              <a:t>σε </a:t>
            </a:r>
            <a:r>
              <a:rPr lang="en-US" dirty="0"/>
              <a:t>kg/h</a:t>
            </a:r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4EC108AE-4D56-4C58-AA6E-35A0A28659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33226A7B-4AF1-4291-B8A8-0FC9150E14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6415B3-FF88-4597-987D-3A7124CF48C6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3888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9528CF4-F31F-43B5-A74D-D80E504E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ΜΟΝΟΣΩΛΗΝΙΟ ΣΥΣΤΗΜΑ</a:t>
            </a:r>
            <a:endParaRPr lang="en-US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C20C139-9562-4D89-91B0-3D5F3DFDF8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l-GR" dirty="0"/>
              <a:t>Η πτώση πίεσης προέρχεται από τα ευθύγραμμα τμήματα και από τα εξαρτήματα.</a:t>
            </a:r>
          </a:p>
          <a:p>
            <a:pPr>
              <a:buFontTx/>
              <a:buChar char="-"/>
            </a:pPr>
            <a:r>
              <a:rPr lang="el-GR" dirty="0"/>
              <a:t>Τα εξαρτήματα του </a:t>
            </a:r>
            <a:r>
              <a:rPr lang="el-GR" dirty="0" err="1"/>
              <a:t>μονοσωληνίου</a:t>
            </a:r>
            <a:r>
              <a:rPr lang="el-GR" dirty="0"/>
              <a:t> είναι οι διακόπτες των θερμαντικών σωμάτων, οι ρυθμιστικές βαλβίδες και οι καμπύλες των σωληνώσεων</a:t>
            </a:r>
          </a:p>
          <a:p>
            <a:pPr>
              <a:buFontTx/>
              <a:buChar char="-"/>
            </a:pPr>
            <a:r>
              <a:rPr lang="el-GR" dirty="0"/>
              <a:t>Για τους διακόπτες και τις βαλβίδες βρίσκουμε τον συντελεστή αντίστασης από διαγράμματα ενώ για τις καμπύλες τον θεωρούμε ίσο με 0,5</a:t>
            </a:r>
            <a:endParaRPr lang="en-US" dirty="0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8ACA303F-410F-49A7-ACF0-51B0F0CFD6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2E63DDAF-BF48-4094-A30F-3202CEFA82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6415B3-FF88-4597-987D-3A7124CF48C6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99615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35EAE6C2-CF18-4CAA-89E8-476D74574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ΠΔΜ – ΤΜΗΜΑ ΜΗΧΑΝΟΛΟΓΩΝ ΜΗΧΑΝΙΚΩΝ</a:t>
            </a:r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D7EEDC46-7EE2-4736-8FAA-FA8C80FAD4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25" t="21987" r="39288" b="47198"/>
          <a:stretch/>
        </p:blipFill>
        <p:spPr>
          <a:xfrm>
            <a:off x="793351" y="364808"/>
            <a:ext cx="7608206" cy="587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95826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4EDD7B81-9795-45C9-8734-FB0E6096D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ΠΔΜ – ΤΜΗΜΑ ΜΗΧΑΝΟΛΟΓΩΝ ΜΗΧΑΝΙΚΩΝ</a:t>
            </a:r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A277513D-8598-4541-88D4-07C304B2E2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3" t="51401" r="39288" b="21986"/>
          <a:stretch/>
        </p:blipFill>
        <p:spPr>
          <a:xfrm>
            <a:off x="827585" y="549030"/>
            <a:ext cx="8136904" cy="559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4828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24596E7A-8A7B-4118-BCEC-B924F3F11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ΠΔΜ – ΤΜΗΜΑ ΜΗΧΑΝΟΛΟΓΩΝ ΜΗΧΑΝΙΚΩΝ</a:t>
            </a:r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74EFBE7D-54ED-4368-9D93-EC8E23DCE2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88" t="24788" r="39288" b="21986"/>
          <a:stretch/>
        </p:blipFill>
        <p:spPr>
          <a:xfrm rot="160340">
            <a:off x="1477736" y="134852"/>
            <a:ext cx="6483744" cy="621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13268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υποσέλιδου 1">
            <a:extLst>
              <a:ext uri="{FF2B5EF4-FFF2-40B4-BE49-F238E27FC236}">
                <a16:creationId xmlns:a16="http://schemas.microsoft.com/office/drawing/2014/main" id="{77D16C24-C007-469F-999A-D9227DB82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ΠΔΜ – ΤΜΗΜΑ ΜΗΧΑΝΟΛΟΓΩΝ ΜΗΧΑΝΙΚΩΝ</a:t>
            </a:r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AA21CE96-ACE2-450F-8B57-8E2927D7B3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00" t="44397" r="22438" b="9381"/>
          <a:stretch/>
        </p:blipFill>
        <p:spPr>
          <a:xfrm rot="21438042">
            <a:off x="468313" y="980728"/>
            <a:ext cx="7992119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1630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l-GR" dirty="0"/>
              <a:t>γ. Υπολογισμός πτώσης πίεσης</a:t>
            </a:r>
            <a:endParaRPr lang="en-US" dirty="0"/>
          </a:p>
        </p:txBody>
      </p:sp>
      <p:sp>
        <p:nvSpPr>
          <p:cNvPr id="152579" name="Content Placeholder 2"/>
          <p:cNvSpPr>
            <a:spLocks noGrp="1"/>
          </p:cNvSpPr>
          <p:nvPr>
            <p:ph sz="half" idx="4294967295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r>
              <a:rPr lang="el-GR" sz="2400"/>
              <a:t>Πτώση πίεσης </a:t>
            </a:r>
            <a:r>
              <a:rPr lang="de-CH" sz="2400"/>
              <a:t>= </a:t>
            </a:r>
            <a:r>
              <a:rPr lang="el-GR" sz="2400"/>
              <a:t>πτώση πίεσης σωληνώσεων + πτώση πίεσης εξαρτημάτων</a:t>
            </a:r>
          </a:p>
          <a:p>
            <a:r>
              <a:rPr lang="el-GR" sz="2400"/>
              <a:t>Οριζόντιοι κλάδοι: αυτοεξισορρόπηση: </a:t>
            </a:r>
          </a:p>
          <a:p>
            <a:pPr lvl="1"/>
            <a:r>
              <a:rPr lang="el-GR" sz="2000"/>
              <a:t>Η πτώση πίεσης των παράλληλων κλάδων είναι ίδια</a:t>
            </a:r>
          </a:p>
          <a:p>
            <a:pPr lvl="1"/>
            <a:r>
              <a:rPr lang="el-GR" sz="2000"/>
              <a:t>Ρυθμιστικές βαλβίδες εισάγουν πτώση πίεσης για να εξασφαλίζεται η επιθυμητή παροχή σε κάθε κλάδο</a:t>
            </a:r>
            <a:endParaRPr lang="en-US" sz="2000"/>
          </a:p>
        </p:txBody>
      </p:sp>
      <p:sp>
        <p:nvSpPr>
          <p:cNvPr id="4" name="Footer Placeholder 3"/>
          <p:cNvSpPr txBox="1">
            <a:spLocks noGrp="1"/>
          </p:cNvSpPr>
          <p:nvPr/>
        </p:nvSpPr>
        <p:spPr>
          <a:xfrm>
            <a:off x="468313" y="6381750"/>
            <a:ext cx="5551487" cy="365125"/>
          </a:xfrm>
          <a:prstGeom prst="rect">
            <a:avLst/>
          </a:prstGeom>
          <a:noFill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>
                <a:solidFill>
                  <a:schemeClr val="tx1">
                    <a:tint val="75000"/>
                  </a:schemeClr>
                </a:solidFill>
                <a:latin typeface="+mn-lt"/>
              </a:rPr>
              <a:t>ΠΑΝΕΠΙΣΤΗΜΙΟ ΔΥΤΙΚΗΣ ΜΑΚΕΔΟΝΙΑΣ – ΤΜΗΜΑ ΜΗΧΑΝΟΛΟΓΩΝ ΜΗΧΑΝΙΚΩΝ</a:t>
            </a:r>
            <a:endParaRPr lang="en-US" sz="100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5" name="Slide Number Placeholder 4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1BBDE57-DCBD-4E38-AF75-8820EF78C28E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96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pic>
        <p:nvPicPr>
          <p:cNvPr id="152582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2205038"/>
            <a:ext cx="4038600" cy="1774825"/>
          </a:xfrm>
          <a:noFill/>
        </p:spPr>
      </p:pic>
      <p:graphicFrame>
        <p:nvGraphicFramePr>
          <p:cNvPr id="152583" name="Object 2"/>
          <p:cNvGraphicFramePr>
            <a:graphicFrameLocks noChangeAspect="1"/>
          </p:cNvGraphicFramePr>
          <p:nvPr/>
        </p:nvGraphicFramePr>
        <p:xfrm>
          <a:off x="4572000" y="3933825"/>
          <a:ext cx="1036638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09336" imgH="253890" progId="Equation.3">
                  <p:embed/>
                </p:oleObj>
              </mc:Choice>
              <mc:Fallback>
                <p:oleObj name="Equation" r:id="rId3" imgW="609336" imgH="253890" progId="Equation.3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3933825"/>
                        <a:ext cx="1036638" cy="4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2584" name="Object 3"/>
          <p:cNvGraphicFramePr>
            <a:graphicFrameLocks noChangeAspect="1"/>
          </p:cNvGraphicFramePr>
          <p:nvPr/>
        </p:nvGraphicFramePr>
        <p:xfrm>
          <a:off x="5508625" y="5157788"/>
          <a:ext cx="2549525" cy="1122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498600" imgH="660400" progId="Equation.3">
                  <p:embed/>
                </p:oleObj>
              </mc:Choice>
              <mc:Fallback>
                <p:oleObj name="Equation" r:id="rId5" imgW="1498600" imgH="660400" progId="Equation.3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25" y="5157788"/>
                        <a:ext cx="2549525" cy="1122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Arrow Connector 10"/>
          <p:cNvCxnSpPr/>
          <p:nvPr/>
        </p:nvCxnSpPr>
        <p:spPr>
          <a:xfrm flipV="1">
            <a:off x="4356100" y="3573463"/>
            <a:ext cx="792163" cy="7143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H="1">
            <a:off x="5615782" y="4112418"/>
            <a:ext cx="647700" cy="14446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6200000" flipH="1">
            <a:off x="6480176" y="3897312"/>
            <a:ext cx="647700" cy="14287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6200000" flipH="1">
            <a:off x="7415932" y="3825876"/>
            <a:ext cx="647700" cy="14287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 flipH="1">
            <a:off x="8353176" y="3725862"/>
            <a:ext cx="647700" cy="14287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ε. Λέβητες. </a:t>
            </a:r>
            <a:r>
              <a:rPr lang="el-GR" dirty="0" err="1"/>
              <a:t>Διαστασιολόγηση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l-GR"/>
              <a:t>ΠΑΝΕΠΙΣΤΗΜΙΟ ΔΥΤΙΚΗΣ ΜΑΚΕΔΟΝΙΑΣ – ΤΜΗΜΑ ΜΗΧΑΝΟΛΟΓΩΝ ΜΗΧΑΝΙΚΩΝ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E362E7F-EF46-404B-8317-3C192B87A8EA}" type="slidenum">
              <a:rPr lang="en-US" smtClean="0"/>
              <a:pPr>
                <a:defRPr/>
              </a:pPr>
              <a:t>97</a:t>
            </a:fld>
            <a:endParaRPr lang="en-US"/>
          </a:p>
        </p:txBody>
      </p:sp>
      <p:pic>
        <p:nvPicPr>
          <p:cNvPr id="9114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21250" y="1600200"/>
            <a:ext cx="3827463" cy="4959350"/>
          </a:xfrm>
          <a:noFill/>
        </p:spPr>
      </p:pic>
      <p:pic>
        <p:nvPicPr>
          <p:cNvPr id="91142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575" y="1555750"/>
            <a:ext cx="3573463" cy="4465638"/>
          </a:xfrm>
          <a:noFill/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9"/>
          <a:stretch>
            <a:fillRect/>
          </a:stretch>
        </p:blipFill>
        <p:spPr bwMode="auto">
          <a:xfrm>
            <a:off x="1116013" y="3860800"/>
            <a:ext cx="3132137" cy="250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154628" name="Oval 4"/>
          <p:cNvSpPr>
            <a:spLocks noChangeArrowheads="1"/>
          </p:cNvSpPr>
          <p:nvPr/>
        </p:nvSpPr>
        <p:spPr bwMode="auto">
          <a:xfrm>
            <a:off x="323850" y="6669088"/>
            <a:ext cx="107950" cy="107950"/>
          </a:xfrm>
          <a:prstGeom prst="ellipse">
            <a:avLst/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pic>
        <p:nvPicPr>
          <p:cNvPr id="1546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" t="1138" r="37950" b="36757"/>
          <a:stretch>
            <a:fillRect/>
          </a:stretch>
        </p:blipFill>
        <p:spPr bwMode="auto">
          <a:xfrm>
            <a:off x="5527675" y="3068638"/>
            <a:ext cx="3616325" cy="378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4630" name="Group 6"/>
          <p:cNvGrpSpPr>
            <a:grpSpLocks/>
          </p:cNvGrpSpPr>
          <p:nvPr/>
        </p:nvGrpSpPr>
        <p:grpSpPr bwMode="auto">
          <a:xfrm>
            <a:off x="6175375" y="919163"/>
            <a:ext cx="2968625" cy="3694112"/>
            <a:chOff x="3890" y="579"/>
            <a:chExt cx="1870" cy="2327"/>
          </a:xfrm>
        </p:grpSpPr>
        <p:sp>
          <p:nvSpPr>
            <p:cNvPr id="154631" name="Oval 7"/>
            <p:cNvSpPr>
              <a:spLocks noChangeArrowheads="1"/>
            </p:cNvSpPr>
            <p:nvPr/>
          </p:nvSpPr>
          <p:spPr bwMode="auto">
            <a:xfrm>
              <a:off x="5330" y="2501"/>
              <a:ext cx="430" cy="405"/>
            </a:xfrm>
            <a:prstGeom prst="ellips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l-GR"/>
            </a:p>
          </p:txBody>
        </p:sp>
        <p:pic>
          <p:nvPicPr>
            <p:cNvPr id="154632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8" t="3967" r="5330" b="13113"/>
            <a:stretch>
              <a:fillRect/>
            </a:stretch>
          </p:blipFill>
          <p:spPr bwMode="auto">
            <a:xfrm>
              <a:off x="3890" y="579"/>
              <a:ext cx="1802" cy="1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4633" name="Line 9"/>
            <p:cNvSpPr>
              <a:spLocks noChangeShapeType="1"/>
            </p:cNvSpPr>
            <p:nvPr/>
          </p:nvSpPr>
          <p:spPr bwMode="auto">
            <a:xfrm flipH="1" flipV="1">
              <a:off x="5192" y="1711"/>
              <a:ext cx="430" cy="79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el-GR"/>
            </a:p>
          </p:txBody>
        </p:sp>
      </p:grpSp>
      <p:sp>
        <p:nvSpPr>
          <p:cNvPr id="154634" name="AutoShape 10"/>
          <p:cNvSpPr>
            <a:spLocks noChangeArrowheads="1"/>
          </p:cNvSpPr>
          <p:nvPr/>
        </p:nvSpPr>
        <p:spPr bwMode="auto">
          <a:xfrm>
            <a:off x="323850" y="260350"/>
            <a:ext cx="5616575" cy="3097213"/>
          </a:xfrm>
          <a:prstGeom prst="roundRect">
            <a:avLst>
              <a:gd name="adj" fmla="val 11106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marL="342900" indent="-342900">
              <a:lnSpc>
                <a:spcPct val="115000"/>
              </a:lnSpc>
              <a:spcBef>
                <a:spcPct val="50000"/>
              </a:spcBef>
            </a:pPr>
            <a:r>
              <a:rPr lang="el-GR" sz="2000" b="1" u="sng">
                <a:latin typeface="Calibri" pitchFamily="34" charset="0"/>
              </a:rPr>
              <a:t>Λέβητας πετρελαίου – λέβητας φυσικού αερίου</a:t>
            </a:r>
            <a:endParaRPr lang="el-GR" sz="2000">
              <a:latin typeface="Calibri" pitchFamily="34" charset="0"/>
            </a:endParaRPr>
          </a:p>
          <a:p>
            <a:pPr marL="342900" indent="-342900">
              <a:lnSpc>
                <a:spcPct val="115000"/>
              </a:lnSpc>
              <a:spcBef>
                <a:spcPct val="50000"/>
              </a:spcBef>
              <a:buFontTx/>
              <a:buChar char="•"/>
            </a:pPr>
            <a:r>
              <a:rPr lang="el-GR" b="1">
                <a:latin typeface="Calibri" pitchFamily="34" charset="0"/>
              </a:rPr>
              <a:t>ο λέβητας θερμού νερού</a:t>
            </a:r>
            <a:r>
              <a:rPr lang="el-GR">
                <a:latin typeface="Calibri" pitchFamily="34" charset="0"/>
              </a:rPr>
              <a:t> </a:t>
            </a:r>
            <a:br>
              <a:rPr lang="el-GR">
                <a:latin typeface="Calibri" pitchFamily="34" charset="0"/>
              </a:rPr>
            </a:br>
            <a:r>
              <a:rPr lang="el-GR">
                <a:latin typeface="Calibri" pitchFamily="34" charset="0"/>
              </a:rPr>
              <a:t>συναλλαγή θερμότητας από καυσαέρια προς το νερό του δικτύου διανομής</a:t>
            </a:r>
          </a:p>
          <a:p>
            <a:pPr marL="342900" indent="-342900">
              <a:lnSpc>
                <a:spcPct val="115000"/>
              </a:lnSpc>
              <a:spcBef>
                <a:spcPct val="50000"/>
              </a:spcBef>
              <a:buFontTx/>
              <a:buChar char="•"/>
            </a:pPr>
            <a:r>
              <a:rPr lang="el-GR" b="1">
                <a:latin typeface="Calibri" pitchFamily="34" charset="0"/>
              </a:rPr>
              <a:t>ο καυστήρας</a:t>
            </a:r>
            <a:br>
              <a:rPr lang="el-GR">
                <a:latin typeface="Calibri" pitchFamily="34" charset="0"/>
              </a:rPr>
            </a:br>
            <a:r>
              <a:rPr lang="el-GR">
                <a:latin typeface="Calibri" pitchFamily="34" charset="0"/>
              </a:rPr>
              <a:t>έγχυση και καύση του καυσίμου στο θάλαμο του λέβητα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8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" t="1138" r="37950" b="36757"/>
          <a:stretch>
            <a:fillRect/>
          </a:stretch>
        </p:blipFill>
        <p:spPr bwMode="auto">
          <a:xfrm>
            <a:off x="3419475" y="3068638"/>
            <a:ext cx="3616325" cy="378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2" name="Oval 4"/>
          <p:cNvSpPr>
            <a:spLocks noChangeArrowheads="1"/>
          </p:cNvSpPr>
          <p:nvPr/>
        </p:nvSpPr>
        <p:spPr bwMode="auto">
          <a:xfrm>
            <a:off x="323850" y="6669088"/>
            <a:ext cx="107950" cy="107950"/>
          </a:xfrm>
          <a:prstGeom prst="ellipse">
            <a:avLst/>
          </a:prstGeom>
          <a:solidFill>
            <a:srgbClr val="CC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55653" name="AutoShape 5"/>
          <p:cNvSpPr>
            <a:spLocks noChangeArrowheads="1"/>
          </p:cNvSpPr>
          <p:nvPr/>
        </p:nvSpPr>
        <p:spPr bwMode="auto">
          <a:xfrm>
            <a:off x="250825" y="188913"/>
            <a:ext cx="6842125" cy="3744912"/>
          </a:xfrm>
          <a:prstGeom prst="roundRect">
            <a:avLst>
              <a:gd name="adj" fmla="val 11106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marL="342900" indent="-342900">
              <a:lnSpc>
                <a:spcPct val="115000"/>
              </a:lnSpc>
              <a:spcBef>
                <a:spcPct val="50000"/>
              </a:spcBef>
            </a:pPr>
            <a:r>
              <a:rPr lang="el-GR" sz="2000" b="1" u="sng">
                <a:latin typeface="Calibri" pitchFamily="34" charset="0"/>
              </a:rPr>
              <a:t>Λέβητας πετρελαίου – λέβητας φυσικού αερίου</a:t>
            </a:r>
            <a:endParaRPr lang="el-GR" sz="2000">
              <a:latin typeface="Calibri" pitchFamily="34" charset="0"/>
            </a:endParaRPr>
          </a:p>
          <a:p>
            <a:pPr marL="342900" indent="-342900">
              <a:lnSpc>
                <a:spcPct val="115000"/>
              </a:lnSpc>
              <a:spcBef>
                <a:spcPct val="50000"/>
              </a:spcBef>
            </a:pPr>
            <a:r>
              <a:rPr lang="el-GR" b="1">
                <a:latin typeface="Calibri" pitchFamily="34" charset="0"/>
              </a:rPr>
              <a:t>Λέβητας θερμού νερού</a:t>
            </a:r>
            <a:endParaRPr lang="el-GR">
              <a:latin typeface="Calibri" pitchFamily="34" charset="0"/>
            </a:endParaRPr>
          </a:p>
          <a:p>
            <a:pPr marL="342900" indent="-342900">
              <a:lnSpc>
                <a:spcPct val="115000"/>
              </a:lnSpc>
              <a:spcBef>
                <a:spcPct val="50000"/>
              </a:spcBef>
              <a:buFontTx/>
              <a:buChar char="•"/>
            </a:pPr>
            <a:r>
              <a:rPr lang="el-GR">
                <a:latin typeface="Calibri" pitchFamily="34" charset="0"/>
              </a:rPr>
              <a:t>Υλικό: χαλύβδινοι και μαντεμένιοι</a:t>
            </a:r>
          </a:p>
          <a:p>
            <a:pPr marL="342900" indent="-342900">
              <a:lnSpc>
                <a:spcPct val="115000"/>
              </a:lnSpc>
              <a:spcBef>
                <a:spcPct val="50000"/>
              </a:spcBef>
              <a:buFontTx/>
              <a:buChar char="•"/>
            </a:pPr>
            <a:r>
              <a:rPr lang="el-GR">
                <a:latin typeface="Calibri" pitchFamily="34" charset="0"/>
              </a:rPr>
              <a:t>Τύπος εναλλάκτη: ενιαίου θαλάμου, αεριαυλωτούς, απλής ή πολλαπλής διαδρομής καυσαερίων κλπ., </a:t>
            </a:r>
          </a:p>
          <a:p>
            <a:pPr marL="342900" indent="-342900">
              <a:lnSpc>
                <a:spcPct val="115000"/>
              </a:lnSpc>
              <a:spcBef>
                <a:spcPct val="50000"/>
              </a:spcBef>
              <a:buFontTx/>
              <a:buChar char="•"/>
            </a:pPr>
            <a:r>
              <a:rPr lang="el-GR">
                <a:latin typeface="Calibri" pitchFamily="34" charset="0"/>
              </a:rPr>
              <a:t>Αξιοποίηση θερμογόνου δύναμης καυσίμου και θερμοκρασίες νερού: συμβατικοί (Υ/Θ), χαμηλών θερμοκρασιών (Χ/Θ) και συμπύκνωσης (ανώτερη θερμογόνος δύναμη καυσίμου)</a:t>
            </a:r>
          </a:p>
        </p:txBody>
      </p:sp>
      <p:pic>
        <p:nvPicPr>
          <p:cNvPr id="1556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1" t="2333" r="17929" b="6091"/>
          <a:stretch>
            <a:fillRect/>
          </a:stretch>
        </p:blipFill>
        <p:spPr bwMode="auto">
          <a:xfrm>
            <a:off x="7164388" y="577850"/>
            <a:ext cx="1931987" cy="628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5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UoWM">
      <a:majorFont>
        <a:latin typeface="Calibri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26624</TotalTime>
  <Words>5625</Words>
  <Application>Microsoft Office PowerPoint</Application>
  <PresentationFormat>Προβολή στην οθόνη (4:3)</PresentationFormat>
  <Paragraphs>883</Paragraphs>
  <Slides>146</Slides>
  <Notes>0</Notes>
  <HiddenSlides>0</HiddenSlides>
  <MMClips>1</MMClips>
  <ScaleCrop>false</ScaleCrop>
  <HeadingPairs>
    <vt:vector size="8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2</vt:i4>
      </vt:variant>
      <vt:variant>
        <vt:lpstr>Τίτλοι διαφανειών</vt:lpstr>
      </vt:variant>
      <vt:variant>
        <vt:i4>146</vt:i4>
      </vt:variant>
    </vt:vector>
  </HeadingPairs>
  <TitlesOfParts>
    <vt:vector size="154" baseType="lpstr">
      <vt:lpstr>Arial</vt:lpstr>
      <vt:lpstr>Arial Narrow</vt:lpstr>
      <vt:lpstr>Calibri</vt:lpstr>
      <vt:lpstr>Cambria Math</vt:lpstr>
      <vt:lpstr>Times New Roman</vt:lpstr>
      <vt:lpstr>Office Theme</vt:lpstr>
      <vt:lpstr>Equation</vt:lpstr>
      <vt:lpstr>Εξίσωση</vt:lpstr>
      <vt:lpstr>Θέρμανση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ΕλεγχοΣ θερμομονωτικηΣ επαρκειαΣ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Κλιματικές ζώνες</vt:lpstr>
      <vt:lpstr>Έλεγχος θερμομονωτικής επάρκειας κατά ΚΕΝΑΚ</vt:lpstr>
      <vt:lpstr>1ο στάδιο: Συντελεστής θερμοπερατότητας επιμέρους δομικών στοιχείων</vt:lpstr>
      <vt:lpstr>Παρουσίαση του PowerPoint</vt:lpstr>
      <vt:lpstr>Θερμικές αντιστάσεις συναγωγής  κατά ISO6946, TOTEE 20701-2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Συντελεστής θερμοπερατότητας κουφώματος</vt:lpstr>
      <vt:lpstr>Παρουσίαση του PowerPoint</vt:lpstr>
      <vt:lpstr>2ο στάδιο: Υπολογισμός μέσου συντελεστή θερμοπερατότητας</vt:lpstr>
      <vt:lpstr>Θερμογέφυρες</vt:lpstr>
      <vt:lpstr>Θερμογέφυρες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Προσδιορισμός μήκους θερμογέφυρας</vt:lpstr>
      <vt:lpstr>Προσδιορισμός μήκους θερμογέφυρας</vt:lpstr>
      <vt:lpstr>Γραμμικός συντελεστής θερμοπερατότητας θερμογέφυρας</vt:lpstr>
      <vt:lpstr>Παρουσίαση του PowerPoint</vt:lpstr>
      <vt:lpstr>Παρουσίαση του PowerPoint</vt:lpstr>
      <vt:lpstr>Έλεγχος θερμομονωτικής επάρκειας κατά ΚΕΝΑΚ</vt:lpstr>
      <vt:lpstr>Τιμές Συντελεστή Θερμοπερατότητας δομικών στοιχείων για κτήρια προ ΚΕΝΑΚ</vt:lpstr>
      <vt:lpstr>Παρουσίαση του PowerPoint</vt:lpstr>
      <vt:lpstr>Αλληλουχία ενεργειών (workflow)  για τη μελέτη συστήματος θέρμανσης</vt:lpstr>
      <vt:lpstr>ΥπολογιΣμοΣ θερμικων απωλειων</vt:lpstr>
      <vt:lpstr>ΔΙΑΣΤΑΣΙΟΛΟΓΗΣΗ ΣΥΣΤΗΜΑΤΩΝ Κ.Θ. ΚΤΗΡΙΩΝ Θερμικές Απώλειες</vt:lpstr>
      <vt:lpstr>ΔΙΑΣΤΑΣΙΟΛΟΓΗΣΗ ΣΥΣΤΗΜΑΤΩΝ Κ.Θ. ΚΤΗΡΙΩΝ Θερμικές Απώλειες</vt:lpstr>
      <vt:lpstr>Παρουσίαση του PowerPoint</vt:lpstr>
      <vt:lpstr>Παρουσίαση του PowerPoint</vt:lpstr>
      <vt:lpstr>ΕΙΣΑΓΩΓΗ ΣΤΗ ΔΙΑΣΤΑΣΙΟΛΟΓΗΣΗ ΣΥΣΤΗΜΑΤΩΝ Κ.Θ. ΚΤΗΡΙΩΝ Θερμικές Απώλειες</vt:lpstr>
      <vt:lpstr>Παρουσίαση του PowerPoint</vt:lpstr>
      <vt:lpstr>ΕΙΣΑΓΩΓΗ ΣΤΗ ΔΙΑΣΤΑΣΙΟΛΟΓΗΣΗ ΣΥΣΤΗΜΑΤΩΝ Κ.Θ. ΚΤΗΡΙΩΝ Θερμικές Απώλειες</vt:lpstr>
      <vt:lpstr>Απώλειες λόγω αερισμού κατηγορίες αερισμού</vt:lpstr>
      <vt:lpstr>Υπολογισμός απωλειών αερισμού</vt:lpstr>
      <vt:lpstr>Απαιτήσεις σε νωπό αέρα ανάλογα με τη χρήση του κτηρίου</vt:lpstr>
      <vt:lpstr>Συντελεστής αεροδιαπερατότητας α</vt:lpstr>
      <vt:lpstr>Συντελεστής διεισδυτικότητας R</vt:lpstr>
      <vt:lpstr>Συντελεστής θέσης του ανοίγματος H</vt:lpstr>
      <vt:lpstr>Υπολογισμένες τιμές διείσδυσης αέρα   (ΚΕΝΑΚ)</vt:lpstr>
      <vt:lpstr>Τυπικές τιμές διείσδυσης αέρα V' για καμινάδες  και θυρίδες εξαερισμού</vt:lpstr>
      <vt:lpstr>Αλληλουχία ενεργειών (workflow)  για τη μελέτη συστήματος θέρμανσης</vt:lpstr>
      <vt:lpstr>Υδρονικα ΣυΣτηματα θερμανΣηΣ</vt:lpstr>
      <vt:lpstr>Κατηγορίες</vt:lpstr>
      <vt:lpstr>Παρουσίαση του PowerPoint</vt:lpstr>
      <vt:lpstr>Παρουσίαση του PowerPoint</vt:lpstr>
      <vt:lpstr>Βασικές αρχές σχεδιασμού δικτύου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Εξαρτήματα δικτύου: συλλέκτης</vt:lpstr>
      <vt:lpstr>Εξαρτήματα δικτύου: ηλεκτροβάνες</vt:lpstr>
      <vt:lpstr>Εξαρτήματα δικτύου: θερμιδομετρητές</vt:lpstr>
      <vt:lpstr>Εξαρτήματα δικτύου: διακόπτες σωμάτων Διακόπτες μονοσωλήνιου</vt:lpstr>
      <vt:lpstr>Εξαρτήματα δικτύου: διακόπτες σωμάτων Διακόπτες δισωλήνιου</vt:lpstr>
      <vt:lpstr>Εξαρτήματα δικτύου: θερμοστατικοί διακόπτες</vt:lpstr>
      <vt:lpstr>Αυτονομία σε δισωλήνια κατακόρυφα συστήματα</vt:lpstr>
      <vt:lpstr>Αυτονομία σε δισωλήνια κατακόρυφα συστήματα</vt:lpstr>
      <vt:lpstr>Αυτονομία σε δισωλήνια κατακόρυφα συστήματα</vt:lpstr>
      <vt:lpstr>Αλληλουχία ενεργειών (workflow)  για τη μελέτη συστήματος θέρμανσης</vt:lpstr>
      <vt:lpstr>Αλληλουχία ενεργειών (workflow)  για τη μελέτη συστήματος θέρμανσης</vt:lpstr>
      <vt:lpstr>ΔιαΣταΣιολογηΣη Στοιχειων ΥΔΡΟΝΙΚΩΝ ΣΥΣΤΗΜΑΤΩΝ ΘΕΡΜΑΝΣΗΣ</vt:lpstr>
      <vt:lpstr>Διαστασιολόγηση συστήματος θέρμανσης Ανάλυση ανά κλάδο (για 1-σωλήνιο) ή κατακόρυφη στήλη (για 2-σωλήνιο)</vt:lpstr>
      <vt:lpstr>Παρουσίαση του PowerPoint</vt:lpstr>
      <vt:lpstr>α1. Μέγιστη ταχύτητα</vt:lpstr>
      <vt:lpstr>α2. Πτώση πίεσης ανα μέτρο μήκους σωλήνα R</vt:lpstr>
      <vt:lpstr>Yλικά σωληνώσεων</vt:lpstr>
      <vt:lpstr> β. Πτώση πίεσης σε ευθύγραμμα τμήματα </vt:lpstr>
      <vt:lpstr>Παρουσίαση του PowerPoint</vt:lpstr>
      <vt:lpstr>Διαγράμματα για φυσική κυκλοφορία</vt:lpstr>
      <vt:lpstr>Πίνακας υπολογισμού δισωλήνιων κυκλωμάτων</vt:lpstr>
      <vt:lpstr>Παρουσίαση του PowerPoint</vt:lpstr>
      <vt:lpstr>Παρουσίαση του PowerPoint</vt:lpstr>
      <vt:lpstr>Παρουσίαση του PowerPoint</vt:lpstr>
      <vt:lpstr>ΜΟΝΩΣΩΛΗΝΙΟ ΣΥΣΤΗΜΑ</vt:lpstr>
      <vt:lpstr>ΜΟΝΟΣΩΛΗΝΙΟ ΣΥΣΤΗΜΑ</vt:lpstr>
      <vt:lpstr>ΜΟΝΟΣΩΛΗΝΙΟ ΣΥΣΤΗΜΑ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γ. Υπολογισμός πτώσης πίεσης</vt:lpstr>
      <vt:lpstr>ε. Λέβητες. Διαστασιολόγηση</vt:lpstr>
      <vt:lpstr>Παρουσίαση του PowerPoint</vt:lpstr>
      <vt:lpstr>Παρουσίαση του PowerPoint</vt:lpstr>
      <vt:lpstr>Πλεονεκτήματα και μειονεκτήματα χαλύβδινων λεβήτων</vt:lpstr>
      <vt:lpstr>Πλεονεκτήματα και μειονεκτήματα χυτοσιδηρών λεβήτων</vt:lpstr>
      <vt:lpstr>ε. Ενεργειακό ισοζύγιο - διαστασιολόγηση λέβητα</vt:lpstr>
      <vt:lpstr>Παρουσίαση του PowerPoint</vt:lpstr>
      <vt:lpstr>Επιλογή μεγέθους και αριθμού λεβήτων</vt:lpstr>
      <vt:lpstr>ε. Καυστήρας</vt:lpstr>
      <vt:lpstr>Φάσεις καύσεως καυσίμου</vt:lpstr>
      <vt:lpstr>Παρουσίαση του PowerPoint</vt:lpstr>
      <vt:lpstr>Παρουσίαση του PowerPoint</vt:lpstr>
      <vt:lpstr>στ. Διαστασιολόγηση κυκλοφορητή</vt:lpstr>
      <vt:lpstr>στ. Διαστασιολόγηση κυκλοφορητή</vt:lpstr>
      <vt:lpstr>Παρουσίαση του PowerPoint</vt:lpstr>
      <vt:lpstr>Παρουσίαση του PowerPoint</vt:lpstr>
      <vt:lpstr>Δοχείο διαστολής (κλειστού τύπου)</vt:lpstr>
      <vt:lpstr>Όγκος νερού</vt:lpstr>
      <vt:lpstr>Σύνδεση δοχείου διαστολής</vt:lpstr>
      <vt:lpstr>Καπνοδόχος</vt:lpstr>
      <vt:lpstr>Δεξαμενές πετρελαίου</vt:lpstr>
      <vt:lpstr>Διαστάσεις λεβητοστασίου</vt:lpstr>
      <vt:lpstr>ΜΕΛΕΤΗ ΚΑΤΑΝΟΜΗΣ ΔΑΠΑΝΩΝ</vt:lpstr>
      <vt:lpstr>ΠΙΝΑΚΑ ΜΕΛΕΤΗΣ</vt:lpstr>
      <vt:lpstr>ΣΗΜΑΣΙΑ ΣΥΜΒΟΛΩΝ</vt:lpstr>
      <vt:lpstr>ΣΗΜΑΣΙΑ ΣΥΜΒΟΛΩΝ</vt:lpstr>
      <vt:lpstr>ΣΗΜΑΣΙΑ ΣΥΜΒΟΛΩΝ</vt:lpstr>
      <vt:lpstr>ΣΗΜΑΣΙΑ ΣΥΜΒΟΛΩΝ</vt:lpstr>
      <vt:lpstr>ΣΗΜΑΣΙΑ ΣΥΜΒΟΛΩΝ</vt:lpstr>
      <vt:lpstr>ΣΗΜΑΣΙΑ ΣΥΜΒΟΛΩΝ</vt:lpstr>
      <vt:lpstr>ΣΗΜΑΣΙΑ ΣΥΜΒΟΛΩΝ</vt:lpstr>
      <vt:lpstr>ΕναλλακτικεΣ μορφεΣ θερμανΣηΣ</vt:lpstr>
      <vt:lpstr>Τηλεθέρμανση</vt:lpstr>
      <vt:lpstr>Θέρμανση με αντλίες θερμότητας</vt:lpstr>
      <vt:lpstr>Αντλίες θερμότητας αβαθούς γεωθερμίας</vt:lpstr>
      <vt:lpstr>Θερμαντικά σώματα τύπου ΑΚΑΝ (με φέτες)</vt:lpstr>
      <vt:lpstr>Σώματα αλουμινίου</vt:lpstr>
      <vt:lpstr>Κονβεκτέρ (τύπου Runtal)</vt:lpstr>
      <vt:lpstr>Θερμαντικά σώματα τύπου πάνελ  και τύπου σκάλας</vt:lpstr>
      <vt:lpstr>Επιλογή θέσης θερμαντικών σωμάτων</vt:lpstr>
      <vt:lpstr>Fan coils</vt:lpstr>
      <vt:lpstr>Ενδοδαπέδια θέρμανση</vt:lpstr>
      <vt:lpstr>Τοποθέτηση ενδοδαπέδιας θέρμανσης</vt:lpstr>
      <vt:lpstr>ΚΑΤΑΚΟΡΥΦΗ ΚΑΤΑΝΟΜΗ ΘΕΡΜΟΚΡΑΣΙΑΣ</vt:lpstr>
      <vt:lpstr>ΘΕΡΜΙΚΗ ΑΠΟΔΟΣΗ ΕΝΔΟΔΑΠΕΔΙΑΣ</vt:lpstr>
      <vt:lpstr>ΣΤΡΩΣΕΙΣ ΕΝΔΟΔΑΠΕΔΙΑΣ ΘΕΡΜΑΝΣΗΣ</vt:lpstr>
      <vt:lpstr>ΣΥΛΛΕΚΤΗΣ ΕΝΔΟΔΑΠΕΔΙΑΣ ΘΕΡΜΑΝΣΗΣ</vt:lpstr>
      <vt:lpstr>ΔΙΑΤΑΞΗ ΣΩΛΗΝΩΣΕΩΝ ΕΝΔΟΔΑΠΕΔΙΟΥ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Dimitris Tsinoglou</dc:creator>
  <cp:lastModifiedBy>markouevd@gmail.com</cp:lastModifiedBy>
  <cp:revision>423</cp:revision>
  <dcterms:created xsi:type="dcterms:W3CDTF">2011-02-26T09:40:51Z</dcterms:created>
  <dcterms:modified xsi:type="dcterms:W3CDTF">2021-01-10T17:44:32Z</dcterms:modified>
</cp:coreProperties>
</file>